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2" r:id="rId1"/>
    <p:sldMasterId id="2147483683" r:id="rId2"/>
    <p:sldMasterId id="2147483684" r:id="rId3"/>
  </p:sldMasterIdLst>
  <p:notesMasterIdLst>
    <p:notesMasterId r:id="rId30"/>
  </p:notesMasterIdLst>
  <p:sldIdLst>
    <p:sldId id="256" r:id="rId4"/>
    <p:sldId id="272" r:id="rId5"/>
    <p:sldId id="258" r:id="rId6"/>
    <p:sldId id="271" r:id="rId7"/>
    <p:sldId id="259" r:id="rId8"/>
    <p:sldId id="273" r:id="rId9"/>
    <p:sldId id="260" r:id="rId10"/>
    <p:sldId id="263" r:id="rId11"/>
    <p:sldId id="274" r:id="rId12"/>
    <p:sldId id="264" r:id="rId13"/>
    <p:sldId id="265" r:id="rId14"/>
    <p:sldId id="275" r:id="rId15"/>
    <p:sldId id="267" r:id="rId16"/>
    <p:sldId id="288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</p:sldIdLst>
  <p:sldSz cx="12192000" cy="6858000"/>
  <p:notesSz cx="7559675" cy="106918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06487" y="812800"/>
            <a:ext cx="5343525" cy="40068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6787" cy="4810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5" name="Google Shape;5;n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" name="Google Shape;6;n"/>
          <p:cNvSpPr txBox="1">
            <a:spLocks noGrp="1"/>
          </p:cNvSpPr>
          <p:nvPr>
            <p:ph type="dt" idx="10"/>
          </p:nvPr>
        </p:nvSpPr>
        <p:spPr>
          <a:xfrm>
            <a:off x="4278312" y="0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fld>
            <a:endParaRPr/>
          </a:p>
        </p:txBody>
      </p:sp>
      <p:sp>
        <p:nvSpPr>
          <p:cNvPr id="214" name="Google Shape;2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5" name="Google Shape;215;p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</a:t>
            </a:fld>
            <a:endParaRPr/>
          </a:p>
        </p:txBody>
      </p:sp>
      <p:sp>
        <p:nvSpPr>
          <p:cNvPr id="235" name="Google Shape;2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36" name="Google Shape;236;p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156563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20</a:t>
            </a:fld>
            <a:endParaRPr/>
          </a:p>
        </p:txBody>
      </p:sp>
      <p:sp>
        <p:nvSpPr>
          <p:cNvPr id="242" name="Google Shape;24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3" name="Google Shape;243;p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389021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0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21</a:t>
            </a:fld>
            <a:endParaRPr/>
          </a:p>
        </p:txBody>
      </p:sp>
      <p:sp>
        <p:nvSpPr>
          <p:cNvPr id="263" name="Google Shape;26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64" name="Google Shape;264;p1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00405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23</a:t>
            </a:fld>
            <a:endParaRPr/>
          </a:p>
        </p:txBody>
      </p:sp>
      <p:sp>
        <p:nvSpPr>
          <p:cNvPr id="270" name="Google Shape;2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1" name="Google Shape;271;p1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223029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2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24</a:t>
            </a:fld>
            <a:endParaRPr/>
          </a:p>
        </p:txBody>
      </p:sp>
      <p:sp>
        <p:nvSpPr>
          <p:cNvPr id="277" name="Google Shape;27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8" name="Google Shape;278;p1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571093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4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26</a:t>
            </a:fld>
            <a:endParaRPr/>
          </a:p>
        </p:txBody>
      </p:sp>
      <p:sp>
        <p:nvSpPr>
          <p:cNvPr id="291" name="Google Shape;29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92" name="Google Shape;292;p1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58164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fld>
            <a:endParaRPr/>
          </a:p>
        </p:txBody>
      </p:sp>
      <p:sp>
        <p:nvSpPr>
          <p:cNvPr id="228" name="Google Shape;22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9" name="Google Shape;229;p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4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5</a:t>
            </a:fld>
            <a:endParaRPr/>
          </a:p>
        </p:txBody>
      </p:sp>
      <p:sp>
        <p:nvSpPr>
          <p:cNvPr id="235" name="Google Shape;23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36" name="Google Shape;236;p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5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7</a:t>
            </a:fld>
            <a:endParaRPr/>
          </a:p>
        </p:txBody>
      </p:sp>
      <p:sp>
        <p:nvSpPr>
          <p:cNvPr id="242" name="Google Shape;242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3" name="Google Shape;243;p5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0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</a:t>
            </a:fld>
            <a:endParaRPr/>
          </a:p>
        </p:txBody>
      </p:sp>
      <p:sp>
        <p:nvSpPr>
          <p:cNvPr id="263" name="Google Shape;26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64" name="Google Shape;264;p10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1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10</a:t>
            </a:fld>
            <a:endParaRPr/>
          </a:p>
        </p:txBody>
      </p:sp>
      <p:sp>
        <p:nvSpPr>
          <p:cNvPr id="270" name="Google Shape;27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1" name="Google Shape;271;p11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2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</a:t>
            </a:fld>
            <a:endParaRPr/>
          </a:p>
        </p:txBody>
      </p:sp>
      <p:sp>
        <p:nvSpPr>
          <p:cNvPr id="277" name="Google Shape;277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78" name="Google Shape;278;p12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4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13</a:t>
            </a:fld>
            <a:endParaRPr/>
          </a:p>
        </p:txBody>
      </p:sp>
      <p:sp>
        <p:nvSpPr>
          <p:cNvPr id="291" name="Google Shape;29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3112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92" name="Google Shape;292;p14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:notes"/>
          <p:cNvSpPr txBox="1"/>
          <p:nvPr/>
        </p:nvSpPr>
        <p:spPr>
          <a:xfrm>
            <a:off x="4278312" y="10156825"/>
            <a:ext cx="3279775" cy="53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>
            <a:noAutofit/>
          </a:bodyPr>
          <a:lstStyle/>
          <a:p>
            <a:pPr marL="0" marR="0" lvl="0" indent="0" algn="r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lang="en-US" sz="1400" b="0" i="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</a:t>
            </a:fld>
            <a:endParaRPr/>
          </a:p>
        </p:txBody>
      </p:sp>
      <p:sp>
        <p:nvSpPr>
          <p:cNvPr id="228" name="Google Shape;22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7488" y="812800"/>
            <a:ext cx="7124700" cy="40084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9" name="Google Shape;229;p3:notes"/>
          <p:cNvSpPr txBox="1">
            <a:spLocks noGrp="1"/>
          </p:cNvSpPr>
          <p:nvPr>
            <p:ph type="body" idx="1"/>
          </p:nvPr>
        </p:nvSpPr>
        <p:spPr>
          <a:xfrm>
            <a:off x="755650" y="5078412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17725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lastní rozložení">
  <p:cSld name="Vlastní rozložení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>
            <a:spLocks noGrp="1"/>
          </p:cNvSpPr>
          <p:nvPr>
            <p:ph type="title"/>
          </p:nvPr>
        </p:nvSpPr>
        <p:spPr>
          <a:xfrm>
            <a:off x="914400" y="1371600"/>
            <a:ext cx="10463213" cy="19256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>
            <a:off x="914400" y="1371600"/>
            <a:ext cx="10463212" cy="192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1212" cy="989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1212" cy="487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5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>
            <a:spLocks noGrp="1"/>
          </p:cNvSpPr>
          <p:nvPr>
            <p:ph type="title"/>
          </p:nvPr>
        </p:nvSpPr>
        <p:spPr>
          <a:xfrm rot="5400000">
            <a:off x="7239000" y="2133600"/>
            <a:ext cx="5942013" cy="274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6"/>
          <p:cNvSpPr txBox="1">
            <a:spLocks noGrp="1"/>
          </p:cNvSpPr>
          <p:nvPr>
            <p:ph type="body" idx="1"/>
          </p:nvPr>
        </p:nvSpPr>
        <p:spPr>
          <a:xfrm rot="5400000">
            <a:off x="1677193" y="-534193"/>
            <a:ext cx="5942013" cy="80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16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6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7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1212" cy="989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7"/>
          <p:cNvSpPr txBox="1">
            <a:spLocks noGrp="1"/>
          </p:cNvSpPr>
          <p:nvPr>
            <p:ph type="body" idx="1"/>
          </p:nvPr>
        </p:nvSpPr>
        <p:spPr>
          <a:xfrm rot="5400000">
            <a:off x="3657600" y="-1447800"/>
            <a:ext cx="4875212" cy="1097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17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7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12" name="Google Shape;112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13" name="Google Shape;113;p19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4" name="Google Shape;114;p19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0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0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1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1212" cy="989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21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 rot="5400000">
            <a:off x="7831138" y="2379663"/>
            <a:ext cx="4757738" cy="274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body" idx="1"/>
          </p:nvPr>
        </p:nvSpPr>
        <p:spPr>
          <a:xfrm rot="5400000">
            <a:off x="2269331" y="-288131"/>
            <a:ext cx="4757738" cy="80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2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22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5" name="Google Shape;125;p2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" name="Google Shape;126;p22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7" name="Google Shape;127;p22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22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3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1212" cy="989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23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5408613" cy="487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" name="Google Shape;133;p23"/>
          <p:cNvSpPr txBox="1">
            <a:spLocks noGrp="1"/>
          </p:cNvSpPr>
          <p:nvPr>
            <p:ph type="body" idx="2"/>
          </p:nvPr>
        </p:nvSpPr>
        <p:spPr>
          <a:xfrm>
            <a:off x="6170613" y="1600200"/>
            <a:ext cx="5410200" cy="4875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" name="Google Shape;134;p23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3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9" name="Google Shape;139;p24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24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3" name="Google Shape;143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4" name="Google Shape;144;p25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5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obsah" type="obj">
  <p:cSld name="OBJEC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8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8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0" name="Google Shape;160;p28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8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vislý nadpis a text" type="vertTitleAndTx">
  <p:cSld name="VERTICAL_TITLE_AND_VERTICAL_TEXT"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9"/>
          <p:cNvSpPr txBox="1">
            <a:spLocks noGrp="1"/>
          </p:cNvSpPr>
          <p:nvPr>
            <p:ph type="title"/>
          </p:nvPr>
        </p:nvSpPr>
        <p:spPr>
          <a:xfrm rot="5400000">
            <a:off x="7281863" y="1830387"/>
            <a:ext cx="5856288" cy="2741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29"/>
          <p:cNvSpPr txBox="1">
            <a:spLocks noGrp="1"/>
          </p:cNvSpPr>
          <p:nvPr>
            <p:ph type="body" idx="1"/>
          </p:nvPr>
        </p:nvSpPr>
        <p:spPr>
          <a:xfrm rot="5400000">
            <a:off x="1720056" y="-837406"/>
            <a:ext cx="5856288" cy="80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5" name="Google Shape;165;p29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29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0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9" name="Google Shape;169;p30"/>
          <p:cNvSpPr txBox="1">
            <a:spLocks noGrp="1"/>
          </p:cNvSpPr>
          <p:nvPr>
            <p:ph type="body" idx="1"/>
          </p:nvPr>
        </p:nvSpPr>
        <p:spPr>
          <a:xfrm rot="5400000">
            <a:off x="3833018" y="-1618457"/>
            <a:ext cx="4524375" cy="1097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0" name="Google Shape;170;p30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1" name="Google Shape;171;p30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3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4" name="Google Shape;174;p3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5" name="Google Shape;175;p3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76" name="Google Shape;176;p31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7" name="Google Shape;177;p31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3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81" name="Google Shape;181;p3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82" name="Google Shape;182;p32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32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33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33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7" name="Google Shape;187;p33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Nadpis a svislý text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914400" y="1371600"/>
            <a:ext cx="10463212" cy="192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3833018" y="-1618457"/>
            <a:ext cx="4524375" cy="10971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3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b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91" name="Google Shape;191;p3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2" name="Google Shape;192;p3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b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93" name="Google Shape;193;p3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34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5" name="Google Shape;195;p34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35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35"/>
          <p:cNvSpPr txBox="1">
            <a:spLocks noGrp="1"/>
          </p:cNvSpPr>
          <p:nvPr>
            <p:ph type="body" idx="1"/>
          </p:nvPr>
        </p:nvSpPr>
        <p:spPr>
          <a:xfrm>
            <a:off x="609600" y="1604963"/>
            <a:ext cx="54086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9" name="Google Shape;199;p35"/>
          <p:cNvSpPr txBox="1">
            <a:spLocks noGrp="1"/>
          </p:cNvSpPr>
          <p:nvPr>
            <p:ph type="body" idx="2"/>
          </p:nvPr>
        </p:nvSpPr>
        <p:spPr>
          <a:xfrm>
            <a:off x="6170613" y="1604963"/>
            <a:ext cx="54102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0" name="Google Shape;200;p35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35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áhlaví části" type="secHead">
  <p:cSld name="SECTION_HEADER"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4" name="Google Shape;204;p3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5" name="Google Shape;205;p36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36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Úvodní snímek" type="title">
  <p:cSld name="TITLE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7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b" anchorCtr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37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lvl="0" algn="ct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0" name="Google Shape;210;p37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1" name="Google Shape;211;p37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rázek s titulkem" type="picTx">
  <p:cSld name="PICTURE_WITH_CAPTION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bsah s titulkem" type="objTx">
  <p:cSld name="OBJECT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rázdný" type="blank">
  <p:cSld name="BLANK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uze nadpis" type="titleOnly">
  <p:cSld name="TITLE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914400" y="1371600"/>
            <a:ext cx="10463212" cy="192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orovnání" type="twoTxTwoObj">
  <p:cSld name="TWO_OBJECTS_WITH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b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b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va obsahy" type="twoObj">
  <p:cSld name="TWO_OBJECTS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914400" y="1371600"/>
            <a:ext cx="10463212" cy="192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lv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1"/>
          </p:nvPr>
        </p:nvSpPr>
        <p:spPr>
          <a:xfrm>
            <a:off x="609600" y="1604963"/>
            <a:ext cx="5408613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2"/>
          </p:nvPr>
        </p:nvSpPr>
        <p:spPr>
          <a:xfrm>
            <a:off x="6170613" y="1604963"/>
            <a:ext cx="5410200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lvl="0" indent="-22860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292934"/>
                </a:solidFill>
              </a:defRPr>
            </a:lvl1pPr>
            <a:lvl2pPr lvl="1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/>
        </p:nvSpPr>
        <p:spPr>
          <a:xfrm>
            <a:off x="0" y="220662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1"/>
          <p:cNvSpPr txBox="1"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93A299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914400" y="1371600"/>
            <a:ext cx="10463212" cy="19256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b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/>
          <p:nvPr/>
        </p:nvSpPr>
        <p:spPr>
          <a:xfrm>
            <a:off x="4572000" y="19050"/>
            <a:ext cx="5486400" cy="32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1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cxnSp>
        <p:nvCxnSpPr>
          <p:cNvPr id="16" name="Google Shape;16;p1"/>
          <p:cNvCxnSpPr/>
          <p:nvPr/>
        </p:nvCxnSpPr>
        <p:spPr>
          <a:xfrm>
            <a:off x="914400" y="3398837"/>
            <a:ext cx="10464800" cy="1587"/>
          </a:xfrm>
          <a:prstGeom prst="straightConnector1">
            <a:avLst/>
          </a:prstGeom>
          <a:noFill/>
          <a:ln w="19075" cap="flat" cmpd="sng">
            <a:solidFill>
              <a:srgbClr val="D2533C"/>
            </a:solidFill>
            <a:prstDash val="solid"/>
            <a:miter lim="800000"/>
            <a:headEnd type="none" w="med" len="med"/>
            <a:tailEnd type="none" w="med" len="med"/>
          </a:ln>
        </p:spPr>
      </p:cxnSp>
      <p:sp>
        <p:nvSpPr>
          <p:cNvPr id="17" name="Google Shape;17;p1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4"/>
          <p:cNvSpPr txBox="1"/>
          <p:nvPr/>
        </p:nvSpPr>
        <p:spPr>
          <a:xfrm>
            <a:off x="0" y="220662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4"/>
          <p:cNvSpPr txBox="1"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93A299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4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1212" cy="9890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Google Shape;84;p14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1212" cy="48752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14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14"/>
          <p:cNvSpPr txBox="1"/>
          <p:nvPr/>
        </p:nvSpPr>
        <p:spPr>
          <a:xfrm>
            <a:off x="4572000" y="19050"/>
            <a:ext cx="5486400" cy="32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4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6"/>
          <p:cNvSpPr txBox="1"/>
          <p:nvPr/>
        </p:nvSpPr>
        <p:spPr>
          <a:xfrm>
            <a:off x="0" y="220662"/>
            <a:ext cx="12192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6"/>
          <p:cNvSpPr txBox="1"/>
          <p:nvPr/>
        </p:nvSpPr>
        <p:spPr>
          <a:xfrm>
            <a:off x="0" y="0"/>
            <a:ext cx="12192000" cy="365125"/>
          </a:xfrm>
          <a:prstGeom prst="rect">
            <a:avLst/>
          </a:prstGeom>
          <a:solidFill>
            <a:srgbClr val="93A299"/>
          </a:solidFill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6"/>
          <p:cNvSpPr txBox="1">
            <a:spLocks noGrp="1"/>
          </p:cNvSpPr>
          <p:nvPr>
            <p:ph type="dt" idx="10"/>
          </p:nvPr>
        </p:nvSpPr>
        <p:spPr>
          <a:xfrm>
            <a:off x="609600" y="19050"/>
            <a:ext cx="38592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Google Shape;150;p26"/>
          <p:cNvSpPr txBox="1"/>
          <p:nvPr/>
        </p:nvSpPr>
        <p:spPr>
          <a:xfrm>
            <a:off x="4572000" y="19050"/>
            <a:ext cx="5486400" cy="328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numCol="1" anchor="ctr" anchorCtr="0">
            <a:noAutofit/>
          </a:bodyPr>
          <a:lstStyle/>
          <a:p>
            <a:pPr marL="0" marR="0" lvl="0" indent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>
            <a:spLocks noGrp="1"/>
          </p:cNvSpPr>
          <p:nvPr>
            <p:ph type="sldNum" idx="12"/>
          </p:nvPr>
        </p:nvSpPr>
        <p:spPr>
          <a:xfrm>
            <a:off x="10160000" y="19050"/>
            <a:ext cx="1420812" cy="327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92934"/>
              </a:buClr>
              <a:buSzPts val="1800"/>
              <a:buFont typeface="Arial"/>
              <a:buNone/>
              <a:defRPr sz="18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</a:endParaRPr>
          </a:p>
        </p:txBody>
      </p:sp>
      <p:sp>
        <p:nvSpPr>
          <p:cNvPr id="152" name="Google Shape;152;p26"/>
          <p:cNvSpPr txBox="1">
            <a:spLocks noGrp="1"/>
          </p:cNvSpPr>
          <p:nvPr>
            <p:ph type="title"/>
          </p:nvPr>
        </p:nvSpPr>
        <p:spPr>
          <a:xfrm>
            <a:off x="609600" y="273050"/>
            <a:ext cx="10971212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numCol="1" anchor="ctr" anchorCtr="0"/>
          <a:lstStyle>
            <a:lvl1pPr marR="0" lvl="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" name="Google Shape;153;p26"/>
          <p:cNvSpPr txBox="1">
            <a:spLocks noGrp="1"/>
          </p:cNvSpPr>
          <p:nvPr>
            <p:ph type="body" idx="1"/>
          </p:nvPr>
        </p:nvSpPr>
        <p:spPr>
          <a:xfrm>
            <a:off x="609600" y="1604962"/>
            <a:ext cx="10971212" cy="4524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1150" rIns="0" bIns="0" numCol="1" anchor="t" anchorCtr="0"/>
          <a:lstStyle>
            <a:lvl1pPr marL="457200" marR="0" lvl="0" indent="-228600" algn="l" rtl="0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3000"/>
              </a:lnSpc>
              <a:spcBef>
                <a:spcPts val="1425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3000"/>
              </a:lnSpc>
              <a:spcBef>
                <a:spcPts val="1138"/>
              </a:spcBef>
              <a:spcAft>
                <a:spcPts val="0"/>
              </a:spcAft>
              <a:buSzPts val="1400"/>
              <a:buNone/>
              <a:defRPr sz="16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3000"/>
              </a:lnSpc>
              <a:spcBef>
                <a:spcPts val="850"/>
              </a:spcBef>
              <a:spcAft>
                <a:spcPts val="0"/>
              </a:spcAft>
              <a:buSzPts val="1400"/>
              <a:buNone/>
              <a:defRPr sz="14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3000"/>
              </a:lnSpc>
              <a:spcBef>
                <a:spcPts val="575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.metykova@sussex.ac.u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8"/>
          <p:cNvSpPr txBox="1">
            <a:spLocks noGrp="1"/>
          </p:cNvSpPr>
          <p:nvPr>
            <p:ph type="title"/>
          </p:nvPr>
        </p:nvSpPr>
        <p:spPr>
          <a:xfrm>
            <a:off x="914400" y="1371600"/>
            <a:ext cx="10464800" cy="19272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Závěrečný kvíz</a:t>
            </a:r>
            <a:endParaRPr dirty="0"/>
          </a:p>
        </p:txBody>
      </p:sp>
      <p:sp>
        <p:nvSpPr>
          <p:cNvPr id="218" name="Google Shape;218;p38"/>
          <p:cNvSpPr txBox="1">
            <a:spLocks noGrp="1"/>
          </p:cNvSpPr>
          <p:nvPr>
            <p:ph type="subTitle" idx="2147483647"/>
          </p:nvPr>
        </p:nvSpPr>
        <p:spPr>
          <a:xfrm>
            <a:off x="914400" y="3505200"/>
            <a:ext cx="85344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US" sz="4000" b="0" i="0" u="none" strike="noStrike" cap="none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Monika Metykova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US" sz="4000" b="0" i="0" u="none" strike="noStrike" cap="none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email: </a:t>
            </a:r>
            <a:r>
              <a:rPr lang="en-US" sz="40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m.metykova@sussex.ac.uk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Times New Roman"/>
              <a:buNone/>
            </a:pPr>
            <a:r>
              <a:rPr lang="en-US" sz="4000" b="0" i="0" u="none" strike="noStrike" cap="none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32153@mail.muni.cz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6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Které z těchto filmových studií není v </a:t>
            </a:r>
            <a:r>
              <a:rPr lang="en-US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Hollywood</a:t>
            </a: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u?</a:t>
            </a:r>
            <a:endParaRPr dirty="0"/>
          </a:p>
        </p:txBody>
      </p:sp>
      <p:sp>
        <p:nvSpPr>
          <p:cNvPr id="274" name="Google Shape;274;p46"/>
          <p:cNvSpPr txBox="1"/>
          <p:nvPr/>
        </p:nvSpPr>
        <p:spPr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588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1. Warner Bros. 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2. MGM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3. Fox Star Studios 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4. Columbia Pictures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5. Universal Studios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7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dirty="0">
                <a:solidFill>
                  <a:srgbClr val="D2533C"/>
                </a:solidFill>
              </a:rPr>
              <a:t>V jakém mediálním průmyslu působí tyto organizace?</a:t>
            </a:r>
            <a:endParaRPr dirty="0"/>
          </a:p>
        </p:txBody>
      </p:sp>
      <p:sp>
        <p:nvSpPr>
          <p:cNvPr id="281" name="Google Shape;281;p47"/>
          <p:cNvSpPr txBox="1"/>
          <p:nvPr/>
        </p:nvSpPr>
        <p:spPr>
          <a:xfrm>
            <a:off x="609600" y="1636294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588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EMI, Sony-BMG, Warner, Universal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141468-510F-4B95-94F6-530218B9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D2533C"/>
                </a:solidFill>
              </a:rPr>
              <a:t>Je informace pravdivá nebo nepravdivá?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8C6B0D-E4C7-402C-AC8F-8AE6C0CDBE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1. O ekonomických mechanismech rozhodují tři typy ekonomických aktérů: konzumenti, firmy a vlády.</a:t>
            </a:r>
          </a:p>
          <a:p>
            <a:pPr>
              <a:lnSpc>
                <a:spcPct val="150000"/>
              </a:lnSpc>
            </a:pPr>
            <a:r>
              <a:rPr lang="sk-SK" dirty="0"/>
              <a:t>2. Všechny mediální firmy jsou komerční organizace a předpoklad, že každé rozhodnutí komerční firmy se řídí maximalizací zisku je správné. </a:t>
            </a:r>
          </a:p>
          <a:p>
            <a:pPr>
              <a:lnSpc>
                <a:spcPct val="150000"/>
              </a:lnSpc>
            </a:pPr>
            <a:r>
              <a:rPr lang="sk-SK" dirty="0"/>
              <a:t>3. Oligopolu se dá zabránit regulací (vládní politika) a pokud schází intervence, dominantní firmy fungují jako bariéra pro vstup na trh. </a:t>
            </a:r>
          </a:p>
          <a:p>
            <a:pPr>
              <a:lnSpc>
                <a:spcPct val="150000"/>
              </a:lnSpc>
            </a:pPr>
            <a:r>
              <a:rPr lang="sk-SK" dirty="0"/>
              <a:t>4. Přístup k regulaci mediálního vlastnictví je neutrální, neřídí se širšími ideologickými pozicemi.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248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9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Kdo je vlastníkem? </a:t>
            </a:r>
            <a:endParaRPr dirty="0"/>
          </a:p>
        </p:txBody>
      </p:sp>
      <p:sp>
        <p:nvSpPr>
          <p:cNvPr id="295" name="Google Shape;295;p49"/>
          <p:cNvSpPr txBox="1"/>
          <p:nvPr/>
        </p:nvSpPr>
        <p:spPr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82562" marR="0" lvl="0" indent="-18097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Al </a:t>
            </a:r>
            <a:r>
              <a:rPr lang="en-US" sz="2400" b="0" i="0" u="none" dirty="0" err="1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Jazeer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u vlastní vláda Kataru. 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CNN 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je vlastněna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Time Warner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Disney vlastní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Fox News.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Britská vláda vlastní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BBC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14ADE2E-F9EE-4E47-92B8-5FEDDC6AD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394" y="2934494"/>
            <a:ext cx="10971212" cy="989012"/>
          </a:xfrm>
        </p:spPr>
        <p:txBody>
          <a:bodyPr/>
          <a:lstStyle/>
          <a:p>
            <a:pPr algn="ctr"/>
            <a:r>
              <a:rPr lang="sk-SK" sz="4000" dirty="0">
                <a:solidFill>
                  <a:srgbClr val="CC3300"/>
                </a:solidFill>
              </a:rPr>
              <a:t>ODPOVĚDI</a:t>
            </a:r>
            <a:endParaRPr lang="en-US" sz="4000" dirty="0">
              <a:solidFill>
                <a:srgbClr val="CC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144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735474-A9D7-4EA9-8A45-BA10D5EAD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/>
              <a:t>Kdo z nich není politickým ekonomem? </a:t>
            </a:r>
            <a:endParaRPr lang="en-US" sz="4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811706-9CD1-4298-A8E9-1DC047DD27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Robert McChesney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Adam Smith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>
                <a:highlight>
                  <a:srgbClr val="FFFF00"/>
                </a:highlight>
              </a:rPr>
              <a:t>John Locke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Karl Marx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143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0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Pravdivá informace nebo nepravdivá?</a:t>
            </a:r>
            <a:endParaRPr dirty="0"/>
          </a:p>
        </p:txBody>
      </p:sp>
      <p:sp>
        <p:nvSpPr>
          <p:cNvPr id="232" name="Google Shape;232;p40"/>
          <p:cNvSpPr txBox="1"/>
          <p:nvPr/>
        </p:nvSpPr>
        <p:spPr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82562" marR="0" lvl="0" indent="-18097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Mladí lidi ve věku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18 – 24:</a:t>
            </a:r>
            <a:endParaRPr dirty="0"/>
          </a:p>
          <a:p>
            <a:pPr marL="1588" marR="0" lvl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1. Konzumují zprávy přes sociální sítě PRAVDA</a:t>
            </a:r>
            <a:endParaRPr dirty="0"/>
          </a:p>
          <a:p>
            <a:pPr marL="1588" marR="0" lvl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2. Patří mezi věkové kategorie, které konzumují nejvíc zpráv NEPRAVDA</a:t>
            </a:r>
            <a:endParaRPr dirty="0"/>
          </a:p>
          <a:p>
            <a:pPr marL="1588" marR="0" lvl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sk-SK" sz="2400" dirty="0">
                <a:solidFill>
                  <a:srgbClr val="292934"/>
                </a:solidFill>
              </a:rPr>
              <a:t>Platí za zprávy méně často než starší generace PRAVDA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41951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DF86A6-B474-4C1A-91F7-5C3EF968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CC3300"/>
                </a:solidFill>
              </a:rPr>
              <a:t>Co necharakterizuje základní přístupy politické ekonomie?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B0323C-FA0D-4423-8C4D-5BC2B2D18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76926"/>
            <a:ext cx="10971212" cy="459848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1. Praxe</a:t>
            </a:r>
          </a:p>
          <a:p>
            <a:pPr>
              <a:lnSpc>
                <a:spcPct val="150000"/>
              </a:lnSpc>
            </a:pPr>
            <a:r>
              <a:rPr lang="sk-SK" dirty="0"/>
              <a:t>2. </a:t>
            </a:r>
            <a:r>
              <a:rPr lang="sk-SK" dirty="0">
                <a:highlight>
                  <a:srgbClr val="FFFF00"/>
                </a:highlight>
              </a:rPr>
              <a:t>Sociální psychologie</a:t>
            </a:r>
          </a:p>
          <a:p>
            <a:pPr>
              <a:lnSpc>
                <a:spcPct val="150000"/>
              </a:lnSpc>
            </a:pPr>
            <a:r>
              <a:rPr lang="sk-SK" dirty="0"/>
              <a:t>3. Morální filosofie</a:t>
            </a:r>
          </a:p>
          <a:p>
            <a:pPr>
              <a:lnSpc>
                <a:spcPct val="150000"/>
              </a:lnSpc>
            </a:pPr>
            <a:r>
              <a:rPr lang="sk-SK" dirty="0"/>
              <a:t>4. Historie</a:t>
            </a:r>
          </a:p>
          <a:p>
            <a:pPr>
              <a:lnSpc>
                <a:spcPct val="150000"/>
              </a:lnSpc>
            </a:pPr>
            <a:r>
              <a:rPr lang="sk-SK" dirty="0"/>
              <a:t>5. Společnost jako celek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8009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1"/>
          <p:cNvSpPr txBox="1">
            <a:spLocks noGrp="1"/>
          </p:cNvSpPr>
          <p:nvPr>
            <p:ph type="title"/>
          </p:nvPr>
        </p:nvSpPr>
        <p:spPr>
          <a:xfrm>
            <a:off x="596900" y="93345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Který z těchto výrazů popisuje nový způsob nepravidelného financování produkce mediálních obsahů</a:t>
            </a:r>
            <a:r>
              <a:rPr lang="en-US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dirty="0"/>
          </a:p>
        </p:txBody>
      </p:sp>
      <p:sp>
        <p:nvSpPr>
          <p:cNvPr id="239" name="Google Shape;239;p41"/>
          <p:cNvSpPr txBox="1"/>
          <p:nvPr/>
        </p:nvSpPr>
        <p:spPr>
          <a:xfrm>
            <a:off x="609600" y="3024187"/>
            <a:ext cx="10972800" cy="37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514350" marR="0" lvl="0" indent="-5127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Times New Roman"/>
              <a:buAutoNum type="arabicPeriod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Fundraising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514350" marR="0" lvl="0" indent="-512762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Times New Roman"/>
              <a:buAutoNum type="arabicPeriod"/>
            </a:pPr>
            <a:r>
              <a:rPr lang="en-US" sz="2400" b="0" i="0" u="none" dirty="0">
                <a:solidFill>
                  <a:srgbClr val="292934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Crowdfunding</a:t>
            </a:r>
            <a:r>
              <a:rPr lang="sk-SK" sz="2400" b="0" i="0" u="none" dirty="0">
                <a:solidFill>
                  <a:srgbClr val="292934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 – davové financování</a:t>
            </a:r>
            <a:endParaRPr dirty="0">
              <a:highlight>
                <a:srgbClr val="FFFF00"/>
              </a:highlight>
            </a:endParaRPr>
          </a:p>
          <a:p>
            <a:pPr marL="514350" marR="0" lvl="0" indent="-512762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Times New Roman"/>
              <a:buAutoNum type="arabicPeriod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Paywall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514350" marR="0" lvl="0" indent="-512762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Times New Roman"/>
              <a:buAutoNum type="arabicPeriod"/>
            </a:pPr>
            <a:r>
              <a:rPr lang="sk-SK" sz="2400" dirty="0">
                <a:solidFill>
                  <a:srgbClr val="292934"/>
                </a:solidFill>
              </a:rPr>
              <a:t>Předplatné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69915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2DBE84-8EFC-41CA-940F-F34CC9853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704" y="273050"/>
            <a:ext cx="10931107" cy="1143000"/>
          </a:xfrm>
        </p:spPr>
        <p:txBody>
          <a:bodyPr/>
          <a:lstStyle/>
          <a:p>
            <a:r>
              <a:rPr lang="sk-SK" sz="4000" dirty="0">
                <a:solidFill>
                  <a:srgbClr val="CC3300"/>
                </a:solidFill>
              </a:rPr>
              <a:t>Co necharakterizuje tzv. krizi žurnalistiky?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3B046F-71A5-4399-BEC0-DA7E38C349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1. </a:t>
            </a:r>
            <a:r>
              <a:rPr lang="en" dirty="0"/>
              <a:t>Schází původní reportáže, obsahy se replikují 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/>
              <a:t>2. </a:t>
            </a:r>
            <a:r>
              <a:rPr lang="en-US" dirty="0" err="1"/>
              <a:t>Mizí</a:t>
            </a:r>
            <a:r>
              <a:rPr lang="en-US" dirty="0"/>
              <a:t> </a:t>
            </a:r>
            <a:r>
              <a:rPr lang="en-US" dirty="0" err="1"/>
              <a:t>pracovní</a:t>
            </a:r>
            <a:r>
              <a:rPr lang="en-US" dirty="0"/>
              <a:t> </a:t>
            </a:r>
            <a:r>
              <a:rPr lang="en-US" dirty="0" err="1"/>
              <a:t>příležitosti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sk-SK" dirty="0"/>
              <a:t>3</a:t>
            </a:r>
            <a:r>
              <a:rPr lang="sk-SK" dirty="0">
                <a:highlight>
                  <a:srgbClr val="FFFF00"/>
                </a:highlight>
              </a:rPr>
              <a:t>. Nejsou noví majitelé</a:t>
            </a:r>
          </a:p>
          <a:p>
            <a:pPr>
              <a:lnSpc>
                <a:spcPct val="150000"/>
              </a:lnSpc>
            </a:pPr>
            <a:r>
              <a:rPr lang="sk-SK" dirty="0"/>
              <a:t>4. </a:t>
            </a:r>
            <a:r>
              <a:rPr lang="en-US" dirty="0" err="1"/>
              <a:t>Menší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zprávách</a:t>
            </a:r>
            <a:r>
              <a:rPr lang="en-US" dirty="0"/>
              <a:t>, PR </a:t>
            </a:r>
            <a:r>
              <a:rPr lang="en-US" dirty="0" err="1"/>
              <a:t>obsahy</a:t>
            </a:r>
            <a:r>
              <a:rPr lang="sk-SK" dirty="0"/>
              <a:t> se dostávájí do zpravodajství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861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8735474-A9D7-4EA9-8A45-BA10D5EAD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CC3300"/>
                </a:solidFill>
              </a:rPr>
              <a:t>Kdo z nich není politickým ekonomem? 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811706-9CD1-4298-A8E9-1DC047DD27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Robert McChesney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Adam Smith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John Locke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Karl Marx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467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2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Je informace pravdivá nebo nepravdivá?</a:t>
            </a:r>
            <a:endParaRPr dirty="0"/>
          </a:p>
        </p:txBody>
      </p:sp>
      <p:sp>
        <p:nvSpPr>
          <p:cNvPr id="246" name="Google Shape;246;p42"/>
          <p:cNvSpPr txBox="1"/>
          <p:nvPr/>
        </p:nvSpPr>
        <p:spPr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82562" marR="0" lvl="0" indent="-18097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Digitální technologie 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Zcela transformují žurnalistické pracovní postupy NEPRAVDA (základní postupy jsou stejné)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Činí z obyčejných lidí novináře NEPRAVDA (občané nejsou profesionální novináři)</a:t>
            </a:r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r>
              <a:rPr lang="sk-SK" sz="2400" dirty="0">
                <a:solidFill>
                  <a:srgbClr val="292934"/>
                </a:solidFill>
              </a:rPr>
              <a:t> Nenutí novináře učit se novým dovednostem NEPRAVDA</a:t>
            </a:r>
            <a:endParaRPr dirty="0"/>
          </a:p>
          <a:p>
            <a:pPr marL="182562" lvl="0" indent="-180974">
              <a:spcBef>
                <a:spcPts val="1800"/>
              </a:spcBef>
              <a:buClr>
                <a:srgbClr val="93A299"/>
              </a:buClr>
              <a:buSzPts val="2040"/>
              <a:buFont typeface="Noto Sans Symbols"/>
              <a:buAutoNum type="arabicPeriod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Umožňují konzumentům zasahovat do profesionálních obsahů NEPRAVDA (</a:t>
            </a:r>
            <a:r>
              <a:rPr lang="sk-SK" sz="2400" dirty="0">
                <a:solidFill>
                  <a:srgbClr val="292934"/>
                </a:solidFill>
              </a:rPr>
              <a:t>zásahy konzumentů jsou omezené)</a:t>
            </a:r>
            <a:endParaRPr dirty="0"/>
          </a:p>
          <a:p>
            <a:pPr marL="1588" marR="0" lvl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82755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5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Můžete seřadit mediální organizace od nejstarší k nejnovější</a:t>
            </a:r>
            <a:r>
              <a:rPr lang="en-US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dirty="0"/>
          </a:p>
        </p:txBody>
      </p:sp>
      <p:sp>
        <p:nvSpPr>
          <p:cNvPr id="267" name="Google Shape;267;p45"/>
          <p:cNvSpPr txBox="1"/>
          <p:nvPr/>
        </p:nvSpPr>
        <p:spPr>
          <a:xfrm>
            <a:off x="609600" y="1944687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82562" lvl="0" indent="-180974"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GB" sz="2000" dirty="0">
                <a:solidFill>
                  <a:srgbClr val="292934"/>
                </a:solidFill>
              </a:rPr>
              <a:t>The Guardian 1821</a:t>
            </a:r>
            <a:endParaRPr lang="en-GB" sz="2000" dirty="0"/>
          </a:p>
          <a:p>
            <a:pPr marL="182562" lvl="0" indent="-180974">
              <a:spcBef>
                <a:spcPts val="1800"/>
              </a:spcBef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GB" sz="2000" dirty="0">
                <a:solidFill>
                  <a:srgbClr val="292934"/>
                </a:solidFill>
              </a:rPr>
              <a:t>The New York Times 1851</a:t>
            </a:r>
            <a:endParaRPr lang="en-GB" sz="2000" dirty="0"/>
          </a:p>
          <a:p>
            <a:pPr marL="182562" lvl="0" indent="-180974">
              <a:spcBef>
                <a:spcPts val="1800"/>
              </a:spcBef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GB" sz="2000" dirty="0">
                <a:solidFill>
                  <a:srgbClr val="292934"/>
                </a:solidFill>
              </a:rPr>
              <a:t>CNN 1980</a:t>
            </a:r>
            <a:endParaRPr lang="en-GB" sz="2000" dirty="0"/>
          </a:p>
          <a:p>
            <a:pPr marL="182562" lvl="0" indent="-180974">
              <a:spcBef>
                <a:spcPts val="1800"/>
              </a:spcBef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GB" sz="2000" dirty="0">
                <a:solidFill>
                  <a:srgbClr val="292934"/>
                </a:solidFill>
              </a:rPr>
              <a:t>The BBC 1922</a:t>
            </a:r>
            <a:endParaRPr lang="en-GB" sz="2000" dirty="0"/>
          </a:p>
          <a:p>
            <a:pPr marL="182562" lvl="0" indent="-180974">
              <a:spcBef>
                <a:spcPts val="1800"/>
              </a:spcBef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GB" sz="2000" dirty="0">
                <a:solidFill>
                  <a:srgbClr val="292934"/>
                </a:solidFill>
              </a:rPr>
              <a:t>NPR 1970</a:t>
            </a:r>
            <a:endParaRPr lang="en-GB" sz="2000" dirty="0"/>
          </a:p>
          <a:p>
            <a:pPr marL="182562" lvl="0" indent="-180974">
              <a:spcBef>
                <a:spcPts val="1800"/>
              </a:spcBef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GB" sz="2000" dirty="0">
                <a:solidFill>
                  <a:srgbClr val="292934"/>
                </a:solidFill>
              </a:rPr>
              <a:t>Huffington Post 2005</a:t>
            </a:r>
            <a:endParaRPr lang="en-GB" sz="2000" dirty="0"/>
          </a:p>
          <a:p>
            <a:pPr marL="182562" lvl="0" indent="-180974">
              <a:spcBef>
                <a:spcPts val="1800"/>
              </a:spcBef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GB" sz="2000" dirty="0">
                <a:solidFill>
                  <a:srgbClr val="292934"/>
                </a:solidFill>
              </a:rPr>
              <a:t>Buzzfeed 2006</a:t>
            </a:r>
            <a:endParaRPr lang="en-GB" sz="2000" dirty="0"/>
          </a:p>
          <a:p>
            <a:pPr marL="182562" lvl="0" indent="-180974">
              <a:spcBef>
                <a:spcPts val="1800"/>
              </a:spcBef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GB" sz="2000" dirty="0">
                <a:solidFill>
                  <a:srgbClr val="292934"/>
                </a:solidFill>
              </a:rPr>
              <a:t>Al Jazeera English 2006</a:t>
            </a:r>
            <a:endParaRPr lang="en-GB" sz="2000" dirty="0"/>
          </a:p>
          <a:p>
            <a:pPr marL="182562" marR="0" lvl="0" indent="-18097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2587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0C19B9-85D9-44B7-8345-2E41FB15D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CC3300"/>
                </a:solidFill>
              </a:rPr>
              <a:t>Pravdivá informace nebo nepravdivá? 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15C00-6966-41B8-BB36-2DF228CC91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N</a:t>
            </a:r>
            <a:r>
              <a:rPr lang="en" dirty="0"/>
              <a:t>ové komunikační technologie j</a:t>
            </a:r>
            <a:r>
              <a:rPr lang="sk-SK" dirty="0"/>
              <a:t>sou </a:t>
            </a:r>
            <a:r>
              <a:rPr lang="en" dirty="0"/>
              <a:t>řešení</a:t>
            </a:r>
            <a:r>
              <a:rPr lang="sk-SK" dirty="0"/>
              <a:t>m</a:t>
            </a:r>
            <a:r>
              <a:rPr lang="en" dirty="0"/>
              <a:t> </a:t>
            </a:r>
            <a:r>
              <a:rPr lang="sk-SK" dirty="0"/>
              <a:t>pro </a:t>
            </a:r>
            <a:r>
              <a:rPr lang="en" dirty="0"/>
              <a:t>chudob</a:t>
            </a:r>
            <a:r>
              <a:rPr lang="sk-SK" dirty="0"/>
              <a:t>u</a:t>
            </a:r>
            <a:r>
              <a:rPr lang="en" dirty="0"/>
              <a:t> žen</a:t>
            </a:r>
            <a:r>
              <a:rPr lang="sk-SK" dirty="0"/>
              <a:t>. NEPRAVDA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Chudoba žen je důležitou otázkou ve studiu komunikace a médií. PRAVDA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en" dirty="0"/>
              <a:t>Historie a rozvoj politické ekonomie jsou genderované, a termíny, které podrobuje kritice jsou také genderované (např. kapitál a globální ekonomie).</a:t>
            </a:r>
            <a:r>
              <a:rPr lang="sk-SK" dirty="0"/>
              <a:t> PRAVDA</a:t>
            </a:r>
          </a:p>
        </p:txBody>
      </p:sp>
    </p:spTree>
    <p:extLst>
      <p:ext uri="{BB962C8B-B14F-4D97-AF65-F5344CB8AC3E}">
        <p14:creationId xmlns:p14="http://schemas.microsoft.com/office/powerpoint/2010/main" val="15074509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46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Které z těchto filmových studií není v </a:t>
            </a:r>
            <a:r>
              <a:rPr lang="en-US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Hollywood</a:t>
            </a: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u?</a:t>
            </a:r>
            <a:endParaRPr dirty="0"/>
          </a:p>
        </p:txBody>
      </p:sp>
      <p:sp>
        <p:nvSpPr>
          <p:cNvPr id="274" name="Google Shape;274;p46"/>
          <p:cNvSpPr txBox="1"/>
          <p:nvPr/>
        </p:nvSpPr>
        <p:spPr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588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1. Warner Bros. 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2. MGM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en-US" sz="2400" b="0" i="0" u="none" dirty="0">
                <a:solidFill>
                  <a:srgbClr val="292934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Fox Star Studios </a:t>
            </a:r>
            <a:r>
              <a:rPr lang="sk-SK" sz="2400" b="0" i="0" u="none" dirty="0">
                <a:solidFill>
                  <a:srgbClr val="292934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  <a:t>(Indie)</a:t>
            </a:r>
            <a:endParaRPr dirty="0">
              <a:highlight>
                <a:srgbClr val="FFFF00"/>
              </a:highlight>
            </a:endParaRPr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4. Columbia Pictures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5. Universal Studios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61683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47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dirty="0">
                <a:solidFill>
                  <a:srgbClr val="D2533C"/>
                </a:solidFill>
              </a:rPr>
              <a:t>V jakém mediálním průmyslu působí tyto organizace? </a:t>
            </a:r>
            <a:r>
              <a:rPr lang="sk-SK" sz="4000" dirty="0">
                <a:solidFill>
                  <a:schemeClr val="tx1"/>
                </a:solidFill>
              </a:rPr>
              <a:t>HUDBA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81" name="Google Shape;281;p47"/>
          <p:cNvSpPr txBox="1"/>
          <p:nvPr/>
        </p:nvSpPr>
        <p:spPr>
          <a:xfrm>
            <a:off x="609600" y="1636294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588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EMI, Sony-BMG, Warner, Universal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007506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D141468-510F-4B95-94F6-530218B997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D2533C"/>
                </a:solidFill>
              </a:rPr>
              <a:t>Je informace pravdivá nebo nepravdivá?</a:t>
            </a:r>
            <a:endParaRPr lang="en-US" sz="4000" dirty="0">
              <a:solidFill>
                <a:srgbClr val="FF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8C6B0D-E4C7-402C-AC8F-8AE6C0CDBE2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1. O ekonomických mechanismech rozhodují tři typy ekonomických aktérů: konzumenti, firmy a vlády. PRAVDA</a:t>
            </a:r>
          </a:p>
          <a:p>
            <a:pPr>
              <a:lnSpc>
                <a:spcPct val="150000"/>
              </a:lnSpc>
            </a:pPr>
            <a:r>
              <a:rPr lang="sk-SK" dirty="0"/>
              <a:t>2. Všechny mediální firmy jsou komerční organizace a předpoklad, že každé rozhodnutí komerční firmy se řídí maximalizací zisku je správné. NEPRAVDA</a:t>
            </a:r>
          </a:p>
          <a:p>
            <a:pPr>
              <a:lnSpc>
                <a:spcPct val="150000"/>
              </a:lnSpc>
            </a:pPr>
            <a:r>
              <a:rPr lang="sk-SK" dirty="0"/>
              <a:t>3. Oligopolu se dá zabránit regulací (vládní politika) a pokud schází intervence, dominantní firmy fungují jako bariéra pro vstup na trh. PRAVDA</a:t>
            </a:r>
          </a:p>
          <a:p>
            <a:pPr>
              <a:lnSpc>
                <a:spcPct val="150000"/>
              </a:lnSpc>
            </a:pPr>
            <a:r>
              <a:rPr lang="sk-SK" dirty="0"/>
              <a:t>4. Přístup k regulaci mediálního vlastnictví je neutrální, neřídí se širšími ideologickými pozicemi. NEPRAVDA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0169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9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Kdo je vlastníkem? </a:t>
            </a:r>
            <a:endParaRPr dirty="0"/>
          </a:p>
        </p:txBody>
      </p:sp>
      <p:sp>
        <p:nvSpPr>
          <p:cNvPr id="295" name="Google Shape;295;p49"/>
          <p:cNvSpPr txBox="1"/>
          <p:nvPr/>
        </p:nvSpPr>
        <p:spPr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82562" marR="0" lvl="0" indent="-18097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Al </a:t>
            </a:r>
            <a:r>
              <a:rPr lang="en-US" sz="2400" b="0" i="0" u="none" dirty="0" err="1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Jazeer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u vlastní vláda Kataru. PRAVDA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CNN 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je vlastněna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Time Warner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em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. Ne, </a:t>
            </a:r>
            <a:r>
              <a:rPr lang="en-US" sz="2400" b="0" i="0" u="none" dirty="0" err="1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vlastn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íkem je AT</a:t>
            </a:r>
            <a:r>
              <a:rPr lang="en-GB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T.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Disney vlastní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Fox News.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Ne, v</a:t>
            </a:r>
            <a:r>
              <a:rPr lang="sk-SK" sz="2400" b="0" i="0" u="none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lastníkem 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je Fox Corporation</a:t>
            </a:r>
            <a:r>
              <a:rPr lang="en-GB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Britská vláda vlastní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BBC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US" sz="2400" dirty="0">
                <a:solidFill>
                  <a:srgbClr val="292934"/>
                </a:solidFill>
              </a:rPr>
              <a:t>Ne, BBC je m</a:t>
            </a:r>
            <a:r>
              <a:rPr lang="sk-SK" sz="2400" dirty="0">
                <a:solidFill>
                  <a:srgbClr val="292934"/>
                </a:solidFill>
              </a:rPr>
              <a:t>é</a:t>
            </a:r>
            <a:r>
              <a:rPr lang="en-US" sz="2400" dirty="0" err="1">
                <a:solidFill>
                  <a:srgbClr val="292934"/>
                </a:solidFill>
              </a:rPr>
              <a:t>dium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ve</a:t>
            </a:r>
            <a:r>
              <a:rPr lang="sk-SK" sz="2400" dirty="0">
                <a:solidFill>
                  <a:srgbClr val="292934"/>
                </a:solidFill>
              </a:rPr>
              <a:t>ř</a:t>
            </a:r>
            <a:r>
              <a:rPr lang="en-US" sz="2400" dirty="0" err="1">
                <a:solidFill>
                  <a:srgbClr val="292934"/>
                </a:solidFill>
              </a:rPr>
              <a:t>ejn</a:t>
            </a:r>
            <a:r>
              <a:rPr lang="sk-SK" sz="2400" dirty="0">
                <a:solidFill>
                  <a:srgbClr val="292934"/>
                </a:solidFill>
              </a:rPr>
              <a:t>é</a:t>
            </a:r>
            <a:r>
              <a:rPr lang="en-US" sz="2400" dirty="0">
                <a:solidFill>
                  <a:srgbClr val="292934"/>
                </a:solidFill>
              </a:rPr>
              <a:t> </a:t>
            </a:r>
            <a:r>
              <a:rPr lang="en-US" sz="2400" dirty="0" err="1">
                <a:solidFill>
                  <a:srgbClr val="292934"/>
                </a:solidFill>
              </a:rPr>
              <a:t>slu</a:t>
            </a:r>
            <a:r>
              <a:rPr lang="sk-SK" sz="2400" dirty="0">
                <a:solidFill>
                  <a:srgbClr val="292934"/>
                </a:solidFill>
              </a:rPr>
              <a:t>ž</a:t>
            </a:r>
            <a:r>
              <a:rPr lang="en-US" sz="2400" dirty="0">
                <a:solidFill>
                  <a:srgbClr val="292934"/>
                </a:solidFill>
              </a:rPr>
              <a:t>by.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55962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40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Pravdivá informace nebo nepravdivá?</a:t>
            </a:r>
            <a:endParaRPr dirty="0"/>
          </a:p>
        </p:txBody>
      </p:sp>
      <p:sp>
        <p:nvSpPr>
          <p:cNvPr id="232" name="Google Shape;232;p40"/>
          <p:cNvSpPr txBox="1"/>
          <p:nvPr/>
        </p:nvSpPr>
        <p:spPr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82562" marR="0" lvl="0" indent="-18097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Mladí lidi ve věku </a:t>
            </a: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18 – 24:</a:t>
            </a:r>
            <a:endParaRPr dirty="0"/>
          </a:p>
          <a:p>
            <a:pPr marL="1588" marR="0" lvl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1. Konzumují zprávy přes sociální sítě</a:t>
            </a:r>
            <a:endParaRPr dirty="0"/>
          </a:p>
          <a:p>
            <a:pPr marL="1588" marR="0" lvl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2. Patří mezi věkové kategorie, které konzumují nejvíc zpráv</a:t>
            </a:r>
            <a:endParaRPr dirty="0"/>
          </a:p>
          <a:p>
            <a:pPr marL="1588" marR="0" lvl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3. </a:t>
            </a:r>
            <a:r>
              <a:rPr lang="sk-SK" sz="2400" dirty="0">
                <a:solidFill>
                  <a:srgbClr val="292934"/>
                </a:solidFill>
              </a:rPr>
              <a:t>Platí za zprávy méně často než starší generace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FDF86A6-B474-4C1A-91F7-5C3EF9689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CC3300"/>
                </a:solidFill>
              </a:rPr>
              <a:t>Co necharakterizuje základní přístupy politické ekonomie?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B0323C-FA0D-4423-8C4D-5BC2B2D181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76926"/>
            <a:ext cx="10971212" cy="459848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1. Praxe</a:t>
            </a:r>
          </a:p>
          <a:p>
            <a:pPr>
              <a:lnSpc>
                <a:spcPct val="150000"/>
              </a:lnSpc>
            </a:pPr>
            <a:r>
              <a:rPr lang="sk-SK" dirty="0"/>
              <a:t>2. Sociální psychologie</a:t>
            </a:r>
          </a:p>
          <a:p>
            <a:pPr>
              <a:lnSpc>
                <a:spcPct val="150000"/>
              </a:lnSpc>
            </a:pPr>
            <a:r>
              <a:rPr lang="sk-SK" dirty="0"/>
              <a:t>3. Morální filosofie</a:t>
            </a:r>
          </a:p>
          <a:p>
            <a:pPr>
              <a:lnSpc>
                <a:spcPct val="150000"/>
              </a:lnSpc>
            </a:pPr>
            <a:r>
              <a:rPr lang="sk-SK" dirty="0"/>
              <a:t>4. Historie</a:t>
            </a:r>
          </a:p>
          <a:p>
            <a:pPr>
              <a:lnSpc>
                <a:spcPct val="150000"/>
              </a:lnSpc>
            </a:pPr>
            <a:r>
              <a:rPr lang="sk-SK" dirty="0"/>
              <a:t>5. Společnost jako celek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988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1"/>
          <p:cNvSpPr txBox="1">
            <a:spLocks noGrp="1"/>
          </p:cNvSpPr>
          <p:nvPr>
            <p:ph type="title"/>
          </p:nvPr>
        </p:nvSpPr>
        <p:spPr>
          <a:xfrm>
            <a:off x="596900" y="93345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Který z těchto výrazů popisuje nový způsob nepravidelného financování produkce mediálních obsahů</a:t>
            </a:r>
            <a:r>
              <a:rPr lang="en-US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dirty="0"/>
          </a:p>
        </p:txBody>
      </p:sp>
      <p:sp>
        <p:nvSpPr>
          <p:cNvPr id="239" name="Google Shape;239;p41"/>
          <p:cNvSpPr txBox="1"/>
          <p:nvPr/>
        </p:nvSpPr>
        <p:spPr>
          <a:xfrm>
            <a:off x="609600" y="3024187"/>
            <a:ext cx="10972800" cy="372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514350" marR="0" lvl="0" indent="-51276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Times New Roman"/>
              <a:buAutoNum type="arabicPeriod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Fundraising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514350" marR="0" lvl="0" indent="-512762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Times New Roman"/>
              <a:buAutoNum type="arabicPeriod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Crowdfunding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– davové financování</a:t>
            </a:r>
            <a:endParaRPr dirty="0"/>
          </a:p>
          <a:p>
            <a:pPr marL="514350" marR="0" lvl="0" indent="-512762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Times New Roman"/>
              <a:buAutoNum type="arabicPeriod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Paywall</a:t>
            </a: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dirty="0"/>
          </a:p>
          <a:p>
            <a:pPr marL="514350" marR="0" lvl="0" indent="-512762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Times New Roman"/>
              <a:buAutoNum type="arabicPeriod"/>
            </a:pPr>
            <a:r>
              <a:rPr lang="sk-SK" sz="2400" dirty="0">
                <a:solidFill>
                  <a:srgbClr val="292934"/>
                </a:solidFill>
              </a:rPr>
              <a:t>Předplatné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2DBE84-8EFC-41CA-940F-F34CC9853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CC3300"/>
                </a:solidFill>
              </a:rPr>
              <a:t>Co necharakterizuje tzv. krizi žurnalistiky?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3B046F-71A5-4399-BEC0-DA7E38C349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sk-SK" dirty="0"/>
              <a:t>1. </a:t>
            </a:r>
            <a:r>
              <a:rPr lang="en" dirty="0"/>
              <a:t>Schází původní reportáže, obsahy se replikují </a:t>
            </a:r>
            <a:endParaRPr lang="sk-SK" dirty="0"/>
          </a:p>
          <a:p>
            <a:pPr>
              <a:lnSpc>
                <a:spcPct val="150000"/>
              </a:lnSpc>
            </a:pPr>
            <a:r>
              <a:rPr lang="sk-SK" dirty="0"/>
              <a:t>2. </a:t>
            </a:r>
            <a:r>
              <a:rPr lang="en-US" dirty="0" err="1"/>
              <a:t>Mizí</a:t>
            </a:r>
            <a:r>
              <a:rPr lang="en-US" dirty="0"/>
              <a:t> </a:t>
            </a:r>
            <a:r>
              <a:rPr lang="en-US" dirty="0" err="1"/>
              <a:t>pracovní</a:t>
            </a:r>
            <a:r>
              <a:rPr lang="en-US" dirty="0"/>
              <a:t> </a:t>
            </a:r>
            <a:r>
              <a:rPr lang="en-US" dirty="0" err="1"/>
              <a:t>příležitosti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sk-SK" dirty="0"/>
              <a:t>3. Nejsou noví majitelé</a:t>
            </a:r>
          </a:p>
          <a:p>
            <a:pPr>
              <a:lnSpc>
                <a:spcPct val="150000"/>
              </a:lnSpc>
            </a:pPr>
            <a:r>
              <a:rPr lang="sk-SK" dirty="0"/>
              <a:t>4. </a:t>
            </a:r>
            <a:r>
              <a:rPr lang="en-US" dirty="0" err="1"/>
              <a:t>Menší</a:t>
            </a:r>
            <a:r>
              <a:rPr lang="en-US" dirty="0"/>
              <a:t> </a:t>
            </a:r>
            <a:r>
              <a:rPr lang="en-US" dirty="0" err="1"/>
              <a:t>počet</a:t>
            </a:r>
            <a:r>
              <a:rPr lang="en-US" dirty="0"/>
              <a:t> </a:t>
            </a:r>
            <a:r>
              <a:rPr lang="en-US" dirty="0" err="1"/>
              <a:t>zdrojů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zprávách</a:t>
            </a:r>
            <a:r>
              <a:rPr lang="en-US" dirty="0"/>
              <a:t>, PR </a:t>
            </a:r>
            <a:r>
              <a:rPr lang="en-US" dirty="0" err="1"/>
              <a:t>obsahy</a:t>
            </a:r>
            <a:r>
              <a:rPr lang="sk-SK" dirty="0"/>
              <a:t> se dostávájí do zpravodajství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83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2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Je informace pravdivá nebo nepravdivá?</a:t>
            </a:r>
            <a:endParaRPr dirty="0"/>
          </a:p>
        </p:txBody>
      </p:sp>
      <p:sp>
        <p:nvSpPr>
          <p:cNvPr id="246" name="Google Shape;246;p42"/>
          <p:cNvSpPr txBox="1"/>
          <p:nvPr/>
        </p:nvSpPr>
        <p:spPr>
          <a:xfrm>
            <a:off x="609600" y="1600200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82562" marR="0" lvl="0" indent="-18097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Digitální technologie 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Zcela transformují žurnalistické pracovní postupy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Činí z obyčejných lidí novináře</a:t>
            </a:r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r>
              <a:rPr lang="sk-SK" sz="2400" dirty="0">
                <a:solidFill>
                  <a:srgbClr val="292934"/>
                </a:solidFill>
              </a:rPr>
              <a:t> Nenutí novináře učit se novým dovednostem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r>
              <a:rPr lang="sk-SK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 Umožňují konzumentům zasahovat do profesionálních obsahů</a:t>
            </a:r>
            <a:endParaRPr dirty="0"/>
          </a:p>
          <a:p>
            <a:pPr marL="1588" marR="0" lvl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</a:pP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Noto Sans Symbols"/>
              <a:buAutoNum type="arabicPeriod"/>
            </a:pP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5"/>
          <p:cNvSpPr txBox="1"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sk-SK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Můžete seřadit mediální organizace od nejstarší k nejnovější</a:t>
            </a:r>
            <a:r>
              <a:rPr lang="en-US" sz="4000" b="0" i="0" u="none" dirty="0">
                <a:solidFill>
                  <a:srgbClr val="D2533C"/>
                </a:solidFill>
                <a:latin typeface="Arial"/>
                <a:ea typeface="Arial"/>
                <a:cs typeface="Arial"/>
                <a:sym typeface="Arial"/>
              </a:rPr>
              <a:t>?</a:t>
            </a:r>
            <a:endParaRPr dirty="0"/>
          </a:p>
        </p:txBody>
      </p:sp>
      <p:sp>
        <p:nvSpPr>
          <p:cNvPr id="267" name="Google Shape;267;p45"/>
          <p:cNvSpPr txBox="1"/>
          <p:nvPr/>
        </p:nvSpPr>
        <p:spPr>
          <a:xfrm>
            <a:off x="609600" y="1944687"/>
            <a:ext cx="10972800" cy="487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5000" rIns="90000" bIns="45000" numCol="1" anchor="t" anchorCtr="0">
            <a:noAutofit/>
          </a:bodyPr>
          <a:lstStyle/>
          <a:p>
            <a:pPr marL="182562" marR="0" lvl="0" indent="-18097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Buzzfeed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The Guardian 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The BBC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Huffington Post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The New York Times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sk-SK" sz="2400" dirty="0">
                <a:solidFill>
                  <a:srgbClr val="292934"/>
                </a:solidFill>
              </a:rPr>
              <a:t>NPR (National Public Radio z USA)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CNN</a:t>
            </a:r>
            <a:endParaRPr dirty="0"/>
          </a:p>
          <a:p>
            <a:pPr marL="182562" marR="0" lvl="0" indent="-180974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rgbClr val="93A299"/>
              </a:buClr>
              <a:buSzPts val="2040"/>
              <a:buFont typeface="Arial"/>
              <a:buChar char="•"/>
            </a:pPr>
            <a:r>
              <a:rPr lang="en-US" sz="2400" b="0" i="0" u="none" dirty="0">
                <a:solidFill>
                  <a:srgbClr val="292934"/>
                </a:solidFill>
                <a:latin typeface="Arial"/>
                <a:ea typeface="Arial"/>
                <a:cs typeface="Arial"/>
                <a:sym typeface="Arial"/>
              </a:rPr>
              <a:t>Al Jazeera (English)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30C19B9-85D9-44B7-8345-2E41FB15D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4000" dirty="0">
                <a:solidFill>
                  <a:srgbClr val="CC3300"/>
                </a:solidFill>
              </a:rPr>
              <a:t>Pravdivá informace nebo nepravdivá? </a:t>
            </a:r>
            <a:endParaRPr lang="en-US" sz="4000" dirty="0">
              <a:solidFill>
                <a:srgbClr val="CC3300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1015C00-6966-41B8-BB36-2DF228CC91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N</a:t>
            </a:r>
            <a:r>
              <a:rPr lang="en" dirty="0"/>
              <a:t>ové komunikační technologie j</a:t>
            </a:r>
            <a:r>
              <a:rPr lang="sk-SK" dirty="0"/>
              <a:t>sou </a:t>
            </a:r>
            <a:r>
              <a:rPr lang="en" dirty="0"/>
              <a:t>řešení</a:t>
            </a:r>
            <a:r>
              <a:rPr lang="sk-SK" dirty="0"/>
              <a:t>m</a:t>
            </a:r>
            <a:r>
              <a:rPr lang="en" dirty="0"/>
              <a:t> </a:t>
            </a:r>
            <a:r>
              <a:rPr lang="sk-SK" dirty="0"/>
              <a:t>pro </a:t>
            </a:r>
            <a:r>
              <a:rPr lang="en" dirty="0"/>
              <a:t>chudob</a:t>
            </a:r>
            <a:r>
              <a:rPr lang="sk-SK" dirty="0"/>
              <a:t>u</a:t>
            </a:r>
            <a:r>
              <a:rPr lang="en" dirty="0"/>
              <a:t> žen</a:t>
            </a:r>
            <a:r>
              <a:rPr lang="sk-SK" dirty="0"/>
              <a:t>. 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sk-SK" dirty="0"/>
              <a:t>Chudoba žen je důležitou otázkou ve studiu komunikace a médií. </a:t>
            </a:r>
          </a:p>
          <a:p>
            <a:pPr marL="685800" indent="-457200">
              <a:lnSpc>
                <a:spcPct val="150000"/>
              </a:lnSpc>
              <a:buAutoNum type="arabicPeriod"/>
            </a:pPr>
            <a:r>
              <a:rPr lang="en" dirty="0"/>
              <a:t>Historie a rozvoj politické ekonomie jsou genderované, a termíny, které podrobuje kritice jsou také genderované (např. kapitál a globální ekonomie).</a:t>
            </a:r>
            <a:endParaRPr lang="sk-SK" dirty="0"/>
          </a:p>
          <a:p>
            <a:pPr marL="6858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2004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Motiv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960</Words>
  <Application>Microsoft Office PowerPoint</Application>
  <PresentationFormat>Widescreen</PresentationFormat>
  <Paragraphs>150</Paragraphs>
  <Slides>26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Noto Sans Symbols</vt:lpstr>
      <vt:lpstr>Times New Roman</vt:lpstr>
      <vt:lpstr>Motiv Office</vt:lpstr>
      <vt:lpstr>Motiv Office</vt:lpstr>
      <vt:lpstr>Motiv Office</vt:lpstr>
      <vt:lpstr>Závěrečný kvíz</vt:lpstr>
      <vt:lpstr>Kdo z nich není politickým ekonomem? </vt:lpstr>
      <vt:lpstr>Pravdivá informace nebo nepravdivá?</vt:lpstr>
      <vt:lpstr>Co necharakterizuje základní přístupy politické ekonomie?</vt:lpstr>
      <vt:lpstr>Který z těchto výrazů popisuje nový způsob nepravidelného financování produkce mediálních obsahů?</vt:lpstr>
      <vt:lpstr>Co necharakterizuje tzv. krizi žurnalistiky?</vt:lpstr>
      <vt:lpstr>Je informace pravdivá nebo nepravdivá?</vt:lpstr>
      <vt:lpstr>Můžete seřadit mediální organizace od nejstarší k nejnovější?</vt:lpstr>
      <vt:lpstr>Pravdivá informace nebo nepravdivá? </vt:lpstr>
      <vt:lpstr>Které z těchto filmových studií není v Hollywoodu?</vt:lpstr>
      <vt:lpstr>V jakém mediálním průmyslu působí tyto organizace?</vt:lpstr>
      <vt:lpstr>Je informace pravdivá nebo nepravdivá?</vt:lpstr>
      <vt:lpstr>Kdo je vlastníkem? </vt:lpstr>
      <vt:lpstr>ODPOVĚDI</vt:lpstr>
      <vt:lpstr>Kdo z nich není politickým ekonomem? </vt:lpstr>
      <vt:lpstr>Pravdivá informace nebo nepravdivá?</vt:lpstr>
      <vt:lpstr>Co necharakterizuje základní přístupy politické ekonomie?</vt:lpstr>
      <vt:lpstr>Který z těchto výrazů popisuje nový způsob nepravidelného financování produkce mediálních obsahů?</vt:lpstr>
      <vt:lpstr>Co necharakterizuje tzv. krizi žurnalistiky?</vt:lpstr>
      <vt:lpstr>Je informace pravdivá nebo nepravdivá?</vt:lpstr>
      <vt:lpstr>Můžete seřadit mediální organizace od nejstarší k nejnovější?</vt:lpstr>
      <vt:lpstr>Pravdivá informace nebo nepravdivá? </vt:lpstr>
      <vt:lpstr>Které z těchto filmových studií není v Hollywoodu?</vt:lpstr>
      <vt:lpstr>V jakém mediálním průmyslu působí tyto organizace? HUDBA</vt:lpstr>
      <vt:lpstr>Je informace pravdivá nebo nepravdivá?</vt:lpstr>
      <vt:lpstr>Kdo je vlastníkem?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political economy of media Quiz</dc:title>
  <dc:creator>Monika</dc:creator>
  <cp:lastModifiedBy>Monika Metykova</cp:lastModifiedBy>
  <cp:revision>22</cp:revision>
  <dcterms:modified xsi:type="dcterms:W3CDTF">2020-06-05T10:13:06Z</dcterms:modified>
</cp:coreProperties>
</file>