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85bbd87427_0_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85bbd87427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85bbd87427_0_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85bbd87427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85bbd87427_0_2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85bbd87427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85bbd87427_0_3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85bbd87427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85bbd87427_0_4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85bbd87427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5bbd87427_0_4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5bbd87427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5bbd87427_0_5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5bbd87427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
        <p:cNvGrpSpPr/>
        <p:nvPr/>
      </p:nvGrpSpPr>
      <p:grpSpPr>
        <a:xfrm>
          <a:off x="0" y="0"/>
          <a:ext cx="0" cy="0"/>
          <a:chOff x="0" y="0"/>
          <a:chExt cx="0" cy="0"/>
        </a:xfrm>
      </p:grpSpPr>
      <p:sp>
        <p:nvSpPr>
          <p:cNvPr id="12" name="Google Shape;12;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3" name="Google Shape;13;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4" name="Google Shape;14;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4" name="Google Shape;24;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idx="4294967295"/>
          </p:nvPr>
        </p:nvSpPr>
        <p:spPr>
          <a:xfrm>
            <a:off x="1264355" y="2235200"/>
            <a:ext cx="9144000" cy="2387600"/>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1"/>
              </a:buClr>
              <a:buSzPts val="4400"/>
              <a:buFont typeface="Calibri"/>
              <a:buNone/>
            </a:pPr>
            <a:r>
              <a:rPr lang="en-US" sz="4400" b="0" i="0" u="none" strike="noStrike" cap="none">
                <a:solidFill>
                  <a:schemeClr val="dk1"/>
                </a:solidFill>
                <a:latin typeface="Calibri"/>
                <a:ea typeface="Calibri"/>
                <a:cs typeface="Calibri"/>
                <a:sym typeface="Calibri"/>
              </a:rPr>
              <a:t>Seminář 8 </a:t>
            </a:r>
            <a:br>
              <a:rPr lang="en-US" sz="4400" b="0" i="0" u="none" strike="noStrike" cap="none">
                <a:solidFill>
                  <a:schemeClr val="dk1"/>
                </a:solidFill>
                <a:latin typeface="Calibri"/>
                <a:ea typeface="Calibri"/>
                <a:cs typeface="Calibri"/>
                <a:sym typeface="Calibri"/>
              </a:rPr>
            </a:br>
            <a:r>
              <a:rPr lang="en-US" sz="4400" b="0" i="0" u="none" strike="noStrike" cap="none">
                <a:solidFill>
                  <a:schemeClr val="dk1"/>
                </a:solidFill>
                <a:latin typeface="Calibri"/>
                <a:ea typeface="Calibri"/>
                <a:cs typeface="Calibri"/>
                <a:sym typeface="Calibri"/>
              </a:rPr>
              <a:t>Shrnutí povinné četby</a:t>
            </a:r>
            <a:endParaRPr sz="4400"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dk1"/>
              </a:buClr>
              <a:buSzPts val="4400"/>
              <a:buFont typeface="Calibri"/>
              <a:buNone/>
            </a:pPr>
            <a:r>
              <a:rPr lang="en-US" sz="4100"/>
              <a:t>Melissa Wall: Citizen Journalism: A retrospective on what we know, an agenda for what we don’t</a:t>
            </a:r>
            <a:endParaRPr sz="4100"/>
          </a:p>
        </p:txBody>
      </p:sp>
      <p:sp>
        <p:nvSpPr>
          <p:cNvPr id="90" name="Google Shape;90;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50800" algn="l" rtl="0">
              <a:lnSpc>
                <a:spcPct val="90000"/>
              </a:lnSpc>
              <a:spcBef>
                <a:spcPts val="0"/>
              </a:spcBef>
              <a:spcAft>
                <a:spcPts val="0"/>
              </a:spcAft>
              <a:buClr>
                <a:schemeClr val="dk1"/>
              </a:buClr>
              <a:buSzPts val="2800"/>
              <a:buNone/>
            </a:pPr>
            <a:r>
              <a:rPr lang="en-US"/>
              <a:t>Článek je z roku 2015 a je shrnutím dosavadního výskumu a nastolením agendy pro budoucí výskum. </a:t>
            </a:r>
            <a:endParaRPr/>
          </a:p>
          <a:p>
            <a:pPr marL="228600" lvl="0" indent="-50800" algn="l" rtl="0">
              <a:lnSpc>
                <a:spcPct val="90000"/>
              </a:lnSpc>
              <a:spcBef>
                <a:spcPts val="0"/>
              </a:spcBef>
              <a:spcAft>
                <a:spcPts val="0"/>
              </a:spcAft>
              <a:buClr>
                <a:schemeClr val="dk1"/>
              </a:buClr>
              <a:buSzPts val="2800"/>
              <a:buNone/>
            </a:pPr>
            <a:r>
              <a:rPr lang="en-US"/>
              <a:t>Občanská žurnalistika je zásadní součástí přenosu a distribuce zpráv celosvětově, kdyby neexistovala tak bychom přišli o pokrytí mnoha globálních i místních událostí.  </a:t>
            </a:r>
            <a:endParaRPr/>
          </a:p>
          <a:p>
            <a:pPr marL="228600" lvl="0" indent="-50800" algn="l" rtl="0">
              <a:lnSpc>
                <a:spcPct val="90000"/>
              </a:lnSpc>
              <a:spcBef>
                <a:spcPts val="0"/>
              </a:spcBef>
              <a:spcAft>
                <a:spcPts val="0"/>
              </a:spcAft>
              <a:buClr>
                <a:schemeClr val="dk1"/>
              </a:buClr>
              <a:buSzPts val="2800"/>
              <a:buNone/>
            </a:pPr>
            <a:r>
              <a:rPr lang="en-US"/>
              <a:t>(Rozlišení mezi profesionální žurnalistikou, občanskou žurnalistikou a svědectvím - witnessing - bude tématem v naší diskusi.)</a:t>
            </a:r>
            <a:endParaRPr/>
          </a:p>
          <a:p>
            <a:pPr marL="228600" lvl="0" indent="-50800" algn="l" rtl="0">
              <a:lnSpc>
                <a:spcPct val="90000"/>
              </a:lnSpc>
              <a:spcBef>
                <a:spcPts val="0"/>
              </a:spcBef>
              <a:spcAft>
                <a:spcPts val="0"/>
              </a:spcAft>
              <a:buClr>
                <a:schemeClr val="dk1"/>
              </a:buClr>
              <a:buSzPts val="2800"/>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Co je občanská žurnalistika?</a:t>
            </a:r>
            <a:endParaRPr/>
          </a:p>
        </p:txBody>
      </p:sp>
      <p:sp>
        <p:nvSpPr>
          <p:cNvPr id="96" name="Google Shape;96;p1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Hodně termínů, hodně nejasností:</a:t>
            </a:r>
            <a:endParaRPr/>
          </a:p>
          <a:p>
            <a:pPr marL="0" lvl="0" indent="0" algn="l" rtl="0">
              <a:spcBef>
                <a:spcPts val="1000"/>
              </a:spcBef>
              <a:spcAft>
                <a:spcPts val="0"/>
              </a:spcAft>
              <a:buNone/>
            </a:pPr>
            <a:r>
              <a:rPr lang="en-US"/>
              <a:t>občanská žurnalistika, obsahy vyráběné uživateli (user generated contents UGC),  participační žurnalistika</a:t>
            </a:r>
            <a:endParaRPr/>
          </a:p>
          <a:p>
            <a:pPr marL="0" lvl="0" indent="0" algn="l" rtl="0">
              <a:spcBef>
                <a:spcPts val="1000"/>
              </a:spcBef>
              <a:spcAft>
                <a:spcPts val="0"/>
              </a:spcAft>
              <a:buNone/>
            </a:pPr>
            <a:r>
              <a:rPr lang="en-US"/>
              <a:t>V tomto článku je občanská žurnalistika definovaná jako zpravodajský obsah (text, video, audio, interaktivní obsahy atd.) produkovaný ne-profesionálmi. Takový obsah může zahrnovat jediný moment (např. svědek události), být přerušovaný (např. Twitter feed) nebo produkovaný nepravidelně, jako například hyperlokální obsahy. Článek se zabývá jenom digitální občanskou žurnalistikou.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6"/>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Profesionální žurnalistika reaguje na žurnalistiku občanskou </a:t>
            </a:r>
            <a:endParaRPr/>
          </a:p>
        </p:txBody>
      </p:sp>
      <p:sp>
        <p:nvSpPr>
          <p:cNvPr id="102" name="Google Shape;102;p16"/>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V počátku mainstreamové zpravodajské organizace experimentovaly se zahrnutím obsahů od občanů. Tradiční zpravodajské organizace nebyly nadšené a došlo ke “kulturnímu střetu”, profesionální žurnalisté chtěli zachovat svoji autoritu. Například BBC viděla občanské obsahy jako zdroj pro storky. Někteří viděli občanské obsahy jako odvádění pozornosti od skutečné novinářské práce. V tomto konfliktu nešlo jenom o kvalitu práce nebo o zdroje, ale také o to, že většina žurnalistů se nechce vzdát svých rutin nebo se dělit o svou autoritu. </a:t>
            </a:r>
            <a:endParaRPr/>
          </a:p>
          <a:p>
            <a:pPr marL="0" lvl="0" indent="0" algn="l" rtl="0">
              <a:spcBef>
                <a:spcPts val="100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7"/>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Reakce občanů</a:t>
            </a:r>
            <a:endParaRPr/>
          </a:p>
        </p:txBody>
      </p:sp>
      <p:sp>
        <p:nvSpPr>
          <p:cNvPr id="108" name="Google Shape;108;p17"/>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Výzkumy naznačují, že publikum je skeptické ohledně mainstreamových zpravodajských organizací a víc důvěřují občanské žurnalistice než profesionálnímu zpravodajství. Ovšem existují i výzkumy podle kterých publikum oceňuje naplnění většiny rolí žurnalistů víc v případě profesionálů, až na roli oponenta.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8"/>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Hyperlokální obsahy</a:t>
            </a:r>
            <a:endParaRPr/>
          </a:p>
        </p:txBody>
      </p:sp>
      <p:sp>
        <p:nvSpPr>
          <p:cNvPr id="114" name="Google Shape;114;p18"/>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Občanská žurnalistika má za cíl vylepšit občanský život. Neodmítají žurnalistiku, naopak, od ní očekávají víc. Myslí si, že bez komerčních tlaků budou lépe sloužit svým komunitám. Ovšem hyperlokální iniciativy většinou nejsou dlouhodobě udržitelné.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9"/>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Sociální sítě a občanský novinář jednotlivec</a:t>
            </a:r>
            <a:endParaRPr/>
          </a:p>
        </p:txBody>
      </p:sp>
      <p:sp>
        <p:nvSpPr>
          <p:cNvPr id="120" name="Google Shape;120;p19"/>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Korporátní platformy umožňovaly formu individualizované občanské žurnalistiky, která vytváří významy prostřednictvím angažování veřejnosti, která se podílí na vytváření obsahů přes komentáře, linking, sdílení atd. Všechno se to děje mimo tradiční média.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0"/>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Odpor</a:t>
            </a:r>
            <a:endParaRPr/>
          </a:p>
        </p:txBody>
      </p:sp>
      <p:sp>
        <p:nvSpPr>
          <p:cNvPr id="126" name="Google Shape;126;p20"/>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0" lvl="0" indent="0" algn="l" rtl="0">
              <a:spcBef>
                <a:spcPts val="1000"/>
              </a:spcBef>
              <a:spcAft>
                <a:spcPts val="0"/>
              </a:spcAft>
              <a:buNone/>
            </a:pPr>
            <a:r>
              <a:rPr lang="en-US"/>
              <a:t>Existují formy digitální občanské žurnalistiky, která má za úlohu odpor vůči existujícímu politickému a sociálnímu systému. Taková občanská žurnalistika je kolektivní a združuje aktivisty, kteří se staví  vůči  existujícím mocenským strukturám. Jeden z nejvýznamnějších a prvních příkladů je hnutí Independent Media Center (IMC), radikální, anarchismem inspirovaný projekt, který vyrostl z opozice vůči globální korporátní moci.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1"/>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Autofit/>
          </a:bodyPr>
          <a:lstStyle/>
          <a:p>
            <a:pPr marL="0" lvl="0" indent="0" algn="l" rtl="0">
              <a:spcBef>
                <a:spcPts val="0"/>
              </a:spcBef>
              <a:spcAft>
                <a:spcPts val="0"/>
              </a:spcAft>
              <a:buNone/>
            </a:pPr>
            <a:r>
              <a:rPr lang="en-US"/>
              <a:t>Budoucí trendy</a:t>
            </a:r>
            <a:endParaRPr/>
          </a:p>
        </p:txBody>
      </p:sp>
      <p:sp>
        <p:nvSpPr>
          <p:cNvPr id="132" name="Google Shape;132;p2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Autofit/>
          </a:bodyPr>
          <a:lstStyle/>
          <a:p>
            <a:pPr marL="457200" lvl="0" indent="-317500" algn="l" rtl="0">
              <a:spcBef>
                <a:spcPts val="1000"/>
              </a:spcBef>
              <a:spcAft>
                <a:spcPts val="0"/>
              </a:spcAft>
              <a:buSzPts val="1400"/>
              <a:buAutoNum type="arabicPeriod"/>
            </a:pPr>
            <a:r>
              <a:rPr lang="en-US" sz="2400" dirty="0" err="1"/>
              <a:t>Výzkum</a:t>
            </a:r>
            <a:r>
              <a:rPr lang="en-US" sz="2400" dirty="0"/>
              <a:t> </a:t>
            </a:r>
            <a:r>
              <a:rPr lang="en-US" sz="2400" dirty="0" err="1"/>
              <a:t>občanské</a:t>
            </a:r>
            <a:r>
              <a:rPr lang="en-US" sz="2400" dirty="0"/>
              <a:t> </a:t>
            </a:r>
            <a:r>
              <a:rPr lang="en-US" sz="2400" dirty="0" err="1"/>
              <a:t>žurnalistiky</a:t>
            </a:r>
            <a:r>
              <a:rPr lang="en-US" sz="2400" dirty="0"/>
              <a:t> se </a:t>
            </a:r>
            <a:r>
              <a:rPr lang="en-US" sz="2400" dirty="0" err="1"/>
              <a:t>musí</a:t>
            </a:r>
            <a:r>
              <a:rPr lang="en-US" sz="2400" dirty="0"/>
              <a:t> </a:t>
            </a:r>
            <a:r>
              <a:rPr lang="en-US" sz="2400" dirty="0" err="1"/>
              <a:t>zaměřit</a:t>
            </a:r>
            <a:r>
              <a:rPr lang="en-US" sz="2400" dirty="0"/>
              <a:t> </a:t>
            </a:r>
            <a:r>
              <a:rPr lang="en-US" sz="2400" dirty="0" err="1"/>
              <a:t>na</a:t>
            </a:r>
            <a:r>
              <a:rPr lang="en-US" sz="2400" dirty="0"/>
              <a:t> </a:t>
            </a:r>
            <a:r>
              <a:rPr lang="en-US" sz="2400" dirty="0" err="1"/>
              <a:t>vliv</a:t>
            </a:r>
            <a:r>
              <a:rPr lang="en-US" sz="2400" dirty="0"/>
              <a:t> </a:t>
            </a:r>
            <a:r>
              <a:rPr lang="en-US" sz="2400" dirty="0" err="1"/>
              <a:t>socializace</a:t>
            </a:r>
            <a:r>
              <a:rPr lang="en-US" sz="2400" dirty="0"/>
              <a:t> </a:t>
            </a:r>
            <a:r>
              <a:rPr lang="en-US" sz="2400" dirty="0" err="1"/>
              <a:t>platformou</a:t>
            </a:r>
            <a:r>
              <a:rPr lang="en-US" sz="2400" dirty="0"/>
              <a:t>. Co </a:t>
            </a:r>
            <a:r>
              <a:rPr lang="en-US" sz="2400" dirty="0" err="1"/>
              <a:t>nás</a:t>
            </a:r>
            <a:r>
              <a:rPr lang="en-US" sz="2400" dirty="0"/>
              <a:t> </a:t>
            </a:r>
            <a:r>
              <a:rPr lang="en-US" sz="2400" dirty="0" err="1"/>
              <a:t>učí</a:t>
            </a:r>
            <a:r>
              <a:rPr lang="en-US" sz="2400" dirty="0"/>
              <a:t> </a:t>
            </a:r>
            <a:r>
              <a:rPr lang="en-US" sz="2400" dirty="0" err="1"/>
              <a:t>sociální</a:t>
            </a:r>
            <a:r>
              <a:rPr lang="en-US" sz="2400" dirty="0"/>
              <a:t> </a:t>
            </a:r>
            <a:r>
              <a:rPr lang="en-US" sz="2400" dirty="0" err="1"/>
              <a:t>média</a:t>
            </a:r>
            <a:r>
              <a:rPr lang="en-US" sz="2400" dirty="0"/>
              <a:t> a </a:t>
            </a:r>
            <a:r>
              <a:rPr lang="en-US" sz="2400" dirty="0" err="1"/>
              <a:t>jejich</a:t>
            </a:r>
            <a:r>
              <a:rPr lang="en-US" sz="2400" dirty="0"/>
              <a:t> </a:t>
            </a:r>
            <a:r>
              <a:rPr lang="en-US" sz="2400" dirty="0" err="1"/>
              <a:t>komunity</a:t>
            </a:r>
            <a:r>
              <a:rPr lang="en-US" sz="2400" dirty="0"/>
              <a:t> o </a:t>
            </a:r>
            <a:r>
              <a:rPr lang="en-US" sz="2400" dirty="0" err="1"/>
              <a:t>logice</a:t>
            </a:r>
            <a:r>
              <a:rPr lang="en-US" sz="2400" dirty="0"/>
              <a:t> </a:t>
            </a:r>
            <a:r>
              <a:rPr lang="en-US" sz="2400" dirty="0" err="1"/>
              <a:t>specifické</a:t>
            </a:r>
            <a:r>
              <a:rPr lang="en-US" sz="2400" dirty="0"/>
              <a:t> pro </a:t>
            </a:r>
            <a:r>
              <a:rPr lang="en-US" sz="2400" dirty="0" err="1"/>
              <a:t>tyto</a:t>
            </a:r>
            <a:r>
              <a:rPr lang="en-US" sz="2400" dirty="0"/>
              <a:t> platformy? </a:t>
            </a:r>
            <a:endParaRPr sz="2400" dirty="0"/>
          </a:p>
          <a:p>
            <a:pPr marL="457200" lvl="0" indent="-317500" algn="l" rtl="0">
              <a:spcBef>
                <a:spcPts val="0"/>
              </a:spcBef>
              <a:spcAft>
                <a:spcPts val="0"/>
              </a:spcAft>
              <a:buSzPts val="1400"/>
              <a:buAutoNum type="arabicPeriod"/>
            </a:pPr>
            <a:r>
              <a:rPr lang="en-US" sz="2400" dirty="0" err="1"/>
              <a:t>Potřebujeme</a:t>
            </a:r>
            <a:r>
              <a:rPr lang="en-US" sz="2400" dirty="0"/>
              <a:t> </a:t>
            </a:r>
            <a:r>
              <a:rPr lang="en-US" sz="2400" dirty="0" err="1"/>
              <a:t>víc</a:t>
            </a:r>
            <a:r>
              <a:rPr lang="en-US" sz="2400" dirty="0"/>
              <a:t> </a:t>
            </a:r>
            <a:r>
              <a:rPr lang="en-US" sz="2400" dirty="0" err="1"/>
              <a:t>zkoumat</a:t>
            </a:r>
            <a:r>
              <a:rPr lang="en-US" sz="2400" dirty="0"/>
              <a:t> </a:t>
            </a:r>
            <a:r>
              <a:rPr lang="en-US" sz="2400" dirty="0" err="1"/>
              <a:t>jak</a:t>
            </a:r>
            <a:r>
              <a:rPr lang="en-US" sz="2400" dirty="0"/>
              <a:t> </a:t>
            </a:r>
            <a:r>
              <a:rPr lang="en-US" sz="2400" dirty="0" err="1"/>
              <a:t>občanská</a:t>
            </a:r>
            <a:r>
              <a:rPr lang="en-US" sz="2400" dirty="0"/>
              <a:t> </a:t>
            </a:r>
            <a:r>
              <a:rPr lang="en-US" sz="2400" dirty="0" err="1"/>
              <a:t>žurnalistika</a:t>
            </a:r>
            <a:r>
              <a:rPr lang="en-US" sz="2400" dirty="0"/>
              <a:t> </a:t>
            </a:r>
            <a:r>
              <a:rPr lang="en-US" sz="2400" dirty="0" err="1"/>
              <a:t>interaguje</a:t>
            </a:r>
            <a:r>
              <a:rPr lang="en-US" sz="2400" dirty="0"/>
              <a:t> s </a:t>
            </a:r>
            <a:r>
              <a:rPr lang="en-US" sz="2400" dirty="0" err="1"/>
              <a:t>rasou</a:t>
            </a:r>
            <a:r>
              <a:rPr lang="en-US" sz="2400" dirty="0"/>
              <a:t>, </a:t>
            </a:r>
            <a:r>
              <a:rPr lang="en-US" sz="2400" dirty="0" err="1"/>
              <a:t>genderem</a:t>
            </a:r>
            <a:r>
              <a:rPr lang="en-US" sz="2400" dirty="0"/>
              <a:t>, </a:t>
            </a:r>
            <a:r>
              <a:rPr lang="en-US" sz="2400" dirty="0" err="1"/>
              <a:t>třídou</a:t>
            </a:r>
            <a:r>
              <a:rPr lang="en-US" sz="2400" dirty="0"/>
              <a:t> a </a:t>
            </a:r>
            <a:r>
              <a:rPr lang="en-US" sz="2400" dirty="0" err="1"/>
              <a:t>jinými</a:t>
            </a:r>
            <a:r>
              <a:rPr lang="en-US" sz="2400" dirty="0"/>
              <a:t> </a:t>
            </a:r>
            <a:r>
              <a:rPr lang="en-US" sz="2400" dirty="0" err="1"/>
              <a:t>kategoriemi</a:t>
            </a:r>
            <a:r>
              <a:rPr lang="en-US" sz="2400" dirty="0"/>
              <a:t> </a:t>
            </a:r>
            <a:r>
              <a:rPr lang="en-US" sz="2400" dirty="0" err="1"/>
              <a:t>marginalizace</a:t>
            </a:r>
            <a:r>
              <a:rPr lang="en-US" sz="2400" dirty="0"/>
              <a:t>. </a:t>
            </a:r>
            <a:endParaRPr sz="2400" dirty="0"/>
          </a:p>
          <a:p>
            <a:pPr marL="457200" lvl="0" indent="-381000" algn="l" rtl="0">
              <a:spcBef>
                <a:spcPts val="0"/>
              </a:spcBef>
              <a:spcAft>
                <a:spcPts val="0"/>
              </a:spcAft>
              <a:buSzPts val="2400"/>
              <a:buAutoNum type="arabicPeriod"/>
            </a:pPr>
            <a:r>
              <a:rPr lang="en-US" sz="2400" dirty="0" err="1"/>
              <a:t>Občanská</a:t>
            </a:r>
            <a:r>
              <a:rPr lang="en-US" sz="2400" dirty="0"/>
              <a:t> </a:t>
            </a:r>
            <a:r>
              <a:rPr lang="en-US" sz="2400" dirty="0" err="1"/>
              <a:t>žurnalistika</a:t>
            </a:r>
            <a:r>
              <a:rPr lang="en-US" sz="2400" dirty="0"/>
              <a:t> je </a:t>
            </a:r>
            <a:r>
              <a:rPr lang="en-US" sz="2400" dirty="0" err="1"/>
              <a:t>považovaná</a:t>
            </a:r>
            <a:r>
              <a:rPr lang="en-US" sz="2400" dirty="0"/>
              <a:t> za </a:t>
            </a:r>
            <a:r>
              <a:rPr lang="en-US" sz="2400" dirty="0" err="1"/>
              <a:t>prostor</a:t>
            </a:r>
            <a:r>
              <a:rPr lang="en-US" sz="2400" dirty="0"/>
              <a:t> pro </a:t>
            </a:r>
            <a:r>
              <a:rPr lang="en-US" sz="2400" dirty="0" err="1"/>
              <a:t>inovaci</a:t>
            </a:r>
            <a:r>
              <a:rPr lang="en-US" sz="2400" dirty="0"/>
              <a:t>. </a:t>
            </a:r>
            <a:endParaRPr sz="2400" dirty="0"/>
          </a:p>
          <a:p>
            <a:pPr marL="457200" lvl="0" indent="-381000" algn="l" rtl="0">
              <a:spcBef>
                <a:spcPts val="0"/>
              </a:spcBef>
              <a:spcAft>
                <a:spcPts val="0"/>
              </a:spcAft>
              <a:buSzPts val="2400"/>
              <a:buAutoNum type="arabicPeriod"/>
            </a:pPr>
            <a:r>
              <a:rPr lang="en-US" sz="2400" dirty="0" err="1"/>
              <a:t>Organizace</a:t>
            </a:r>
            <a:r>
              <a:rPr lang="en-US" sz="2400" dirty="0"/>
              <a:t>, </a:t>
            </a:r>
            <a:r>
              <a:rPr lang="en-US" sz="2400" dirty="0" err="1"/>
              <a:t>které</a:t>
            </a:r>
            <a:r>
              <a:rPr lang="en-US" sz="2400" dirty="0"/>
              <a:t> </a:t>
            </a:r>
            <a:r>
              <a:rPr lang="en-US" sz="2400" dirty="0" err="1"/>
              <a:t>produkují</a:t>
            </a:r>
            <a:r>
              <a:rPr lang="en-US" sz="2400" dirty="0"/>
              <a:t> </a:t>
            </a:r>
            <a:r>
              <a:rPr lang="en-US" sz="2400" dirty="0" err="1"/>
              <a:t>občanskou</a:t>
            </a:r>
            <a:r>
              <a:rPr lang="en-US" sz="2400" dirty="0"/>
              <a:t> </a:t>
            </a:r>
            <a:r>
              <a:rPr lang="en-US" sz="2400" dirty="0" err="1"/>
              <a:t>žurnalistiku</a:t>
            </a:r>
            <a:r>
              <a:rPr lang="en-US" sz="2400" dirty="0"/>
              <a:t> </a:t>
            </a:r>
            <a:r>
              <a:rPr lang="en-US" sz="2400" dirty="0" err="1"/>
              <a:t>jsou</a:t>
            </a:r>
            <a:r>
              <a:rPr lang="en-US" sz="2400" dirty="0"/>
              <a:t> </a:t>
            </a:r>
            <a:r>
              <a:rPr lang="en-US" sz="2400" dirty="0" err="1"/>
              <a:t>zkoumané</a:t>
            </a:r>
            <a:r>
              <a:rPr lang="en-US" sz="2400" dirty="0"/>
              <a:t> </a:t>
            </a:r>
            <a:r>
              <a:rPr lang="en-US" sz="2400" dirty="0" err="1"/>
              <a:t>málo</a:t>
            </a:r>
            <a:r>
              <a:rPr lang="en-US" sz="2400" dirty="0"/>
              <a:t>, </a:t>
            </a:r>
            <a:r>
              <a:rPr lang="en-US" sz="2400" dirty="0" err="1"/>
              <a:t>pozornost</a:t>
            </a:r>
            <a:r>
              <a:rPr lang="en-US" sz="2400" dirty="0"/>
              <a:t> se </a:t>
            </a:r>
            <a:r>
              <a:rPr lang="en-US" sz="2400" dirty="0" err="1"/>
              <a:t>pořád</a:t>
            </a:r>
            <a:r>
              <a:rPr lang="en-US" sz="2400" dirty="0"/>
              <a:t> </a:t>
            </a:r>
            <a:r>
              <a:rPr lang="en-US" sz="2400" dirty="0" err="1"/>
              <a:t>soustředí</a:t>
            </a:r>
            <a:r>
              <a:rPr lang="en-US" sz="2400" dirty="0"/>
              <a:t> </a:t>
            </a:r>
            <a:r>
              <a:rPr lang="en-US" sz="2400" dirty="0" err="1"/>
              <a:t>na</a:t>
            </a:r>
            <a:r>
              <a:rPr lang="en-US" sz="2400" dirty="0"/>
              <a:t> </a:t>
            </a:r>
            <a:r>
              <a:rPr lang="en-US" sz="2400" dirty="0" err="1"/>
              <a:t>mainstreamové</a:t>
            </a:r>
            <a:r>
              <a:rPr lang="en-US" sz="2400" dirty="0"/>
              <a:t> </a:t>
            </a:r>
            <a:r>
              <a:rPr lang="en-US" sz="2400" dirty="0" err="1"/>
              <a:t>organizace</a:t>
            </a:r>
            <a:r>
              <a:rPr lang="en-US" sz="2400" dirty="0"/>
              <a:t>. </a:t>
            </a:r>
            <a:endParaRPr sz="2400" dirty="0"/>
          </a:p>
          <a:p>
            <a:pPr marL="457200" lvl="0" indent="-381000" algn="l" rtl="0">
              <a:spcBef>
                <a:spcPts val="0"/>
              </a:spcBef>
              <a:spcAft>
                <a:spcPts val="0"/>
              </a:spcAft>
              <a:buSzPts val="2400"/>
              <a:buAutoNum type="arabicPeriod"/>
            </a:pPr>
            <a:r>
              <a:rPr lang="en-US" sz="2400" dirty="0" err="1"/>
              <a:t>Máme</a:t>
            </a:r>
            <a:r>
              <a:rPr lang="en-US" sz="2400" dirty="0"/>
              <a:t> k </a:t>
            </a:r>
            <a:r>
              <a:rPr lang="en-US" sz="2400" dirty="0" err="1"/>
              <a:t>dispozici</a:t>
            </a:r>
            <a:r>
              <a:rPr lang="en-US" sz="2400" dirty="0"/>
              <a:t> </a:t>
            </a:r>
            <a:r>
              <a:rPr lang="en-US" sz="2400" dirty="0" err="1"/>
              <a:t>etnografické</a:t>
            </a:r>
            <a:r>
              <a:rPr lang="en-US" sz="2400" dirty="0"/>
              <a:t> </a:t>
            </a:r>
            <a:r>
              <a:rPr lang="en-US" sz="2400" dirty="0" err="1"/>
              <a:t>studie</a:t>
            </a:r>
            <a:r>
              <a:rPr lang="en-US" sz="2400" dirty="0"/>
              <a:t> </a:t>
            </a:r>
            <a:r>
              <a:rPr lang="en-US" sz="2400" dirty="0" err="1"/>
              <a:t>občanské</a:t>
            </a:r>
            <a:r>
              <a:rPr lang="en-US" sz="2400" dirty="0"/>
              <a:t> </a:t>
            </a:r>
            <a:r>
              <a:rPr lang="en-US" sz="2400" dirty="0" err="1"/>
              <a:t>žurnalistiky</a:t>
            </a:r>
            <a:r>
              <a:rPr lang="en-US" sz="2400" dirty="0"/>
              <a:t>, </a:t>
            </a:r>
            <a:r>
              <a:rPr lang="en-US" sz="2400" dirty="0" err="1"/>
              <a:t>potřebujeme</a:t>
            </a:r>
            <a:r>
              <a:rPr lang="en-US" sz="2400" dirty="0"/>
              <a:t> ale </a:t>
            </a:r>
            <a:r>
              <a:rPr lang="en-US" sz="2400" dirty="0" err="1"/>
              <a:t>taky</a:t>
            </a:r>
            <a:r>
              <a:rPr lang="en-US" sz="2400" dirty="0"/>
              <a:t> </a:t>
            </a:r>
            <a:r>
              <a:rPr lang="en-US" sz="2400" dirty="0" err="1"/>
              <a:t>jiné</a:t>
            </a:r>
            <a:r>
              <a:rPr lang="en-US" sz="2400" dirty="0"/>
              <a:t> </a:t>
            </a:r>
            <a:r>
              <a:rPr lang="en-US" sz="2400" dirty="0" err="1"/>
              <a:t>studie</a:t>
            </a:r>
            <a:r>
              <a:rPr lang="en-US" sz="2400" dirty="0"/>
              <a:t>. </a:t>
            </a:r>
            <a:endParaRPr sz="2400" dirty="0"/>
          </a:p>
          <a:p>
            <a:pPr marL="457200" lvl="0" indent="-381000" algn="l" rtl="0">
              <a:spcBef>
                <a:spcPts val="0"/>
              </a:spcBef>
              <a:spcAft>
                <a:spcPts val="0"/>
              </a:spcAft>
              <a:buSzPts val="2400"/>
              <a:buAutoNum type="arabicPeriod"/>
            </a:pPr>
            <a:r>
              <a:rPr lang="en-US" sz="2400" dirty="0" err="1"/>
              <a:t>Dominantní</a:t>
            </a:r>
            <a:r>
              <a:rPr lang="en-US" sz="2400" dirty="0"/>
              <a:t> </a:t>
            </a:r>
            <a:r>
              <a:rPr lang="en-US" sz="2400" dirty="0" err="1"/>
              <a:t>teorie</a:t>
            </a:r>
            <a:r>
              <a:rPr lang="en-US" sz="2400" dirty="0"/>
              <a:t>, </a:t>
            </a:r>
            <a:r>
              <a:rPr lang="en-US" sz="2400" dirty="0" err="1"/>
              <a:t>které</a:t>
            </a:r>
            <a:r>
              <a:rPr lang="en-US" sz="2400" dirty="0"/>
              <a:t> se </a:t>
            </a:r>
            <a:r>
              <a:rPr lang="en-US" sz="2400" dirty="0" err="1"/>
              <a:t>používají</a:t>
            </a:r>
            <a:r>
              <a:rPr lang="en-US" sz="2400" dirty="0"/>
              <a:t> </a:t>
            </a:r>
            <a:r>
              <a:rPr lang="en-US" sz="2400" dirty="0" err="1"/>
              <a:t>ke</a:t>
            </a:r>
            <a:r>
              <a:rPr lang="en-US" sz="2400" dirty="0"/>
              <a:t> </a:t>
            </a:r>
            <a:r>
              <a:rPr lang="en-US" sz="2400" dirty="0" err="1"/>
              <a:t>studiu</a:t>
            </a:r>
            <a:r>
              <a:rPr lang="en-US" sz="2400" dirty="0"/>
              <a:t> </a:t>
            </a:r>
            <a:r>
              <a:rPr lang="en-US" sz="2400" dirty="0" err="1"/>
              <a:t>občanské</a:t>
            </a:r>
            <a:r>
              <a:rPr lang="en-US" sz="2400" dirty="0"/>
              <a:t> </a:t>
            </a:r>
            <a:r>
              <a:rPr lang="en-US" sz="2400" dirty="0" err="1"/>
              <a:t>žurnalistiky</a:t>
            </a:r>
            <a:r>
              <a:rPr lang="en-US" sz="2400" dirty="0"/>
              <a:t> </a:t>
            </a:r>
            <a:r>
              <a:rPr lang="en-US" sz="2400" dirty="0" err="1"/>
              <a:t>zahrnují</a:t>
            </a:r>
            <a:r>
              <a:rPr lang="en-US" sz="2400" dirty="0"/>
              <a:t> </a:t>
            </a:r>
            <a:r>
              <a:rPr lang="en-US" sz="2400"/>
              <a:t>sociologii</a:t>
            </a:r>
            <a:r>
              <a:rPr lang="en-US" sz="2400" dirty="0"/>
              <a:t> </a:t>
            </a:r>
            <a:r>
              <a:rPr lang="en-US" sz="2400" dirty="0" err="1"/>
              <a:t>žurnalistiky</a:t>
            </a:r>
            <a:r>
              <a:rPr lang="en-US" sz="2400" dirty="0"/>
              <a:t>, </a:t>
            </a:r>
            <a:r>
              <a:rPr lang="en-US" sz="2400" dirty="0" err="1"/>
              <a:t>veřejnou</a:t>
            </a:r>
            <a:r>
              <a:rPr lang="en-US" sz="2400" dirty="0"/>
              <a:t> </a:t>
            </a:r>
            <a:r>
              <a:rPr lang="en-US" sz="2400" dirty="0" err="1"/>
              <a:t>sféru</a:t>
            </a:r>
            <a:r>
              <a:rPr lang="en-US" sz="2400" dirty="0"/>
              <a:t> a </a:t>
            </a:r>
            <a:r>
              <a:rPr lang="en-US" sz="2400" dirty="0" err="1"/>
              <a:t>konvergenci</a:t>
            </a:r>
            <a:r>
              <a:rPr lang="en-US" sz="2400" dirty="0"/>
              <a:t>, </a:t>
            </a:r>
            <a:r>
              <a:rPr lang="en-US" sz="2400" dirty="0" err="1"/>
              <a:t>potřebujeme</a:t>
            </a:r>
            <a:r>
              <a:rPr lang="en-US" sz="2400" dirty="0"/>
              <a:t> ale </a:t>
            </a:r>
            <a:r>
              <a:rPr lang="en-US" sz="2400" dirty="0" err="1"/>
              <a:t>jiné</a:t>
            </a:r>
            <a:r>
              <a:rPr lang="en-US" sz="2400" dirty="0"/>
              <a:t> </a:t>
            </a:r>
            <a:r>
              <a:rPr lang="en-US" sz="2400" dirty="0" err="1"/>
              <a:t>teoretické</a:t>
            </a:r>
            <a:r>
              <a:rPr lang="en-US" sz="2400" dirty="0"/>
              <a:t> </a:t>
            </a:r>
            <a:r>
              <a:rPr lang="en-US" sz="2400" dirty="0" err="1"/>
              <a:t>rámce</a:t>
            </a:r>
            <a:r>
              <a:rPr lang="en-US" sz="2400" dirty="0"/>
              <a:t> </a:t>
            </a:r>
            <a:r>
              <a:rPr lang="en-US" sz="2400" dirty="0" err="1"/>
              <a:t>na</a:t>
            </a:r>
            <a:r>
              <a:rPr lang="en-US" sz="2400" dirty="0"/>
              <a:t> </a:t>
            </a:r>
            <a:r>
              <a:rPr lang="en-US" sz="2400" dirty="0" err="1"/>
              <a:t>vylepšení</a:t>
            </a:r>
            <a:r>
              <a:rPr lang="en-US" sz="2400" dirty="0"/>
              <a:t> </a:t>
            </a:r>
            <a:r>
              <a:rPr lang="en-US" sz="2400" dirty="0" err="1"/>
              <a:t>analýzy</a:t>
            </a:r>
            <a:r>
              <a:rPr lang="en-US" sz="2400" dirty="0"/>
              <a:t> </a:t>
            </a:r>
            <a:r>
              <a:rPr lang="en-US" sz="2400" dirty="0" err="1"/>
              <a:t>občanské</a:t>
            </a:r>
            <a:r>
              <a:rPr lang="en-US" sz="2400" dirty="0"/>
              <a:t> </a:t>
            </a:r>
            <a:r>
              <a:rPr lang="en-US" sz="2400" dirty="0" err="1"/>
              <a:t>žurnalistiky</a:t>
            </a:r>
            <a:r>
              <a:rPr lang="en-US" sz="2400" dirty="0"/>
              <a:t>. </a:t>
            </a:r>
            <a:endParaRPr sz="2400" dirty="0"/>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569</Words>
  <Application>Microsoft Office PowerPoint</Application>
  <PresentationFormat>Widescreen</PresentationFormat>
  <Paragraphs>26</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Seminář 8  Shrnutí povinné četby</vt:lpstr>
      <vt:lpstr>Melissa Wall: Citizen Journalism: A retrospective on what we know, an agenda for what we don’t</vt:lpstr>
      <vt:lpstr>Co je občanská žurnalistika?</vt:lpstr>
      <vt:lpstr>Profesionální žurnalistika reaguje na žurnalistiku občanskou </vt:lpstr>
      <vt:lpstr>Reakce občanů</vt:lpstr>
      <vt:lpstr>Hyperlokální obsahy</vt:lpstr>
      <vt:lpstr>Sociální sítě a občanský novinář jednotlivec</vt:lpstr>
      <vt:lpstr>Odpor</vt:lpstr>
      <vt:lpstr>Budoucí trendy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Seminář 8  Shrnutí povinné četby</dc:title>
  <dc:creator>Monika</dc:creator>
  <cp:lastModifiedBy>Monika Metykova</cp:lastModifiedBy>
  <cp:revision>1</cp:revision>
  <dcterms:modified xsi:type="dcterms:W3CDTF">2020-05-23T20:46:19Z</dcterms:modified>
</cp:coreProperties>
</file>