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5"/>
  </p:notesMasterIdLst>
  <p:handoutMasterIdLst>
    <p:handoutMasterId r:id="rId26"/>
  </p:handoutMasterIdLst>
  <p:sldIdLst>
    <p:sldId id="256" r:id="rId2"/>
    <p:sldId id="343" r:id="rId3"/>
    <p:sldId id="274" r:id="rId4"/>
    <p:sldId id="273" r:id="rId5"/>
    <p:sldId id="286" r:id="rId6"/>
    <p:sldId id="272" r:id="rId7"/>
    <p:sldId id="271" r:id="rId8"/>
    <p:sldId id="284" r:id="rId9"/>
    <p:sldId id="298" r:id="rId10"/>
    <p:sldId id="281" r:id="rId11"/>
    <p:sldId id="296" r:id="rId12"/>
    <p:sldId id="299" r:id="rId13"/>
    <p:sldId id="258" r:id="rId14"/>
    <p:sldId id="312" r:id="rId15"/>
    <p:sldId id="318" r:id="rId16"/>
    <p:sldId id="328" r:id="rId17"/>
    <p:sldId id="321" r:id="rId18"/>
    <p:sldId id="329" r:id="rId19"/>
    <p:sldId id="330" r:id="rId20"/>
    <p:sldId id="333" r:id="rId21"/>
    <p:sldId id="334" r:id="rId22"/>
    <p:sldId id="335" r:id="rId23"/>
    <p:sldId id="344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 autoAdjust="0"/>
    <p:restoredTop sz="73429" autoAdjust="0"/>
  </p:normalViewPr>
  <p:slideViewPr>
    <p:cSldViewPr snapToGrid="0">
      <p:cViewPr varScale="1">
        <p:scale>
          <a:sx n="96" d="100"/>
          <a:sy n="96" d="100"/>
        </p:scale>
        <p:origin x="2136" y="9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 dirty="0" smtClean="0"/>
              <a:t>a)</a:t>
            </a:r>
            <a:r>
              <a:rPr lang="cs-CZ" dirty="0" smtClean="0"/>
              <a:t> klamavá reklama,</a:t>
            </a:r>
          </a:p>
          <a:p>
            <a:r>
              <a:rPr lang="cs-CZ" i="1" dirty="0" smtClean="0"/>
              <a:t>b)</a:t>
            </a:r>
            <a:r>
              <a:rPr lang="cs-CZ" dirty="0" smtClean="0"/>
              <a:t> klamavé označování zboží a služeb,</a:t>
            </a:r>
          </a:p>
          <a:p>
            <a:r>
              <a:rPr lang="cs-CZ" i="1" dirty="0" smtClean="0"/>
              <a:t>c)</a:t>
            </a:r>
            <a:r>
              <a:rPr lang="cs-CZ" dirty="0" smtClean="0"/>
              <a:t> vyvolávání nebezpečí záměny,</a:t>
            </a:r>
          </a:p>
          <a:p>
            <a:r>
              <a:rPr lang="cs-CZ" i="1" dirty="0" smtClean="0"/>
              <a:t>d)</a:t>
            </a:r>
            <a:r>
              <a:rPr lang="cs-CZ" dirty="0" smtClean="0"/>
              <a:t> parazitování na pověsti podniku, výrobků či služeb jiného soutěžitele,</a:t>
            </a:r>
          </a:p>
          <a:p>
            <a:r>
              <a:rPr lang="cs-CZ" i="1" dirty="0" smtClean="0"/>
              <a:t>e)</a:t>
            </a:r>
            <a:r>
              <a:rPr lang="cs-CZ" dirty="0" smtClean="0"/>
              <a:t> podplácení,</a:t>
            </a:r>
          </a:p>
          <a:p>
            <a:r>
              <a:rPr lang="cs-CZ" i="1" dirty="0" smtClean="0"/>
              <a:t>f)</a:t>
            </a:r>
            <a:r>
              <a:rPr lang="cs-CZ" dirty="0" smtClean="0"/>
              <a:t> zlehčování,</a:t>
            </a:r>
          </a:p>
          <a:p>
            <a:r>
              <a:rPr lang="cs-CZ" i="1" dirty="0" smtClean="0"/>
              <a:t>g)</a:t>
            </a:r>
            <a:r>
              <a:rPr lang="cs-CZ" dirty="0" smtClean="0"/>
              <a:t> srovnávací reklama,</a:t>
            </a:r>
          </a:p>
          <a:p>
            <a:r>
              <a:rPr lang="cs-CZ" i="1" dirty="0" smtClean="0"/>
              <a:t>h)</a:t>
            </a:r>
            <a:r>
              <a:rPr lang="cs-CZ" dirty="0" smtClean="0"/>
              <a:t> porušování obchodního tajemství,</a:t>
            </a:r>
          </a:p>
          <a:p>
            <a:r>
              <a:rPr lang="cs-CZ" i="1" dirty="0" smtClean="0"/>
              <a:t>i)</a:t>
            </a:r>
            <a:r>
              <a:rPr lang="cs-CZ" dirty="0" smtClean="0"/>
              <a:t> ohrožování zdraví spotřebitelů a životního prostředí.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2150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https://www.youtube.com/watch?v=qciAeIpLc0I&amp;t=473s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7287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https://www.epravo.cz/top/clanky/pravni-prostredky-obrany-proti-katalogovym-podvodum-81284.html</a:t>
            </a:r>
          </a:p>
          <a:p>
            <a:endParaRPr lang="cs-CZ" dirty="0" smtClean="0"/>
          </a:p>
          <a:p>
            <a:r>
              <a:rPr lang="cs-CZ" dirty="0" smtClean="0"/>
              <a:t>https://www.youtube.com/watch?v=kL-icm9kwmI&amp;t=8s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8790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Zdroje:</a:t>
            </a:r>
            <a:r>
              <a:rPr lang="cs-CZ" baseline="0" dirty="0" smtClean="0"/>
              <a:t> http://www.spolecna-obrana.estranky.cz/</a:t>
            </a:r>
          </a:p>
          <a:p>
            <a:r>
              <a:rPr lang="cs-CZ" baseline="0" dirty="0" smtClean="0"/>
              <a:t>https://blog.jankaspar.cz/european-business-number-ebn-dalsi-katalogovy-podvod-tentokrat-z-nemecka/</a:t>
            </a:r>
          </a:p>
          <a:p>
            <a:r>
              <a:rPr lang="cs-CZ" dirty="0" smtClean="0"/>
              <a:t>https://www.podnikatel.cz/clanky/nove-jmeno-stari-znami-podvodnici-pozor-na-dalsi-utok-katalogovych-firem/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8215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Zdraoj</a:t>
            </a:r>
            <a:r>
              <a:rPr lang="cs-CZ" dirty="0" smtClean="0"/>
              <a:t>: https://www.asa.org.uk/news/top-10-most-complained-about-ads-from-2017.html</a:t>
            </a:r>
          </a:p>
          <a:p>
            <a:r>
              <a:rPr lang="cs-CZ" dirty="0" smtClean="0"/>
              <a:t>https://www.ranker.com/list/subliminal-advertising-messing-with-your-head/justin-andress</a:t>
            </a:r>
          </a:p>
          <a:p>
            <a:r>
              <a:rPr lang="cs-CZ" dirty="0" smtClean="0"/>
              <a:t>https://www.m-journal.cz/aktuality/slovenska-rada-pro-reklamu-zamitla-stiznost-na-zneuziti-dedecka-vecernicka-v-reklame-csob__s288x7963.html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4238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5745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http://www.uni-bielefeld.de/Universitaet/Einrichtungen/Zentrale%20Institute/IWT/FWG/Wahrnehmung/werbung.html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0622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http://www.rpr.sk/sk/nalezy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145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 smtClean="0"/>
              <a:t>Kliknutím lze upravit styl.</a:t>
            </a:r>
            <a:endParaRPr lang="cs-CZ" altLang="cs-CZ" noProof="0" dirty="0" smtClean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 smtClean="0"/>
              <a:t>Klepnutím lze upravit styly předlohy textu.</a:t>
            </a:r>
          </a:p>
          <a:p>
            <a:pPr lvl="1"/>
            <a:r>
              <a:rPr lang="cs-CZ" altLang="cs-CZ" dirty="0" smtClean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law.muni.cz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ww.josefkotasek.cz/pravo/medialni-pravo/odborarsky-boss-jako-nedobrovolny-akter-reklamy/" TargetMode="External"/><Relationship Id="rId5" Type="http://schemas.openxmlformats.org/officeDocument/2006/relationships/hyperlink" Target="https://www.youtube.com/watch?v=L8ke22gTgBg" TargetMode="External"/><Relationship Id="rId4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qciAeIpLc0I&amp;t=473s" TargetMode="External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6.m4a"/><Relationship Id="rId7" Type="http://schemas.openxmlformats.org/officeDocument/2006/relationships/image" Target="../media/image8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14068" y="6248400"/>
            <a:ext cx="6314536" cy="457200"/>
          </a:xfrm>
        </p:spPr>
        <p:txBody>
          <a:bodyPr/>
          <a:lstStyle/>
          <a:p>
            <a:r>
              <a:rPr lang="cs-CZ" altLang="cs-CZ" dirty="0" smtClean="0"/>
              <a:t>Právnická fakulta . Katedra obchodního práva</a:t>
            </a:r>
            <a:endParaRPr lang="cs-CZ" altLang="cs-CZ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3730" y="1371600"/>
            <a:ext cx="7577344" cy="4596190"/>
          </a:xfrm>
        </p:spPr>
        <p:txBody>
          <a:bodyPr/>
          <a:lstStyle/>
          <a:p>
            <a:pPr algn="ctr"/>
            <a:r>
              <a:rPr lang="cs-CZ" altLang="cs-CZ" dirty="0" smtClean="0"/>
              <a:t>Regulace reklamy v </a:t>
            </a:r>
            <a:r>
              <a:rPr lang="cs-CZ" altLang="cs-CZ" dirty="0" smtClean="0"/>
              <a:t>rámci nekalé soutěže </a:t>
            </a:r>
            <a:br>
              <a:rPr lang="cs-CZ" altLang="cs-CZ" dirty="0" smtClean="0"/>
            </a:b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sz="1500" dirty="0"/>
              <a:t/>
            </a:r>
            <a:br>
              <a:rPr lang="cs-CZ" altLang="cs-CZ" sz="1500" dirty="0"/>
            </a:br>
            <a:r>
              <a:rPr lang="cs-CZ" altLang="cs-CZ" sz="1500" dirty="0" smtClean="0"/>
              <a:t>Josef Kotásek</a:t>
            </a:r>
            <a:br>
              <a:rPr lang="cs-CZ" altLang="cs-CZ" sz="1500" dirty="0" smtClean="0"/>
            </a:br>
            <a:r>
              <a:rPr lang="cs-CZ" altLang="cs-CZ" sz="1500" dirty="0" smtClean="0"/>
              <a:t/>
            </a:r>
            <a:br>
              <a:rPr lang="cs-CZ" altLang="cs-CZ" sz="1500" dirty="0" smtClean="0"/>
            </a:br>
            <a:r>
              <a:rPr lang="cs-CZ" altLang="cs-CZ" sz="1500" dirty="0" smtClean="0">
                <a:hlinkClick r:id="rId2"/>
              </a:rPr>
              <a:t>www.law.muni.cz</a:t>
            </a:r>
            <a:r>
              <a:rPr lang="cs-CZ" altLang="cs-CZ" sz="1500" dirty="0" smtClean="0"/>
              <a:t/>
            </a:r>
            <a:br>
              <a:rPr lang="cs-CZ" altLang="cs-CZ" sz="1500" dirty="0" smtClean="0"/>
            </a:br>
            <a:endParaRPr lang="cs-CZ" altLang="cs-CZ" sz="15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86" y="2804729"/>
            <a:ext cx="2479777" cy="1860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1122" y="956733"/>
            <a:ext cx="8086635" cy="567267"/>
          </a:xfrm>
        </p:spPr>
        <p:txBody>
          <a:bodyPr/>
          <a:lstStyle/>
          <a:p>
            <a:r>
              <a:rPr lang="cs-CZ" dirty="0" smtClean="0"/>
              <a:t>Vztah GK a skutkových podstat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94733" y="1735667"/>
            <a:ext cx="8720667" cy="4396846"/>
          </a:xfrm>
        </p:spPr>
        <p:txBody>
          <a:bodyPr/>
          <a:lstStyle/>
          <a:p>
            <a:pPr algn="just"/>
            <a:r>
              <a:rPr lang="cs-CZ" altLang="cs-CZ" dirty="0" smtClean="0"/>
              <a:t>Při </a:t>
            </a:r>
            <a:r>
              <a:rPr lang="cs-CZ" altLang="cs-CZ" dirty="0"/>
              <a:t>posuzování konkrétních jednání jako jednání nekalé soutěže je vždy nutné dodržovat stanovený postup </a:t>
            </a:r>
            <a:r>
              <a:rPr lang="cs-CZ" altLang="cs-CZ" b="1" dirty="0"/>
              <a:t>- v prvé řadě se soud musí detailně zabývat otázkou naplnění základních podmínek nekalé soutěže </a:t>
            </a:r>
            <a:r>
              <a:rPr lang="cs-CZ" altLang="cs-CZ" dirty="0"/>
              <a:t>(podle generální klauzule - § 44 odst. 1 obch. zák.), </a:t>
            </a:r>
            <a:r>
              <a:rPr lang="cs-CZ" altLang="cs-CZ" b="1" dirty="0"/>
              <a:t>až následně</a:t>
            </a:r>
            <a:r>
              <a:rPr lang="cs-CZ" altLang="cs-CZ" dirty="0"/>
              <a:t>, lze-li určité jednání považovat podle generální klauzule za </a:t>
            </a:r>
            <a:r>
              <a:rPr lang="cs-CZ" altLang="cs-CZ" dirty="0" err="1"/>
              <a:t>nekalosoutěžní</a:t>
            </a:r>
            <a:r>
              <a:rPr lang="cs-CZ" altLang="cs-CZ" dirty="0"/>
              <a:t>, zkoumáním podmínek zvláštní skutkové podstaty nekalé soutěže (pojmenované skutkové podstaty upravené v § 45 až 52 obch. zák</a:t>
            </a:r>
            <a:r>
              <a:rPr lang="cs-CZ" altLang="cs-CZ" dirty="0" smtClean="0"/>
              <a:t>.).</a:t>
            </a:r>
          </a:p>
          <a:p>
            <a:pPr marL="0" indent="0">
              <a:buNone/>
            </a:pP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dirty="0" smtClean="0"/>
              <a:t>    </a:t>
            </a:r>
            <a:r>
              <a:rPr lang="cs-CZ" altLang="cs-CZ" i="1" dirty="0" smtClean="0"/>
              <a:t>NS </a:t>
            </a:r>
            <a:r>
              <a:rPr lang="cs-CZ" altLang="cs-CZ" i="1" dirty="0" err="1"/>
              <a:t>sp</a:t>
            </a:r>
            <a:r>
              <a:rPr lang="cs-CZ" altLang="cs-CZ" i="1" dirty="0"/>
              <a:t>. zn. 23 </a:t>
            </a:r>
            <a:r>
              <a:rPr lang="cs-CZ" altLang="cs-CZ" i="1" dirty="0" err="1"/>
              <a:t>Cdo</a:t>
            </a:r>
            <a:r>
              <a:rPr lang="cs-CZ" altLang="cs-CZ" i="1" dirty="0"/>
              <a:t> 1757/2012, ze dne 26. 3. 2013</a:t>
            </a:r>
            <a:endParaRPr lang="cs-CZ" i="1" dirty="0"/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10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3157" y="347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0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685801"/>
            <a:ext cx="8086635" cy="584200"/>
          </a:xfrm>
        </p:spPr>
        <p:txBody>
          <a:bodyPr/>
          <a:lstStyle/>
          <a:p>
            <a:r>
              <a:rPr lang="cs-CZ" dirty="0" smtClean="0"/>
              <a:t>Dobré mravy v rozhodnutí NS</a:t>
            </a:r>
            <a:r>
              <a:rPr lang="cs-CZ" altLang="cs-CZ" i="1" dirty="0"/>
              <a:t> </a:t>
            </a:r>
            <a:r>
              <a:rPr lang="cs-CZ" altLang="cs-CZ" i="1" dirty="0" smtClean="0"/>
              <a:t>4554/2017 – 1.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9267" y="1380067"/>
            <a:ext cx="9084733" cy="4752446"/>
          </a:xfrm>
        </p:spPr>
        <p:txBody>
          <a:bodyPr/>
          <a:lstStyle/>
          <a:p>
            <a:r>
              <a:rPr lang="cs-CZ" dirty="0"/>
              <a:t>[…] </a:t>
            </a:r>
            <a:r>
              <a:rPr lang="cs-CZ" altLang="cs-CZ" dirty="0" smtClean="0"/>
              <a:t>právní </a:t>
            </a:r>
            <a:r>
              <a:rPr lang="cs-CZ" altLang="cs-CZ" b="1" dirty="0" smtClean="0"/>
              <a:t>norma </a:t>
            </a:r>
            <a:r>
              <a:rPr lang="cs-CZ" altLang="cs-CZ" b="1" dirty="0"/>
              <a:t>s relativně neurčitou </a:t>
            </a:r>
            <a:r>
              <a:rPr lang="cs-CZ" altLang="cs-CZ" b="1" dirty="0" smtClean="0"/>
              <a:t>hypotézou</a:t>
            </a:r>
            <a:r>
              <a:rPr lang="cs-CZ" altLang="cs-CZ" dirty="0" smtClean="0"/>
              <a:t> </a:t>
            </a:r>
          </a:p>
          <a:p>
            <a:r>
              <a:rPr lang="cs-CZ" dirty="0"/>
              <a:t>[…] </a:t>
            </a:r>
            <a:r>
              <a:rPr lang="cs-CZ" altLang="cs-CZ" dirty="0" smtClean="0"/>
              <a:t>souhrn </a:t>
            </a:r>
            <a:r>
              <a:rPr lang="cs-CZ" altLang="cs-CZ" dirty="0"/>
              <a:t>společenských, kulturních a mravních norem, jež v historickém vývoji </a:t>
            </a:r>
            <a:r>
              <a:rPr lang="cs-CZ" altLang="cs-CZ" b="1" dirty="0"/>
              <a:t>osvědčují jistou neměnnost</a:t>
            </a:r>
            <a:r>
              <a:rPr lang="cs-CZ" altLang="cs-CZ" dirty="0"/>
              <a:t>, vystihují podstatné historické tendence, jsou sdíleny rozhodující částí společnosti a mají povahu norem </a:t>
            </a:r>
            <a:r>
              <a:rPr lang="cs-CZ" altLang="cs-CZ" dirty="0" smtClean="0"/>
              <a:t>základních</a:t>
            </a:r>
          </a:p>
          <a:p>
            <a:r>
              <a:rPr lang="cs-CZ" altLang="cs-CZ" dirty="0" smtClean="0"/>
              <a:t>Nutná modifikace </a:t>
            </a:r>
            <a:r>
              <a:rPr lang="cs-CZ" dirty="0"/>
              <a:t>[…]</a:t>
            </a:r>
            <a:r>
              <a:rPr lang="cs-CZ" altLang="cs-CZ" dirty="0" smtClean="0"/>
              <a:t> </a:t>
            </a:r>
            <a:r>
              <a:rPr lang="cs-CZ" altLang="cs-CZ" dirty="0"/>
              <a:t>právě proto, že se uplatňují v hospodářské soutěži, tj. v prostředí, kde cílem je na trhu se prosadit, </a:t>
            </a:r>
            <a:r>
              <a:rPr lang="cs-CZ" dirty="0"/>
              <a:t>[…] </a:t>
            </a:r>
            <a:r>
              <a:rPr lang="cs-CZ" altLang="cs-CZ" dirty="0" smtClean="0"/>
              <a:t>, </a:t>
            </a:r>
            <a:r>
              <a:rPr lang="cs-CZ" altLang="cs-CZ" dirty="0"/>
              <a:t>což předpokládá jistou míru agresivity a „podnikatelské vychytralosti</a:t>
            </a:r>
            <a:r>
              <a:rPr lang="cs-CZ" altLang="cs-CZ" dirty="0" smtClean="0"/>
              <a:t>“</a:t>
            </a:r>
          </a:p>
          <a:p>
            <a:r>
              <a:rPr lang="cs-CZ" dirty="0"/>
              <a:t>[…]</a:t>
            </a:r>
            <a:r>
              <a:rPr lang="cs-CZ" altLang="cs-CZ" dirty="0" smtClean="0"/>
              <a:t> </a:t>
            </a:r>
            <a:r>
              <a:rPr lang="cs-CZ" altLang="cs-CZ" dirty="0"/>
              <a:t>třeba vždy dodržet korektní a soutěžně přijatelné </a:t>
            </a:r>
            <a:r>
              <a:rPr lang="cs-CZ" altLang="cs-CZ" dirty="0" smtClean="0"/>
              <a:t>metody</a:t>
            </a:r>
          </a:p>
          <a:p>
            <a:r>
              <a:rPr lang="cs-CZ" altLang="cs-CZ" dirty="0" smtClean="0"/>
              <a:t>Platí, </a:t>
            </a:r>
            <a:r>
              <a:rPr lang="cs-CZ" altLang="cs-CZ" dirty="0"/>
              <a:t>že „určité jednání, jež jest o sobě bezvadné, může se státi z hlediska dobrých mravů soutěže závadným, bylo-li předsevzato za jistých okolností nebo v určité konstelaci</a:t>
            </a:r>
            <a:r>
              <a:rPr lang="cs-CZ" altLang="cs-CZ" dirty="0" smtClean="0"/>
              <a:t>“ 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/>
          </a:p>
          <a:p>
            <a:pPr lvl="1"/>
            <a:endParaRPr lang="pl-PL" i="1" dirty="0" smtClean="0"/>
          </a:p>
          <a:p>
            <a:pPr lvl="2"/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</p:spPr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11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3339" y="323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1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0299" y="673768"/>
            <a:ext cx="7276699" cy="286767"/>
          </a:xfrm>
        </p:spPr>
        <p:txBody>
          <a:bodyPr/>
          <a:lstStyle/>
          <a:p>
            <a:r>
              <a:rPr lang="cs-CZ" dirty="0" smtClean="0"/>
              <a:t>VI. 11. Dobré mravy ve sporných případech – PEPSI a Večerníček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9267" y="1380067"/>
            <a:ext cx="9084733" cy="4752446"/>
          </a:xfrm>
        </p:spPr>
        <p:txBody>
          <a:bodyPr/>
          <a:lstStyle/>
          <a:p>
            <a:endParaRPr lang="cs-CZ" sz="2000" dirty="0" smtClean="0"/>
          </a:p>
          <a:p>
            <a:r>
              <a:rPr lang="cs-CZ" altLang="cs-CZ" sz="1900" dirty="0"/>
              <a:t/>
            </a:r>
            <a:br>
              <a:rPr lang="cs-CZ" altLang="cs-CZ" sz="1900" dirty="0"/>
            </a:br>
            <a:endParaRPr lang="cs-CZ" altLang="cs-CZ" sz="1900" dirty="0"/>
          </a:p>
          <a:p>
            <a:pPr lvl="1"/>
            <a:endParaRPr lang="pl-PL" i="1" dirty="0" smtClean="0"/>
          </a:p>
          <a:p>
            <a:pPr lvl="2"/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</p:spPr>
        <p:txBody>
          <a:bodyPr/>
          <a:lstStyle/>
          <a:p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12</a:t>
            </a:fld>
            <a:endParaRPr lang="cs-CZ" alt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4" y="1380067"/>
            <a:ext cx="4741083" cy="333357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37" y="4865730"/>
            <a:ext cx="3208790" cy="191401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15" y="1380067"/>
            <a:ext cx="3107409" cy="4332914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94940" y="350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0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3928"/>
            <a:ext cx="8086635" cy="647700"/>
          </a:xfrm>
        </p:spPr>
        <p:txBody>
          <a:bodyPr/>
          <a:lstStyle/>
          <a:p>
            <a:r>
              <a:rPr lang="cs-CZ" dirty="0" smtClean="0"/>
              <a:t>Tzv. soudcovské skutkové podstaty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GK (§ 44 odst. 1 </a:t>
            </a:r>
            <a:r>
              <a:rPr lang="cs-CZ" dirty="0" err="1" smtClean="0"/>
              <a:t>sObchZ</a:t>
            </a:r>
            <a:r>
              <a:rPr lang="cs-CZ" dirty="0" smtClean="0"/>
              <a:t>, § 2976 odst. 1 </a:t>
            </a:r>
            <a:r>
              <a:rPr lang="cs-CZ" dirty="0" err="1" smtClean="0"/>
              <a:t>čOZ</a:t>
            </a:r>
            <a:r>
              <a:rPr lang="cs-CZ" dirty="0" smtClean="0"/>
              <a:t>)</a:t>
            </a:r>
          </a:p>
          <a:p>
            <a:pPr algn="just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Autority v reklamě</a:t>
            </a:r>
          </a:p>
          <a:p>
            <a:pPr algn="just"/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Zneužívaní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pocitu vděčnosti</a:t>
            </a:r>
          </a:p>
          <a:p>
            <a:pPr algn="just"/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Zneužívání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lidské záliby ve hře</a:t>
            </a:r>
          </a:p>
          <a:p>
            <a:pPr algn="just"/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Podprahová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reklama : https://www.youtube.com/watch?v=KTqt8mjuXRE</a:t>
            </a:r>
          </a:p>
          <a:p>
            <a:pPr algn="just"/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Skrytá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reklama, neoznačení reklamní části, označení slovem „PR“</a:t>
            </a:r>
          </a:p>
          <a:p>
            <a:pPr algn="just"/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Porušování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norem veřejného práva, fušerství</a:t>
            </a:r>
          </a:p>
          <a:p>
            <a:pPr algn="just"/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Porušení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smluvních povinností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13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4885" y="5243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Podprahová (pod 50 milisekund)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82881" y="2017712"/>
            <a:ext cx="8409030" cy="4602543"/>
          </a:xfrm>
        </p:spPr>
        <p:txBody>
          <a:bodyPr/>
          <a:lstStyle/>
          <a:p>
            <a:pPr lvl="2"/>
            <a:r>
              <a:rPr lang="cs-CZ" b="1" i="1" dirty="0" smtClean="0"/>
              <a:t>§ 3 odst. 1 písm. g) </a:t>
            </a:r>
            <a:r>
              <a:rPr lang="cs-CZ" b="1" i="1" dirty="0" err="1" smtClean="0"/>
              <a:t>zRekl</a:t>
            </a:r>
            <a:r>
              <a:rPr lang="cs-CZ" b="1" i="1" dirty="0" smtClean="0"/>
              <a:t>: </a:t>
            </a:r>
            <a:r>
              <a:rPr lang="cs-CZ" dirty="0" err="1"/>
              <a:t>využívať</a:t>
            </a:r>
            <a:r>
              <a:rPr lang="cs-CZ" dirty="0"/>
              <a:t> </a:t>
            </a:r>
            <a:r>
              <a:rPr lang="cs-CZ" dirty="0" err="1"/>
              <a:t>zmyslové</a:t>
            </a:r>
            <a:r>
              <a:rPr lang="cs-CZ" dirty="0"/>
              <a:t> </a:t>
            </a:r>
            <a:r>
              <a:rPr lang="cs-CZ" dirty="0" err="1"/>
              <a:t>vnímanie</a:t>
            </a:r>
            <a:r>
              <a:rPr lang="cs-CZ" dirty="0"/>
              <a:t>, </a:t>
            </a:r>
            <a:r>
              <a:rPr lang="cs-CZ" dirty="0" err="1"/>
              <a:t>ktoré</a:t>
            </a:r>
            <a:r>
              <a:rPr lang="cs-CZ" dirty="0"/>
              <a:t> </a:t>
            </a:r>
            <a:r>
              <a:rPr lang="cs-CZ" dirty="0" err="1"/>
              <a:t>ovplyvňuje</a:t>
            </a:r>
            <a:r>
              <a:rPr lang="cs-CZ" dirty="0"/>
              <a:t> </a:t>
            </a:r>
            <a:r>
              <a:rPr lang="cs-CZ" dirty="0" err="1"/>
              <a:t>pamäť</a:t>
            </a:r>
            <a:r>
              <a:rPr lang="cs-CZ" dirty="0"/>
              <a:t> </a:t>
            </a:r>
            <a:r>
              <a:rPr lang="cs-CZ" dirty="0" err="1"/>
              <a:t>človeka</a:t>
            </a:r>
            <a:r>
              <a:rPr lang="cs-CZ" dirty="0"/>
              <a:t> bez toho, aby si to </a:t>
            </a:r>
            <a:r>
              <a:rPr lang="cs-CZ" dirty="0" err="1"/>
              <a:t>uvedomil</a:t>
            </a:r>
            <a:r>
              <a:rPr lang="cs-CZ" dirty="0"/>
              <a:t> (podprahové </a:t>
            </a:r>
            <a:r>
              <a:rPr lang="cs-CZ" dirty="0" err="1"/>
              <a:t>vnímanie</a:t>
            </a:r>
            <a:r>
              <a:rPr lang="cs-CZ" dirty="0" smtClean="0"/>
              <a:t>)</a:t>
            </a:r>
          </a:p>
          <a:p>
            <a:pPr lvl="2"/>
            <a:endParaRPr lang="cs-CZ" sz="1900" i="1" dirty="0"/>
          </a:p>
          <a:p>
            <a:pPr lvl="2"/>
            <a:endParaRPr lang="cs-CZ" sz="1900" i="1" dirty="0"/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</p:spPr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14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4" y="3485540"/>
            <a:ext cx="3813746" cy="251838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68" y="515299"/>
            <a:ext cx="2200537" cy="150241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04" y="3422980"/>
            <a:ext cx="3716399" cy="25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err="1" smtClean="0"/>
              <a:t>Právnícká</a:t>
            </a:r>
            <a:r>
              <a:rPr lang="cs-CZ" altLang="cs-CZ" dirty="0" smtClean="0"/>
              <a:t> fakulta, Katedra obchodního práva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15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8289" y="1"/>
            <a:ext cx="6447935" cy="649782"/>
          </a:xfrm>
        </p:spPr>
        <p:txBody>
          <a:bodyPr/>
          <a:lstStyle/>
          <a:p>
            <a:r>
              <a:rPr lang="cs-CZ" altLang="cs-CZ" dirty="0" smtClean="0"/>
              <a:t>Pojmenované skutkové podstaty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cs-CZ" altLang="cs-CZ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966596"/>
              </p:ext>
            </p:extLst>
          </p:nvPr>
        </p:nvGraphicFramePr>
        <p:xfrm>
          <a:off x="422694" y="1065403"/>
          <a:ext cx="8277046" cy="5576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7046">
                  <a:extLst>
                    <a:ext uri="{9D8B030D-6E8A-4147-A177-3AD203B41FA5}">
                      <a16:colId xmlns:a16="http://schemas.microsoft.com/office/drawing/2014/main" val="1389222180"/>
                    </a:ext>
                  </a:extLst>
                </a:gridCol>
              </a:tblGrid>
              <a:tr h="367489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Neuzavřený</a:t>
                      </a:r>
                      <a:r>
                        <a:rPr lang="cs-CZ" sz="2400" baseline="0" dirty="0" smtClean="0"/>
                        <a:t> </a:t>
                      </a:r>
                      <a:r>
                        <a:rPr lang="cs-CZ" sz="2400" baseline="0" dirty="0" smtClean="0"/>
                        <a:t>výčet v § 2976 odst. 2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115068"/>
                  </a:ext>
                </a:extLst>
              </a:tr>
              <a:tr h="661481"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276894"/>
                  </a:ext>
                </a:extLst>
              </a:tr>
              <a:tr h="4457430">
                <a:tc>
                  <a:txBody>
                    <a:bodyPr/>
                    <a:lstStyle/>
                    <a:p>
                      <a:r>
                        <a:rPr lang="cs-CZ" sz="2400" i="1" dirty="0" smtClean="0"/>
                        <a:t>a)</a:t>
                      </a:r>
                      <a:r>
                        <a:rPr lang="cs-CZ" sz="2400" dirty="0" smtClean="0"/>
                        <a:t> klamavá reklama,</a:t>
                      </a:r>
                    </a:p>
                    <a:p>
                      <a:r>
                        <a:rPr lang="cs-CZ" sz="2400" i="1" dirty="0" smtClean="0"/>
                        <a:t>b)</a:t>
                      </a:r>
                      <a:r>
                        <a:rPr lang="cs-CZ" sz="2400" dirty="0" smtClean="0"/>
                        <a:t> klamavé označování zboží a služeb,</a:t>
                      </a:r>
                    </a:p>
                    <a:p>
                      <a:r>
                        <a:rPr lang="cs-CZ" sz="2400" i="1" dirty="0" smtClean="0"/>
                        <a:t>c)</a:t>
                      </a:r>
                      <a:r>
                        <a:rPr lang="cs-CZ" sz="2400" dirty="0" smtClean="0"/>
                        <a:t> vyvolání nebezpečí záměny,</a:t>
                      </a:r>
                    </a:p>
                    <a:p>
                      <a:r>
                        <a:rPr lang="cs-CZ" sz="2400" i="1" dirty="0" smtClean="0"/>
                        <a:t>d)</a:t>
                      </a:r>
                      <a:r>
                        <a:rPr lang="cs-CZ" sz="2400" dirty="0" smtClean="0"/>
                        <a:t> parazitování na pověsti závodu, výrobku či služeb jiného soutěžitele,</a:t>
                      </a:r>
                    </a:p>
                    <a:p>
                      <a:r>
                        <a:rPr lang="cs-CZ" sz="2400" i="1" dirty="0" smtClean="0"/>
                        <a:t>e)</a:t>
                      </a:r>
                      <a:r>
                        <a:rPr lang="cs-CZ" sz="2400" dirty="0" smtClean="0"/>
                        <a:t> podplácení,</a:t>
                      </a:r>
                    </a:p>
                    <a:p>
                      <a:r>
                        <a:rPr lang="cs-CZ" sz="2400" i="1" dirty="0" smtClean="0"/>
                        <a:t>f)</a:t>
                      </a:r>
                      <a:r>
                        <a:rPr lang="cs-CZ" sz="2400" dirty="0" smtClean="0"/>
                        <a:t> zlehčování,</a:t>
                      </a:r>
                    </a:p>
                    <a:p>
                      <a:r>
                        <a:rPr lang="cs-CZ" sz="2400" i="1" dirty="0" smtClean="0"/>
                        <a:t>g)</a:t>
                      </a:r>
                      <a:r>
                        <a:rPr lang="cs-CZ" sz="2400" dirty="0" smtClean="0"/>
                        <a:t> srovnávací reklama, pokud není dovolena jako přípustná,</a:t>
                      </a:r>
                    </a:p>
                    <a:p>
                      <a:r>
                        <a:rPr lang="cs-CZ" sz="2400" i="1" dirty="0" smtClean="0"/>
                        <a:t>h)</a:t>
                      </a:r>
                      <a:r>
                        <a:rPr lang="cs-CZ" sz="2400" dirty="0" smtClean="0"/>
                        <a:t> porušení obchodního tajemství,</a:t>
                      </a:r>
                    </a:p>
                    <a:p>
                      <a:r>
                        <a:rPr lang="cs-CZ" sz="2400" i="1" dirty="0" smtClean="0"/>
                        <a:t>i)</a:t>
                      </a:r>
                      <a:r>
                        <a:rPr lang="cs-CZ" sz="2400" dirty="0" smtClean="0"/>
                        <a:t> dotěrné obtěžování a</a:t>
                      </a:r>
                    </a:p>
                    <a:p>
                      <a:r>
                        <a:rPr lang="cs-CZ" sz="2400" i="1" dirty="0" smtClean="0"/>
                        <a:t>j)</a:t>
                      </a:r>
                      <a:r>
                        <a:rPr lang="cs-CZ" sz="2400" dirty="0" smtClean="0"/>
                        <a:t> ohrožení zdraví a životního prostředí.</a:t>
                      </a:r>
                    </a:p>
                    <a:p>
                      <a:endParaRPr lang="cs-CZ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417171"/>
                  </a:ext>
                </a:extLst>
              </a:tr>
            </a:tbl>
          </a:graphicData>
        </a:graphic>
      </p:graphicFrame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7110" y="247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0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796955"/>
            <a:ext cx="8086635" cy="553674"/>
          </a:xfrm>
        </p:spPr>
        <p:txBody>
          <a:bodyPr/>
          <a:lstStyle/>
          <a:p>
            <a:r>
              <a:rPr lang="cs-CZ" dirty="0" smtClean="0"/>
              <a:t>Praktické obtíže při určování klamavosti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671" y="1459684"/>
            <a:ext cx="8716160" cy="4672829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smtClean="0"/>
              <a:t>Referenční skupina</a:t>
            </a:r>
          </a:p>
          <a:p>
            <a:endParaRPr lang="cs-CZ" dirty="0" smtClean="0"/>
          </a:p>
          <a:p>
            <a:r>
              <a:rPr lang="cs-CZ" dirty="0" smtClean="0"/>
              <a:t>Časové aspekty</a:t>
            </a:r>
          </a:p>
          <a:p>
            <a:endParaRPr lang="cs-CZ" dirty="0" smtClean="0"/>
          </a:p>
          <a:p>
            <a:r>
              <a:rPr lang="cs-CZ" dirty="0" smtClean="0"/>
              <a:t>Nemožnost přesné simulace spotřebitelského rozhodnutí</a:t>
            </a:r>
          </a:p>
          <a:p>
            <a:endParaRPr lang="cs-CZ" dirty="0"/>
          </a:p>
          <a:p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Temptation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hindsight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Projekce soudu</a:t>
            </a:r>
          </a:p>
          <a:p>
            <a:endParaRPr lang="cs-CZ" dirty="0" smtClean="0"/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16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3339" y="434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5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0600" y="796955"/>
            <a:ext cx="7605624" cy="553674"/>
          </a:xfrm>
        </p:spPr>
        <p:txBody>
          <a:bodyPr/>
          <a:lstStyle/>
          <a:p>
            <a:r>
              <a:rPr lang="cs-CZ" dirty="0" smtClean="0"/>
              <a:t>Posuzování klamavosti ve zvláštních případech– internet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671" y="1459684"/>
            <a:ext cx="8716160" cy="4672829"/>
          </a:xfrm>
        </p:spPr>
        <p:txBody>
          <a:bodyPr/>
          <a:lstStyle/>
          <a:p>
            <a:r>
              <a:rPr lang="cs-CZ" alt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prace.cz </a:t>
            </a:r>
            <a:r>
              <a:rPr lang="cs-CZ" altLang="cs-CZ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sprace.cz</a:t>
            </a:r>
          </a:p>
          <a:p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/>
              <a:t>při posuzování zaměnitelnosti obou doménových jmen třeba vycházet z hlediska „průměrného uživatele internetu“, který je věci znalým spotřebitelem a který si je vědom důležitosti každého znaku použitého v označení doménového jména. Soud </a:t>
            </a:r>
            <a:r>
              <a:rPr lang="cs-CZ" altLang="cs-CZ" dirty="0" smtClean="0"/>
              <a:t>má za to, </a:t>
            </a:r>
            <a:r>
              <a:rPr lang="cs-CZ" altLang="cs-CZ" dirty="0"/>
              <a:t>že písmeno „s“ v daném případě postačí jako dostatečný rozlišovací znak </a:t>
            </a:r>
          </a:p>
          <a:p>
            <a:endParaRPr lang="cs-CZ" altLang="cs-CZ" dirty="0"/>
          </a:p>
          <a:p>
            <a:pPr lvl="1"/>
            <a:r>
              <a:rPr lang="cs-CZ" altLang="cs-CZ" sz="1900" i="1" dirty="0"/>
              <a:t>Usnesení </a:t>
            </a:r>
            <a:r>
              <a:rPr lang="cs-CZ" altLang="cs-CZ" sz="1900" i="1" dirty="0" smtClean="0"/>
              <a:t>VS </a:t>
            </a:r>
            <a:r>
              <a:rPr lang="cs-CZ" altLang="cs-CZ" sz="1900" i="1" dirty="0"/>
              <a:t>v Praze ze dne 31. ledna 2002, </a:t>
            </a:r>
            <a:r>
              <a:rPr lang="cs-CZ" altLang="cs-CZ" sz="1900" i="1" dirty="0" err="1"/>
              <a:t>sp</a:t>
            </a:r>
            <a:r>
              <a:rPr lang="cs-CZ" altLang="cs-CZ" sz="1900" i="1" dirty="0"/>
              <a:t> zn. </a:t>
            </a:r>
            <a:r>
              <a:rPr lang="cs-CZ" altLang="cs-CZ" sz="1900" i="1" dirty="0" err="1"/>
              <a:t>Nc</a:t>
            </a:r>
            <a:r>
              <a:rPr lang="cs-CZ" altLang="cs-CZ" sz="1900" i="1" dirty="0"/>
              <a:t> </a:t>
            </a:r>
            <a:r>
              <a:rPr lang="cs-CZ" altLang="cs-CZ" sz="1900" i="1" dirty="0" smtClean="0"/>
              <a:t>1098/2001</a:t>
            </a:r>
            <a:endParaRPr lang="en-US" altLang="cs-CZ" sz="1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17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8231" y="376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2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796955"/>
            <a:ext cx="8086635" cy="553674"/>
          </a:xfrm>
        </p:spPr>
        <p:txBody>
          <a:bodyPr/>
          <a:lstStyle/>
          <a:p>
            <a:r>
              <a:rPr lang="cs-CZ" dirty="0" smtClean="0"/>
              <a:t>Empirický model – výhoda a nevýhody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671" y="1459684"/>
            <a:ext cx="8716160" cy="4672829"/>
          </a:xfrm>
        </p:spPr>
        <p:txBody>
          <a:bodyPr/>
          <a:lstStyle/>
          <a:p>
            <a:endParaRPr lang="cs-CZ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Relativní přesnost</a:t>
            </a:r>
          </a:p>
          <a:p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Finančně a časově náročné</a:t>
            </a:r>
          </a:p>
          <a:p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Eliminuje nebezpečí soudcovských projekci</a:t>
            </a:r>
          </a:p>
          <a:p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Nemožnost „výchovného působení soudu“</a:t>
            </a:r>
          </a:p>
          <a:p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Nakonec stejně „normativní rozhodnutí“ – nelze chránit všechny (vždy nějaké procento zákazníků bude oklamáno i zjevně barnumskou reklamou)</a:t>
            </a:r>
          </a:p>
          <a:p>
            <a:endParaRPr lang="cs-CZ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18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3339" y="376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3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7765" y="248479"/>
            <a:ext cx="6598459" cy="387625"/>
          </a:xfrm>
        </p:spPr>
        <p:txBody>
          <a:bodyPr/>
          <a:lstStyle/>
          <a:p>
            <a:r>
              <a:rPr lang="cs-CZ" dirty="0" smtClean="0"/>
              <a:t>Srovnávací reklama v § 2980 OZ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9330" y="636104"/>
            <a:ext cx="8905461" cy="3066130"/>
          </a:xfrm>
        </p:spPr>
        <p:txBody>
          <a:bodyPr/>
          <a:lstStyle/>
          <a:p>
            <a:pPr marL="0" indent="0">
              <a:buNone/>
            </a:pPr>
            <a:endParaRPr lang="cs-CZ" sz="1500" dirty="0" smtClean="0"/>
          </a:p>
          <a:p>
            <a:pPr marL="0" indent="0">
              <a:buNone/>
            </a:pPr>
            <a:r>
              <a:rPr lang="cs-CZ" sz="1500" dirty="0" smtClean="0"/>
              <a:t>Srovnávací </a:t>
            </a:r>
            <a:r>
              <a:rPr lang="cs-CZ" sz="1500" dirty="0"/>
              <a:t>reklama přímo nebo nepřímo označuje jiného soutěžitele nebo jeho zboží či službu</a:t>
            </a:r>
            <a:r>
              <a:rPr lang="cs-CZ" sz="1500" dirty="0" smtClean="0"/>
              <a:t>.</a:t>
            </a:r>
            <a:r>
              <a:rPr lang="cs-CZ" sz="1500" dirty="0"/>
              <a:t> Srovnávací reklama je přípustná, pokud se srovnání týče,</a:t>
            </a:r>
          </a:p>
          <a:p>
            <a:r>
              <a:rPr lang="cs-CZ" sz="1500" i="1" dirty="0"/>
              <a:t>a)</a:t>
            </a:r>
            <a:r>
              <a:rPr lang="cs-CZ" sz="1500" dirty="0"/>
              <a:t> není-li klamavá,</a:t>
            </a:r>
          </a:p>
          <a:p>
            <a:r>
              <a:rPr lang="cs-CZ" sz="1500" i="1" dirty="0"/>
              <a:t>b)</a:t>
            </a:r>
            <a:r>
              <a:rPr lang="cs-CZ" sz="1500" dirty="0"/>
              <a:t> srovnává-li jen zboží a službu uspokojující stejnou potřebu nebo určené ke stejnému účelu,</a:t>
            </a:r>
          </a:p>
          <a:p>
            <a:r>
              <a:rPr lang="cs-CZ" sz="1500" i="1" dirty="0"/>
              <a:t>c)</a:t>
            </a:r>
            <a:r>
              <a:rPr lang="cs-CZ" sz="1500" dirty="0"/>
              <a:t> srovnává-li objektivně jednu nebo více podstatných, důležitých, ověřitelných a příznačných vlastností zboží nebo služeb včetně ceny,</a:t>
            </a:r>
          </a:p>
          <a:p>
            <a:r>
              <a:rPr lang="cs-CZ" sz="1500" i="1" dirty="0"/>
              <a:t>d)</a:t>
            </a:r>
            <a:r>
              <a:rPr lang="cs-CZ" sz="1500" dirty="0"/>
              <a:t> srovnává-li zboží s označením původu pouze se zbožím stejného označení,</a:t>
            </a:r>
          </a:p>
          <a:p>
            <a:r>
              <a:rPr lang="cs-CZ" sz="1500" i="1" dirty="0"/>
              <a:t>e)</a:t>
            </a:r>
            <a:r>
              <a:rPr lang="cs-CZ" sz="1500" dirty="0"/>
              <a:t> nezlehčuje-li soutěžitele, jeho postavení, jeho činnost nebo její výsledky nebo jejich označení ani z nich nekalým způsobem netěží, a</a:t>
            </a:r>
          </a:p>
          <a:p>
            <a:r>
              <a:rPr lang="cs-CZ" sz="1500" i="1" dirty="0"/>
              <a:t>f)</a:t>
            </a:r>
            <a:r>
              <a:rPr lang="cs-CZ" sz="1500" dirty="0"/>
              <a:t> nenabízí-li zboží nebo službu jako napodobení či reprodukci zboží nebo služby označovaných ochrannou známkou soutěžitele nebo jeho názvem.</a:t>
            </a:r>
          </a:p>
          <a:p>
            <a:endParaRPr lang="cs-CZ" sz="1300" dirty="0"/>
          </a:p>
          <a:p>
            <a:endParaRPr lang="cs-CZ" sz="1300" dirty="0"/>
          </a:p>
          <a:p>
            <a:endParaRPr lang="cs-CZ" sz="1300" dirty="0"/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</p:spPr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19</a:t>
            </a:fld>
            <a:endParaRPr lang="cs-CZ" alt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9" y="3930835"/>
            <a:ext cx="3463116" cy="277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507" y="3930835"/>
            <a:ext cx="3705205" cy="277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1424" y="26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4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err="1" smtClean="0"/>
              <a:t>Právnícká</a:t>
            </a:r>
            <a:r>
              <a:rPr lang="cs-CZ" altLang="cs-CZ" dirty="0" smtClean="0"/>
              <a:t> fakulta, Katedra obchodního práva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2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Nekalá soutěž – pojem a generální klauzule nekalé soutěže 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9589" y="2017713"/>
            <a:ext cx="8082321" cy="3005588"/>
          </a:xfrm>
        </p:spPr>
        <p:txBody>
          <a:bodyPr/>
          <a:lstStyle/>
          <a:p>
            <a:pPr lvl="1"/>
            <a:endParaRPr lang="cs-CZ" altLang="cs-CZ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544600"/>
              </p:ext>
            </p:extLst>
          </p:nvPr>
        </p:nvGraphicFramePr>
        <p:xfrm>
          <a:off x="509588" y="2017712"/>
          <a:ext cx="8082322" cy="4709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1161">
                  <a:extLst>
                    <a:ext uri="{9D8B030D-6E8A-4147-A177-3AD203B41FA5}">
                      <a16:colId xmlns:a16="http://schemas.microsoft.com/office/drawing/2014/main" val="1389222180"/>
                    </a:ext>
                  </a:extLst>
                </a:gridCol>
                <a:gridCol w="4041161">
                  <a:extLst>
                    <a:ext uri="{9D8B030D-6E8A-4147-A177-3AD203B41FA5}">
                      <a16:colId xmlns:a16="http://schemas.microsoft.com/office/drawing/2014/main" val="2889140584"/>
                    </a:ext>
                  </a:extLst>
                </a:gridCol>
              </a:tblGrid>
              <a:tr h="877128">
                <a:tc>
                  <a:txBody>
                    <a:bodyPr/>
                    <a:lstStyle/>
                    <a:p>
                      <a:r>
                        <a:rPr lang="cs-CZ" baseline="0" dirty="0" smtClean="0"/>
                        <a:t>Obchodní zákoník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Občanský zákoník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115068"/>
                  </a:ext>
                </a:extLst>
              </a:tr>
              <a:tr h="860779">
                <a:tc>
                  <a:txBody>
                    <a:bodyPr/>
                    <a:lstStyle/>
                    <a:p>
                      <a:r>
                        <a:rPr lang="cs-CZ" sz="2100" dirty="0" smtClean="0"/>
                        <a:t>§ 44 odst. 1</a:t>
                      </a:r>
                      <a:endParaRPr lang="cs-CZ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100" dirty="0" smtClean="0"/>
                        <a:t>§ 2976 odst. 1</a:t>
                      </a:r>
                      <a:endParaRPr lang="cs-CZ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276894"/>
                  </a:ext>
                </a:extLst>
              </a:tr>
              <a:tr h="2380776">
                <a:tc>
                  <a:txBody>
                    <a:bodyPr/>
                    <a:lstStyle/>
                    <a:p>
                      <a:r>
                        <a:rPr lang="cs-CZ" sz="2100" dirty="0" smtClean="0"/>
                        <a:t>Nekalou soutěží je jednání v hospodářské soutěži nebo v hospodářském styku, které je v rozporu s dobrými mravy soutěže a je způsobilé přivodit újmu jiným soutěžitelům, spotřebitelům nebo dalším zákazníkům. Nekalá soutěž se zakazuje.</a:t>
                      </a:r>
                      <a:endParaRPr lang="cs-CZ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cs-CZ" sz="21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Kdo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 </a:t>
                      </a:r>
                      <a:r>
                        <a:rPr lang="en-US" altLang="cs-CZ" sz="21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dostane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 </a:t>
                      </a:r>
                      <a:r>
                        <a:rPr lang="en-US" altLang="cs-CZ" sz="21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hospodářském</a:t>
                      </a:r>
                      <a:r>
                        <a:rPr lang="en-US" altLang="cs-CZ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cs-CZ" sz="21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styku</a:t>
                      </a:r>
                      <a:r>
                        <a:rPr lang="en-US" altLang="cs-CZ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</a:t>
                      </a:r>
                      <a:r>
                        <a:rPr lang="en-US" altLang="cs-CZ" sz="21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rozporu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 </a:t>
                      </a:r>
                      <a:r>
                        <a:rPr lang="en-US" altLang="cs-CZ" sz="21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dobrými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cs-CZ" sz="21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mravy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cs-CZ" sz="21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soutěže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cs-CZ" sz="21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jednáním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cs-CZ" sz="21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způsobilým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cs-CZ" sz="21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přivodit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cs-CZ" sz="21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újmu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cs-CZ" sz="21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jiným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cs-CZ" sz="21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soutěžitelům</a:t>
                      </a:r>
                      <a:r>
                        <a:rPr lang="en-US" altLang="cs-CZ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cs-CZ" sz="21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nebo</a:t>
                      </a:r>
                      <a:r>
                        <a:rPr lang="en-US" altLang="cs-CZ" sz="21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cs-CZ" sz="210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zákazníkům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cs-CZ" sz="21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dopustí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 </a:t>
                      </a:r>
                      <a:r>
                        <a:rPr lang="en-US" altLang="cs-CZ" sz="21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nekalé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cs-CZ" sz="21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soutěže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altLang="cs-CZ" sz="21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Nekalá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cs-CZ" sz="21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soutěž</a:t>
                      </a:r>
                      <a:r>
                        <a:rPr lang="en-US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 </a:t>
                      </a:r>
                      <a:r>
                        <a:rPr lang="en-US" altLang="cs-CZ" sz="21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zakazuje</a:t>
                      </a:r>
                      <a:r>
                        <a:rPr lang="cs-CZ" altLang="cs-CZ" sz="2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cs-CZ" sz="2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417171"/>
                  </a:ext>
                </a:extLst>
              </a:tr>
            </a:tbl>
          </a:graphicData>
        </a:graphic>
      </p:graphicFrame>
      <p:pic>
        <p:nvPicPr>
          <p:cNvPr id="9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3035" y="313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Srovnávací reklama z pohledu marketingu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82881" y="2017712"/>
            <a:ext cx="8409030" cy="4602543"/>
          </a:xfrm>
        </p:spPr>
        <p:txBody>
          <a:bodyPr/>
          <a:lstStyle/>
          <a:p>
            <a:r>
              <a:rPr lang="cs-CZ" dirty="0" smtClean="0"/>
              <a:t>často emočně vypjatá, nicméně spotřebitele nechává kladnou</a:t>
            </a:r>
          </a:p>
          <a:p>
            <a:r>
              <a:rPr lang="cs-CZ" altLang="cs-CZ" dirty="0" smtClean="0"/>
              <a:t>menší důvěryhodnost</a:t>
            </a:r>
            <a:r>
              <a:rPr lang="en-US" altLang="cs-CZ" dirty="0" smtClean="0"/>
              <a:t> (</a:t>
            </a:r>
            <a:r>
              <a:rPr lang="cs-CZ" altLang="cs-CZ" i="1" dirty="0" smtClean="0"/>
              <a:t>n</a:t>
            </a:r>
            <a:r>
              <a:rPr lang="en-US" altLang="cs-CZ" i="1" dirty="0" smtClean="0"/>
              <a:t>emo </a:t>
            </a:r>
            <a:r>
              <a:rPr lang="en-US" altLang="cs-CZ" i="1" dirty="0" err="1"/>
              <a:t>iudex</a:t>
            </a:r>
            <a:r>
              <a:rPr lang="en-US" altLang="cs-CZ" i="1" dirty="0"/>
              <a:t> in causa </a:t>
            </a:r>
            <a:r>
              <a:rPr lang="en-US" altLang="cs-CZ" i="1" dirty="0" err="1"/>
              <a:t>sua</a:t>
            </a:r>
            <a:r>
              <a:rPr lang="en-US" altLang="cs-CZ" dirty="0" smtClean="0"/>
              <a:t>)</a:t>
            </a:r>
            <a:endParaRPr lang="cs-CZ" altLang="cs-CZ" dirty="0" smtClean="0"/>
          </a:p>
          <a:p>
            <a:r>
              <a:rPr lang="en-US" altLang="cs-CZ" dirty="0"/>
              <a:t>misidentification of brands</a:t>
            </a:r>
            <a:endParaRPr lang="cs-CZ" altLang="cs-CZ" dirty="0"/>
          </a:p>
          <a:p>
            <a:endParaRPr lang="en-US" alt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</p:spPr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20</a:t>
            </a:fld>
            <a:endParaRPr lang="cs-CZ" altLang="cs-CZ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14" y="390525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0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82800" y="228601"/>
            <a:ext cx="6513424" cy="609600"/>
          </a:xfrm>
        </p:spPr>
        <p:txBody>
          <a:bodyPr/>
          <a:lstStyle/>
          <a:p>
            <a:r>
              <a:rPr lang="cs-CZ" dirty="0" smtClean="0"/>
              <a:t>Nároky z nekalé soutěže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0" y="838201"/>
            <a:ext cx="9004299" cy="5782055"/>
          </a:xfrm>
        </p:spPr>
        <p:txBody>
          <a:bodyPr/>
          <a:lstStyle/>
          <a:p>
            <a:r>
              <a:rPr lang="cs-CZ" dirty="0" smtClean="0"/>
              <a:t>§ 2988 Osoba</a:t>
            </a:r>
            <a:r>
              <a:rPr lang="cs-CZ" dirty="0"/>
              <a:t>, jejíž právo bylo nekalou soutěží ohroženo nebo porušeno, může proti rušiteli požadovat, aby se nekalé soutěže zdržel nebo aby odstranil závadný stav. Dále může požadovat přiměřené zadostiučinění, náhradu škody a vydání bezdůvodného obohacení.</a:t>
            </a:r>
          </a:p>
          <a:p>
            <a:r>
              <a:rPr lang="cs-CZ" dirty="0"/>
              <a:t>§ </a:t>
            </a:r>
            <a:r>
              <a:rPr lang="cs-CZ" dirty="0" smtClean="0"/>
              <a:t>2989 </a:t>
            </a:r>
            <a:r>
              <a:rPr lang="cs-CZ" i="1" dirty="0" smtClean="0"/>
              <a:t>(1</a:t>
            </a:r>
            <a:r>
              <a:rPr lang="cs-CZ" i="1" dirty="0"/>
              <a:t>)</a:t>
            </a:r>
            <a:r>
              <a:rPr lang="cs-CZ" dirty="0"/>
              <a:t> Právo, aby se rušitel nekalé soutěže zdržel nebo aby odstranil závadný stav, může mimo případy uvedené v § 2982 až 2985 uplatnit též právnická osoba oprávněná hájit zájmy soutěžitelů nebo zákazníků.</a:t>
            </a:r>
          </a:p>
          <a:p>
            <a:r>
              <a:rPr lang="cs-CZ" i="1" dirty="0"/>
              <a:t>(2)</a:t>
            </a:r>
            <a:r>
              <a:rPr lang="cs-CZ" dirty="0"/>
              <a:t> Uplatní-li spotřebitel právo, aby se rušitel zdržel nekalé soutěže nebo aby odstranil závadný stav a jde-li o některý případ stanovený v § 2976 až 2981 nebo v § 2987, musí rušitel prokázat, že se nekalé soutěže nedopustil. Uplatní-li spotřebitel právo na náhradu škody, musí rušitel prokázat, že škoda nebyla způsobena nekalou soutěží.</a:t>
            </a:r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</p:spPr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21</a:t>
            </a:fld>
            <a:endParaRPr lang="cs-CZ" altLang="cs-CZ"/>
          </a:p>
        </p:txBody>
      </p:sp>
      <p:pic>
        <p:nvPicPr>
          <p:cNvPr id="8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1424" y="143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9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Aktivní </a:t>
            </a:r>
            <a:r>
              <a:rPr lang="cs-CZ" dirty="0" smtClean="0"/>
              <a:t>legitimace ve sporech z nekalé soutěže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82881" y="2017712"/>
            <a:ext cx="8409030" cy="4602543"/>
          </a:xfrm>
        </p:spPr>
        <p:txBody>
          <a:bodyPr/>
          <a:lstStyle/>
          <a:p>
            <a:r>
              <a:rPr lang="cs-CZ" dirty="0" smtClean="0"/>
              <a:t>Soutěžitel</a:t>
            </a:r>
          </a:p>
          <a:p>
            <a:r>
              <a:rPr lang="cs-CZ" dirty="0" smtClean="0"/>
              <a:t>Spotřebitel</a:t>
            </a:r>
          </a:p>
          <a:p>
            <a:r>
              <a:rPr lang="cs-CZ" b="1" dirty="0" smtClean="0"/>
              <a:t>Kvalifikovaná právnická osoba</a:t>
            </a:r>
          </a:p>
          <a:p>
            <a:endParaRPr lang="cs-CZ" dirty="0"/>
          </a:p>
          <a:p>
            <a:r>
              <a:rPr lang="cs-CZ" dirty="0"/>
              <a:t>Právo, aby se rušitel nekalé soutěže zdržel nebo aby odstranil závadný stav, může mimo případy uvedené v § 2982 až 2985 uplatnit též právnická osoba oprávněná hájit zájmy soutěžitelů nebo zákazníků.</a:t>
            </a:r>
          </a:p>
          <a:p>
            <a:endParaRPr lang="cs-CZ" dirty="0" smtClean="0"/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</p:spPr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22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0140" y="3937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1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Exkurs: samoregulační mechanismy v reklamě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82881" y="2017712"/>
            <a:ext cx="8409030" cy="4602543"/>
          </a:xfrm>
        </p:spPr>
        <p:txBody>
          <a:bodyPr/>
          <a:lstStyle/>
          <a:p>
            <a:r>
              <a:rPr lang="cs-CZ" dirty="0" smtClean="0"/>
              <a:t>Blíže </a:t>
            </a:r>
            <a:r>
              <a:rPr lang="cs-CZ" dirty="0" err="1" smtClean="0"/>
              <a:t>podcast</a:t>
            </a:r>
            <a:r>
              <a:rPr lang="cs-CZ" dirty="0" smtClean="0"/>
              <a:t> na </a:t>
            </a:r>
            <a:r>
              <a:rPr lang="cs-CZ" dirty="0" err="1" smtClean="0"/>
              <a:t>youtube</a:t>
            </a:r>
            <a:r>
              <a:rPr lang="cs-CZ" dirty="0" smtClean="0"/>
              <a:t> J. Kotáska</a:t>
            </a:r>
          </a:p>
          <a:p>
            <a:endParaRPr lang="cs-CZ" dirty="0"/>
          </a:p>
          <a:p>
            <a:r>
              <a:rPr lang="cs-CZ" dirty="0">
                <a:hlinkClick r:id="rId5"/>
              </a:rPr>
              <a:t>https://</a:t>
            </a:r>
            <a:r>
              <a:rPr lang="cs-CZ" dirty="0" smtClean="0">
                <a:hlinkClick r:id="rId5"/>
              </a:rPr>
              <a:t>www.youtube.com/watch?v=L8ke22gTgBg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Post k využití politiků v reklamě:</a:t>
            </a:r>
          </a:p>
          <a:p>
            <a:r>
              <a:rPr lang="cs-CZ" dirty="0">
                <a:hlinkClick r:id="rId6"/>
              </a:rPr>
              <a:t>https://www.josefkotasek.cz/pravo/medialni-pravo/odborarsky-boss-jako-nedobrovolny-akter-reklamy</a:t>
            </a:r>
            <a:r>
              <a:rPr lang="cs-CZ" dirty="0" smtClean="0">
                <a:hlinkClick r:id="rId6"/>
              </a:rPr>
              <a:t>/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</p:spPr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23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7111" y="2714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7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err="1" smtClean="0"/>
              <a:t>Právnícká</a:t>
            </a:r>
            <a:r>
              <a:rPr lang="cs-CZ" altLang="cs-CZ" dirty="0" smtClean="0"/>
              <a:t> fakulta, Katedra obchodního práva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8289" y="192505"/>
            <a:ext cx="6447935" cy="712270"/>
          </a:xfrm>
        </p:spPr>
        <p:txBody>
          <a:bodyPr/>
          <a:lstStyle/>
          <a:p>
            <a:r>
              <a:rPr lang="cs-CZ" altLang="cs-CZ" dirty="0" smtClean="0"/>
              <a:t>Demonstrativní výčet skutkových podstat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cs-CZ" altLang="cs-CZ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233470"/>
              </p:ext>
            </p:extLst>
          </p:nvPr>
        </p:nvGraphicFramePr>
        <p:xfrm>
          <a:off x="0" y="1097279"/>
          <a:ext cx="9144000" cy="6013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7226">
                  <a:extLst>
                    <a:ext uri="{9D8B030D-6E8A-4147-A177-3AD203B41FA5}">
                      <a16:colId xmlns:a16="http://schemas.microsoft.com/office/drawing/2014/main" val="1389222180"/>
                    </a:ext>
                  </a:extLst>
                </a:gridCol>
                <a:gridCol w="4596774">
                  <a:extLst>
                    <a:ext uri="{9D8B030D-6E8A-4147-A177-3AD203B41FA5}">
                      <a16:colId xmlns:a16="http://schemas.microsoft.com/office/drawing/2014/main" val="2889140584"/>
                    </a:ext>
                  </a:extLst>
                </a:gridCol>
              </a:tblGrid>
              <a:tr h="362675">
                <a:tc>
                  <a:txBody>
                    <a:bodyPr/>
                    <a:lstStyle/>
                    <a:p>
                      <a:r>
                        <a:rPr lang="cs-CZ" dirty="0" smtClean="0"/>
                        <a:t>Obchodní </a:t>
                      </a:r>
                      <a:r>
                        <a:rPr lang="cs-CZ" dirty="0" smtClean="0"/>
                        <a:t>zákoník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OZ</a:t>
                      </a:r>
                      <a:r>
                        <a:rPr lang="cs-CZ" baseline="0" dirty="0" smtClean="0"/>
                        <a:t> ČR, </a:t>
                      </a:r>
                      <a:r>
                        <a:rPr lang="cs-CZ" baseline="0" dirty="0" err="1" smtClean="0"/>
                        <a:t>zák.č</a:t>
                      </a:r>
                      <a:r>
                        <a:rPr lang="cs-CZ" baseline="0" dirty="0" smtClean="0"/>
                        <a:t>. 89/2012 Sb., od 1.1. 2014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115068"/>
                  </a:ext>
                </a:extLst>
              </a:tr>
              <a:tr h="305662">
                <a:tc>
                  <a:txBody>
                    <a:bodyPr/>
                    <a:lstStyle/>
                    <a:p>
                      <a:r>
                        <a:rPr lang="cs-CZ" sz="1500" dirty="0" smtClean="0"/>
                        <a:t>Výčet v § 44 odst. 2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500" dirty="0" smtClean="0"/>
                        <a:t>Výčet § 2976 odst. 2</a:t>
                      </a:r>
                      <a:endParaRPr lang="cs-CZ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276894"/>
                  </a:ext>
                </a:extLst>
              </a:tr>
              <a:tr h="5327249">
                <a:tc>
                  <a:txBody>
                    <a:bodyPr/>
                    <a:lstStyle/>
                    <a:p>
                      <a:r>
                        <a:rPr lang="cs-CZ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 s všeobecným</a:t>
                      </a:r>
                      <a:r>
                        <a:rPr lang="cs-CZ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ochranným účelem</a:t>
                      </a:r>
                      <a:endParaRPr lang="cs-CZ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45 Klamavá </a:t>
                      </a:r>
                      <a:r>
                        <a:rPr lang="cs-CZ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reklamí</a:t>
                      </a:r>
                      <a:endParaRPr lang="cs-CZ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46 K</a:t>
                      </a:r>
                      <a:r>
                        <a:rPr lang="cs-CZ" dirty="0" smtClean="0"/>
                        <a:t>lamavé</a:t>
                      </a:r>
                      <a:r>
                        <a:rPr lang="cs-CZ" baseline="0" dirty="0" smtClean="0"/>
                        <a:t> označování zboží a služeb</a:t>
                      </a:r>
                      <a:endParaRPr lang="cs-CZ" dirty="0" smtClean="0"/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47 </a:t>
                      </a:r>
                      <a:r>
                        <a:rPr lang="cs-CZ" dirty="0" smtClean="0"/>
                        <a:t>Vyvolávání nebezpečí</a:t>
                      </a:r>
                      <a:r>
                        <a:rPr lang="cs-CZ" baseline="0" dirty="0" smtClean="0"/>
                        <a:t> záměny</a:t>
                      </a:r>
                      <a:endParaRPr lang="cs-CZ" dirty="0" smtClean="0"/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52 </a:t>
                      </a:r>
                      <a:r>
                        <a:rPr lang="it-IT" b="0" dirty="0" err="1" smtClean="0"/>
                        <a:t>Ohro</a:t>
                      </a:r>
                      <a:r>
                        <a:rPr lang="cs-CZ" b="0" dirty="0" err="1" smtClean="0"/>
                        <a:t>žování</a:t>
                      </a:r>
                      <a:r>
                        <a:rPr lang="cs-CZ" b="0" dirty="0" smtClean="0"/>
                        <a:t> zdraví spotřebitelů a životního prostředí</a:t>
                      </a:r>
                      <a:endParaRPr lang="it-IT" b="0" dirty="0" smtClean="0"/>
                    </a:p>
                    <a:p>
                      <a:endParaRPr lang="cs-CZ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1800" b="1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1800" b="1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Skutkové podstaty chránící soutěžitele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48 </a:t>
                      </a: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Parazitování </a:t>
                      </a: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 pověsti podniku, výrobků či služeb</a:t>
                      </a:r>
                      <a:endParaRPr lang="cs-CZ" sz="180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49 Podplácení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50 </a:t>
                      </a:r>
                      <a:r>
                        <a:rPr lang="cs-CZ" b="0" dirty="0" smtClean="0"/>
                        <a:t>Zlehčování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51 </a:t>
                      </a:r>
                      <a:r>
                        <a:rPr lang="cs-CZ" b="0" dirty="0" smtClean="0"/>
                        <a:t>Porušování obchodního</a:t>
                      </a:r>
                      <a:r>
                        <a:rPr lang="cs-CZ" b="0" baseline="0" dirty="0" smtClean="0"/>
                        <a:t> tajemství</a:t>
                      </a:r>
                      <a:endParaRPr lang="cs-CZ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</a:t>
                      </a:r>
                      <a:r>
                        <a:rPr lang="cs-CZ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 všeobecným ochranným účelem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2977</a:t>
                      </a:r>
                      <a:r>
                        <a:rPr lang="cs-CZ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Klamavá reklama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2978 Klamavé označení 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zboží nebo služby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2980 (Nepovolená</a:t>
                      </a:r>
                      <a:r>
                        <a:rPr lang="cs-CZ" sz="1800" kern="1200" baseline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srovnávací reklama</a:t>
                      </a:r>
                      <a:endParaRPr lang="cs-CZ" sz="1800" kern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2981 Vyvolání nebezpečí 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záměny</a:t>
                      </a:r>
                    </a:p>
                    <a:p>
                      <a:r>
                        <a:rPr lang="cs-CZ" sz="1800" b="0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2986 Dotěrné obtěžování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2987 Ohrožení zdraví nebo životního prostředí</a:t>
                      </a:r>
                    </a:p>
                    <a:p>
                      <a:endParaRPr lang="cs-CZ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Skutkové podstaty chránící soutěžitele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2982 OZ Parazitování 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 pověsti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2983 Podplácení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2984 Zlehčování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 2985 Porušení </a:t>
                      </a:r>
                      <a:r>
                        <a:rPr lang="cs-CZ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obch.tajemství</a:t>
                      </a:r>
                      <a:endParaRPr lang="cs-CZ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4417171"/>
                  </a:ext>
                </a:extLst>
              </a:tr>
            </a:tbl>
          </a:graphicData>
        </a:graphic>
      </p:graphicFrame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5154" y="3454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898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956733"/>
            <a:ext cx="8086635" cy="567267"/>
          </a:xfrm>
        </p:spPr>
        <p:txBody>
          <a:bodyPr/>
          <a:lstStyle/>
          <a:p>
            <a:r>
              <a:rPr lang="cs-CZ" dirty="0" smtClean="0"/>
              <a:t>Subjekty chráněné právní úpravou nekalé soutěže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830" y="1841545"/>
            <a:ext cx="8190151" cy="4396846"/>
          </a:xfrm>
        </p:spPr>
        <p:txBody>
          <a:bodyPr/>
          <a:lstStyle/>
          <a:p>
            <a:r>
              <a:rPr lang="cs-CZ" dirty="0" smtClean="0"/>
              <a:t>„</a:t>
            </a:r>
            <a:r>
              <a:rPr lang="cs-CZ" dirty="0" err="1" smtClean="0"/>
              <a:t>Schutzzwecktrias</a:t>
            </a:r>
            <a:r>
              <a:rPr lang="cs-CZ" dirty="0" smtClean="0"/>
              <a:t>“</a:t>
            </a:r>
            <a:endParaRPr lang="cs-CZ" dirty="0"/>
          </a:p>
          <a:p>
            <a:pPr lvl="1"/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Soutěžitelé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ne nutně podnikatelé</a:t>
            </a:r>
          </a:p>
          <a:p>
            <a:pPr lvl="1"/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Zákazníci (v SR spotřebitelé)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 ČR ne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nutně </a:t>
            </a:r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spotřebitelé!</a:t>
            </a:r>
          </a:p>
          <a:p>
            <a:pPr lvl="1"/>
            <a:r>
              <a:rPr lang="cs-CZ" alt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Společnost jako celek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altLang="cs-CZ" dirty="0" smtClean="0"/>
              <a:t>Soutěžní vztah nelze </a:t>
            </a:r>
            <a:r>
              <a:rPr lang="cs-CZ" altLang="cs-CZ" b="1" dirty="0"/>
              <a:t>zúžit pouze na soupeření přímo si konkurujících výrobků </a:t>
            </a:r>
            <a:r>
              <a:rPr lang="cs-CZ" altLang="cs-CZ" dirty="0"/>
              <a:t>nebo poskytovatelů služeb nabízejících pravidelně (nikoli tedy ojediněle) stejné či obdobné výrobky nebo </a:t>
            </a:r>
            <a:r>
              <a:rPr lang="cs-CZ" altLang="cs-CZ" dirty="0" smtClean="0"/>
              <a:t>služby</a:t>
            </a:r>
          </a:p>
          <a:p>
            <a:pPr lvl="2"/>
            <a:r>
              <a:rPr lang="cs-CZ" altLang="cs-CZ" dirty="0" smtClean="0"/>
              <a:t>		               VS </a:t>
            </a:r>
            <a:r>
              <a:rPr lang="cs-CZ" altLang="cs-CZ" dirty="0"/>
              <a:t>v Praze </a:t>
            </a:r>
            <a:r>
              <a:rPr lang="cs-CZ" altLang="cs-CZ" dirty="0" smtClean="0"/>
              <a:t>3 </a:t>
            </a:r>
            <a:r>
              <a:rPr lang="cs-CZ" altLang="cs-CZ" dirty="0" err="1"/>
              <a:t>Cmo</a:t>
            </a:r>
            <a:r>
              <a:rPr lang="cs-CZ" altLang="cs-CZ" dirty="0"/>
              <a:t> </a:t>
            </a:r>
            <a:r>
              <a:rPr lang="cs-CZ" altLang="cs-CZ" dirty="0" smtClean="0"/>
              <a:t>328/1994</a:t>
            </a:r>
            <a:r>
              <a:rPr lang="cs-CZ" altLang="cs-CZ" sz="2800" dirty="0" smtClean="0"/>
              <a:t> </a:t>
            </a:r>
            <a:endParaRPr lang="en-US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i="1" dirty="0" smtClean="0"/>
              <a:t>Blíže k pojmu soutěžitel </a:t>
            </a:r>
            <a:r>
              <a:rPr lang="cs-CZ" i="1" dirty="0" err="1" smtClean="0"/>
              <a:t>podcast</a:t>
            </a:r>
            <a:r>
              <a:rPr lang="cs-CZ" i="1" dirty="0" smtClean="0"/>
              <a:t> na </a:t>
            </a:r>
            <a:r>
              <a:rPr lang="cs-CZ" i="1" dirty="0" err="1" smtClean="0"/>
              <a:t>Youtube</a:t>
            </a:r>
            <a:r>
              <a:rPr lang="cs-CZ" i="1" dirty="0"/>
              <a:t> </a:t>
            </a:r>
            <a:r>
              <a:rPr lang="cs-CZ" i="1" dirty="0">
                <a:hlinkClick r:id="rId5"/>
              </a:rPr>
              <a:t>https://</a:t>
            </a:r>
            <a:r>
              <a:rPr lang="cs-CZ" i="1" dirty="0" smtClean="0">
                <a:hlinkClick r:id="rId5"/>
              </a:rPr>
              <a:t>www.youtube.com/watch?v=qciAeIpLc0I&amp;t=473s</a:t>
            </a:r>
            <a:endParaRPr lang="cs-CZ" i="1" dirty="0" smtClean="0"/>
          </a:p>
          <a:p>
            <a:pPr algn="just"/>
            <a:endParaRPr lang="cs-CZ" i="1" dirty="0"/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4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3217" y="231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2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317502"/>
            <a:ext cx="6767424" cy="335494"/>
          </a:xfrm>
        </p:spPr>
        <p:txBody>
          <a:bodyPr/>
          <a:lstStyle/>
          <a:p>
            <a:r>
              <a:rPr lang="cs-CZ" dirty="0" smtClean="0"/>
              <a:t>Ochrana i „</a:t>
            </a:r>
            <a:r>
              <a:rPr lang="cs-CZ" dirty="0" err="1" smtClean="0"/>
              <a:t>nascitura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11666" y="889000"/>
            <a:ext cx="8932333" cy="5816599"/>
          </a:xfrm>
        </p:spPr>
        <p:txBody>
          <a:bodyPr/>
          <a:lstStyle/>
          <a:p>
            <a:r>
              <a:rPr lang="cs-CZ" altLang="cs-CZ" dirty="0" smtClean="0"/>
              <a:t>v </a:t>
            </a:r>
            <a:r>
              <a:rPr lang="cs-CZ" altLang="cs-CZ" dirty="0"/>
              <a:t>hospodářském styku se mohou ocitnout i subjekty, které </a:t>
            </a:r>
            <a:r>
              <a:rPr lang="cs-CZ" altLang="cs-CZ" dirty="0" smtClean="0"/>
              <a:t>při samotném </a:t>
            </a:r>
            <a:r>
              <a:rPr lang="cs-CZ" altLang="cs-CZ" dirty="0"/>
              <a:t>škodlivém </a:t>
            </a:r>
            <a:r>
              <a:rPr lang="cs-CZ" altLang="cs-CZ" b="1" dirty="0"/>
              <a:t>jednání doposud </a:t>
            </a:r>
            <a:r>
              <a:rPr lang="cs-CZ" altLang="cs-CZ" b="1" dirty="0" smtClean="0"/>
              <a:t>neexistovaly</a:t>
            </a:r>
            <a:endParaRPr lang="cs-CZ" altLang="cs-CZ" dirty="0" smtClean="0"/>
          </a:p>
          <a:p>
            <a:endParaRPr lang="cs-CZ" altLang="cs-CZ" dirty="0"/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/>
          </a:p>
          <a:p>
            <a:endParaRPr lang="cs-CZ" altLang="cs-CZ" dirty="0" smtClean="0"/>
          </a:p>
          <a:p>
            <a:r>
              <a:rPr lang="cs-CZ" altLang="cs-CZ" dirty="0" smtClean="0"/>
              <a:t>Registrace domény po </a:t>
            </a:r>
            <a:r>
              <a:rPr lang="cs-CZ" altLang="cs-CZ" dirty="0"/>
              <a:t>ohlášení záměru automobilek Toyota Motor </a:t>
            </a:r>
            <a:r>
              <a:rPr lang="cs-CZ" altLang="cs-CZ" dirty="0" err="1"/>
              <a:t>Corporation</a:t>
            </a:r>
            <a:r>
              <a:rPr lang="cs-CZ" altLang="cs-CZ" dirty="0"/>
              <a:t> a Peugeot Citroen </a:t>
            </a:r>
            <a:r>
              <a:rPr lang="cs-CZ" altLang="cs-CZ" dirty="0" err="1"/>
              <a:t>Automobiles</a:t>
            </a:r>
            <a:r>
              <a:rPr lang="cs-CZ" altLang="cs-CZ" dirty="0"/>
              <a:t>, S.A. vybudovat v ČR závod na výrobu automobilů </a:t>
            </a:r>
            <a:r>
              <a:rPr lang="cs-CZ" altLang="cs-CZ" dirty="0" smtClean="0"/>
              <a:t>– TPCA</a:t>
            </a:r>
          </a:p>
          <a:p>
            <a:r>
              <a:rPr lang="cs-CZ" dirty="0"/>
              <a:t>Pokud ten, kdo teprve na trh v budoucnu vstoupí, připravuje úspěch tohoto vstupu propagací budoucích služeb, je třeba toto jeho jednání hodnotit jako jednání učiněné v rámci hospodářské soutěže. Vrchní soud v Praze R 3 </a:t>
            </a:r>
            <a:r>
              <a:rPr lang="cs-CZ" dirty="0" err="1"/>
              <a:t>Cmo</a:t>
            </a:r>
            <a:r>
              <a:rPr lang="cs-CZ" dirty="0"/>
              <a:t> 91/97</a:t>
            </a:r>
          </a:p>
          <a:p>
            <a:endParaRPr lang="cs-CZ" altLang="cs-CZ" dirty="0"/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5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1738841"/>
            <a:ext cx="5715000" cy="2058458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0140" y="43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6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956733"/>
            <a:ext cx="8086635" cy="567267"/>
          </a:xfrm>
        </p:spPr>
        <p:txBody>
          <a:bodyPr/>
          <a:lstStyle/>
          <a:p>
            <a:r>
              <a:rPr lang="cs-CZ" dirty="0" smtClean="0"/>
              <a:t>Širší pojetí soutěžitele, „</a:t>
            </a:r>
            <a:r>
              <a:rPr lang="cs-CZ" dirty="0" err="1"/>
              <a:t>I</a:t>
            </a:r>
            <a:r>
              <a:rPr lang="cs-CZ" dirty="0" err="1" smtClean="0"/>
              <a:t>magewerbung</a:t>
            </a:r>
            <a:r>
              <a:rPr lang="cs-CZ" dirty="0" smtClean="0"/>
              <a:t>“ DAV</a:t>
            </a:r>
            <a:endParaRPr lang="cs-CZ" dirty="0"/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6</a:t>
            </a:fld>
            <a:endParaRPr lang="cs-CZ" altLang="cs-CZ"/>
          </a:p>
        </p:txBody>
      </p:sp>
      <p:pic>
        <p:nvPicPr>
          <p:cNvPr id="7" name="Inhaltsplatzhalter 13" descr="straefling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088000" y="1829291"/>
            <a:ext cx="2851747" cy="402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nhaltsplatzhalter 16" descr="Plakat_Buecherberg_gros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62195" y="1829291"/>
            <a:ext cx="2932818" cy="4113818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0140" y="347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71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956733"/>
            <a:ext cx="8086635" cy="567267"/>
          </a:xfrm>
        </p:spPr>
        <p:txBody>
          <a:bodyPr/>
          <a:lstStyle/>
          <a:p>
            <a:r>
              <a:rPr lang="cs-CZ" dirty="0" smtClean="0"/>
              <a:t>Tzv. katalogové podvody a „zákazníci“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22694" y="1735667"/>
            <a:ext cx="8173530" cy="4396846"/>
          </a:xfrm>
        </p:spPr>
        <p:txBody>
          <a:bodyPr/>
          <a:lstStyle/>
          <a:p>
            <a:r>
              <a:rPr lang="cs-CZ" dirty="0" smtClean="0"/>
              <a:t>§ 46 odst. 5, </a:t>
            </a:r>
            <a:r>
              <a:rPr lang="cs-CZ" dirty="0" err="1"/>
              <a:t>čObchZ</a:t>
            </a:r>
            <a:r>
              <a:rPr lang="cs-CZ" dirty="0"/>
              <a:t> před 1.1. </a:t>
            </a:r>
            <a:r>
              <a:rPr lang="cs-CZ" dirty="0" smtClean="0"/>
              <a:t>2014:</a:t>
            </a:r>
          </a:p>
          <a:p>
            <a:endParaRPr lang="cs-CZ" dirty="0" smtClean="0"/>
          </a:p>
          <a:p>
            <a:pPr algn="just"/>
            <a:r>
              <a:rPr lang="cs-CZ" dirty="0" smtClean="0"/>
              <a:t>Inzerce </a:t>
            </a:r>
            <a:r>
              <a:rPr lang="cs-CZ" dirty="0"/>
              <a:t>v rámci podnikatelské činnosti a pro </a:t>
            </a:r>
            <a:r>
              <a:rPr lang="cs-CZ" dirty="0" smtClean="0"/>
              <a:t>účely </a:t>
            </a:r>
            <a:r>
              <a:rPr lang="cs-CZ" dirty="0"/>
              <a:t>hospodářského </a:t>
            </a:r>
            <a:r>
              <a:rPr lang="cs-CZ" dirty="0" smtClean="0"/>
              <a:t>styku</a:t>
            </a:r>
            <a:r>
              <a:rPr lang="cs-CZ" dirty="0"/>
              <a:t>, která nabízí registraci </a:t>
            </a:r>
            <a:r>
              <a:rPr lang="cs-CZ" dirty="0" smtClean="0"/>
              <a:t>v katalozích</a:t>
            </a:r>
            <a:r>
              <a:rPr lang="cs-CZ" dirty="0"/>
              <a:t>, jako jsou zejména telefonní a jiné seznamy, </a:t>
            </a:r>
            <a:r>
              <a:rPr lang="cs-CZ" dirty="0" smtClean="0"/>
              <a:t>prostřednictvím </a:t>
            </a:r>
            <a:r>
              <a:rPr lang="cs-CZ" dirty="0"/>
              <a:t>platebního formuláře, složenky, faktury, </a:t>
            </a:r>
            <a:r>
              <a:rPr lang="cs-CZ" dirty="0" smtClean="0"/>
              <a:t>nabídky </a:t>
            </a:r>
            <a:r>
              <a:rPr lang="cs-CZ" dirty="0"/>
              <a:t>opravy nebo jiným podobným způsobem, musí </a:t>
            </a:r>
            <a:r>
              <a:rPr lang="cs-CZ" dirty="0" smtClean="0"/>
              <a:t>obsahovat jednoznačně </a:t>
            </a:r>
            <a:r>
              <a:rPr lang="cs-CZ" dirty="0"/>
              <a:t>a zřetelně vyjádřenou informaci, </a:t>
            </a:r>
            <a:r>
              <a:rPr lang="cs-CZ" dirty="0" smtClean="0"/>
              <a:t>že </a:t>
            </a:r>
            <a:r>
              <a:rPr lang="cs-CZ" dirty="0"/>
              <a:t>tato </a:t>
            </a:r>
            <a:r>
              <a:rPr lang="cs-CZ" dirty="0" smtClean="0"/>
              <a:t>inzerce </a:t>
            </a:r>
            <a:r>
              <a:rPr lang="cs-CZ" dirty="0"/>
              <a:t>je </a:t>
            </a:r>
            <a:r>
              <a:rPr lang="cs-CZ" b="1" dirty="0"/>
              <a:t>výlučně </a:t>
            </a:r>
            <a:r>
              <a:rPr lang="cs-CZ" b="1" dirty="0" smtClean="0"/>
              <a:t>nabídkou </a:t>
            </a:r>
            <a:r>
              <a:rPr lang="cs-CZ" b="1" dirty="0"/>
              <a:t>na uzavření smlouvy</a:t>
            </a:r>
            <a:r>
              <a:rPr lang="cs-CZ" dirty="0"/>
              <a:t>. </a:t>
            </a:r>
            <a:r>
              <a:rPr lang="cs-CZ" dirty="0" smtClean="0"/>
              <a:t>To </a:t>
            </a:r>
            <a:r>
              <a:rPr lang="cs-CZ" dirty="0"/>
              <a:t>platí přiměřeně i pro přímou nabídku takové </a:t>
            </a:r>
            <a:r>
              <a:rPr lang="cs-CZ" dirty="0" smtClean="0"/>
              <a:t>registrace.</a:t>
            </a:r>
          </a:p>
          <a:p>
            <a:pPr algn="just"/>
            <a:r>
              <a:rPr lang="cs-CZ" i="1" dirty="0" smtClean="0"/>
              <a:t>Blíže k tomu </a:t>
            </a:r>
            <a:r>
              <a:rPr lang="cs-CZ" i="1" dirty="0" err="1" smtClean="0"/>
              <a:t>podcast</a:t>
            </a:r>
            <a:r>
              <a:rPr lang="cs-CZ" i="1" dirty="0"/>
              <a:t>: https://www.youtube.com/watch?v=kL-icm9kwmI&amp;t=8s</a:t>
            </a:r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7</a:t>
            </a:fld>
            <a:endParaRPr lang="cs-CZ" alt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80" y="622300"/>
            <a:ext cx="1935819" cy="1293127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2799" y="12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956733"/>
            <a:ext cx="8086635" cy="567267"/>
          </a:xfrm>
        </p:spPr>
        <p:txBody>
          <a:bodyPr/>
          <a:lstStyle/>
          <a:p>
            <a:r>
              <a:rPr lang="cs-CZ" dirty="0" smtClean="0"/>
              <a:t>III. 7. Ukázky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51" y="1582203"/>
            <a:ext cx="3531182" cy="4666198"/>
          </a:xfrm>
        </p:spPr>
      </p:pic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8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46" y="1524000"/>
            <a:ext cx="3504353" cy="48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Statika generální klauzule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Jednání (v širším slova smyslu, potenciálně i pasivita) </a:t>
            </a:r>
          </a:p>
          <a:p>
            <a:r>
              <a:rPr lang="cs-CZ" dirty="0" smtClean="0"/>
              <a:t>2. v hospodářském styku (jednání v soutěžním vztahu nebo </a:t>
            </a:r>
            <a:r>
              <a:rPr lang="cs-CZ" dirty="0"/>
              <a:t>se </a:t>
            </a:r>
            <a:r>
              <a:rPr lang="cs-CZ" dirty="0" smtClean="0"/>
              <a:t>soutěžním záměrem) </a:t>
            </a:r>
          </a:p>
          <a:p>
            <a:r>
              <a:rPr lang="cs-CZ" dirty="0"/>
              <a:t>3</a:t>
            </a:r>
            <a:r>
              <a:rPr lang="cs-CZ" dirty="0" smtClean="0"/>
              <a:t>. v rozporu s dobrými mravy soutěže</a:t>
            </a:r>
            <a:r>
              <a:rPr lang="cs-CZ" dirty="0"/>
              <a:t> </a:t>
            </a:r>
            <a:r>
              <a:rPr lang="cs-CZ" dirty="0" smtClean="0"/>
              <a:t>(„porušení pravidel </a:t>
            </a:r>
            <a:r>
              <a:rPr lang="cs-CZ" dirty="0"/>
              <a:t>a zvyklostí, které se dodržují v </a:t>
            </a:r>
            <a:r>
              <a:rPr lang="cs-CZ" dirty="0" smtClean="0"/>
              <a:t>hospodářské soutěži a které </a:t>
            </a:r>
            <a:r>
              <a:rPr lang="cs-CZ" dirty="0"/>
              <a:t>i samotní soutěžitelé považují za </a:t>
            </a:r>
            <a:r>
              <a:rPr lang="cs-CZ" dirty="0" smtClean="0"/>
              <a:t>výraz korektnosti) </a:t>
            </a:r>
            <a:endParaRPr lang="cs-CZ" dirty="0"/>
          </a:p>
          <a:p>
            <a:r>
              <a:rPr lang="cs-CZ" dirty="0" smtClean="0"/>
              <a:t>4. způsobilé přivodit </a:t>
            </a:r>
            <a:r>
              <a:rPr lang="cs-CZ" dirty="0"/>
              <a:t>újmu jiným soutěžitelům, </a:t>
            </a:r>
            <a:r>
              <a:rPr lang="cs-CZ" dirty="0" smtClean="0"/>
              <a:t>zákazníkům (typicky spotřebitelům), </a:t>
            </a:r>
          </a:p>
          <a:p>
            <a:r>
              <a:rPr lang="cs-CZ" dirty="0" smtClean="0"/>
              <a:t>5. alespoň ve stádiu ohrožení</a:t>
            </a:r>
            <a:endParaRPr lang="cs-CZ" dirty="0"/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</p:spPr>
        <p:txBody>
          <a:bodyPr/>
          <a:lstStyle/>
          <a:p>
            <a:r>
              <a:rPr lang="cs-CZ" altLang="cs-CZ" dirty="0" smtClean="0"/>
              <a:t>Právnická fakulta MU</a:t>
            </a:r>
            <a:endParaRPr lang="cs-CZ" alt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9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0140" y="3937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mu_sablona_4_3_cz</Template>
  <TotalTime>4459</TotalTime>
  <Words>1759</Words>
  <Application>Microsoft Office PowerPoint</Application>
  <PresentationFormat>Předvádění na obrazovce (4:3)</PresentationFormat>
  <Paragraphs>243</Paragraphs>
  <Slides>23</Slides>
  <Notes>8</Notes>
  <HiddenSlides>0</HiddenSlides>
  <MMClips>20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Tahoma</vt:lpstr>
      <vt:lpstr>Wingdings</vt:lpstr>
      <vt:lpstr>Prezentace_MU_CZ</vt:lpstr>
      <vt:lpstr>Regulace reklamy v rámci nekalé soutěže         Josef Kotásek  www.law.muni.cz </vt:lpstr>
      <vt:lpstr>Nekalá soutěž – pojem a generální klauzule nekalé soutěže </vt:lpstr>
      <vt:lpstr>Demonstrativní výčet skutkových podstat</vt:lpstr>
      <vt:lpstr>Subjekty chráněné právní úpravou nekalé soutěže</vt:lpstr>
      <vt:lpstr>Ochrana i „nascitura“</vt:lpstr>
      <vt:lpstr>Širší pojetí soutěžitele, „Imagewerbung“ DAV</vt:lpstr>
      <vt:lpstr>Tzv. katalogové podvody a „zákazníci“</vt:lpstr>
      <vt:lpstr>III. 7. Ukázky</vt:lpstr>
      <vt:lpstr>Statika generální klauzule</vt:lpstr>
      <vt:lpstr>Vztah GK a skutkových podstat</vt:lpstr>
      <vt:lpstr>Dobré mravy v rozhodnutí NS 4554/2017 – 1.</vt:lpstr>
      <vt:lpstr>VI. 11. Dobré mravy ve sporných případech – PEPSI a Večerníček</vt:lpstr>
      <vt:lpstr>Tzv. soudcovské skutkové podstaty</vt:lpstr>
      <vt:lpstr>Podprahová (pod 50 milisekund)</vt:lpstr>
      <vt:lpstr>Pojmenované skutkové podstaty</vt:lpstr>
      <vt:lpstr>Praktické obtíže při určování klamavosti </vt:lpstr>
      <vt:lpstr>Posuzování klamavosti ve zvláštních případech– internet</vt:lpstr>
      <vt:lpstr>Empirický model – výhoda a nevýhody</vt:lpstr>
      <vt:lpstr>Srovnávací reklama v § 2980 OZ</vt:lpstr>
      <vt:lpstr>Srovnávací reklama z pohledu marketingu</vt:lpstr>
      <vt:lpstr>Nároky z nekalé soutěže</vt:lpstr>
      <vt:lpstr>Aktivní legitimace ve sporech z nekalé soutěže</vt:lpstr>
      <vt:lpstr>Exkurs: samoregulační mechanismy v reklamě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Nekalá soutěž v českém a slovenském právu       Josef Kotásek  www.law.muni.cz</dc:title>
  <dc:creator>Josef Kotásek</dc:creator>
  <cp:lastModifiedBy>Josef Kotásek</cp:lastModifiedBy>
  <cp:revision>106</cp:revision>
  <cp:lastPrinted>1601-01-01T00:00:00Z</cp:lastPrinted>
  <dcterms:created xsi:type="dcterms:W3CDTF">2018-11-08T14:34:04Z</dcterms:created>
  <dcterms:modified xsi:type="dcterms:W3CDTF">2020-04-20T11:00:54Z</dcterms:modified>
</cp:coreProperties>
</file>