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67" d="100"/>
          <a:sy n="67" d="100"/>
        </p:scale>
        <p:origin x="645" y="4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725B-653D-4166-A8E9-72A38A1847CF}" type="datetimeFigureOut">
              <a:rPr lang="en-US"/>
              <a:t>4/21/2020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861E8E-D392-497B-BB21-122DD7C27CF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835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F64CD-0576-4A9A-BD06-7889D6E60BDC}" type="datetimeFigureOut">
              <a:rPr lang="en-US"/>
              <a:t>4/21/2020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5D449-B875-4B8D-8E66-224D27E54C9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9979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6225" y="1828800"/>
            <a:ext cx="4098175" cy="317738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225" y="5181600"/>
            <a:ext cx="4098175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 descr="EKG lin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8688" y="-1"/>
            <a:ext cx="7000137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9982200" y="0"/>
            <a:ext cx="22098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58399" y="457201"/>
            <a:ext cx="2057401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9067800" cy="5943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Rectangle"/>
          <p:cNvSpPr/>
          <p:nvPr/>
        </p:nvSpPr>
        <p:spPr>
          <a:xfrm>
            <a:off x="265112" y="228600"/>
            <a:ext cx="116586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/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828800"/>
            <a:ext cx="7772400" cy="317738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5181600"/>
            <a:ext cx="7772400" cy="685800"/>
          </a:xfrm>
        </p:spPr>
        <p:txBody>
          <a:bodyPr>
            <a:normAutofit/>
          </a:bodyPr>
          <a:lstStyle>
            <a:lvl1pPr marL="0" indent="0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4"/>
            <a:ext cx="4800600" cy="45751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799"/>
            <a:ext cx="4800600" cy="762000"/>
          </a:xfrm>
        </p:spPr>
        <p:txBody>
          <a:bodyPr anchor="ctr">
            <a:noAutofit/>
          </a:bodyPr>
          <a:lstStyle>
            <a:lvl1pPr marL="0" indent="0">
              <a:buNone/>
              <a:defRPr sz="2400" b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90799"/>
            <a:ext cx="4800600" cy="381003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/>
              <a:t>4/21/2020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270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1"/>
            <a:ext cx="5943600" cy="5943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2699" y="5029200"/>
            <a:ext cx="3932237" cy="1371600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descr="Rectangle"/>
          <p:cNvSpPr/>
          <p:nvPr/>
        </p:nvSpPr>
        <p:spPr>
          <a:xfrm>
            <a:off x="7008812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 descr="Rectangle"/>
          <p:cNvSpPr/>
          <p:nvPr/>
        </p:nvSpPr>
        <p:spPr>
          <a:xfrm>
            <a:off x="7255668" y="228600"/>
            <a:ext cx="4686300" cy="6400800"/>
          </a:xfrm>
          <a:prstGeom prst="rect">
            <a:avLst/>
          </a:prstGeom>
          <a:noFill/>
          <a:ln w="15875"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2700000" scaled="1"/>
              <a:tileRect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5240" y="3200400"/>
            <a:ext cx="3932237" cy="17526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" y="0"/>
            <a:ext cx="7008810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5240" y="5029200"/>
            <a:ext cx="3932237" cy="137464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9D9D9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d bar" descr="Red bar"/>
          <p:cNvSpPr/>
          <p:nvPr/>
        </p:nvSpPr>
        <p:spPr>
          <a:xfrm>
            <a:off x="1" y="1"/>
            <a:ext cx="12188824" cy="1524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99220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9144000" cy="4572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481760"/>
            <a:ext cx="78486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67800" y="6465885"/>
            <a:ext cx="10668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4/21/2020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481760"/>
            <a:ext cx="838200" cy="2397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68680" indent="-182563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lnSpc>
          <a:spcPct val="90000"/>
        </a:lnSpc>
        <a:spcBef>
          <a:spcPts val="4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Working Conditions and Inequalities in the Cultural Industries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</a:t>
            </a:r>
          </a:p>
        </p:txBody>
      </p:sp>
    </p:spTree>
    <p:extLst>
      <p:ext uri="{BB962C8B-B14F-4D97-AF65-F5344CB8AC3E}">
        <p14:creationId xmlns:p14="http://schemas.microsoft.com/office/powerpoint/2010/main" val="43514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C3BAE-D68A-40E1-A081-291A8FE4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in the Cultural Industries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E2738-1652-449F-AABF-FA37CC5088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can one expect</a:t>
            </a:r>
          </a:p>
          <a:p>
            <a:pPr lvl="1"/>
            <a:r>
              <a:rPr lang="en-US" dirty="0"/>
              <a:t>Insecure, irregular, unequal</a:t>
            </a:r>
          </a:p>
          <a:p>
            <a:pPr lvl="2"/>
            <a:r>
              <a:rPr lang="en-US" dirty="0"/>
              <a:t>High risk, low $ return</a:t>
            </a:r>
          </a:p>
          <a:p>
            <a:pPr lvl="1"/>
            <a:r>
              <a:rPr lang="en-US" dirty="0"/>
              <a:t>Trying to “make it”</a:t>
            </a:r>
          </a:p>
          <a:p>
            <a:pPr lvl="1"/>
            <a:r>
              <a:rPr lang="en-US" dirty="0"/>
              <a:t>Internships as the norm</a:t>
            </a:r>
          </a:p>
          <a:p>
            <a:pPr lvl="2"/>
            <a:r>
              <a:rPr lang="en-US" dirty="0"/>
              <a:t>Permanent oversupply of artistic/creative/interested labor</a:t>
            </a:r>
          </a:p>
          <a:p>
            <a:pPr lvl="2"/>
            <a:r>
              <a:rPr lang="en-US" dirty="0"/>
              <a:t>Social class implications of the internship</a:t>
            </a:r>
          </a:p>
          <a:p>
            <a:pPr lvl="2"/>
            <a:r>
              <a:rPr lang="en-US" dirty="0"/>
              <a:t>Self-exploitation/”entrepreneurial”</a:t>
            </a:r>
          </a:p>
          <a:p>
            <a:pPr lvl="2"/>
            <a:endParaRPr lang="en-US" dirty="0"/>
          </a:p>
          <a:p>
            <a:r>
              <a:rPr lang="en-US" dirty="0"/>
              <a:t>Why do it?</a:t>
            </a:r>
          </a:p>
          <a:p>
            <a:pPr lvl="1"/>
            <a:r>
              <a:rPr lang="en-US" dirty="0"/>
              <a:t>Labor of Love – a calling</a:t>
            </a:r>
          </a:p>
          <a:p>
            <a:pPr lvl="1"/>
            <a:r>
              <a:rPr lang="en-US" dirty="0"/>
              <a:t>Love of the challenge/risk (naive arrogance?)</a:t>
            </a:r>
          </a:p>
          <a:p>
            <a:pPr lvl="1"/>
            <a:r>
              <a:rPr lang="en-US" dirty="0"/>
              <a:t>Work is more than the pay (psychological rewards/better quality of life)</a:t>
            </a:r>
          </a:p>
          <a:p>
            <a:r>
              <a:rPr lang="en-US" dirty="0"/>
              <a:t>Flashing Brightly, Keep the Lights On or Burn Out to Fade Away.</a:t>
            </a:r>
          </a:p>
        </p:txBody>
      </p:sp>
    </p:spTree>
    <p:extLst>
      <p:ext uri="{BB962C8B-B14F-4D97-AF65-F5344CB8AC3E}">
        <p14:creationId xmlns:p14="http://schemas.microsoft.com/office/powerpoint/2010/main" val="26646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79A30-D8AF-451E-B946-1B7104EE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1706B-291D-4880-89AD-9BDC45EB8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  <a:p>
            <a:pPr lvl="1"/>
            <a:r>
              <a:rPr lang="en-US" dirty="0"/>
              <a:t>Networks, Connections, &amp; the Composition of the Cultural Industries</a:t>
            </a:r>
          </a:p>
          <a:p>
            <a:r>
              <a:rPr lang="en-US" dirty="0"/>
              <a:t>Gender</a:t>
            </a:r>
          </a:p>
          <a:p>
            <a:pPr lvl="1"/>
            <a:r>
              <a:rPr lang="en-US" dirty="0"/>
              <a:t>Occupational Designations</a:t>
            </a:r>
          </a:p>
          <a:p>
            <a:pPr lvl="1"/>
            <a:r>
              <a:rPr lang="en-US" dirty="0"/>
              <a:t>Glass Ceilings and Remuneration Disparities</a:t>
            </a:r>
          </a:p>
          <a:p>
            <a:r>
              <a:rPr lang="en-US" dirty="0"/>
              <a:t>Ethnicity</a:t>
            </a:r>
          </a:p>
          <a:p>
            <a:pPr lvl="1"/>
            <a:r>
              <a:rPr lang="en-US" dirty="0"/>
              <a:t>Underrepresentation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92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3954C-AECC-40F6-9E0F-FDA307C7C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Terms and Conditions of Cultural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F5160-8112-4456-B877-2326E72A3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Unskilled Workers</a:t>
            </a:r>
          </a:p>
          <a:p>
            <a:pPr lvl="1"/>
            <a:r>
              <a:rPr lang="en-US" dirty="0"/>
              <a:t>On the periphery</a:t>
            </a:r>
          </a:p>
          <a:p>
            <a:r>
              <a:rPr lang="en-US" dirty="0"/>
              <a:t>Technical Workers</a:t>
            </a:r>
          </a:p>
          <a:p>
            <a:pPr lvl="1"/>
            <a:r>
              <a:rPr lang="en-US" dirty="0"/>
              <a:t>Outsourcing</a:t>
            </a:r>
          </a:p>
          <a:p>
            <a:pPr lvl="1"/>
            <a:r>
              <a:rPr lang="en-US" dirty="0"/>
              <a:t>Unions</a:t>
            </a:r>
          </a:p>
          <a:p>
            <a:r>
              <a:rPr lang="en-US" dirty="0"/>
              <a:t>Creative Managers</a:t>
            </a:r>
          </a:p>
          <a:p>
            <a:pPr lvl="1"/>
            <a:r>
              <a:rPr lang="en-US" dirty="0"/>
              <a:t>Entrepreneurs</a:t>
            </a:r>
          </a:p>
          <a:p>
            <a:r>
              <a:rPr lang="en-US" dirty="0"/>
              <a:t>Symbol Creators</a:t>
            </a:r>
          </a:p>
          <a:p>
            <a:pPr lvl="1"/>
            <a:r>
              <a:rPr lang="en-US" dirty="0"/>
              <a:t>For the stories you can tell</a:t>
            </a:r>
          </a:p>
          <a:p>
            <a:pPr lvl="1"/>
            <a:r>
              <a:rPr lang="en-US" dirty="0"/>
              <a:t>How the deal goes down</a:t>
            </a:r>
          </a:p>
          <a:p>
            <a:pPr lvl="2"/>
            <a:r>
              <a:rPr lang="en-US" dirty="0"/>
              <a:t>Contracts and greater modes of exploitation – the 360* contract</a:t>
            </a:r>
          </a:p>
          <a:p>
            <a:pPr lvl="2"/>
            <a:r>
              <a:rPr lang="en-US" dirty="0"/>
              <a:t>“Middlemen” in developing creative work</a:t>
            </a:r>
          </a:p>
        </p:txBody>
      </p:sp>
    </p:spTree>
    <p:extLst>
      <p:ext uri="{BB962C8B-B14F-4D97-AF65-F5344CB8AC3E}">
        <p14:creationId xmlns:p14="http://schemas.microsoft.com/office/powerpoint/2010/main" val="249401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91036-78D6-49E9-B5CC-D8B8D9B6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Activism and Policy Efforts towards Reform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C2870-71EF-4BA1-9688-51567BFCF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the cultural industries is characterized by particularly high levels of job insecurity, freelancing and risk, with lots of project-based work, a high reliance on social networks that often reinforce class, gender and ethnic hierarchies, and irregular and often asocial work opportunities/hours</a:t>
            </a:r>
          </a:p>
          <a:p>
            <a:pPr marL="0" indent="0">
              <a:buNone/>
            </a:pPr>
            <a:r>
              <a:rPr lang="en-US"/>
              <a:t>Livelihood Security</a:t>
            </a:r>
            <a:endParaRPr lang="en-US" dirty="0"/>
          </a:p>
          <a:p>
            <a:pPr lvl="1"/>
            <a:r>
              <a:rPr lang="en-US" dirty="0"/>
              <a:t>Protection/professional standards</a:t>
            </a:r>
          </a:p>
          <a:p>
            <a:r>
              <a:rPr lang="en-US" dirty="0"/>
              <a:t>MeToo/</a:t>
            </a:r>
            <a:r>
              <a:rPr lang="en-US" dirty="0" err="1"/>
              <a:t>OscarsSoWhite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dical Design 16x9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001141.potx" id="{D7485564-6666-4DDB-B0D3-55F6E694D6E5}" vid="{6E950D30-6FC6-4411-BCFF-468AD9ECA787}"/>
    </a:ext>
  </a:extLst>
</a:theme>
</file>

<file path=ppt/theme/theme2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edicalHealth">
      <a:dk1>
        <a:sysClr val="windowText" lastClr="000000"/>
      </a:dk1>
      <a:lt1>
        <a:sysClr val="window" lastClr="FFFFFF"/>
      </a:lt1>
      <a:dk2>
        <a:srgbClr val="656367"/>
      </a:dk2>
      <a:lt2>
        <a:srgbClr val="F2F2F2"/>
      </a:lt2>
      <a:accent1>
        <a:srgbClr val="B82D2F"/>
      </a:accent1>
      <a:accent2>
        <a:srgbClr val="333333"/>
      </a:accent2>
      <a:accent3>
        <a:srgbClr val="2B4A63"/>
      </a:accent3>
      <a:accent4>
        <a:srgbClr val="445E45"/>
      </a:accent4>
      <a:accent5>
        <a:srgbClr val="5A3A64"/>
      </a:accent5>
      <a:accent6>
        <a:srgbClr val="DB8526"/>
      </a:accent6>
      <a:hlink>
        <a:srgbClr val="164E6E"/>
      </a:hlink>
      <a:folHlink>
        <a:srgbClr val="667F6D"/>
      </a:folHlink>
    </a:clrScheme>
    <a:fontScheme name="Franklin Gothic Medium">
      <a:maj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Medical design presentation (widescreen)</Template>
  <TotalTime>27</TotalTime>
  <Words>245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Franklin Gothic Medium</vt:lpstr>
      <vt:lpstr>Medical Design 16x9</vt:lpstr>
      <vt:lpstr>Working Conditions and Inequalities in the Cultural Industries</vt:lpstr>
      <vt:lpstr>Work in the Cultural Industries</vt:lpstr>
      <vt:lpstr>Inequality</vt:lpstr>
      <vt:lpstr>Terms and Conditions of Cultural Work</vt:lpstr>
      <vt:lpstr>Activism and Policy Efforts towards Reform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Conditions and Inequalities in the Cultural Industries</dc:title>
  <dc:creator>Charles Elavsky</dc:creator>
  <cp:lastModifiedBy>Charles Elavsky</cp:lastModifiedBy>
  <cp:revision>4</cp:revision>
  <dcterms:created xsi:type="dcterms:W3CDTF">2020-04-21T16:54:39Z</dcterms:created>
  <dcterms:modified xsi:type="dcterms:W3CDTF">2020-04-21T17:22:03Z</dcterms:modified>
</cp:coreProperties>
</file>