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12" r:id="rId4"/>
  </p:sldMasterIdLst>
  <p:sldIdLst>
    <p:sldId id="257" r:id="rId5"/>
    <p:sldId id="262" r:id="rId6"/>
    <p:sldId id="263" r:id="rId7"/>
    <p:sldId id="264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19" autoAdjust="0"/>
  </p:normalViewPr>
  <p:slideViewPr>
    <p:cSldViewPr snapToGrid="0">
      <p:cViewPr varScale="1">
        <p:scale>
          <a:sx n="67" d="100"/>
          <a:sy n="67" d="100"/>
        </p:scale>
        <p:origin x="645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3/4/2020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3/4/2020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3/4/2020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3/4/2020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3/4/2020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3/4/2020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3/4/2020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3/4/2020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3/4/2020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3/4/2020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en.wikipedia.org/wiki/List_of_Marvel_Cinematic_Universe_film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aXSVFZifro" TargetMode="External"/><Relationship Id="rId2" Type="http://schemas.openxmlformats.org/officeDocument/2006/relationships/hyperlink" Target="https://www.youtube.com/watch?v=QJO3ROT-A4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>
            <a:normAutofit/>
          </a:bodyPr>
          <a:lstStyle/>
          <a:p>
            <a:r>
              <a:rPr lang="en-US" dirty="0"/>
              <a:t>Media &amp; Cultural Industries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>
            <a:normAutofit/>
          </a:bodyPr>
          <a:lstStyle/>
          <a:p>
            <a:r>
              <a:rPr lang="en-US" dirty="0"/>
              <a:t>Week 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1D9C2-2DA6-4BB1-849F-69B2EF6ED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Questions: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A9E7D-C9CF-4087-B0DF-A33E57B82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12289"/>
            <a:ext cx="11029615" cy="363448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According to the reading</a:t>
            </a:r>
          </a:p>
          <a:p>
            <a:pPr marL="0" indent="0">
              <a:buNone/>
            </a:pPr>
            <a:r>
              <a:rPr lang="en-US" dirty="0"/>
              <a:t>1) Define Horizontal and Vertical Integration</a:t>
            </a:r>
          </a:p>
          <a:p>
            <a:pPr marL="0" indent="0">
              <a:buNone/>
            </a:pPr>
            <a:r>
              <a:rPr lang="en-US" dirty="0"/>
              <a:t>2) Define Concentration and The Long Tail</a:t>
            </a:r>
          </a:p>
          <a:p>
            <a:pPr marL="0" indent="0">
              <a:buNone/>
            </a:pPr>
            <a:r>
              <a:rPr lang="en-US" dirty="0"/>
              <a:t>3) Explain the switch in terminology from using the “The Culture Industry” to Cultural Industries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063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8384B-81F3-4B3E-B838-8BC1AF108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hlinkClick r:id="rId2"/>
              </a:rPr>
              <a:t>The Marvel Universe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DDE65-97C0-4621-B87C-427A2213F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Image result for the marvel universe">
            <a:extLst>
              <a:ext uri="{FF2B5EF4-FFF2-40B4-BE49-F238E27FC236}">
                <a16:creationId xmlns:a16="http://schemas.microsoft.com/office/drawing/2014/main" id="{3B120D34-3086-4935-A0BF-F87DE3291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6" y="1826420"/>
            <a:ext cx="6753225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5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D359F-DACB-4085-AB40-B85A546B2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7F5CF-ABA8-4137-AA19-D683774EB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>
                <a:hlinkClick r:id="rId2"/>
              </a:rPr>
              <a:t>The Pop</a:t>
            </a:r>
            <a:r>
              <a:rPr lang="en-US" sz="5400"/>
              <a:t> </a:t>
            </a:r>
            <a:r>
              <a:rPr lang="en-US" sz="5400" dirty="0">
                <a:hlinkClick r:id="rId3"/>
              </a:rPr>
              <a:t>Star</a:t>
            </a:r>
            <a:r>
              <a:rPr lang="en-US" sz="54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74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FB23D-A58D-40DE-8CF0-0125848FB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“The Culture Industry” to Cultural Industries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14510-1C00-4A4E-AD72-2EDB9EC9A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Adorno/Horkheimer – The Culture Industry</a:t>
            </a:r>
          </a:p>
          <a:p>
            <a:r>
              <a:rPr lang="en-US" dirty="0"/>
              <a:t>Commodification/Industrialization of Culture</a:t>
            </a:r>
          </a:p>
          <a:p>
            <a:r>
              <a:rPr lang="en-US" dirty="0"/>
              <a:t>Move towards a more complex, ambivalent and contested understanding of these industries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417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38FB6-36E2-44D6-BCAC-A5556C84B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Distinctive Features of the Cultural industries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1B7B2-DBAC-45A1-AC05-8629462AA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64531"/>
            <a:ext cx="11029615" cy="4607719"/>
          </a:xfrm>
        </p:spPr>
        <p:txBody>
          <a:bodyPr>
            <a:normAutofit/>
          </a:bodyPr>
          <a:lstStyle/>
          <a:p>
            <a:r>
              <a:rPr lang="en-US" dirty="0"/>
              <a:t>Problems: </a:t>
            </a:r>
          </a:p>
          <a:p>
            <a:pPr lvl="1"/>
            <a:r>
              <a:rPr lang="en-US" dirty="0"/>
              <a:t>Risky Business (cash cows; unpredictable tastes; reliance on supplemental chains of production)</a:t>
            </a:r>
          </a:p>
          <a:p>
            <a:pPr lvl="1"/>
            <a:r>
              <a:rPr lang="en-US" dirty="0"/>
              <a:t>Creativity/Commerce  Dialectic(romantic vision vs. reality)</a:t>
            </a:r>
          </a:p>
          <a:p>
            <a:pPr lvl="1"/>
            <a:r>
              <a:rPr lang="en-US" dirty="0"/>
              <a:t>High Production Costs and Low Reproduction Costs (audience maximization)</a:t>
            </a:r>
          </a:p>
          <a:p>
            <a:pPr lvl="1"/>
            <a:r>
              <a:rPr lang="en-US" dirty="0"/>
              <a:t>Semi-Public Goods (create artificial scarcity through limits to access)</a:t>
            </a:r>
          </a:p>
          <a:p>
            <a:r>
              <a:rPr lang="en-US" dirty="0"/>
              <a:t>Responses</a:t>
            </a:r>
          </a:p>
          <a:p>
            <a:pPr lvl="1"/>
            <a:r>
              <a:rPr lang="en-US" dirty="0"/>
              <a:t>Misses are offset against hits by building repertoire (throwing mud against the wall)(The Long Tail of Niche Sales vs. Blockbusters)</a:t>
            </a:r>
          </a:p>
          <a:p>
            <a:pPr lvl="1"/>
            <a:r>
              <a:rPr lang="en-US" dirty="0"/>
              <a:t>Concentration, integration and co-opting publicity (Horizontal and Vertical Integration, Internationalization, Multisector integration(cross-promo))</a:t>
            </a:r>
          </a:p>
          <a:p>
            <a:pPr lvl="1"/>
            <a:r>
              <a:rPr lang="en-US" dirty="0"/>
              <a:t>Artificial scarcity (copyright/advertising/control of redistribution </a:t>
            </a:r>
            <a:r>
              <a:rPr lang="en-US" dirty="0" err="1"/>
              <a:t>potetntial</a:t>
            </a:r>
            <a:r>
              <a:rPr lang="en-US" dirty="0"/>
              <a:t> (DRM)</a:t>
            </a:r>
          </a:p>
          <a:p>
            <a:pPr lvl="1"/>
            <a:r>
              <a:rPr lang="en-US" dirty="0"/>
              <a:t>Formatting: Stars, genres, serials (Star System; commercial organization)</a:t>
            </a:r>
          </a:p>
          <a:p>
            <a:pPr lvl="1"/>
            <a:r>
              <a:rPr lang="en-US" dirty="0"/>
              <a:t>Loose control of symbol creators; tight control of distribution (Creative Management of production, distribution, and marketing) </a:t>
            </a:r>
          </a:p>
        </p:txBody>
      </p:sp>
    </p:spTree>
    <p:extLst>
      <p:ext uri="{BB962C8B-B14F-4D97-AF65-F5344CB8AC3E}">
        <p14:creationId xmlns:p14="http://schemas.microsoft.com/office/powerpoint/2010/main" val="2563808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4BEA-CFFA-41E8-BAA7-DB7AA04C6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Cultural Industries: </a:t>
            </a:r>
            <a:br>
              <a:rPr lang="en-US" dirty="0"/>
            </a:br>
            <a:r>
              <a:rPr lang="en-US" dirty="0"/>
              <a:t>Responses to The Challenge of Making a Profit from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2F68C-2FFD-4140-93A1-09747D103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</a:t>
            </a:r>
          </a:p>
          <a:p>
            <a:pPr lvl="1"/>
            <a:r>
              <a:rPr lang="en-US" dirty="0"/>
              <a:t>explain patterns of change and continuity </a:t>
            </a:r>
          </a:p>
          <a:p>
            <a:pPr lvl="1"/>
            <a:r>
              <a:rPr lang="en-US" dirty="0"/>
              <a:t>Assess change and continuity</a:t>
            </a:r>
          </a:p>
          <a:p>
            <a:pPr lvl="2"/>
            <a:r>
              <a:rPr lang="en-US" dirty="0"/>
              <a:t>Politics and Ethics</a:t>
            </a:r>
          </a:p>
          <a:p>
            <a:r>
              <a:rPr lang="en-US" dirty="0"/>
              <a:t>The complex professional era of cultural production</a:t>
            </a:r>
          </a:p>
          <a:p>
            <a:pPr lvl="1"/>
            <a:r>
              <a:rPr lang="en-US" dirty="0"/>
              <a:t>Extent, evaluation, explain change</a:t>
            </a:r>
          </a:p>
          <a:p>
            <a:r>
              <a:rPr lang="en-US" b="1" dirty="0"/>
              <a:t>Neoliberalism</a:t>
            </a:r>
          </a:p>
          <a:p>
            <a:r>
              <a:rPr lang="en-US" b="1" dirty="0"/>
              <a:t>Information Society Discourse</a:t>
            </a:r>
            <a:r>
              <a:rPr lang="en-US" dirty="0"/>
              <a:t>: Ways of Thinking about knowledge, culture and economy impacts public policy on business, communication and culture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80064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289AE2-D2AE-49D1-AFAC-3A79F679425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927BD4C1-B6B1-4715-ABF9-E660A51A4E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E7CA09-9778-4414-AE97-8064B12DA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{5B12A949-B887-430A-A4AF-BD52A63A0F3E}tf33552983</Template>
  <TotalTime>0</TotalTime>
  <Words>304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Franklin Gothic Book</vt:lpstr>
      <vt:lpstr>Franklin Gothic Demi</vt:lpstr>
      <vt:lpstr>Wingdings 2</vt:lpstr>
      <vt:lpstr>DividendVTI</vt:lpstr>
      <vt:lpstr>Media &amp; Cultural Industries</vt:lpstr>
      <vt:lpstr>Quiz Questions: </vt:lpstr>
      <vt:lpstr>The Marvel Universe </vt:lpstr>
      <vt:lpstr>Music</vt:lpstr>
      <vt:lpstr>From “The Culture Industry” to Cultural Industries</vt:lpstr>
      <vt:lpstr>Distinctive Features of the Cultural industries</vt:lpstr>
      <vt:lpstr>Cultural Industries:  Responses to The Challenge of Making a Profit from Culture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2020-03-04T20:38:57Z</dcterms:created>
  <dcterms:modified xsi:type="dcterms:W3CDTF">2020-03-04T22:05:45Z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