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82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5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48A87A34-81AB-432B-8DAE-1953F412C126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44B6E-88BB-468A-BF80-7A861736E9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Cultural Industries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9A7BB8-10B5-4FC1-92D7-5A344F92EE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 20</a:t>
            </a:r>
            <a:r>
              <a:rPr lang="en-US" baseline="30000" dirty="0"/>
              <a:t>th</a:t>
            </a:r>
            <a:r>
              <a:rPr lang="en-US" dirty="0"/>
              <a:t> Century and Why they Began to Change</a:t>
            </a:r>
          </a:p>
        </p:txBody>
      </p:sp>
    </p:spTree>
    <p:extLst>
      <p:ext uri="{BB962C8B-B14F-4D97-AF65-F5344CB8AC3E}">
        <p14:creationId xmlns:p14="http://schemas.microsoft.com/office/powerpoint/2010/main" val="3544884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03722-50F1-4844-852E-7C6D939F8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Frameworks for analysis/understanding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1D751-CB28-482B-8929-662F42D79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consider the origin/changes within the Cultural Industries?</a:t>
            </a:r>
          </a:p>
          <a:p>
            <a:r>
              <a:rPr lang="en-US" dirty="0"/>
              <a:t>Extent of Change</a:t>
            </a:r>
          </a:p>
          <a:p>
            <a:r>
              <a:rPr lang="en-US" dirty="0"/>
              <a:t>Evaluation of Change</a:t>
            </a:r>
          </a:p>
        </p:txBody>
      </p:sp>
    </p:spTree>
    <p:extLst>
      <p:ext uri="{BB962C8B-B14F-4D97-AF65-F5344CB8AC3E}">
        <p14:creationId xmlns:p14="http://schemas.microsoft.com/office/powerpoint/2010/main" val="1727739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90020-D81F-412F-9DF9-812B54EC5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A9454-6564-4125-98C3-3604F0F7F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Three Eras</a:t>
            </a:r>
          </a:p>
          <a:p>
            <a:pPr lvl="1"/>
            <a:r>
              <a:rPr lang="en-US" dirty="0"/>
              <a:t>Patronage/artisanal</a:t>
            </a:r>
          </a:p>
          <a:p>
            <a:pPr lvl="1"/>
            <a:r>
              <a:rPr lang="en-US" dirty="0"/>
              <a:t>Market professional</a:t>
            </a:r>
          </a:p>
          <a:p>
            <a:pPr lvl="1"/>
            <a:r>
              <a:rPr lang="en-US" dirty="0"/>
              <a:t>Corporate professional (PSU)(Advertising) </a:t>
            </a:r>
          </a:p>
          <a:p>
            <a:pPr lvl="2"/>
            <a:r>
              <a:rPr lang="en-US" dirty="0"/>
              <a:t>A new social and economic significance for commercial cultural production</a:t>
            </a:r>
          </a:p>
          <a:p>
            <a:pPr lvl="2"/>
            <a:r>
              <a:rPr lang="en-US" dirty="0"/>
              <a:t>Complex Professional (complexity in the division of labor)</a:t>
            </a:r>
          </a:p>
          <a:p>
            <a:pPr lvl="2"/>
            <a:r>
              <a:rPr lang="en-US" dirty="0"/>
              <a:t>Cultural Industries have become increasingly important to national economies and global  businesses</a:t>
            </a:r>
          </a:p>
        </p:txBody>
      </p:sp>
    </p:spTree>
    <p:extLst>
      <p:ext uri="{BB962C8B-B14F-4D97-AF65-F5344CB8AC3E}">
        <p14:creationId xmlns:p14="http://schemas.microsoft.com/office/powerpoint/2010/main" val="850602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B6740-23D9-4983-AA11-D3B74458A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Cultural Industries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A3AAE-44A7-48FD-9977-26B6C929A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Industrialization </a:t>
            </a:r>
          </a:p>
          <a:p>
            <a:pPr lvl="1"/>
            <a:r>
              <a:rPr lang="en-US" dirty="0"/>
              <a:t>Significant capital investment, mechanized production, division of labor</a:t>
            </a:r>
          </a:p>
          <a:p>
            <a:r>
              <a:rPr lang="en-US" dirty="0"/>
              <a:t>Commodification</a:t>
            </a:r>
          </a:p>
          <a:p>
            <a:pPr lvl="1"/>
            <a:r>
              <a:rPr lang="en-US" dirty="0"/>
              <a:t>Transforming objects and services into commodities</a:t>
            </a:r>
          </a:p>
          <a:p>
            <a:pPr lvl="2"/>
            <a:r>
              <a:rPr lang="en-US" dirty="0"/>
              <a:t>Consumption (privatization)</a:t>
            </a:r>
          </a:p>
          <a:p>
            <a:pPr lvl="2"/>
            <a:r>
              <a:rPr lang="en-US" dirty="0"/>
              <a:t>Production (exploitation/cooptation)</a:t>
            </a:r>
          </a:p>
          <a:p>
            <a:r>
              <a:rPr lang="en-US" dirty="0"/>
              <a:t>Marketization </a:t>
            </a:r>
          </a:p>
          <a:p>
            <a:pPr lvl="1"/>
            <a:r>
              <a:rPr lang="en-US" dirty="0"/>
              <a:t>Societies are coordinated via market dynamics (structures/discourse)</a:t>
            </a:r>
          </a:p>
          <a:p>
            <a:endParaRPr lang="en-US" dirty="0"/>
          </a:p>
          <a:p>
            <a:r>
              <a:rPr lang="en-US" dirty="0"/>
              <a:t>What are the implications of the further commodification of culture? </a:t>
            </a:r>
          </a:p>
        </p:txBody>
      </p:sp>
    </p:spTree>
    <p:extLst>
      <p:ext uri="{BB962C8B-B14F-4D97-AF65-F5344CB8AC3E}">
        <p14:creationId xmlns:p14="http://schemas.microsoft.com/office/powerpoint/2010/main" val="1925285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D6F2E-3C5F-4505-B5C1-12032CD11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Ownership, Structure, Control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A31D0-DC6F-40C1-8A82-32468C000C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Corporation</a:t>
            </a:r>
          </a:p>
          <a:p>
            <a:r>
              <a:rPr lang="en-US" dirty="0"/>
              <a:t>Conglomerates/Oligopoly</a:t>
            </a:r>
          </a:p>
          <a:p>
            <a:r>
              <a:rPr lang="en-US" dirty="0"/>
              <a:t>Integration </a:t>
            </a:r>
          </a:p>
          <a:p>
            <a:r>
              <a:rPr lang="en-US" dirty="0"/>
              <a:t>Convergence (utopia/dystopia)</a:t>
            </a:r>
          </a:p>
          <a:p>
            <a:r>
              <a:rPr lang="en-US" dirty="0"/>
              <a:t>Patterns of Organization</a:t>
            </a:r>
          </a:p>
          <a:p>
            <a:pPr lvl="1"/>
            <a:r>
              <a:rPr lang="en-US" dirty="0"/>
              <a:t>Project team, primary creative personnel, technical workers, creative managers,  marketing personnel, owners and executives, unskilled/semi-skilled labor</a:t>
            </a:r>
          </a:p>
          <a:p>
            <a:pPr lvl="1"/>
            <a:r>
              <a:rPr lang="en-US" dirty="0"/>
              <a:t>Degrees of Creative Autonomy – Creativity vs. Commerce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2E362E2-9EBC-46BF-A1D7-726E833FF0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9544" y="5560219"/>
            <a:ext cx="952500" cy="952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EBBFAE8-5CA5-4577-A23C-4236243212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5657" y="5560219"/>
            <a:ext cx="952500" cy="9525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910B19D-5E65-413D-9C60-8D7CC1AD81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42607" y="5560219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76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F85E6-8138-4B52-9348-FFF6A5D30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5C6E8-05BA-4000-BFC7-FCFE206432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Integrity vs. Sell Out</a:t>
            </a:r>
          </a:p>
          <a:p>
            <a:r>
              <a:rPr lang="en-US" dirty="0"/>
              <a:t>Getting paid for what your art?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1473D2-BBEF-4992-A9B5-43B6C1ED05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67737" y="2002559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645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1F24F-F1CE-44C6-A130-36CF4EAAF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Internationalization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D5913-839A-421B-A1EF-FEFB236DF6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Cultural forms, cultural technologies, cultural industries</a:t>
            </a:r>
          </a:p>
          <a:p>
            <a:r>
              <a:rPr lang="en-US" dirty="0"/>
              <a:t>Textual Change</a:t>
            </a:r>
          </a:p>
          <a:p>
            <a:pPr lvl="1"/>
            <a:r>
              <a:rPr lang="en-US" dirty="0"/>
              <a:t>Choice, diversity, multiplicity</a:t>
            </a:r>
          </a:p>
          <a:p>
            <a:pPr lvl="1"/>
            <a:r>
              <a:rPr lang="en-US" dirty="0"/>
              <a:t>Hollywood/Fragmentations</a:t>
            </a:r>
          </a:p>
        </p:txBody>
      </p:sp>
    </p:spTree>
    <p:extLst>
      <p:ext uri="{BB962C8B-B14F-4D97-AF65-F5344CB8AC3E}">
        <p14:creationId xmlns:p14="http://schemas.microsoft.com/office/powerpoint/2010/main" val="3621845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641A9-FB65-49B7-9969-683CE9A1B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to Conceptualization (Reductionism)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21D2E-92ED-452A-A1CC-035CF377A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Technological Determinism </a:t>
            </a:r>
          </a:p>
          <a:p>
            <a:r>
              <a:rPr lang="en-US" dirty="0"/>
              <a:t>Economic Determinism</a:t>
            </a:r>
          </a:p>
          <a:p>
            <a:r>
              <a:rPr lang="en-US" dirty="0"/>
              <a:t>Cultural Determinism</a:t>
            </a:r>
          </a:p>
          <a:p>
            <a:r>
              <a:rPr lang="en-US" dirty="0"/>
              <a:t>Understood in relation to other factors</a:t>
            </a:r>
          </a:p>
        </p:txBody>
      </p:sp>
    </p:spTree>
    <p:extLst>
      <p:ext uri="{BB962C8B-B14F-4D97-AF65-F5344CB8AC3E}">
        <p14:creationId xmlns:p14="http://schemas.microsoft.com/office/powerpoint/2010/main" val="3071469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178E5-88B2-4141-A969-E0E067AD7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Long Downturn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C3F388-8F9E-4048-87EE-3FE4E51BE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The Rise of Neoliberalism</a:t>
            </a:r>
          </a:p>
          <a:p>
            <a:pPr lvl="1"/>
            <a:r>
              <a:rPr lang="en-US" dirty="0"/>
              <a:t>Labor relations/cultural legitimation (cultural industry rhetoric)</a:t>
            </a:r>
          </a:p>
          <a:p>
            <a:pPr lvl="1"/>
            <a:r>
              <a:rPr lang="en-US" dirty="0"/>
              <a:t>Information society (data)</a:t>
            </a:r>
          </a:p>
          <a:p>
            <a:pPr lvl="1"/>
            <a:r>
              <a:rPr lang="en-US" dirty="0"/>
              <a:t>Investments</a:t>
            </a:r>
          </a:p>
          <a:p>
            <a:pPr lvl="2"/>
            <a:r>
              <a:rPr lang="en-US" dirty="0"/>
              <a:t>Toward service industries (decline in traditional labor relations/rise of outsourcing)</a:t>
            </a:r>
          </a:p>
          <a:p>
            <a:pPr lvl="2"/>
            <a:r>
              <a:rPr lang="en-US" dirty="0"/>
              <a:t>Internationalization (costs/mergers &amp; acquisitions)</a:t>
            </a:r>
          </a:p>
          <a:p>
            <a:pPr lvl="2"/>
            <a:r>
              <a:rPr lang="en-US" dirty="0"/>
              <a:t>Organizational innovation &amp; restructuring</a:t>
            </a:r>
          </a:p>
          <a:p>
            <a:pPr lvl="3"/>
            <a:r>
              <a:rPr lang="en-US" dirty="0"/>
              <a:t>Decline of Large Corporation/rise of inter-firm networking</a:t>
            </a:r>
          </a:p>
          <a:p>
            <a:pPr lvl="3"/>
            <a:r>
              <a:rPr lang="en-US" dirty="0"/>
              <a:t>Corporate strategic alliances</a:t>
            </a:r>
          </a:p>
          <a:p>
            <a:pPr lvl="3"/>
            <a:r>
              <a:rPr lang="en-US" dirty="0"/>
              <a:t>New methods of management/corporate restructuring</a:t>
            </a:r>
          </a:p>
          <a:p>
            <a:pPr lvl="3"/>
            <a:r>
              <a:rPr lang="en-US" dirty="0"/>
              <a:t>Changing work patterns</a:t>
            </a:r>
          </a:p>
          <a:p>
            <a:pPr lvl="1"/>
            <a:r>
              <a:rPr lang="en-US" dirty="0"/>
              <a:t>Sociocultural and textual changes</a:t>
            </a:r>
          </a:p>
          <a:p>
            <a:pPr lvl="2"/>
            <a:r>
              <a:rPr lang="en-US" dirty="0"/>
              <a:t>Genres/technologies/accelerations</a:t>
            </a:r>
          </a:p>
          <a:p>
            <a:pPr lvl="2"/>
            <a:r>
              <a:rPr lang="en-US" dirty="0"/>
              <a:t>“Walkman”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08670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61</TotalTime>
  <Words>320</Words>
  <Application>Microsoft Office PowerPoint</Application>
  <PresentationFormat>Widescreen</PresentationFormat>
  <Paragraphs>61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Century Gothic</vt:lpstr>
      <vt:lpstr>Gallery</vt:lpstr>
      <vt:lpstr>Cultural Industries</vt:lpstr>
      <vt:lpstr>Frameworks for analysis/understanding</vt:lpstr>
      <vt:lpstr>History</vt:lpstr>
      <vt:lpstr>The Cultural Industries</vt:lpstr>
      <vt:lpstr>Business Ownership, Structure, Control </vt:lpstr>
      <vt:lpstr>Quality</vt:lpstr>
      <vt:lpstr>Internationalization</vt:lpstr>
      <vt:lpstr>Challenges to Conceptualization (Reductionism)</vt:lpstr>
      <vt:lpstr>The Long Downturn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Economic/Ideological  Dimension of Globalization</dc:title>
  <dc:creator>Charles Elavsky</dc:creator>
  <cp:lastModifiedBy>Charles Elavsky</cp:lastModifiedBy>
  <cp:revision>6</cp:revision>
  <dcterms:created xsi:type="dcterms:W3CDTF">2019-06-04T07:21:15Z</dcterms:created>
  <dcterms:modified xsi:type="dcterms:W3CDTF">2020-03-23T10:15:38Z</dcterms:modified>
</cp:coreProperties>
</file>