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19" autoAdjust="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Policy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Week 6 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D5CD9-7BE2-452A-9324-7321B7D10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D5951-A2F4-4D5A-AB79-22702D5EB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Relationship between Government and Markets</a:t>
            </a:r>
          </a:p>
          <a:p>
            <a:pPr lvl="1"/>
            <a:r>
              <a:rPr lang="en-US" dirty="0"/>
              <a:t>Legislate, regulate, </a:t>
            </a:r>
            <a:r>
              <a:rPr lang="en-US" dirty="0" err="1"/>
              <a:t>subsidise</a:t>
            </a:r>
            <a:endParaRPr lang="en-US" dirty="0"/>
          </a:p>
          <a:p>
            <a:pPr lvl="1"/>
            <a:r>
              <a:rPr lang="en-US" dirty="0"/>
              <a:t>Cultural policy, media policy</a:t>
            </a:r>
          </a:p>
          <a:p>
            <a:pPr lvl="1"/>
            <a:r>
              <a:rPr lang="en-US" dirty="0"/>
              <a:t>Public ownership, (re-) deregulation [privatization, lifting of restraints, expansion of private ownership]		</a:t>
            </a:r>
          </a:p>
          <a:p>
            <a:pPr lvl="1"/>
            <a:r>
              <a:rPr lang="en-US" dirty="0"/>
              <a:t>Public Service/Interest (p. 152) vs. Corporate interests</a:t>
            </a:r>
          </a:p>
          <a:p>
            <a:pPr lvl="1"/>
            <a:r>
              <a:rPr lang="en-US" dirty="0"/>
              <a:t>Telecommunications: public resource/private utility</a:t>
            </a:r>
          </a:p>
          <a:p>
            <a:pPr lvl="1"/>
            <a:r>
              <a:rPr lang="en-US" dirty="0"/>
              <a:t>Government as Father/Tyrant</a:t>
            </a:r>
          </a:p>
          <a:p>
            <a:r>
              <a:rPr lang="en-US" dirty="0"/>
              <a:t>1980s (Downturn) – increase efficiency of utilities</a:t>
            </a:r>
          </a:p>
          <a:p>
            <a:r>
              <a:rPr lang="en-US" dirty="0"/>
              <a:t>Five Waves of Marketization (History)</a:t>
            </a:r>
          </a:p>
          <a:p>
            <a:pPr lvl="1"/>
            <a:r>
              <a:rPr lang="en-US" dirty="0"/>
              <a:t>International policy bodies (p162)</a:t>
            </a:r>
          </a:p>
          <a:p>
            <a:pPr lvl="1"/>
            <a:r>
              <a:rPr lang="en-US" dirty="0"/>
              <a:t>Copyright (intellectual Property) /public domain (how we define/remunerate creativity)</a:t>
            </a:r>
          </a:p>
          <a:p>
            <a:pPr lvl="1"/>
            <a:r>
              <a:rPr lang="en-US" dirty="0"/>
              <a:t>Fair use (our use)</a:t>
            </a:r>
          </a:p>
          <a:p>
            <a:pPr lvl="1"/>
            <a:r>
              <a:rPr lang="en-US" dirty="0"/>
              <a:t>Happy Birthday/China</a:t>
            </a:r>
          </a:p>
          <a:p>
            <a:r>
              <a:rPr lang="en-US" dirty="0"/>
              <a:t>Policies are both responses to, and products of, sociocultural, economic, and technological conditions, but they have also been fundamental in triggering transformations in the cultural industries.</a:t>
            </a:r>
          </a:p>
        </p:txBody>
      </p:sp>
    </p:spTree>
    <p:extLst>
      <p:ext uri="{BB962C8B-B14F-4D97-AF65-F5344CB8AC3E}">
        <p14:creationId xmlns:p14="http://schemas.microsoft.com/office/powerpoint/2010/main" val="255879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E0AE6-665D-404A-BDE8-024E7D7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Cities, Industries,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3FF2B-2933-424D-9E85-D3A790D5C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Cultural Policy – High/Low Culture, Economics </a:t>
            </a:r>
          </a:p>
          <a:p>
            <a:r>
              <a:rPr lang="en-US" dirty="0"/>
              <a:t>Creative Cities, Clusters, Economies,</a:t>
            </a:r>
          </a:p>
          <a:p>
            <a:r>
              <a:rPr lang="en-US" dirty="0"/>
              <a:t>Entrepreneurship, Regeneration  (returns on public investment)</a:t>
            </a:r>
          </a:p>
          <a:p>
            <a:r>
              <a:rPr lang="en-US" dirty="0"/>
              <a:t>Conclusion – p. 195</a:t>
            </a:r>
          </a:p>
        </p:txBody>
      </p:sp>
    </p:spTree>
    <p:extLst>
      <p:ext uri="{BB962C8B-B14F-4D97-AF65-F5344CB8AC3E}">
        <p14:creationId xmlns:p14="http://schemas.microsoft.com/office/powerpoint/2010/main" val="707598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{183A3F9B-7CE1-4792-AB0E-AC0E6B151A12}tf78438558</Template>
  <TotalTime>0</TotalTime>
  <Words>182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SavonVTI</vt:lpstr>
      <vt:lpstr>Policy Change</vt:lpstr>
      <vt:lpstr>Policy</vt:lpstr>
      <vt:lpstr>Creative Cities, Industries, Economies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2020-03-28T13:08:40Z</dcterms:created>
  <dcterms:modified xsi:type="dcterms:W3CDTF">2020-03-28T14:13:01Z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