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5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48A87A34-81AB-432B-8DAE-1953F412C126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7BDD9-67DB-4B08-88A9-9B827DA7F4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Ownership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E0F85C-952F-483C-ADD3-C0FE678059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7</a:t>
            </a:r>
          </a:p>
        </p:txBody>
      </p:sp>
    </p:spTree>
    <p:extLst>
      <p:ext uri="{BB962C8B-B14F-4D97-AF65-F5344CB8AC3E}">
        <p14:creationId xmlns:p14="http://schemas.microsoft.com/office/powerpoint/2010/main" val="12567730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359CA-86DC-4B36-92BD-B1B6038C2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Expansion of Commodification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995D88-63F5-48A5-9734-37AE10A1D4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Ambivalent process (access)(labor)</a:t>
            </a:r>
          </a:p>
          <a:p>
            <a:r>
              <a:rPr lang="en-US" dirty="0"/>
              <a:t>Fueled by discourses; </a:t>
            </a:r>
            <a:r>
              <a:rPr lang="en-US"/>
              <a:t>corporate “pull”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50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3DE0F-F240-4A1C-B39B-77B5F98E7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Concentration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4396A-260B-4D76-8A5B-C83A12FDD3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It is important because it allows us to consider</a:t>
            </a:r>
          </a:p>
          <a:p>
            <a:pPr lvl="1"/>
            <a:r>
              <a:rPr lang="en-US" dirty="0"/>
              <a:t>Democratic distribution of communication power</a:t>
            </a:r>
          </a:p>
          <a:p>
            <a:pPr lvl="1"/>
            <a:r>
              <a:rPr lang="en-US" dirty="0"/>
              <a:t>Democratic safeguards against abuses of economic, political, and cultural power</a:t>
            </a:r>
          </a:p>
          <a:p>
            <a:pPr lvl="1"/>
            <a:r>
              <a:rPr lang="en-US" dirty="0"/>
              <a:t>Open up paths for creative contributions</a:t>
            </a:r>
          </a:p>
          <a:p>
            <a:r>
              <a:rPr lang="en-US" dirty="0"/>
              <a:t>Power (to influence policy, the market; within and between firms); Institutional investors</a:t>
            </a:r>
          </a:p>
          <a:p>
            <a:r>
              <a:rPr lang="en-US" i="1" dirty="0"/>
              <a:t>Mode</a:t>
            </a:r>
            <a:r>
              <a:rPr lang="en-US" dirty="0"/>
              <a:t> of ownership matters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884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70E06-9591-44A2-93AA-C5CF0C239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Corporations Matter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F500E9-06D6-4BAF-A1D3-2ED2C043C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Policy and regulation</a:t>
            </a:r>
          </a:p>
          <a:p>
            <a:r>
              <a:rPr lang="en-US" dirty="0"/>
              <a:t>Quality of products</a:t>
            </a:r>
          </a:p>
          <a:p>
            <a:r>
              <a:rPr lang="en-US" dirty="0" err="1"/>
              <a:t>Labour</a:t>
            </a:r>
            <a:r>
              <a:rPr lang="en-US" dirty="0"/>
              <a:t> conditions</a:t>
            </a:r>
          </a:p>
          <a:p>
            <a:r>
              <a:rPr lang="en-US" dirty="0"/>
              <a:t>Mutual reinforcement of power (interlocking boards)</a:t>
            </a:r>
          </a:p>
        </p:txBody>
      </p:sp>
    </p:spTree>
    <p:extLst>
      <p:ext uri="{BB962C8B-B14F-4D97-AF65-F5344CB8AC3E}">
        <p14:creationId xmlns:p14="http://schemas.microsoft.com/office/powerpoint/2010/main" val="3071377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0C510-0636-4C05-86C2-923A0D4FB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History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B8B36-E4D5-4257-A2D8-4A3533931F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1985-2000: Rise of the mega-corporation</a:t>
            </a:r>
          </a:p>
          <a:p>
            <a:pPr lvl="1"/>
            <a:r>
              <a:rPr lang="en-US" dirty="0"/>
              <a:t>Acquisitions, mergers (profits for investors through conglomeration)</a:t>
            </a:r>
          </a:p>
          <a:p>
            <a:pPr lvl="2"/>
            <a:r>
              <a:rPr lang="en-US" dirty="0"/>
              <a:t>Speculation around Telecom, Cultural Industries and IT</a:t>
            </a:r>
          </a:p>
          <a:p>
            <a:pPr lvl="3"/>
            <a:r>
              <a:rPr lang="en-US" dirty="0"/>
              <a:t>Enron</a:t>
            </a:r>
          </a:p>
          <a:p>
            <a:r>
              <a:rPr lang="en-US" dirty="0"/>
              <a:t>2000 onwards: IT mega-corporations</a:t>
            </a:r>
          </a:p>
          <a:p>
            <a:pPr lvl="1"/>
            <a:r>
              <a:rPr lang="en-US" dirty="0"/>
              <a:t>GAFAM (“running the internet”)</a:t>
            </a:r>
          </a:p>
          <a:p>
            <a:pPr lvl="1"/>
            <a:r>
              <a:rPr lang="en-US" dirty="0"/>
              <a:t>Continued corporate influence</a:t>
            </a:r>
          </a:p>
        </p:txBody>
      </p:sp>
    </p:spTree>
    <p:extLst>
      <p:ext uri="{BB962C8B-B14F-4D97-AF65-F5344CB8AC3E}">
        <p14:creationId xmlns:p14="http://schemas.microsoft.com/office/powerpoint/2010/main" val="476754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44F9F-9B9C-4FA2-8654-9423D8213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Conglomeration</a:t>
            </a:r>
            <a:br>
              <a:rPr lang="en-US" dirty="0"/>
            </a:br>
            <a:r>
              <a:rPr lang="en-US" dirty="0"/>
              <a:t>Synergy to Convergence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6E27B1-D27C-422E-B1E9-85E20FFE97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Synergy; mergers &amp; acquisitions (outcomes ??); volatile and risky</a:t>
            </a:r>
          </a:p>
          <a:p>
            <a:r>
              <a:rPr lang="en-US" dirty="0"/>
              <a:t>Contemporary Concerns: Lobbying/Content &amp; Cross-Promotion</a:t>
            </a:r>
          </a:p>
          <a:p>
            <a:r>
              <a:rPr lang="en-US" dirty="0"/>
              <a:t>Vertical Integration (undulations in response to new tech, policy, new business fashion, yet still a significant factor in the market and media power of the major cultural industries)</a:t>
            </a:r>
          </a:p>
        </p:txBody>
      </p:sp>
    </p:spTree>
    <p:extLst>
      <p:ext uri="{BB962C8B-B14F-4D97-AF65-F5344CB8AC3E}">
        <p14:creationId xmlns:p14="http://schemas.microsoft.com/office/powerpoint/2010/main" val="3198476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5B307-094D-4459-9827-2029B7259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Interacting Mega-Corporations in 4 Sectors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FDA70C-7E8C-4757-9C3D-BE3B609C71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Enter IT after 2000 (Digital Disruptions);Crisis of financialization (disintegration)</a:t>
            </a:r>
          </a:p>
          <a:p>
            <a:r>
              <a:rPr lang="en-US" dirty="0"/>
              <a:t>Cultural Industries, IT, Telecom, Consumer Electronics</a:t>
            </a:r>
          </a:p>
          <a:p>
            <a:r>
              <a:rPr lang="en-US" dirty="0"/>
              <a:t>First Tier (Global), Second Tier (Regional, National) </a:t>
            </a:r>
          </a:p>
          <a:p>
            <a:pPr lvl="1"/>
            <a:r>
              <a:rPr lang="en-US" dirty="0"/>
              <a:t>Small companies and innovation</a:t>
            </a:r>
          </a:p>
          <a:p>
            <a:pPr lvl="1"/>
            <a:r>
              <a:rPr lang="en-US" dirty="0"/>
              <a:t>Proto-markets and independence (spaces of innovation) vs. centralizing tendencies of cultural industries</a:t>
            </a:r>
          </a:p>
          <a:p>
            <a:pPr marL="914400" lvl="2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55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AA6B5-145B-4B64-9D9B-BE9F7D538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Networks, interdependence, alliances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53214-4519-44AD-B191-E81BF034C0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Complex subcontracting/networks of interdependence</a:t>
            </a:r>
          </a:p>
          <a:p>
            <a:pPr lvl="1"/>
            <a:r>
              <a:rPr lang="en-US" dirty="0"/>
              <a:t>Low Risk; High Return vs. creative autonomy/independence</a:t>
            </a:r>
          </a:p>
          <a:p>
            <a:r>
              <a:rPr lang="en-US" dirty="0"/>
              <a:t>Intercorporate alliances/joint-ventures</a:t>
            </a:r>
          </a:p>
          <a:p>
            <a:pPr lvl="1"/>
            <a:r>
              <a:rPr lang="en-US" dirty="0"/>
              <a:t>Share risks, power, rewards</a:t>
            </a:r>
          </a:p>
          <a:p>
            <a:pPr lvl="1"/>
            <a:r>
              <a:rPr lang="en-US" dirty="0"/>
              <a:t>Co-opetition</a:t>
            </a:r>
          </a:p>
        </p:txBody>
      </p:sp>
    </p:spTree>
    <p:extLst>
      <p:ext uri="{BB962C8B-B14F-4D97-AF65-F5344CB8AC3E}">
        <p14:creationId xmlns:p14="http://schemas.microsoft.com/office/powerpoint/2010/main" val="884402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B73E7-1981-472A-8222-5A8552DC0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History</a:t>
            </a:r>
            <a:br>
              <a:rPr lang="en-US" dirty="0"/>
            </a:br>
            <a:r>
              <a:rPr lang="en-US" dirty="0"/>
              <a:t>2010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248FAB-C9A5-4A6C-AD27-FB82AC1D8E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Telecom Mega-mergers</a:t>
            </a:r>
          </a:p>
          <a:p>
            <a:pPr lvl="1"/>
            <a:r>
              <a:rPr lang="en-US" dirty="0"/>
              <a:t>Greater equality of access is less important than maximizing investment opportunities for business/consumer convenience</a:t>
            </a:r>
          </a:p>
          <a:p>
            <a:pPr lvl="1"/>
            <a:r>
              <a:rPr lang="en-US" dirty="0"/>
              <a:t>Mobile Telephony in the US (AT&amp;T/Verizon/T-Mobile): providing “service”</a:t>
            </a:r>
          </a:p>
          <a:p>
            <a:pPr lvl="1"/>
            <a:r>
              <a:rPr lang="en-US" dirty="0"/>
              <a:t>Net Neutrality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19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E839D-0EDD-4845-A7AA-95CECAF6F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Cultural Industries: Growth?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DE4ED-429B-40BC-98DD-6594E1BED3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matter of definition/politics</a:t>
            </a:r>
          </a:p>
          <a:p>
            <a:r>
              <a:rPr lang="en-US" dirty="0"/>
              <a:t>Becoming more important as part of national economies; not the center of global business</a:t>
            </a:r>
          </a:p>
          <a:p>
            <a:pPr lvl="1"/>
            <a:r>
              <a:rPr lang="en-US" dirty="0"/>
              <a:t>Market Capitalization (real value)</a:t>
            </a:r>
          </a:p>
        </p:txBody>
      </p:sp>
    </p:spTree>
    <p:extLst>
      <p:ext uri="{BB962C8B-B14F-4D97-AF65-F5344CB8AC3E}">
        <p14:creationId xmlns:p14="http://schemas.microsoft.com/office/powerpoint/2010/main" val="425646485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172</TotalTime>
  <Words>355</Words>
  <Application>Microsoft Office PowerPoint</Application>
  <PresentationFormat>Widescreen</PresentationFormat>
  <Paragraphs>50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Century Gothic</vt:lpstr>
      <vt:lpstr>Gallery</vt:lpstr>
      <vt:lpstr>Ownership</vt:lpstr>
      <vt:lpstr>Concentration</vt:lpstr>
      <vt:lpstr>Corporations Matter</vt:lpstr>
      <vt:lpstr>History </vt:lpstr>
      <vt:lpstr>Conglomeration Synergy to Convergence</vt:lpstr>
      <vt:lpstr>Interacting Mega-Corporations in 4 Sectors</vt:lpstr>
      <vt:lpstr>Networks, interdependence, alliances</vt:lpstr>
      <vt:lpstr>History 2010</vt:lpstr>
      <vt:lpstr>Cultural Industries: Growth?</vt:lpstr>
      <vt:lpstr>Expansion of Commodification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Ownership</dc:title>
  <dc:creator>Charles Elavsky</dc:creator>
  <cp:lastModifiedBy>Charles Elavsky</cp:lastModifiedBy>
  <cp:revision>7</cp:revision>
  <dcterms:created xsi:type="dcterms:W3CDTF">2020-04-06T12:33:25Z</dcterms:created>
  <dcterms:modified xsi:type="dcterms:W3CDTF">2020-04-06T20:45:49Z</dcterms:modified>
</cp:coreProperties>
</file>