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61" r:id="rId7"/>
    <p:sldId id="263" r:id="rId8"/>
    <p:sldId id="281" r:id="rId9"/>
    <p:sldId id="283" r:id="rId10"/>
    <p:sldId id="284" r:id="rId11"/>
    <p:sldId id="290" r:id="rId12"/>
    <p:sldId id="287" r:id="rId13"/>
    <p:sldId id="266" r:id="rId14"/>
    <p:sldId id="267" r:id="rId15"/>
    <p:sldId id="268" r:id="rId16"/>
    <p:sldId id="273" r:id="rId17"/>
    <p:sldId id="274" r:id="rId18"/>
    <p:sldId id="300" r:id="rId19"/>
    <p:sldId id="275" r:id="rId20"/>
    <p:sldId id="276" r:id="rId21"/>
    <p:sldId id="277" r:id="rId22"/>
    <p:sldId id="278" r:id="rId23"/>
    <p:sldId id="279" r:id="rId24"/>
    <p:sldId id="291" r:id="rId25"/>
    <p:sldId id="292" r:id="rId26"/>
    <p:sldId id="296" r:id="rId27"/>
    <p:sldId id="30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106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60F2F-1993-4AA1-A9FE-ECD3AF245F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E9A59CA-AD99-4187-9631-60B8916EE41C}">
      <dgm:prSet phldrT="[Text]"/>
      <dgm:spPr/>
      <dgm:t>
        <a:bodyPr/>
        <a:lstStyle/>
        <a:p>
          <a:r>
            <a:rPr lang="cs-CZ" dirty="0" smtClean="0"/>
            <a:t>Co chci chránit</a:t>
          </a:r>
          <a:endParaRPr lang="cs-CZ" dirty="0"/>
        </a:p>
      </dgm:t>
    </dgm:pt>
    <dgm:pt modelId="{FFC268F3-0F2B-4411-B708-00A46EF952FF}" type="parTrans" cxnId="{6EAF6DBD-8FE1-4B55-B39A-5CF765CD5199}">
      <dgm:prSet/>
      <dgm:spPr/>
      <dgm:t>
        <a:bodyPr/>
        <a:lstStyle/>
        <a:p>
          <a:endParaRPr lang="cs-CZ"/>
        </a:p>
      </dgm:t>
    </dgm:pt>
    <dgm:pt modelId="{8033186F-B91A-496A-9790-C5DB7F7100D1}" type="sibTrans" cxnId="{6EAF6DBD-8FE1-4B55-B39A-5CF765CD5199}">
      <dgm:prSet/>
      <dgm:spPr/>
      <dgm:t>
        <a:bodyPr/>
        <a:lstStyle/>
        <a:p>
          <a:endParaRPr lang="cs-CZ"/>
        </a:p>
      </dgm:t>
    </dgm:pt>
    <dgm:pt modelId="{BA139FFE-773F-401B-B715-3EC20EBB768C}">
      <dgm:prSet phldrT="[Text]"/>
      <dgm:spPr/>
      <dgm:t>
        <a:bodyPr/>
        <a:lstStyle/>
        <a:p>
          <a:r>
            <a:rPr lang="cs-CZ" dirty="0" smtClean="0"/>
            <a:t>Analýza hrozeb a rizik</a:t>
          </a:r>
          <a:endParaRPr lang="cs-CZ" dirty="0"/>
        </a:p>
      </dgm:t>
    </dgm:pt>
    <dgm:pt modelId="{DC1C4CB5-2873-4668-B520-2D2F76053B8D}" type="parTrans" cxnId="{ACCFA4AB-9188-450A-8F3C-A9C1A4112BE5}">
      <dgm:prSet/>
      <dgm:spPr/>
      <dgm:t>
        <a:bodyPr/>
        <a:lstStyle/>
        <a:p>
          <a:endParaRPr lang="cs-CZ"/>
        </a:p>
      </dgm:t>
    </dgm:pt>
    <dgm:pt modelId="{ED262D91-7832-4F27-B7EB-60385AD1334D}" type="sibTrans" cxnId="{ACCFA4AB-9188-450A-8F3C-A9C1A4112BE5}">
      <dgm:prSet/>
      <dgm:spPr/>
      <dgm:t>
        <a:bodyPr/>
        <a:lstStyle/>
        <a:p>
          <a:endParaRPr lang="cs-CZ"/>
        </a:p>
      </dgm:t>
    </dgm:pt>
    <dgm:pt modelId="{57E5F54E-3E8B-4B9C-97A7-6F8A349DE05D}">
      <dgm:prSet phldrT="[Text]"/>
      <dgm:spPr/>
      <dgm:t>
        <a:bodyPr/>
        <a:lstStyle/>
        <a:p>
          <a:r>
            <a:rPr lang="cs-CZ" dirty="0" smtClean="0"/>
            <a:t>Ujasnění strategie a metody zabezpečení</a:t>
          </a:r>
          <a:endParaRPr lang="cs-CZ" dirty="0"/>
        </a:p>
      </dgm:t>
    </dgm:pt>
    <dgm:pt modelId="{9B789EC1-82D1-478B-8613-38E58892D36E}" type="parTrans" cxnId="{524C5AA6-EC34-41C7-A6DD-54C9E4F36C6F}">
      <dgm:prSet/>
      <dgm:spPr/>
      <dgm:t>
        <a:bodyPr/>
        <a:lstStyle/>
        <a:p>
          <a:endParaRPr lang="cs-CZ"/>
        </a:p>
      </dgm:t>
    </dgm:pt>
    <dgm:pt modelId="{AE2AAEBA-5F31-446F-9E01-705667CEABC3}" type="sibTrans" cxnId="{524C5AA6-EC34-41C7-A6DD-54C9E4F36C6F}">
      <dgm:prSet/>
      <dgm:spPr/>
      <dgm:t>
        <a:bodyPr/>
        <a:lstStyle/>
        <a:p>
          <a:endParaRPr lang="cs-CZ"/>
        </a:p>
      </dgm:t>
    </dgm:pt>
    <dgm:pt modelId="{4617D38F-0C41-472D-839B-0589A4513D62}">
      <dgm:prSet phldrT="[Text]"/>
      <dgm:spPr/>
      <dgm:t>
        <a:bodyPr/>
        <a:lstStyle/>
        <a:p>
          <a:r>
            <a:rPr lang="cs-CZ" dirty="0" smtClean="0"/>
            <a:t>Vymezení a aplikace opatření</a:t>
          </a:r>
          <a:endParaRPr lang="cs-CZ" dirty="0"/>
        </a:p>
      </dgm:t>
    </dgm:pt>
    <dgm:pt modelId="{EFF40D70-1EA5-468E-928C-D76AC4250362}" type="parTrans" cxnId="{66BD1A88-F770-42C1-9E3F-101F55369D2E}">
      <dgm:prSet/>
      <dgm:spPr/>
      <dgm:t>
        <a:bodyPr/>
        <a:lstStyle/>
        <a:p>
          <a:endParaRPr lang="cs-CZ"/>
        </a:p>
      </dgm:t>
    </dgm:pt>
    <dgm:pt modelId="{220856F2-6282-4B92-A9B9-C76C20E0ECD1}" type="sibTrans" cxnId="{66BD1A88-F770-42C1-9E3F-101F55369D2E}">
      <dgm:prSet/>
      <dgm:spPr/>
      <dgm:t>
        <a:bodyPr/>
        <a:lstStyle/>
        <a:p>
          <a:endParaRPr lang="cs-CZ"/>
        </a:p>
      </dgm:t>
    </dgm:pt>
    <dgm:pt modelId="{68FEA4CD-C920-4D30-854B-1E84D5EDDA89}">
      <dgm:prSet phldrT="[Text]"/>
      <dgm:spPr/>
      <dgm:t>
        <a:bodyPr/>
        <a:lstStyle/>
        <a:p>
          <a:r>
            <a:rPr lang="cs-CZ" dirty="0" smtClean="0"/>
            <a:t>Tým/objekt management</a:t>
          </a:r>
          <a:endParaRPr lang="cs-CZ" dirty="0"/>
        </a:p>
      </dgm:t>
    </dgm:pt>
    <dgm:pt modelId="{3BE16D3C-4C1E-4973-8487-CC2E72A2B9CF}" type="parTrans" cxnId="{06FF4E81-7125-4C86-9E54-29A4730647AC}">
      <dgm:prSet/>
      <dgm:spPr/>
      <dgm:t>
        <a:bodyPr/>
        <a:lstStyle/>
        <a:p>
          <a:endParaRPr lang="cs-CZ"/>
        </a:p>
      </dgm:t>
    </dgm:pt>
    <dgm:pt modelId="{608E4F22-EF7E-4523-93D9-604EA874E1DA}" type="sibTrans" cxnId="{06FF4E81-7125-4C86-9E54-29A4730647AC}">
      <dgm:prSet/>
      <dgm:spPr/>
      <dgm:t>
        <a:bodyPr/>
        <a:lstStyle/>
        <a:p>
          <a:endParaRPr lang="cs-CZ"/>
        </a:p>
      </dgm:t>
    </dgm:pt>
    <dgm:pt modelId="{165A8BDE-3F6A-48C6-B67A-0B741750CC16}">
      <dgm:prSet/>
      <dgm:spPr/>
      <dgm:t>
        <a:bodyPr/>
        <a:lstStyle/>
        <a:p>
          <a:r>
            <a:rPr lang="cs-CZ" dirty="0" smtClean="0"/>
            <a:t>Jak se útočí</a:t>
          </a:r>
          <a:endParaRPr lang="cs-CZ" dirty="0"/>
        </a:p>
      </dgm:t>
    </dgm:pt>
    <dgm:pt modelId="{D30EDF01-AEFA-4B0F-899C-F0E8B2A770C0}" type="parTrans" cxnId="{F09AE077-D784-4036-B9D3-20EF10920ED0}">
      <dgm:prSet/>
      <dgm:spPr/>
    </dgm:pt>
    <dgm:pt modelId="{F4BB352F-538D-4BF6-BC94-18E32C734CEF}" type="sibTrans" cxnId="{F09AE077-D784-4036-B9D3-20EF10920ED0}">
      <dgm:prSet/>
      <dgm:spPr/>
      <dgm:t>
        <a:bodyPr/>
        <a:lstStyle/>
        <a:p>
          <a:endParaRPr lang="cs-CZ"/>
        </a:p>
      </dgm:t>
    </dgm:pt>
    <dgm:pt modelId="{DAC3B236-7869-44AA-B5B7-5DE37E7BB234}">
      <dgm:prSet/>
      <dgm:spPr/>
      <dgm:t>
        <a:bodyPr/>
        <a:lstStyle/>
        <a:p>
          <a:r>
            <a:rPr lang="cs-CZ" dirty="0" smtClean="0"/>
            <a:t>Proti komu/čemu</a:t>
          </a:r>
          <a:endParaRPr lang="cs-CZ" dirty="0"/>
        </a:p>
      </dgm:t>
    </dgm:pt>
    <dgm:pt modelId="{FDFC1410-7BF7-44ED-92A4-E455E5905FD1}" type="parTrans" cxnId="{9E797443-EBE7-4899-A6EF-228C6E70B815}">
      <dgm:prSet/>
      <dgm:spPr/>
    </dgm:pt>
    <dgm:pt modelId="{32238BEB-9608-413F-9222-D418C70032D5}" type="sibTrans" cxnId="{9E797443-EBE7-4899-A6EF-228C6E70B815}">
      <dgm:prSet/>
      <dgm:spPr/>
      <dgm:t>
        <a:bodyPr/>
        <a:lstStyle/>
        <a:p>
          <a:endParaRPr lang="cs-CZ"/>
        </a:p>
      </dgm:t>
    </dgm:pt>
    <dgm:pt modelId="{CCAE85CD-B8C7-45DD-8704-D7E03619D5A5}" type="pres">
      <dgm:prSet presAssocID="{60160F2F-1993-4AA1-A9FE-ECD3AF245F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03942A-76CF-4CB5-ACD5-16226DC7A18F}" type="pres">
      <dgm:prSet presAssocID="{2E9A59CA-AD99-4187-9631-60B8916EE41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CD2F2-FF10-445F-9D60-12FC1EE290D8}" type="pres">
      <dgm:prSet presAssocID="{8033186F-B91A-496A-9790-C5DB7F7100D1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BC71C2A-0165-449D-8601-591B4EC877B1}" type="pres">
      <dgm:prSet presAssocID="{8033186F-B91A-496A-9790-C5DB7F7100D1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1A69AF1C-6FE4-4131-8045-E88BBFE58DD8}" type="pres">
      <dgm:prSet presAssocID="{DAC3B236-7869-44AA-B5B7-5DE37E7BB23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9CCFCE-7205-4833-B569-CCF0B8731250}" type="pres">
      <dgm:prSet presAssocID="{32238BEB-9608-413F-9222-D418C70032D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BA604D23-D3DD-44C5-B677-D5482140A80F}" type="pres">
      <dgm:prSet presAssocID="{32238BEB-9608-413F-9222-D418C70032D5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0717CB6B-3F93-4862-8632-81ECCE1F571C}" type="pres">
      <dgm:prSet presAssocID="{165A8BDE-3F6A-48C6-B67A-0B741750CC1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76E3A-3938-4B7A-9120-7ED94C70A065}" type="pres">
      <dgm:prSet presAssocID="{F4BB352F-538D-4BF6-BC94-18E32C734CEF}" presName="sibTrans" presStyleLbl="sibTrans2D1" presStyleIdx="2" presStyleCnt="7"/>
      <dgm:spPr/>
      <dgm:t>
        <a:bodyPr/>
        <a:lstStyle/>
        <a:p>
          <a:endParaRPr lang="cs-CZ"/>
        </a:p>
      </dgm:t>
    </dgm:pt>
    <dgm:pt modelId="{541AC501-15F3-4BFB-860A-678CC5DAF5D2}" type="pres">
      <dgm:prSet presAssocID="{F4BB352F-538D-4BF6-BC94-18E32C734CEF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23AF71B9-BE10-473F-A23F-19F2F2683A77}" type="pres">
      <dgm:prSet presAssocID="{BA139FFE-773F-401B-B715-3EC20EBB768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5C2A5-5F05-4C4E-B7FA-E5972A2D5F11}" type="pres">
      <dgm:prSet presAssocID="{ED262D91-7832-4F27-B7EB-60385AD1334D}" presName="sibTrans" presStyleLbl="sibTrans2D1" presStyleIdx="3" presStyleCnt="7"/>
      <dgm:spPr/>
      <dgm:t>
        <a:bodyPr/>
        <a:lstStyle/>
        <a:p>
          <a:endParaRPr lang="cs-CZ"/>
        </a:p>
      </dgm:t>
    </dgm:pt>
    <dgm:pt modelId="{065E14B5-9C99-4D7A-ACDC-51DDC42A5D4F}" type="pres">
      <dgm:prSet presAssocID="{ED262D91-7832-4F27-B7EB-60385AD1334D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04C470E3-C4E5-499E-B205-747A6A3F8AA9}" type="pres">
      <dgm:prSet presAssocID="{57E5F54E-3E8B-4B9C-97A7-6F8A349DE05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62D2F4-61DF-4DAE-8B7C-52D193FE08F4}" type="pres">
      <dgm:prSet presAssocID="{AE2AAEBA-5F31-446F-9E01-705667CEABC3}" presName="sibTrans" presStyleLbl="sibTrans2D1" presStyleIdx="4" presStyleCnt="7"/>
      <dgm:spPr/>
      <dgm:t>
        <a:bodyPr/>
        <a:lstStyle/>
        <a:p>
          <a:endParaRPr lang="cs-CZ"/>
        </a:p>
      </dgm:t>
    </dgm:pt>
    <dgm:pt modelId="{84886E55-0A5A-43A4-884F-0B22146B5C75}" type="pres">
      <dgm:prSet presAssocID="{AE2AAEBA-5F31-446F-9E01-705667CEABC3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EC7C9D62-F85B-448E-BBD4-0F55DB042D00}" type="pres">
      <dgm:prSet presAssocID="{4617D38F-0C41-472D-839B-0589A4513D6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A4F8A-3429-4540-97AB-82418398B897}" type="pres">
      <dgm:prSet presAssocID="{220856F2-6282-4B92-A9B9-C76C20E0ECD1}" presName="sibTrans" presStyleLbl="sibTrans2D1" presStyleIdx="5" presStyleCnt="7"/>
      <dgm:spPr/>
      <dgm:t>
        <a:bodyPr/>
        <a:lstStyle/>
        <a:p>
          <a:endParaRPr lang="cs-CZ"/>
        </a:p>
      </dgm:t>
    </dgm:pt>
    <dgm:pt modelId="{77C23643-8BEC-4E79-9626-FC0976201D69}" type="pres">
      <dgm:prSet presAssocID="{220856F2-6282-4B92-A9B9-C76C20E0ECD1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3B80BA57-4B43-492F-9B51-AA0DE346BC79}" type="pres">
      <dgm:prSet presAssocID="{68FEA4CD-C920-4D30-854B-1E84D5EDDA8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D04C22-AA86-4F86-B790-B43565705D3A}" type="pres">
      <dgm:prSet presAssocID="{608E4F22-EF7E-4523-93D9-604EA874E1DA}" presName="sibTrans" presStyleLbl="sibTrans2D1" presStyleIdx="6" presStyleCnt="7"/>
      <dgm:spPr/>
      <dgm:t>
        <a:bodyPr/>
        <a:lstStyle/>
        <a:p>
          <a:endParaRPr lang="cs-CZ"/>
        </a:p>
      </dgm:t>
    </dgm:pt>
    <dgm:pt modelId="{2E26C4C0-3D61-4068-AC35-0A1D9036AB27}" type="pres">
      <dgm:prSet presAssocID="{608E4F22-EF7E-4523-93D9-604EA874E1DA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2A12E43E-1254-42AE-94C6-B07C1823D251}" type="presOf" srcId="{F4BB352F-538D-4BF6-BC94-18E32C734CEF}" destId="{541AC501-15F3-4BFB-860A-678CC5DAF5D2}" srcOrd="1" destOrd="0" presId="urn:microsoft.com/office/officeart/2005/8/layout/cycle2"/>
    <dgm:cxn modelId="{524C5AA6-EC34-41C7-A6DD-54C9E4F36C6F}" srcId="{60160F2F-1993-4AA1-A9FE-ECD3AF245F24}" destId="{57E5F54E-3E8B-4B9C-97A7-6F8A349DE05D}" srcOrd="4" destOrd="0" parTransId="{9B789EC1-82D1-478B-8613-38E58892D36E}" sibTransId="{AE2AAEBA-5F31-446F-9E01-705667CEABC3}"/>
    <dgm:cxn modelId="{3F86A002-4623-44AA-874F-58C4B4EE7900}" type="presOf" srcId="{60160F2F-1993-4AA1-A9FE-ECD3AF245F24}" destId="{CCAE85CD-B8C7-45DD-8704-D7E03619D5A5}" srcOrd="0" destOrd="0" presId="urn:microsoft.com/office/officeart/2005/8/layout/cycle2"/>
    <dgm:cxn modelId="{36752765-ECA6-4A89-91B1-0E2B99444EAE}" type="presOf" srcId="{57E5F54E-3E8B-4B9C-97A7-6F8A349DE05D}" destId="{04C470E3-C4E5-499E-B205-747A6A3F8AA9}" srcOrd="0" destOrd="0" presId="urn:microsoft.com/office/officeart/2005/8/layout/cycle2"/>
    <dgm:cxn modelId="{D6CCA2FF-92B1-4FFA-BA2C-9A57858BD989}" type="presOf" srcId="{8033186F-B91A-496A-9790-C5DB7F7100D1}" destId="{4BC71C2A-0165-449D-8601-591B4EC877B1}" srcOrd="1" destOrd="0" presId="urn:microsoft.com/office/officeart/2005/8/layout/cycle2"/>
    <dgm:cxn modelId="{73291EA5-334B-49F6-9460-5E25E6DC5F14}" type="presOf" srcId="{32238BEB-9608-413F-9222-D418C70032D5}" destId="{249CCFCE-7205-4833-B569-CCF0B8731250}" srcOrd="0" destOrd="0" presId="urn:microsoft.com/office/officeart/2005/8/layout/cycle2"/>
    <dgm:cxn modelId="{387167A7-7081-4B7E-93F5-3856D94CE3D0}" type="presOf" srcId="{68FEA4CD-C920-4D30-854B-1E84D5EDDA89}" destId="{3B80BA57-4B43-492F-9B51-AA0DE346BC79}" srcOrd="0" destOrd="0" presId="urn:microsoft.com/office/officeart/2005/8/layout/cycle2"/>
    <dgm:cxn modelId="{922E7A0E-619F-461B-B356-B21586D4B54E}" type="presOf" srcId="{ED262D91-7832-4F27-B7EB-60385AD1334D}" destId="{A715C2A5-5F05-4C4E-B7FA-E5972A2D5F11}" srcOrd="0" destOrd="0" presId="urn:microsoft.com/office/officeart/2005/8/layout/cycle2"/>
    <dgm:cxn modelId="{8176AD55-E460-4DE1-8DD6-A83ECA6A95BB}" type="presOf" srcId="{AE2AAEBA-5F31-446F-9E01-705667CEABC3}" destId="{1762D2F4-61DF-4DAE-8B7C-52D193FE08F4}" srcOrd="0" destOrd="0" presId="urn:microsoft.com/office/officeart/2005/8/layout/cycle2"/>
    <dgm:cxn modelId="{FD556A3F-D689-4A4F-9BE4-600727F1C379}" type="presOf" srcId="{F4BB352F-538D-4BF6-BC94-18E32C734CEF}" destId="{69D76E3A-3938-4B7A-9120-7ED94C70A065}" srcOrd="0" destOrd="0" presId="urn:microsoft.com/office/officeart/2005/8/layout/cycle2"/>
    <dgm:cxn modelId="{9E797443-EBE7-4899-A6EF-228C6E70B815}" srcId="{60160F2F-1993-4AA1-A9FE-ECD3AF245F24}" destId="{DAC3B236-7869-44AA-B5B7-5DE37E7BB234}" srcOrd="1" destOrd="0" parTransId="{FDFC1410-7BF7-44ED-92A4-E455E5905FD1}" sibTransId="{32238BEB-9608-413F-9222-D418C70032D5}"/>
    <dgm:cxn modelId="{B0D5F0A1-F008-476E-9098-3182E0A9798D}" type="presOf" srcId="{AE2AAEBA-5F31-446F-9E01-705667CEABC3}" destId="{84886E55-0A5A-43A4-884F-0B22146B5C75}" srcOrd="1" destOrd="0" presId="urn:microsoft.com/office/officeart/2005/8/layout/cycle2"/>
    <dgm:cxn modelId="{CAEC80D3-DACE-4F2A-8CA6-53A884D4AD85}" type="presOf" srcId="{32238BEB-9608-413F-9222-D418C70032D5}" destId="{BA604D23-D3DD-44C5-B677-D5482140A80F}" srcOrd="1" destOrd="0" presId="urn:microsoft.com/office/officeart/2005/8/layout/cycle2"/>
    <dgm:cxn modelId="{53874C45-16BF-4D4B-B2FC-D4F726CD993B}" type="presOf" srcId="{608E4F22-EF7E-4523-93D9-604EA874E1DA}" destId="{2E26C4C0-3D61-4068-AC35-0A1D9036AB27}" srcOrd="1" destOrd="0" presId="urn:microsoft.com/office/officeart/2005/8/layout/cycle2"/>
    <dgm:cxn modelId="{74A16584-947F-4958-BF4C-EF9523AD60BB}" type="presOf" srcId="{2E9A59CA-AD99-4187-9631-60B8916EE41C}" destId="{F103942A-76CF-4CB5-ACD5-16226DC7A18F}" srcOrd="0" destOrd="0" presId="urn:microsoft.com/office/officeart/2005/8/layout/cycle2"/>
    <dgm:cxn modelId="{89A9936B-446F-4457-98D3-D232F6E07A3B}" type="presOf" srcId="{4617D38F-0C41-472D-839B-0589A4513D62}" destId="{EC7C9D62-F85B-448E-BBD4-0F55DB042D00}" srcOrd="0" destOrd="0" presId="urn:microsoft.com/office/officeart/2005/8/layout/cycle2"/>
    <dgm:cxn modelId="{DBCA48B6-012C-4C76-9DF2-3A61747C0826}" type="presOf" srcId="{8033186F-B91A-496A-9790-C5DB7F7100D1}" destId="{593CD2F2-FF10-445F-9D60-12FC1EE290D8}" srcOrd="0" destOrd="0" presId="urn:microsoft.com/office/officeart/2005/8/layout/cycle2"/>
    <dgm:cxn modelId="{A2FD472C-3E46-4159-AA62-8D255194C692}" type="presOf" srcId="{608E4F22-EF7E-4523-93D9-604EA874E1DA}" destId="{4BD04C22-AA86-4F86-B790-B43565705D3A}" srcOrd="0" destOrd="0" presId="urn:microsoft.com/office/officeart/2005/8/layout/cycle2"/>
    <dgm:cxn modelId="{959EB4E7-DBED-42AA-8401-D7FB3CEF3919}" type="presOf" srcId="{ED262D91-7832-4F27-B7EB-60385AD1334D}" destId="{065E14B5-9C99-4D7A-ACDC-51DDC42A5D4F}" srcOrd="1" destOrd="0" presId="urn:microsoft.com/office/officeart/2005/8/layout/cycle2"/>
    <dgm:cxn modelId="{56104F8A-F9FA-4C85-B52E-A04108B0C23D}" type="presOf" srcId="{220856F2-6282-4B92-A9B9-C76C20E0ECD1}" destId="{35FA4F8A-3429-4540-97AB-82418398B897}" srcOrd="0" destOrd="0" presId="urn:microsoft.com/office/officeart/2005/8/layout/cycle2"/>
    <dgm:cxn modelId="{06FF4E81-7125-4C86-9E54-29A4730647AC}" srcId="{60160F2F-1993-4AA1-A9FE-ECD3AF245F24}" destId="{68FEA4CD-C920-4D30-854B-1E84D5EDDA89}" srcOrd="6" destOrd="0" parTransId="{3BE16D3C-4C1E-4973-8487-CC2E72A2B9CF}" sibTransId="{608E4F22-EF7E-4523-93D9-604EA874E1DA}"/>
    <dgm:cxn modelId="{9C7ECF77-0C49-423C-892C-2EEE4D83FDC5}" type="presOf" srcId="{165A8BDE-3F6A-48C6-B67A-0B741750CC16}" destId="{0717CB6B-3F93-4862-8632-81ECCE1F571C}" srcOrd="0" destOrd="0" presId="urn:microsoft.com/office/officeart/2005/8/layout/cycle2"/>
    <dgm:cxn modelId="{0208E860-8740-4C4E-90B2-D221EA9A999D}" type="presOf" srcId="{BA139FFE-773F-401B-B715-3EC20EBB768C}" destId="{23AF71B9-BE10-473F-A23F-19F2F2683A77}" srcOrd="0" destOrd="0" presId="urn:microsoft.com/office/officeart/2005/8/layout/cycle2"/>
    <dgm:cxn modelId="{F09AE077-D784-4036-B9D3-20EF10920ED0}" srcId="{60160F2F-1993-4AA1-A9FE-ECD3AF245F24}" destId="{165A8BDE-3F6A-48C6-B67A-0B741750CC16}" srcOrd="2" destOrd="0" parTransId="{D30EDF01-AEFA-4B0F-899C-F0E8B2A770C0}" sibTransId="{F4BB352F-538D-4BF6-BC94-18E32C734CEF}"/>
    <dgm:cxn modelId="{E41F82BA-B3A7-4FF7-955E-A32FCFD495DB}" type="presOf" srcId="{DAC3B236-7869-44AA-B5B7-5DE37E7BB234}" destId="{1A69AF1C-6FE4-4131-8045-E88BBFE58DD8}" srcOrd="0" destOrd="0" presId="urn:microsoft.com/office/officeart/2005/8/layout/cycle2"/>
    <dgm:cxn modelId="{6EAF6DBD-8FE1-4B55-B39A-5CF765CD5199}" srcId="{60160F2F-1993-4AA1-A9FE-ECD3AF245F24}" destId="{2E9A59CA-AD99-4187-9631-60B8916EE41C}" srcOrd="0" destOrd="0" parTransId="{FFC268F3-0F2B-4411-B708-00A46EF952FF}" sibTransId="{8033186F-B91A-496A-9790-C5DB7F7100D1}"/>
    <dgm:cxn modelId="{492FCFD3-5322-4920-BD40-7EF1F3C7DE7C}" type="presOf" srcId="{220856F2-6282-4B92-A9B9-C76C20E0ECD1}" destId="{77C23643-8BEC-4E79-9626-FC0976201D69}" srcOrd="1" destOrd="0" presId="urn:microsoft.com/office/officeart/2005/8/layout/cycle2"/>
    <dgm:cxn modelId="{66BD1A88-F770-42C1-9E3F-101F55369D2E}" srcId="{60160F2F-1993-4AA1-A9FE-ECD3AF245F24}" destId="{4617D38F-0C41-472D-839B-0589A4513D62}" srcOrd="5" destOrd="0" parTransId="{EFF40D70-1EA5-468E-928C-D76AC4250362}" sibTransId="{220856F2-6282-4B92-A9B9-C76C20E0ECD1}"/>
    <dgm:cxn modelId="{ACCFA4AB-9188-450A-8F3C-A9C1A4112BE5}" srcId="{60160F2F-1993-4AA1-A9FE-ECD3AF245F24}" destId="{BA139FFE-773F-401B-B715-3EC20EBB768C}" srcOrd="3" destOrd="0" parTransId="{DC1C4CB5-2873-4668-B520-2D2F76053B8D}" sibTransId="{ED262D91-7832-4F27-B7EB-60385AD1334D}"/>
    <dgm:cxn modelId="{5B1EFE52-B781-46A5-8139-A981BB2DAA25}" type="presParOf" srcId="{CCAE85CD-B8C7-45DD-8704-D7E03619D5A5}" destId="{F103942A-76CF-4CB5-ACD5-16226DC7A18F}" srcOrd="0" destOrd="0" presId="urn:microsoft.com/office/officeart/2005/8/layout/cycle2"/>
    <dgm:cxn modelId="{B992FE70-0536-49C3-93A6-36B005A24EBE}" type="presParOf" srcId="{CCAE85CD-B8C7-45DD-8704-D7E03619D5A5}" destId="{593CD2F2-FF10-445F-9D60-12FC1EE290D8}" srcOrd="1" destOrd="0" presId="urn:microsoft.com/office/officeart/2005/8/layout/cycle2"/>
    <dgm:cxn modelId="{84F30E26-716D-43E9-9C05-AF7A34BD87F6}" type="presParOf" srcId="{593CD2F2-FF10-445F-9D60-12FC1EE290D8}" destId="{4BC71C2A-0165-449D-8601-591B4EC877B1}" srcOrd="0" destOrd="0" presId="urn:microsoft.com/office/officeart/2005/8/layout/cycle2"/>
    <dgm:cxn modelId="{05C27E74-2B61-4EEA-925A-45CDE05B99B0}" type="presParOf" srcId="{CCAE85CD-B8C7-45DD-8704-D7E03619D5A5}" destId="{1A69AF1C-6FE4-4131-8045-E88BBFE58DD8}" srcOrd="2" destOrd="0" presId="urn:microsoft.com/office/officeart/2005/8/layout/cycle2"/>
    <dgm:cxn modelId="{F489A4F1-7DA1-4BB1-80A0-29B159C9640B}" type="presParOf" srcId="{CCAE85CD-B8C7-45DD-8704-D7E03619D5A5}" destId="{249CCFCE-7205-4833-B569-CCF0B8731250}" srcOrd="3" destOrd="0" presId="urn:microsoft.com/office/officeart/2005/8/layout/cycle2"/>
    <dgm:cxn modelId="{ABF61589-583B-4F1F-9FD4-9B97C83FB1FC}" type="presParOf" srcId="{249CCFCE-7205-4833-B569-CCF0B8731250}" destId="{BA604D23-D3DD-44C5-B677-D5482140A80F}" srcOrd="0" destOrd="0" presId="urn:microsoft.com/office/officeart/2005/8/layout/cycle2"/>
    <dgm:cxn modelId="{6F6ED228-3A44-43FB-A61A-9E129A1EE134}" type="presParOf" srcId="{CCAE85CD-B8C7-45DD-8704-D7E03619D5A5}" destId="{0717CB6B-3F93-4862-8632-81ECCE1F571C}" srcOrd="4" destOrd="0" presId="urn:microsoft.com/office/officeart/2005/8/layout/cycle2"/>
    <dgm:cxn modelId="{BC78435B-6A9A-4020-97B8-BC7256573B3E}" type="presParOf" srcId="{CCAE85CD-B8C7-45DD-8704-D7E03619D5A5}" destId="{69D76E3A-3938-4B7A-9120-7ED94C70A065}" srcOrd="5" destOrd="0" presId="urn:microsoft.com/office/officeart/2005/8/layout/cycle2"/>
    <dgm:cxn modelId="{9A5EFD67-6D71-4D98-82F3-231DE0DFB59A}" type="presParOf" srcId="{69D76E3A-3938-4B7A-9120-7ED94C70A065}" destId="{541AC501-15F3-4BFB-860A-678CC5DAF5D2}" srcOrd="0" destOrd="0" presId="urn:microsoft.com/office/officeart/2005/8/layout/cycle2"/>
    <dgm:cxn modelId="{EFA57880-0B09-4470-9071-596AE0796675}" type="presParOf" srcId="{CCAE85CD-B8C7-45DD-8704-D7E03619D5A5}" destId="{23AF71B9-BE10-473F-A23F-19F2F2683A77}" srcOrd="6" destOrd="0" presId="urn:microsoft.com/office/officeart/2005/8/layout/cycle2"/>
    <dgm:cxn modelId="{AE3DC291-216E-48B1-8F88-92BE0DEB4B59}" type="presParOf" srcId="{CCAE85CD-B8C7-45DD-8704-D7E03619D5A5}" destId="{A715C2A5-5F05-4C4E-B7FA-E5972A2D5F11}" srcOrd="7" destOrd="0" presId="urn:microsoft.com/office/officeart/2005/8/layout/cycle2"/>
    <dgm:cxn modelId="{6CC778AC-15E5-487C-997F-13068061B8A1}" type="presParOf" srcId="{A715C2A5-5F05-4C4E-B7FA-E5972A2D5F11}" destId="{065E14B5-9C99-4D7A-ACDC-51DDC42A5D4F}" srcOrd="0" destOrd="0" presId="urn:microsoft.com/office/officeart/2005/8/layout/cycle2"/>
    <dgm:cxn modelId="{27164329-0C79-4B00-9C60-70201D3EB69F}" type="presParOf" srcId="{CCAE85CD-B8C7-45DD-8704-D7E03619D5A5}" destId="{04C470E3-C4E5-499E-B205-747A6A3F8AA9}" srcOrd="8" destOrd="0" presId="urn:microsoft.com/office/officeart/2005/8/layout/cycle2"/>
    <dgm:cxn modelId="{3537D316-5AD3-4DF6-B3D4-F577AB118F77}" type="presParOf" srcId="{CCAE85CD-B8C7-45DD-8704-D7E03619D5A5}" destId="{1762D2F4-61DF-4DAE-8B7C-52D193FE08F4}" srcOrd="9" destOrd="0" presId="urn:microsoft.com/office/officeart/2005/8/layout/cycle2"/>
    <dgm:cxn modelId="{91FCB3A2-9ABD-45D1-8FD6-7EB4FC912310}" type="presParOf" srcId="{1762D2F4-61DF-4DAE-8B7C-52D193FE08F4}" destId="{84886E55-0A5A-43A4-884F-0B22146B5C75}" srcOrd="0" destOrd="0" presId="urn:microsoft.com/office/officeart/2005/8/layout/cycle2"/>
    <dgm:cxn modelId="{E236F54C-44EF-48AC-8B12-F13BA96CB4B9}" type="presParOf" srcId="{CCAE85CD-B8C7-45DD-8704-D7E03619D5A5}" destId="{EC7C9D62-F85B-448E-BBD4-0F55DB042D00}" srcOrd="10" destOrd="0" presId="urn:microsoft.com/office/officeart/2005/8/layout/cycle2"/>
    <dgm:cxn modelId="{7DC5E2F6-FF15-434C-9E00-2F26502045A8}" type="presParOf" srcId="{CCAE85CD-B8C7-45DD-8704-D7E03619D5A5}" destId="{35FA4F8A-3429-4540-97AB-82418398B897}" srcOrd="11" destOrd="0" presId="urn:microsoft.com/office/officeart/2005/8/layout/cycle2"/>
    <dgm:cxn modelId="{AA49A438-C867-445C-AA2D-A461374F24C9}" type="presParOf" srcId="{35FA4F8A-3429-4540-97AB-82418398B897}" destId="{77C23643-8BEC-4E79-9626-FC0976201D69}" srcOrd="0" destOrd="0" presId="urn:microsoft.com/office/officeart/2005/8/layout/cycle2"/>
    <dgm:cxn modelId="{A8DBFF79-6527-4829-9F34-3873F509E88A}" type="presParOf" srcId="{CCAE85CD-B8C7-45DD-8704-D7E03619D5A5}" destId="{3B80BA57-4B43-492F-9B51-AA0DE346BC79}" srcOrd="12" destOrd="0" presId="urn:microsoft.com/office/officeart/2005/8/layout/cycle2"/>
    <dgm:cxn modelId="{41C292EA-16AB-4E60-91E1-97CCF4086529}" type="presParOf" srcId="{CCAE85CD-B8C7-45DD-8704-D7E03619D5A5}" destId="{4BD04C22-AA86-4F86-B790-B43565705D3A}" srcOrd="13" destOrd="0" presId="urn:microsoft.com/office/officeart/2005/8/layout/cycle2"/>
    <dgm:cxn modelId="{1F919F60-A9AB-4000-AE6A-A40201649FFC}" type="presParOf" srcId="{4BD04C22-AA86-4F86-B790-B43565705D3A}" destId="{2E26C4C0-3D61-4068-AC35-0A1D9036AB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942A-76CF-4CB5-ACD5-16226DC7A18F}">
      <dsp:nvSpPr>
        <dsp:cNvPr id="0" name=""/>
        <dsp:cNvSpPr/>
      </dsp:nvSpPr>
      <dsp:spPr>
        <a:xfrm>
          <a:off x="3587390" y="156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Co chci chránit</a:t>
          </a:r>
          <a:endParaRPr lang="cs-CZ" sz="1000" kern="1200" dirty="0"/>
        </a:p>
      </dsp:txBody>
      <dsp:txXfrm>
        <a:off x="3741865" y="156042"/>
        <a:ext cx="745869" cy="745869"/>
      </dsp:txXfrm>
    </dsp:sp>
    <dsp:sp modelId="{593CD2F2-FF10-445F-9D60-12FC1EE290D8}">
      <dsp:nvSpPr>
        <dsp:cNvPr id="0" name=""/>
        <dsp:cNvSpPr/>
      </dsp:nvSpPr>
      <dsp:spPr>
        <a:xfrm rot="1542857">
          <a:off x="4680828" y="69097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684987" y="743956"/>
        <a:ext cx="195992" cy="213601"/>
      </dsp:txXfrm>
    </dsp:sp>
    <dsp:sp modelId="{1A69AF1C-6FE4-4131-8045-E88BBFE58DD8}">
      <dsp:nvSpPr>
        <dsp:cNvPr id="0" name=""/>
        <dsp:cNvSpPr/>
      </dsp:nvSpPr>
      <dsp:spPr>
        <a:xfrm>
          <a:off x="5013714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Proti komu/čemu</a:t>
          </a:r>
          <a:endParaRPr lang="cs-CZ" sz="1000" kern="1200" dirty="0"/>
        </a:p>
      </dsp:txBody>
      <dsp:txXfrm>
        <a:off x="5168189" y="842924"/>
        <a:ext cx="745869" cy="745869"/>
      </dsp:txXfrm>
    </dsp:sp>
    <dsp:sp modelId="{249CCFCE-7205-4833-B569-CCF0B8731250}">
      <dsp:nvSpPr>
        <dsp:cNvPr id="0" name=""/>
        <dsp:cNvSpPr/>
      </dsp:nvSpPr>
      <dsp:spPr>
        <a:xfrm rot="4628571">
          <a:off x="5575503" y="1801837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608156" y="1832091"/>
        <a:ext cx="195992" cy="213601"/>
      </dsp:txXfrm>
    </dsp:sp>
    <dsp:sp modelId="{0717CB6B-3F93-4862-8632-81ECCE1F571C}">
      <dsp:nvSpPr>
        <dsp:cNvPr id="0" name=""/>
        <dsp:cNvSpPr/>
      </dsp:nvSpPr>
      <dsp:spPr>
        <a:xfrm>
          <a:off x="5365988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Jak se útočí</a:t>
          </a:r>
          <a:endParaRPr lang="cs-CZ" sz="1000" kern="1200" dirty="0"/>
        </a:p>
      </dsp:txBody>
      <dsp:txXfrm>
        <a:off x="5520463" y="2386333"/>
        <a:ext cx="745869" cy="745869"/>
      </dsp:txXfrm>
    </dsp:sp>
    <dsp:sp modelId="{69D76E3A-3938-4B7A-9120-7ED94C70A065}">
      <dsp:nvSpPr>
        <dsp:cNvPr id="0" name=""/>
        <dsp:cNvSpPr/>
      </dsp:nvSpPr>
      <dsp:spPr>
        <a:xfrm rot="7714286">
          <a:off x="5264820" y="3193930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5333004" y="3232294"/>
        <a:ext cx="195992" cy="213601"/>
      </dsp:txXfrm>
    </dsp:sp>
    <dsp:sp modelId="{23AF71B9-BE10-473F-A23F-19F2F2683A77}">
      <dsp:nvSpPr>
        <dsp:cNvPr id="0" name=""/>
        <dsp:cNvSpPr/>
      </dsp:nvSpPr>
      <dsp:spPr>
        <a:xfrm>
          <a:off x="4378940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Analýza hrozeb a rizik</a:t>
          </a:r>
          <a:endParaRPr lang="cs-CZ" sz="1000" kern="1200" dirty="0"/>
        </a:p>
      </dsp:txBody>
      <dsp:txXfrm>
        <a:off x="4533415" y="3624051"/>
        <a:ext cx="745869" cy="745869"/>
      </dsp:txXfrm>
    </dsp:sp>
    <dsp:sp modelId="{A715C2A5-5F05-4C4E-B7FA-E5972A2D5F11}">
      <dsp:nvSpPr>
        <dsp:cNvPr id="0" name=""/>
        <dsp:cNvSpPr/>
      </dsp:nvSpPr>
      <dsp:spPr>
        <a:xfrm rot="10800000">
          <a:off x="3982729" y="381898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066726" y="3890185"/>
        <a:ext cx="195992" cy="213601"/>
      </dsp:txXfrm>
    </dsp:sp>
    <dsp:sp modelId="{04C470E3-C4E5-499E-B205-747A6A3F8AA9}">
      <dsp:nvSpPr>
        <dsp:cNvPr id="0" name=""/>
        <dsp:cNvSpPr/>
      </dsp:nvSpPr>
      <dsp:spPr>
        <a:xfrm>
          <a:off x="2795839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Ujasnění strategie a metody zabezpečení</a:t>
          </a:r>
          <a:endParaRPr lang="cs-CZ" sz="1000" kern="1200" dirty="0"/>
        </a:p>
      </dsp:txBody>
      <dsp:txXfrm>
        <a:off x="2950314" y="3624051"/>
        <a:ext cx="745869" cy="745869"/>
      </dsp:txXfrm>
    </dsp:sp>
    <dsp:sp modelId="{1762D2F4-61DF-4DAE-8B7C-52D193FE08F4}">
      <dsp:nvSpPr>
        <dsp:cNvPr id="0" name=""/>
        <dsp:cNvSpPr/>
      </dsp:nvSpPr>
      <dsp:spPr>
        <a:xfrm rot="13885714">
          <a:off x="2694672" y="3206321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2762856" y="3310357"/>
        <a:ext cx="195992" cy="213601"/>
      </dsp:txXfrm>
    </dsp:sp>
    <dsp:sp modelId="{EC7C9D62-F85B-448E-BBD4-0F55DB042D00}">
      <dsp:nvSpPr>
        <dsp:cNvPr id="0" name=""/>
        <dsp:cNvSpPr/>
      </dsp:nvSpPr>
      <dsp:spPr>
        <a:xfrm>
          <a:off x="1808792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Vymezení a aplikace opatření</a:t>
          </a:r>
          <a:endParaRPr lang="cs-CZ" sz="1000" kern="1200" dirty="0"/>
        </a:p>
      </dsp:txBody>
      <dsp:txXfrm>
        <a:off x="1963267" y="2386333"/>
        <a:ext cx="745869" cy="745869"/>
      </dsp:txXfrm>
    </dsp:sp>
    <dsp:sp modelId="{35FA4F8A-3429-4540-97AB-82418398B897}">
      <dsp:nvSpPr>
        <dsp:cNvPr id="0" name=""/>
        <dsp:cNvSpPr/>
      </dsp:nvSpPr>
      <dsp:spPr>
        <a:xfrm rot="16971429">
          <a:off x="2370580" y="181728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403233" y="1929434"/>
        <a:ext cx="195992" cy="213601"/>
      </dsp:txXfrm>
    </dsp:sp>
    <dsp:sp modelId="{3B80BA57-4B43-492F-9B51-AA0DE346BC79}">
      <dsp:nvSpPr>
        <dsp:cNvPr id="0" name=""/>
        <dsp:cNvSpPr/>
      </dsp:nvSpPr>
      <dsp:spPr>
        <a:xfrm>
          <a:off x="2161065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Tým/objekt management</a:t>
          </a:r>
          <a:endParaRPr lang="cs-CZ" sz="1000" kern="1200" dirty="0"/>
        </a:p>
      </dsp:txBody>
      <dsp:txXfrm>
        <a:off x="2315540" y="842924"/>
        <a:ext cx="745869" cy="745869"/>
      </dsp:txXfrm>
    </dsp:sp>
    <dsp:sp modelId="{4BD04C22-AA86-4F86-B790-B43565705D3A}">
      <dsp:nvSpPr>
        <dsp:cNvPr id="0" name=""/>
        <dsp:cNvSpPr/>
      </dsp:nvSpPr>
      <dsp:spPr>
        <a:xfrm rot="20057143">
          <a:off x="3254503" y="69785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258662" y="787277"/>
        <a:ext cx="195992" cy="21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9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4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8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43AC-EA1B-4DA7-82A2-24AF2AF0BAB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tvaZMttT2w&amp;ab_channel=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29. 4. 2021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Bezpečnostní projekt</a:t>
            </a:r>
          </a:p>
          <a:p>
            <a:pPr marL="0" indent="0">
              <a:buNone/>
            </a:pPr>
            <a:r>
              <a:rPr lang="cs-CZ" sz="1600" dirty="0"/>
              <a:t> </a:t>
            </a:r>
          </a:p>
          <a:p>
            <a:pPr marL="0" indent="0">
              <a:buNone/>
            </a:pPr>
            <a:r>
              <a:rPr lang="cs-CZ" sz="1600" b="1" dirty="0"/>
              <a:t>Bezpečnostní projekt je základní dokument obsahující souhrn opatření, které je třeba provést k dosažení požadované bezpečnosti organizace (nebo její části). </a:t>
            </a:r>
          </a:p>
          <a:p>
            <a:pPr marL="0" indent="0">
              <a:buNone/>
            </a:pPr>
            <a:r>
              <a:rPr lang="cs-CZ" sz="1600" dirty="0"/>
              <a:t>Bezpečnostní projekt je dokumentem podléhajícím příslušnému stupni ochrany, musí být formálně zhotoven a musí s ním být manipulováno v souladu se zásadami spisového řádu. 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Obsahuje: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základní požadavky (cíle a rámec) na bezpečnost organizace (nebo její část),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závěry z hodnocení rizik,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návrh na zvládání rizik,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návrh kontrolních </a:t>
            </a:r>
            <a:r>
              <a:rPr lang="cs-CZ" sz="1600" b="1" dirty="0" smtClean="0"/>
              <a:t>mechanismů</a:t>
            </a:r>
            <a:r>
              <a:rPr lang="cs-CZ" sz="1600" b="1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ekonomickou náročnost,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/>
              <a:t>souhlas vrcholového vedení s jeho realizací.</a:t>
            </a:r>
            <a:r>
              <a:rPr lang="cs-CZ" sz="1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58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MC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9390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548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plán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Bezpečnostní plán vzniká na základě znalosti rizik (jsou stanoveny priority hrozby)</a:t>
            </a:r>
          </a:p>
          <a:p>
            <a:r>
              <a:rPr lang="cs-CZ" dirty="0" smtClean="0"/>
              <a:t>Stanovení procedur, jak chránit daný subjekt</a:t>
            </a:r>
          </a:p>
          <a:p>
            <a:r>
              <a:rPr lang="cs-CZ" dirty="0" smtClean="0"/>
              <a:t>Manuál obsahující veškeré informace a opatření, které je v souvislosti s ochranou subjektu nutné znát a realizovat</a:t>
            </a:r>
          </a:p>
          <a:p>
            <a:r>
              <a:rPr lang="cs-CZ" dirty="0" smtClean="0"/>
              <a:t>obsah:</a:t>
            </a:r>
          </a:p>
          <a:p>
            <a:pPr lvl="1"/>
            <a:r>
              <a:rPr lang="cs-CZ" dirty="0" smtClean="0"/>
              <a:t>Údaje o instituci</a:t>
            </a:r>
          </a:p>
          <a:p>
            <a:pPr lvl="1"/>
            <a:r>
              <a:rPr lang="cs-CZ" dirty="0" smtClean="0"/>
              <a:t>Údaje o objektu</a:t>
            </a:r>
          </a:p>
          <a:p>
            <a:pPr lvl="1"/>
            <a:r>
              <a:rPr lang="cs-CZ" dirty="0" smtClean="0"/>
              <a:t>Bezpečnostní prvky instituce (fyzická ostraha, procedury)</a:t>
            </a:r>
          </a:p>
          <a:p>
            <a:pPr lvl="1"/>
            <a:r>
              <a:rPr lang="cs-CZ" dirty="0" smtClean="0"/>
              <a:t>Technická zabezpečení</a:t>
            </a:r>
          </a:p>
          <a:p>
            <a:pPr lvl="1"/>
            <a:r>
              <a:rPr lang="cs-CZ" dirty="0" smtClean="0"/>
              <a:t>Oznamování a evidence bezpečnostních incidentů</a:t>
            </a:r>
          </a:p>
          <a:p>
            <a:pPr lvl="1"/>
            <a:r>
              <a:rPr lang="cs-CZ" dirty="0" smtClean="0"/>
              <a:t>kontakty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251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Co udělat před výskytem incidentu</a:t>
            </a:r>
          </a:p>
          <a:p>
            <a:pPr lvl="2"/>
            <a:r>
              <a:rPr lang="cs-CZ" dirty="0" smtClean="0"/>
              <a:t>Preventivní </a:t>
            </a:r>
            <a:r>
              <a:rPr lang="cs-CZ" dirty="0"/>
              <a:t>opatření, která vedou k snížení pravděpodobnosti výskytu útoku, zvýšení rychlosti a intenzity reakce a omezení rozsahu následků a jejich rychlejší </a:t>
            </a:r>
            <a:r>
              <a:rPr lang="cs-CZ" dirty="0" smtClean="0"/>
              <a:t>zmírnění</a:t>
            </a:r>
          </a:p>
          <a:p>
            <a:pPr lvl="2"/>
            <a:r>
              <a:rPr lang="cs-CZ" dirty="0" smtClean="0"/>
              <a:t>Nástroje </a:t>
            </a:r>
            <a:r>
              <a:rPr lang="cs-CZ" dirty="0"/>
              <a:t>odstrašení, které vedou útočníky k rozhodnutí nezvolit daný </a:t>
            </a:r>
            <a:r>
              <a:rPr lang="cs-CZ" dirty="0" smtClean="0"/>
              <a:t>cíl</a:t>
            </a:r>
          </a:p>
          <a:p>
            <a:pPr lvl="2"/>
            <a:r>
              <a:rPr lang="cs-CZ" dirty="0" smtClean="0"/>
              <a:t>Asertivní </a:t>
            </a:r>
            <a:r>
              <a:rPr lang="cs-CZ" dirty="0"/>
              <a:t>komunikace vedoucí ke zklidnění situace a deeskalace konfliktu </a:t>
            </a:r>
            <a:endParaRPr lang="cs-CZ" dirty="0" smtClean="0"/>
          </a:p>
          <a:p>
            <a:pPr lvl="1"/>
            <a:r>
              <a:rPr lang="cs-CZ" dirty="0" smtClean="0"/>
              <a:t>Co lze udělat v průběhu incidentu</a:t>
            </a:r>
          </a:p>
          <a:p>
            <a:pPr lvl="2"/>
            <a:r>
              <a:rPr lang="cs-CZ" dirty="0"/>
              <a:t>Co nejrychlejší detekce nežádoucí činnosti či narušení chráněných zón pokud možno ještě dříve, než k útoku </a:t>
            </a:r>
            <a:r>
              <a:rPr lang="cs-CZ" dirty="0" smtClean="0"/>
              <a:t>dojde</a:t>
            </a:r>
          </a:p>
          <a:p>
            <a:pPr lvl="2"/>
            <a:r>
              <a:rPr lang="cs-CZ" dirty="0" smtClean="0"/>
              <a:t>Okamžitá </a:t>
            </a:r>
            <a:r>
              <a:rPr lang="cs-CZ" dirty="0"/>
              <a:t>reakce bezpečnostních pracovníků nebo jiných členů bezpečnostního systému optimálně podle připraveného plánu </a:t>
            </a:r>
            <a:endParaRPr lang="cs-CZ" dirty="0" smtClean="0"/>
          </a:p>
          <a:p>
            <a:pPr lvl="1"/>
            <a:r>
              <a:rPr lang="cs-CZ" dirty="0" smtClean="0"/>
              <a:t>Co udělat ke zmírnění dopadů, když incident proběhl</a:t>
            </a:r>
          </a:p>
          <a:p>
            <a:pPr lvl="2"/>
            <a:r>
              <a:rPr lang="cs-CZ" dirty="0"/>
              <a:t>Postup podle připraveného koordinačního plánu pro management a jím definovaných priorit pro každou z fází po </a:t>
            </a:r>
            <a:r>
              <a:rPr lang="cs-CZ" dirty="0" smtClean="0"/>
              <a:t>incidentu</a:t>
            </a:r>
          </a:p>
          <a:p>
            <a:pPr lvl="2"/>
            <a:r>
              <a:rPr lang="cs-CZ" dirty="0" smtClean="0"/>
              <a:t>Včasná </a:t>
            </a:r>
            <a:r>
              <a:rPr lang="cs-CZ" dirty="0"/>
              <a:t>obnova činnosti organizace</a:t>
            </a:r>
          </a:p>
        </p:txBody>
      </p:sp>
    </p:spTree>
    <p:extLst>
      <p:ext uri="{BB962C8B-B14F-4D97-AF65-F5344CB8AC3E}">
        <p14:creationId xmlns:p14="http://schemas.microsoft.com/office/powerpoint/2010/main" val="365251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 některých útoků lze pracovat pouze s fázemi před a po útoku</a:t>
            </a:r>
          </a:p>
          <a:p>
            <a:r>
              <a:rPr lang="cs-CZ" dirty="0" smtClean="0"/>
              <a:t>Okamžitá a účinná reakce je většinou pouze v silách profesionálních týmů, které jsou ale na místě incidentu zpravidla, když už útok proběhl nebo již nějakou dobu probíhá</a:t>
            </a:r>
          </a:p>
          <a:p>
            <a:r>
              <a:rPr lang="cs-CZ" dirty="0" smtClean="0"/>
              <a:t>Možnosti vlastního personálu</a:t>
            </a:r>
          </a:p>
          <a:p>
            <a:pPr lvl="1"/>
            <a:r>
              <a:rPr lang="cs-CZ" dirty="0" smtClean="0"/>
              <a:t>Přivolat pomoc</a:t>
            </a:r>
          </a:p>
          <a:p>
            <a:pPr lvl="1"/>
            <a:r>
              <a:rPr lang="cs-CZ" dirty="0" smtClean="0"/>
              <a:t>Odklonit okolní provoz</a:t>
            </a:r>
          </a:p>
          <a:p>
            <a:pPr lvl="1"/>
            <a:r>
              <a:rPr lang="cs-CZ" dirty="0" smtClean="0"/>
              <a:t>Varovat okolí</a:t>
            </a:r>
          </a:p>
          <a:p>
            <a:pPr lvl="1"/>
            <a:r>
              <a:rPr lang="cs-CZ" dirty="0" smtClean="0"/>
              <a:t>Eliminace útočníka vlastními silami (Run-</a:t>
            </a:r>
            <a:r>
              <a:rPr lang="cs-CZ" dirty="0" err="1" smtClean="0"/>
              <a:t>hide</a:t>
            </a:r>
            <a:r>
              <a:rPr lang="cs-CZ" dirty="0" smtClean="0"/>
              <a:t>-</a:t>
            </a:r>
            <a:r>
              <a:rPr lang="cs-CZ" dirty="0" err="1" smtClean="0"/>
              <a:t>fight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17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prvky ochrany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Fyzická bezpečnost</a:t>
            </a:r>
          </a:p>
          <a:p>
            <a:r>
              <a:rPr lang="cs-CZ" dirty="0" smtClean="0"/>
              <a:t>Elektronické prostředky technické ochrany</a:t>
            </a:r>
          </a:p>
          <a:p>
            <a:r>
              <a:rPr lang="cs-CZ" dirty="0" smtClean="0"/>
              <a:t>Mechanické prvky</a:t>
            </a:r>
          </a:p>
          <a:p>
            <a:r>
              <a:rPr lang="cs-CZ" dirty="0" smtClean="0"/>
              <a:t>Volba bezpečnostních opatření</a:t>
            </a:r>
          </a:p>
          <a:p>
            <a:pPr lvl="1"/>
            <a:r>
              <a:rPr lang="cs-CZ" dirty="0" smtClean="0"/>
              <a:t>Atraktivita cíle</a:t>
            </a:r>
          </a:p>
          <a:p>
            <a:pPr lvl="2"/>
            <a:r>
              <a:rPr lang="cs-CZ" dirty="0" smtClean="0"/>
              <a:t>Otevřenost pro veřejnost</a:t>
            </a:r>
          </a:p>
          <a:p>
            <a:pPr lvl="2"/>
            <a:r>
              <a:rPr lang="cs-CZ" dirty="0" smtClean="0"/>
              <a:t>Bezpečnostní personál</a:t>
            </a:r>
          </a:p>
          <a:p>
            <a:pPr lvl="2"/>
            <a:r>
              <a:rPr lang="cs-CZ" dirty="0" smtClean="0"/>
              <a:t>Množství a koncentrace osob</a:t>
            </a:r>
          </a:p>
          <a:p>
            <a:pPr lvl="2"/>
            <a:r>
              <a:rPr lang="cs-CZ" dirty="0" smtClean="0"/>
              <a:t>Přítomnost policie</a:t>
            </a:r>
          </a:p>
          <a:p>
            <a:pPr lvl="2"/>
            <a:r>
              <a:rPr lang="cs-CZ" dirty="0" smtClean="0"/>
              <a:t>Přítomnost médií</a:t>
            </a:r>
          </a:p>
          <a:p>
            <a:pPr lvl="2"/>
            <a:r>
              <a:rPr lang="cs-CZ" dirty="0" smtClean="0"/>
              <a:t>Symboličnost cíle</a:t>
            </a:r>
          </a:p>
          <a:p>
            <a:pPr lvl="1"/>
            <a:r>
              <a:rPr lang="cs-CZ" dirty="0" smtClean="0"/>
              <a:t>reálné možnosti jeho zabezpečení</a:t>
            </a:r>
          </a:p>
          <a:p>
            <a:pPr lvl="2"/>
            <a:r>
              <a:rPr lang="cs-CZ" dirty="0" smtClean="0"/>
              <a:t>Organizační struktura</a:t>
            </a:r>
          </a:p>
          <a:p>
            <a:pPr lvl="2"/>
            <a:r>
              <a:rPr lang="cs-CZ" dirty="0" smtClean="0"/>
              <a:t>Zdroje a prostředky na bezpečnost</a:t>
            </a:r>
          </a:p>
          <a:p>
            <a:pPr lvl="2"/>
            <a:r>
              <a:rPr lang="cs-CZ" dirty="0" smtClean="0"/>
              <a:t>Schopnost identifikovat vlastní rizikové situace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04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podezřelého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zaměřena na včasnou identifikaci sběru informací, testování bezpečnostního systému a přítomnosti útočníků ještě před zahájením útoku. </a:t>
            </a:r>
            <a:endParaRPr lang="cs-CZ" dirty="0" smtClean="0"/>
          </a:p>
          <a:p>
            <a:r>
              <a:rPr lang="cs-CZ" dirty="0" smtClean="0"/>
              <a:t>Měkké </a:t>
            </a:r>
            <a:r>
              <a:rPr lang="cs-CZ" dirty="0"/>
              <a:t>cíle, pro které není hrozba teroristických útoků relevantní, může svou pozornost věnovat znakům spojených s aktivitou těsně před provedením útoku a přípravě reakce. 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/>
              <a:t>musí následovat i vhodná reakce. Reakce se výrazně liší podle schopností a možností daného bezpečnostního systému a také podle toho, jaké fázi útoku znaky odpovídají. </a:t>
            </a:r>
          </a:p>
        </p:txBody>
      </p:sp>
    </p:spTree>
    <p:extLst>
      <p:ext uri="{BB962C8B-B14F-4D97-AF65-F5344CB8AC3E}">
        <p14:creationId xmlns:p14="http://schemas.microsoft.com/office/powerpoint/2010/main" val="221156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Standardizace bezpečnostních postupů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režim vstupu osob do objektu, způsob jejich autorizace a </a:t>
            </a:r>
            <a:r>
              <a:rPr lang="cs-CZ" dirty="0" smtClean="0"/>
              <a:t>kontroly</a:t>
            </a:r>
          </a:p>
          <a:p>
            <a:r>
              <a:rPr lang="cs-CZ" dirty="0" smtClean="0"/>
              <a:t>režim </a:t>
            </a:r>
            <a:r>
              <a:rPr lang="cs-CZ" dirty="0"/>
              <a:t>vjezdu vozidel, způsob jejich autorizace a kontroly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výhružného / obtěžujícího telefonátu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nálezu podezřelého </a:t>
            </a:r>
            <a:r>
              <a:rPr lang="cs-CZ" dirty="0" smtClean="0"/>
              <a:t>předmětu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verbálního </a:t>
            </a:r>
            <a:r>
              <a:rPr lang="cs-CZ" dirty="0" smtClean="0"/>
              <a:t>konfliktu/napadení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agresivního incidentu (napadení či vyhrožování beze zbraně, bez smrtícího </a:t>
            </a:r>
            <a:r>
              <a:rPr lang="cs-CZ" dirty="0" smtClean="0"/>
              <a:t>úmyslu)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smrtícího útoku či </a:t>
            </a:r>
            <a:r>
              <a:rPr lang="cs-CZ" dirty="0" smtClean="0"/>
              <a:t>vyhrožování</a:t>
            </a:r>
          </a:p>
          <a:p>
            <a:r>
              <a:rPr lang="cs-CZ" dirty="0" smtClean="0"/>
              <a:t>procedura </a:t>
            </a:r>
            <a:r>
              <a:rPr lang="cs-CZ" dirty="0"/>
              <a:t>„</a:t>
            </a:r>
            <a:r>
              <a:rPr lang="cs-CZ" dirty="0" err="1"/>
              <a:t>lock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 </a:t>
            </a:r>
            <a:r>
              <a:rPr lang="cs-CZ" dirty="0" smtClean="0"/>
              <a:t>a „</a:t>
            </a:r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heaven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vytvoření </a:t>
            </a:r>
            <a:r>
              <a:rPr lang="cs-CZ" dirty="0"/>
              <a:t>tematického plánu zaškolení personálu v bezpečnostních </a:t>
            </a:r>
            <a:r>
              <a:rPr lang="cs-CZ" dirty="0" smtClean="0"/>
              <a:t>postupech</a:t>
            </a:r>
          </a:p>
          <a:p>
            <a:r>
              <a:rPr lang="cs-CZ" dirty="0" smtClean="0"/>
              <a:t>vytvoření </a:t>
            </a:r>
            <a:r>
              <a:rPr lang="cs-CZ" dirty="0"/>
              <a:t>vlastního koordinačního plánu pro management pro zmírnění dopadu po výskytu incidentu </a:t>
            </a:r>
          </a:p>
        </p:txBody>
      </p:sp>
    </p:spTree>
    <p:extLst>
      <p:ext uri="{BB962C8B-B14F-4D97-AF65-F5344CB8AC3E}">
        <p14:creationId xmlns:p14="http://schemas.microsoft.com/office/powerpoint/2010/main" val="3409942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Standardizace bezpečnostních postupů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 majitele objektu nebo organizátora akce je též důležité vědět, jaký je po incidentu stav vlastního personálu, zda jsou všichni v pořádku, případně kdo byl kam převezen záchrannou službou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</a:t>
            </a:r>
            <a:r>
              <a:rPr lang="cs-CZ" dirty="0"/>
              <a:t>toho důvodu je nutné: </a:t>
            </a:r>
          </a:p>
          <a:p>
            <a:pPr lvl="1"/>
            <a:r>
              <a:rPr lang="cs-CZ" dirty="0" smtClean="0"/>
              <a:t>Mít </a:t>
            </a:r>
            <a:r>
              <a:rPr lang="cs-CZ" dirty="0"/>
              <a:t>k dispozici neustále seznam personálu a jejich kontaktů a předem určeného zaměstnance, jehož úkolem bude zjistit jejich stav a ten průběžně aktualizovat. </a:t>
            </a:r>
            <a:endParaRPr lang="cs-CZ" dirty="0" smtClean="0"/>
          </a:p>
          <a:p>
            <a:pPr lvl="1"/>
            <a:r>
              <a:rPr lang="cs-CZ" dirty="0" smtClean="0"/>
              <a:t>Personál </a:t>
            </a:r>
            <a:r>
              <a:rPr lang="cs-CZ" dirty="0"/>
              <a:t>musí být v rámci bezpečnostního školení / briefingu poučen, koho v případě bezpečnostního incidentu kontaktovat, mít uložené kontaktní číslo, případně mít smluvené místo setkání pro případ, že by kontaktování po telefonu nebylo možné. </a:t>
            </a:r>
          </a:p>
        </p:txBody>
      </p:sp>
    </p:spTree>
    <p:extLst>
      <p:ext uri="{BB962C8B-B14F-4D97-AF65-F5344CB8AC3E}">
        <p14:creationId xmlns:p14="http://schemas.microsoft.com/office/powerpoint/2010/main" val="2316539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Havarijní/koordinační/“krizový plán“ (plán pro řešení krize po bezpečnostním incidentu)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Seznam potenciálních incidentů</a:t>
            </a:r>
          </a:p>
          <a:p>
            <a:r>
              <a:rPr lang="cs-CZ" dirty="0"/>
              <a:t>Stanovení „krizového štábu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Způsob aktivace KŠ, informace o krizovém centru </a:t>
            </a:r>
          </a:p>
          <a:p>
            <a:r>
              <a:rPr lang="cs-CZ" dirty="0" smtClean="0"/>
              <a:t>Definování priorit štábu a fází incidentu</a:t>
            </a:r>
          </a:p>
          <a:p>
            <a:r>
              <a:rPr lang="cs-CZ" dirty="0" smtClean="0"/>
              <a:t>Specifikace úkolů pro jednotlivé členy štábu v jednotlivých fázích</a:t>
            </a:r>
          </a:p>
          <a:p>
            <a:r>
              <a:rPr lang="cs-CZ" dirty="0" smtClean="0"/>
              <a:t>přílohy</a:t>
            </a:r>
          </a:p>
          <a:p>
            <a:pPr lvl="1"/>
            <a:r>
              <a:rPr lang="cs-CZ" dirty="0" smtClean="0"/>
              <a:t>Stanovení evakuačního materiálu apod.</a:t>
            </a:r>
          </a:p>
          <a:p>
            <a:pPr lvl="1"/>
            <a:r>
              <a:rPr lang="cs-CZ" dirty="0" smtClean="0"/>
              <a:t>Řešení modelových situací</a:t>
            </a:r>
          </a:p>
          <a:p>
            <a:pPr lvl="1"/>
            <a:r>
              <a:rPr lang="cs-CZ" dirty="0" smtClean="0"/>
              <a:t>Kontakty, mapy, plány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69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Metodika – základy ochrany měkkých cílů</a:t>
            </a:r>
          </a:p>
          <a:p>
            <a:r>
              <a:rPr lang="cs-CZ" dirty="0" smtClean="0"/>
              <a:t>Bezpečnostní plán </a:t>
            </a:r>
            <a:r>
              <a:rPr lang="cs-CZ" dirty="0"/>
              <a:t>měkkého </a:t>
            </a:r>
            <a:r>
              <a:rPr lang="cs-CZ" dirty="0" smtClean="0"/>
              <a:t>cíle </a:t>
            </a:r>
          </a:p>
          <a:p>
            <a:r>
              <a:rPr lang="cs-CZ" dirty="0" smtClean="0"/>
              <a:t>Vyhodnocení ohroženosti měkkého cíle</a:t>
            </a:r>
          </a:p>
          <a:p>
            <a:r>
              <a:rPr lang="cs-CZ" dirty="0" smtClean="0"/>
              <a:t>Metodika koordinace měkkého cíle pro fázi po bezpečnostním incidentu</a:t>
            </a:r>
          </a:p>
          <a:p>
            <a:r>
              <a:rPr lang="cs-CZ" dirty="0"/>
              <a:t>Koncepce ochrany měkkých cílů pro roky </a:t>
            </a:r>
            <a:r>
              <a:rPr lang="cs-CZ" dirty="0" smtClean="0"/>
              <a:t>2017-2020</a:t>
            </a:r>
          </a:p>
          <a:p>
            <a:r>
              <a:rPr lang="cs-CZ" dirty="0" smtClean="0"/>
              <a:t>Nonstop HOTLINE </a:t>
            </a:r>
            <a:r>
              <a:rPr lang="cs-CZ" dirty="0"/>
              <a:t>800 255 </a:t>
            </a:r>
            <a:r>
              <a:rPr lang="cs-CZ" dirty="0" smtClean="0"/>
              <a:t>255</a:t>
            </a:r>
          </a:p>
          <a:p>
            <a:r>
              <a:rPr lang="cs-CZ" dirty="0"/>
              <a:t>Bezpečnostní standard k ochraně měkkých cílů (ČSN 73 4400 Prevence kriminality - řízení bezpečnosti při plánování, realizaci a užívání škol a školských zařízení</a:t>
            </a:r>
            <a:r>
              <a:rPr lang="cs-CZ" dirty="0" smtClean="0"/>
              <a:t>).</a:t>
            </a:r>
          </a:p>
          <a:p>
            <a:r>
              <a:rPr lang="cs-CZ" dirty="0"/>
              <a:t>Memorandum o spolupráci při zajišťování bezpečnosti židovských </a:t>
            </a:r>
            <a:r>
              <a:rPr lang="cs-CZ" dirty="0" smtClean="0"/>
              <a:t>institucí</a:t>
            </a:r>
          </a:p>
          <a:p>
            <a:r>
              <a:rPr lang="pt-BR" dirty="0"/>
              <a:t>Centrum proti terorismu a hybridním </a:t>
            </a:r>
            <a:r>
              <a:rPr lang="pt-BR" dirty="0" smtClean="0"/>
              <a:t>hrozbám</a:t>
            </a:r>
            <a:r>
              <a:rPr lang="cs-CZ" dirty="0" smtClean="0"/>
              <a:t> MV</a:t>
            </a:r>
          </a:p>
          <a:p>
            <a:r>
              <a:rPr lang="cs-CZ" dirty="0" smtClean="0"/>
              <a:t>Strategie České republiky pro boj proti terorismu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726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krizového štábu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16" y="1772816"/>
            <a:ext cx="8152877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80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Obecná doporučení postupu při bezpečnostních incidentech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Přivolejte </a:t>
            </a:r>
            <a:r>
              <a:rPr lang="cs-CZ" dirty="0"/>
              <a:t>pomoc (tel. 158) – co nejdříve! Nezůstávejte v situaci sami.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máte podezření, že jde o vážný útok či jiný incident, musíte jednat okamžitě a dlouze stav neověřovat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dostanete od policie, případně ostrahy varování s doporučením evakuovat, musíte reagovat okamžitě.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Počítejte </a:t>
            </a:r>
            <a:r>
              <a:rPr lang="cs-CZ" dirty="0"/>
              <a:t>s nedostatkem času. Pokud si to situace bude vyžadovat, buďte připraveni přijmout krajní a kreativní opatření - zejména při evakuaci. Nesvazujte se pravidly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Pro </a:t>
            </a:r>
            <a:r>
              <a:rPr lang="cs-CZ" dirty="0"/>
              <a:t>každý bezpečnostní incident platí stejné pravidlo: musíte dostat lidi z dosahu problému.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 </a:t>
            </a:r>
            <a:r>
              <a:rPr lang="cs-CZ" dirty="0"/>
              <a:t>ochraně před explozí si zapamatujte: „zeď je dobrá, sklo je špatné“8 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Nepřekombinovávejte</a:t>
            </a:r>
            <a:r>
              <a:rPr lang="cs-CZ" dirty="0"/>
              <a:t>, nefantazírujte o dalších možných nástrahách – to vás jen paralyzuje. Reagujte na to, co vidíte na 100%!9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Místo</a:t>
            </a:r>
            <a:r>
              <a:rPr lang="cs-CZ" dirty="0"/>
              <a:t>, kam se evakuuje, musí být bezpečnější než místo, odkud se evakuuje. Zodpovězte si otázku: Je bezpečněji vevnitř nebo venku?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Komunikujte</a:t>
            </a:r>
            <a:r>
              <a:rPr lang="cs-CZ" dirty="0"/>
              <a:t>, mluvte nahlas, říkejte, co děláte.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Kdykoli </a:t>
            </a:r>
            <a:r>
              <a:rPr lang="cs-CZ" dirty="0"/>
              <a:t>budete evakuovat, musíte dostat evakuované minimálně z dohledu od problému. </a:t>
            </a:r>
          </a:p>
        </p:txBody>
      </p:sp>
    </p:spTree>
    <p:extLst>
      <p:ext uri="{BB962C8B-B14F-4D97-AF65-F5344CB8AC3E}">
        <p14:creationId xmlns:p14="http://schemas.microsoft.com/office/powerpoint/2010/main" val="3549470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Doporučená reakce na výhružný telefonát </a:t>
            </a:r>
            <a:r>
              <a:rPr lang="cs-CZ" sz="2800" dirty="0" smtClean="0"/>
              <a:t>v </a:t>
            </a:r>
            <a:r>
              <a:rPr lang="cs-CZ" sz="2800" dirty="0"/>
              <a:t>případě, že obdržíte výhružný telefonát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Zapište </a:t>
            </a:r>
            <a:r>
              <a:rPr lang="cs-CZ" dirty="0"/>
              <a:t>si ihned detaily rozhovoru.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se Vám zobrazuje číslo volajícího, zapište je.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Nikdy </a:t>
            </a:r>
            <a:r>
              <a:rPr lang="cs-CZ" dirty="0"/>
              <a:t>nezavěšujte! Snažte se volající/volajícího udržet na telefonu, ptejte se na detaily a sdělení si zapisujte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Po </a:t>
            </a:r>
            <a:r>
              <a:rPr lang="cs-CZ" dirty="0"/>
              <a:t>dokončení hovoru informujte místní ostrahu.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Zvažte</a:t>
            </a:r>
            <a:r>
              <a:rPr lang="cs-CZ" dirty="0"/>
              <a:t>, zda byl volající důvěryhodný, zda obsahoval konkrétní informace či zda měl volající znalost místa. Pokud ano, iniciujte evakuaci podle svých procedur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Informujte </a:t>
            </a:r>
            <a:r>
              <a:rPr lang="cs-CZ" dirty="0"/>
              <a:t>policii na tel.: 158.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Policii </a:t>
            </a:r>
            <a:r>
              <a:rPr lang="cs-CZ" dirty="0"/>
              <a:t>a jednotkám IZS asistujte. Pomoci můžete např. s vhodným informováním přítomných osob, zabráněním vstupu do objektu pracovními vchody apod. </a:t>
            </a:r>
          </a:p>
        </p:txBody>
      </p:sp>
    </p:spTree>
    <p:extLst>
      <p:ext uri="{BB962C8B-B14F-4D97-AF65-F5344CB8AC3E}">
        <p14:creationId xmlns:p14="http://schemas.microsoft.com/office/powerpoint/2010/main" val="1884159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Doporučená reakce na nález podezřelého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nezapadá </a:t>
            </a:r>
            <a:r>
              <a:rPr lang="cs-CZ" dirty="0"/>
              <a:t>do rutiny místa,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nemá </a:t>
            </a:r>
            <a:r>
              <a:rPr lang="cs-CZ" dirty="0"/>
              <a:t>zjevného majitele a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vzhledem </a:t>
            </a:r>
            <a:r>
              <a:rPr lang="cs-CZ" dirty="0"/>
              <a:t>ke své velikosti a umístění by mohl v případě výbuchu ohrozit osoby v okolí. Postupujte následovně: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bezpečnostní personál.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Dohlédněte</a:t>
            </a:r>
            <a:r>
              <a:rPr lang="cs-CZ" dirty="0"/>
              <a:t>, aby nikdo s předmětem nehýbal ani se k němu nepřibližoval.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Pokuste </a:t>
            </a:r>
            <a:r>
              <a:rPr lang="cs-CZ" dirty="0"/>
              <a:t>se zjistit majitele. Ověřte, zda nepatří někomu v okolí. Využijte vnitřní rozhlas.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neznáte majitele, zajistěte, aby se v dostatečné vzdálenosti k předmětu nikdo nepřibližoval. Evakuujte (směrem od předmětu).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policii</a:t>
            </a:r>
            <a:r>
              <a:rPr lang="cs-CZ" dirty="0" smtClean="0"/>
              <a:t>.</a:t>
            </a:r>
          </a:p>
          <a:p>
            <a:pPr lvl="1">
              <a:buFontTx/>
              <a:buChar char="-"/>
            </a:pPr>
            <a:r>
              <a:rPr lang="cs-CZ" dirty="0" smtClean="0"/>
              <a:t>Pořiďte záznam</a:t>
            </a:r>
          </a:p>
        </p:txBody>
      </p:sp>
    </p:spTree>
    <p:extLst>
      <p:ext uri="{BB962C8B-B14F-4D97-AF65-F5344CB8AC3E}">
        <p14:creationId xmlns:p14="http://schemas.microsoft.com/office/powerpoint/2010/main" val="3450787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Ú</a:t>
            </a:r>
            <a:r>
              <a:rPr lang="cs-CZ" dirty="0" smtClean="0"/>
              <a:t>tok střelnou zbraní (AMOK)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Dodrž </a:t>
            </a:r>
            <a:r>
              <a:rPr lang="cs-CZ" b="1" dirty="0"/>
              <a:t>základní princip RUN-HIDE-FIGHT</a:t>
            </a:r>
            <a:endParaRPr lang="cs-CZ" dirty="0"/>
          </a:p>
          <a:p>
            <a:pPr lvl="1"/>
            <a:r>
              <a:rPr lang="cs-CZ" b="1" dirty="0"/>
              <a:t>Bezpečnostní personál</a:t>
            </a:r>
          </a:p>
          <a:p>
            <a:pPr lvl="2"/>
            <a:r>
              <a:rPr lang="cs-CZ" dirty="0"/>
              <a:t>Okamžitě oznam PČR</a:t>
            </a:r>
          </a:p>
          <a:p>
            <a:pPr lvl="2"/>
            <a:r>
              <a:rPr lang="cs-CZ" dirty="0"/>
              <a:t>Vezmi si reflexní vestu, píšťalku, RDST a </a:t>
            </a:r>
            <a:r>
              <a:rPr lang="cs-CZ" b="1" dirty="0"/>
              <a:t>teleskopický obušek, pepřový sprej!!!</a:t>
            </a:r>
            <a:endParaRPr lang="cs-CZ" dirty="0"/>
          </a:p>
          <a:p>
            <a:pPr lvl="2"/>
            <a:r>
              <a:rPr lang="cs-CZ" b="1" dirty="0"/>
              <a:t>MEDIC BAG</a:t>
            </a:r>
            <a:endParaRPr lang="cs-CZ" dirty="0"/>
          </a:p>
          <a:p>
            <a:pPr lvl="1"/>
            <a:r>
              <a:rPr lang="cs-CZ" sz="2600" b="1" dirty="0"/>
              <a:t>Situace probíhá venku</a:t>
            </a:r>
            <a:endParaRPr lang="cs-CZ" sz="2600" dirty="0"/>
          </a:p>
          <a:p>
            <a:pPr lvl="2"/>
            <a:r>
              <a:rPr lang="cs-CZ" dirty="0"/>
              <a:t>Zahaj „LOCK DOWN“</a:t>
            </a:r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Při přímém střetu použij obušek, sprej,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1"/>
            <a:r>
              <a:rPr lang="cs-CZ" sz="2600" b="1" dirty="0"/>
              <a:t>Situace probíhá uvnitř</a:t>
            </a:r>
            <a:endParaRPr lang="cs-CZ" sz="2600" dirty="0"/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Snaž se koordinovat lidi do uzavíratelných místností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Pří přímém střetu použij obušek,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Koordinuj s PČR a ZZS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48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 střelnou zbraní (AMOK)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Nebezpečnostní personál</a:t>
            </a:r>
          </a:p>
          <a:p>
            <a:pPr lvl="1"/>
            <a:r>
              <a:rPr lang="cs-CZ" dirty="0"/>
              <a:t>Okamžitě oznam ostraze a PČR</a:t>
            </a:r>
          </a:p>
          <a:p>
            <a:pPr lvl="1"/>
            <a:r>
              <a:rPr lang="cs-CZ" dirty="0"/>
              <a:t>Snaž se utéct</a:t>
            </a:r>
          </a:p>
          <a:p>
            <a:pPr lvl="1"/>
            <a:r>
              <a:rPr lang="cs-CZ" dirty="0"/>
              <a:t>Pokud možno strhni sebou co nejvíce lidí a schovej se v místnosti</a:t>
            </a:r>
          </a:p>
          <a:p>
            <a:pPr lvl="1"/>
            <a:r>
              <a:rPr lang="cs-CZ" dirty="0"/>
              <a:t>Vytvoř barikádu, schovej se za zeď – nikdy nebuď za dveřmi nebo okny!!!</a:t>
            </a:r>
          </a:p>
          <a:p>
            <a:pPr lvl="1"/>
            <a:r>
              <a:rPr lang="cs-CZ" dirty="0"/>
              <a:t>Vypni vyzvánění, zhasni!</a:t>
            </a:r>
          </a:p>
          <a:p>
            <a:pPr lvl="1"/>
            <a:r>
              <a:rPr lang="cs-CZ" dirty="0"/>
              <a:t>Příprav si improvizované zbraně – židle, stolek, věšák, koš, klávesnice…</a:t>
            </a:r>
            <a:r>
              <a:rPr lang="cs-CZ" dirty="0" err="1"/>
              <a:t>atd</a:t>
            </a:r>
            <a:r>
              <a:rPr lang="cs-CZ" dirty="0"/>
              <a:t>¨</a:t>
            </a:r>
          </a:p>
          <a:p>
            <a:pPr lvl="1"/>
            <a:r>
              <a:rPr lang="cs-CZ" dirty="0"/>
              <a:t>Pokud je v blízkosti zraněný, zkus mu pomoct</a:t>
            </a:r>
          </a:p>
          <a:p>
            <a:pPr lvl="1"/>
            <a:r>
              <a:rPr lang="cs-CZ" dirty="0"/>
              <a:t>Čekej až přijde PČR a zahájí evakuaci</a:t>
            </a:r>
          </a:p>
          <a:p>
            <a:r>
              <a:rPr lang="cs-CZ" b="1" dirty="0" err="1"/>
              <a:t>Managament</a:t>
            </a:r>
            <a:endParaRPr lang="cs-CZ" b="1" dirty="0"/>
          </a:p>
          <a:p>
            <a:pPr lvl="1"/>
            <a:r>
              <a:rPr lang="cs-CZ" dirty="0"/>
              <a:t>Zjisti stav situace a případně rozděl další úkoly</a:t>
            </a:r>
          </a:p>
          <a:p>
            <a:pPr lvl="1"/>
            <a:r>
              <a:rPr lang="cs-CZ" dirty="0"/>
              <a:t>Zajisti si zástup</a:t>
            </a:r>
          </a:p>
          <a:p>
            <a:pPr lvl="1"/>
            <a:r>
              <a:rPr lang="cs-CZ" dirty="0"/>
              <a:t>Okamžitě </a:t>
            </a:r>
            <a:r>
              <a:rPr lang="cs-CZ" dirty="0" err="1"/>
              <a:t>vyrozum</a:t>
            </a:r>
            <a:r>
              <a:rPr lang="cs-CZ" dirty="0"/>
              <a:t> vedení MG a vedoucího provozu</a:t>
            </a:r>
          </a:p>
          <a:p>
            <a:pPr lvl="1"/>
            <a:r>
              <a:rPr lang="cs-CZ" dirty="0"/>
              <a:t>Uzavři i ostatní budovy</a:t>
            </a:r>
            <a:r>
              <a:rPr lang="cs-CZ" dirty="0" smtClean="0"/>
              <a:t>!!!</a:t>
            </a:r>
            <a:endParaRPr lang="cs-CZ" dirty="0"/>
          </a:p>
          <a:p>
            <a:pPr lvl="1"/>
            <a:r>
              <a:rPr lang="cs-CZ" dirty="0"/>
              <a:t>SMS Brána – rozešlí informační krizovou zprávu</a:t>
            </a:r>
          </a:p>
          <a:p>
            <a:pPr lvl="1"/>
            <a:r>
              <a:rPr lang="cs-CZ" dirty="0"/>
              <a:t>Vezmi si reflexní vestu a vysílačku a mobil (“VELITEL </a:t>
            </a:r>
            <a:r>
              <a:rPr lang="cs-CZ" dirty="0" smtClean="0"/>
              <a:t>zásahu“)</a:t>
            </a:r>
            <a:endParaRPr lang="cs-CZ" dirty="0"/>
          </a:p>
          <a:p>
            <a:pPr lvl="1"/>
            <a:r>
              <a:rPr lang="cs-CZ" dirty="0"/>
              <a:t>Spolupracuj s  ostrahou IZS</a:t>
            </a:r>
          </a:p>
          <a:p>
            <a:pPr lvl="1"/>
            <a:r>
              <a:rPr lang="cs-CZ" dirty="0"/>
              <a:t>Svolej </a:t>
            </a:r>
            <a:r>
              <a:rPr lang="cs-CZ" b="1" dirty="0"/>
              <a:t>Krizový štáb – a zahaj koordinační plán</a:t>
            </a:r>
            <a:endParaRPr lang="cs-CZ" dirty="0"/>
          </a:p>
          <a:p>
            <a:pPr lvl="1"/>
            <a:r>
              <a:rPr lang="cs-CZ" dirty="0"/>
              <a:t>Připrav tiskovou zprávu</a:t>
            </a:r>
          </a:p>
          <a:p>
            <a:pPr lvl="1"/>
            <a:r>
              <a:rPr lang="cs-CZ" dirty="0"/>
              <a:t>Sepiš protokol</a:t>
            </a:r>
          </a:p>
          <a:p>
            <a:pPr lvl="1"/>
            <a:r>
              <a:rPr lang="cs-CZ" dirty="0"/>
              <a:t>Zajisti obnovení objektu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443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Doporučené postupy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Pravidelná školení neodborného personálu (prevence i řešení krizových událostí)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76195"/>
            <a:ext cx="5825827" cy="457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558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https://www.youtube.com/watch?v=itvaZMttT2w&amp;ab_channel=C</a:t>
            </a:r>
            <a:endParaRPr lang="cs-CZ" dirty="0"/>
          </a:p>
          <a:p>
            <a:r>
              <a:rPr lang="cs-CZ" dirty="0"/>
              <a:t>https://www.functionalfighting.ch/termine/anti-amok-training</a:t>
            </a:r>
          </a:p>
        </p:txBody>
      </p:sp>
    </p:spTree>
    <p:extLst>
      <p:ext uri="{BB962C8B-B14F-4D97-AF65-F5344CB8AC3E}">
        <p14:creationId xmlns:p14="http://schemas.microsoft.com/office/powerpoint/2010/main" val="219208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Neexistuje žádná zvláštní norma řešící specificky ochranu měkkých </a:t>
            </a:r>
            <a:r>
              <a:rPr lang="cs-CZ" dirty="0" smtClean="0"/>
              <a:t>cílů</a:t>
            </a:r>
          </a:p>
          <a:p>
            <a:r>
              <a:rPr lang="cs-CZ" dirty="0"/>
              <a:t>Právní prostředí ochrany měkkých cílů je v současné době v ČR prakticky shodné s právním prostředím platícím pro všechny soukromé fyzické i právnické osoby a další organizace, které mají potřebu se zabezpečit proti závažnému protiprávnímu </a:t>
            </a:r>
            <a:r>
              <a:rPr lang="cs-CZ" dirty="0" smtClean="0"/>
              <a:t>jednání</a:t>
            </a:r>
          </a:p>
          <a:p>
            <a:r>
              <a:rPr lang="cs-CZ" dirty="0"/>
              <a:t>Ochrana měkkých cílů tak probíhá na základě zejména vlastnických či užívacích práv „pána domu“, který obecně rozhoduje o tom, co a jaký režim chování lidí bude platit v jím vlastněné (užívané) nemovitosti či jím pořádané akci. </a:t>
            </a:r>
            <a:endParaRPr lang="cs-CZ" dirty="0" smtClean="0"/>
          </a:p>
          <a:p>
            <a:r>
              <a:rPr lang="cs-CZ" dirty="0"/>
              <a:t>Za tím účelem je oprávněn stanovit podmínky pobytu v daném prostoru a při jejich nedodržování dané osoby vykázat z místa, v závažném případě i za využití svépomocného jednání. Zpravidla se jedná o zveřejněné informace jako je například návštěvní řád, bezpečnostní pokyny pořadatele akce a podobně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Krajní nouze, nutná obrana, svépomoc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měkký cíl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místa s vysokou koncentrací osob a nízkou úrovní zabezpečení proti násilným útokům, která jsou pro tuto svou charakteristiku vybírány jako cíl takovýchto útoků, typicky útoků teroristických. </a:t>
            </a:r>
          </a:p>
          <a:p>
            <a:r>
              <a:rPr lang="cs-CZ" dirty="0" smtClean="0"/>
              <a:t>hard </a:t>
            </a:r>
            <a:r>
              <a:rPr lang="cs-CZ" dirty="0" err="1" smtClean="0"/>
              <a:t>targets</a:t>
            </a:r>
            <a:r>
              <a:rPr lang="cs-CZ" dirty="0" smtClean="0"/>
              <a:t>, tvrdé cíle, kterými jsou dobře chráněné a střežené objekty útoků (např. některé státní objekty, vojenské objekty, objekty dalších bezpečnostních složek, ale i některé dobře chráněné či střežené nestátní či komerční objekty). </a:t>
            </a:r>
          </a:p>
          <a:p>
            <a:r>
              <a:rPr lang="cs-CZ" dirty="0"/>
              <a:t>Dobrovolná opatření nad rámec systému ochrany veřejného pořádku</a:t>
            </a:r>
          </a:p>
          <a:p>
            <a:r>
              <a:rPr lang="cs-CZ" dirty="0"/>
              <a:t>Zpravidla spojováno s terorismem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školská zařízení, koleje, menzy, knihovny, </a:t>
            </a:r>
          </a:p>
          <a:p>
            <a:pPr>
              <a:buFontTx/>
              <a:buChar char="-"/>
            </a:pPr>
            <a:r>
              <a:rPr lang="cs-CZ" dirty="0" smtClean="0"/>
              <a:t>církevní památky a místa určená k uctívání,</a:t>
            </a:r>
          </a:p>
          <a:p>
            <a:pPr>
              <a:buFontTx/>
              <a:buChar char="-"/>
            </a:pPr>
            <a:r>
              <a:rPr lang="cs-CZ" dirty="0" smtClean="0"/>
              <a:t>nákupní centra, tržiště a obchodní komplexy</a:t>
            </a:r>
          </a:p>
          <a:p>
            <a:pPr>
              <a:buFontTx/>
              <a:buChar char="-"/>
            </a:pPr>
            <a:r>
              <a:rPr lang="cs-CZ" dirty="0" smtClean="0"/>
              <a:t>kina, divadla, koncertní sály, zábavní centra</a:t>
            </a:r>
          </a:p>
          <a:p>
            <a:pPr>
              <a:buFontTx/>
              <a:buChar char="-"/>
            </a:pPr>
            <a:r>
              <a:rPr lang="cs-CZ" dirty="0" smtClean="0"/>
              <a:t>shromáždění, průvody, demonstrace</a:t>
            </a:r>
          </a:p>
          <a:p>
            <a:pPr>
              <a:buFontTx/>
              <a:buChar char="-"/>
            </a:pPr>
            <a:r>
              <a:rPr lang="cs-CZ" dirty="0" smtClean="0"/>
              <a:t>bary, kluby, diskotéky, restaurace a hotely</a:t>
            </a:r>
          </a:p>
          <a:p>
            <a:pPr>
              <a:buFontTx/>
              <a:buChar char="-"/>
            </a:pPr>
            <a:r>
              <a:rPr lang="cs-CZ" dirty="0" smtClean="0"/>
              <a:t>parky a náměstí</a:t>
            </a:r>
          </a:p>
          <a:p>
            <a:pPr>
              <a:buFontTx/>
              <a:buChar char="-"/>
            </a:pPr>
            <a:r>
              <a:rPr lang="cs-CZ" dirty="0" smtClean="0"/>
              <a:t>turistické památky a zajímavosti, muzea, galerie</a:t>
            </a:r>
          </a:p>
          <a:p>
            <a:pPr>
              <a:buFontTx/>
              <a:buChar char="-"/>
            </a:pPr>
            <a:r>
              <a:rPr lang="cs-CZ" dirty="0" smtClean="0"/>
              <a:t>sportovní haly a stadiony</a:t>
            </a:r>
          </a:p>
          <a:p>
            <a:pPr>
              <a:buFontTx/>
              <a:buChar char="-"/>
            </a:pPr>
            <a:r>
              <a:rPr lang="cs-CZ" dirty="0" smtClean="0"/>
              <a:t>významné dopravní uzly, vlaková a autobusová nádraží, letištní terminály</a:t>
            </a:r>
          </a:p>
          <a:p>
            <a:pPr>
              <a:buFontTx/>
              <a:buChar char="-"/>
            </a:pPr>
            <a:r>
              <a:rPr lang="cs-CZ" dirty="0" smtClean="0"/>
              <a:t>nemocnice, polikliniky a další zdravotnická zařízení</a:t>
            </a:r>
          </a:p>
          <a:p>
            <a:pPr>
              <a:buFontTx/>
              <a:buChar char="-"/>
            </a:pPr>
            <a:r>
              <a:rPr lang="cs-CZ" dirty="0" smtClean="0"/>
              <a:t>veřejná shromáždění, průvody, poutě - kulturní, sportovní, náboženské a další akce - komunitní centra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9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napadení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MC jako cíl útoku vs. MC jako druhotný cíl</a:t>
            </a:r>
          </a:p>
          <a:p>
            <a:r>
              <a:rPr lang="cs-CZ" dirty="0" smtClean="0"/>
              <a:t>Organizovaný útok vs. duševně narušený jedinec</a:t>
            </a:r>
          </a:p>
          <a:p>
            <a:r>
              <a:rPr lang="cs-CZ" dirty="0" smtClean="0"/>
              <a:t>Typy útoků:</a:t>
            </a:r>
          </a:p>
          <a:p>
            <a:pPr lvl="1"/>
            <a:r>
              <a:rPr lang="cs-CZ" dirty="0" smtClean="0"/>
              <a:t>Útok výbušninou</a:t>
            </a:r>
          </a:p>
          <a:p>
            <a:pPr lvl="1"/>
            <a:r>
              <a:rPr lang="cs-CZ" dirty="0" smtClean="0"/>
              <a:t>Sebevražedný útok výbušninou</a:t>
            </a:r>
          </a:p>
          <a:p>
            <a:pPr lvl="1"/>
            <a:r>
              <a:rPr lang="cs-CZ" dirty="0" smtClean="0"/>
              <a:t>Výbušnina v poštovní zásilce</a:t>
            </a:r>
          </a:p>
          <a:p>
            <a:pPr lvl="1"/>
            <a:r>
              <a:rPr lang="cs-CZ" dirty="0" smtClean="0"/>
              <a:t>Výbušnina v zaparkovaném vozidle</a:t>
            </a:r>
          </a:p>
          <a:p>
            <a:pPr lvl="1"/>
            <a:r>
              <a:rPr lang="cs-CZ" dirty="0" smtClean="0"/>
              <a:t>Nájezd vozidla s výbušninou se sebevražedným útočníkem</a:t>
            </a:r>
          </a:p>
          <a:p>
            <a:pPr lvl="1"/>
            <a:r>
              <a:rPr lang="cs-CZ" dirty="0" smtClean="0"/>
              <a:t>Žhářský útok</a:t>
            </a:r>
          </a:p>
          <a:p>
            <a:pPr lvl="1"/>
            <a:r>
              <a:rPr lang="cs-CZ" dirty="0" smtClean="0"/>
              <a:t>Útok střelnou zbraní</a:t>
            </a:r>
          </a:p>
          <a:p>
            <a:pPr lvl="1"/>
            <a:r>
              <a:rPr lang="cs-CZ" dirty="0" smtClean="0"/>
              <a:t>Braní rukojmí</a:t>
            </a:r>
          </a:p>
          <a:p>
            <a:pPr lvl="1"/>
            <a:r>
              <a:rPr lang="cs-CZ" dirty="0" smtClean="0"/>
              <a:t>Napadení chladnou zbraní</a:t>
            </a:r>
          </a:p>
          <a:p>
            <a:pPr lvl="1"/>
            <a:r>
              <a:rPr lang="cs-CZ" dirty="0" smtClean="0"/>
              <a:t>Napadení měkkého cíle davem</a:t>
            </a:r>
          </a:p>
          <a:p>
            <a:pPr lvl="1"/>
            <a:r>
              <a:rPr lang="cs-CZ" dirty="0" smtClean="0"/>
              <a:t>Útok nájezdem vozidla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nepřesné prvotní vyhodnocení situace</a:t>
            </a:r>
          </a:p>
          <a:p>
            <a:r>
              <a:rPr lang="cs-CZ" dirty="0" smtClean="0"/>
              <a:t>Nutná reakce bez ohledu na nejasnost situace</a:t>
            </a:r>
          </a:p>
          <a:p>
            <a:r>
              <a:rPr lang="cs-CZ" dirty="0" smtClean="0"/>
              <a:t>Častá koordinace simultánnost útoků</a:t>
            </a:r>
          </a:p>
          <a:p>
            <a:r>
              <a:rPr lang="cs-CZ" dirty="0" smtClean="0"/>
              <a:t>Útoky bývají často bombové</a:t>
            </a:r>
          </a:p>
          <a:p>
            <a:r>
              <a:rPr lang="cs-CZ" dirty="0" smtClean="0"/>
              <a:t>Útočníci jdou cestou nejmenšího odporu</a:t>
            </a:r>
          </a:p>
          <a:p>
            <a:r>
              <a:rPr lang="cs-CZ" dirty="0" smtClean="0"/>
              <a:t>Útočníci mívají změněné vnímání reality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organizace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 smtClean="0"/>
              <a:t>Tvorba </a:t>
            </a:r>
            <a:r>
              <a:rPr lang="cs-CZ" sz="1800" b="1" dirty="0"/>
              <a:t>bezpečnostního </a:t>
            </a:r>
            <a:r>
              <a:rPr lang="cs-CZ" sz="1800" b="1" dirty="0" smtClean="0"/>
              <a:t>systému</a:t>
            </a:r>
          </a:p>
          <a:p>
            <a:pPr>
              <a:buFontTx/>
              <a:buChar char="-"/>
            </a:pPr>
            <a:r>
              <a:rPr lang="cs-CZ" sz="1800" dirty="0" smtClean="0"/>
              <a:t>bezpečnost </a:t>
            </a:r>
            <a:r>
              <a:rPr lang="cs-CZ" sz="1800" dirty="0"/>
              <a:t>organizace je chápána jako </a:t>
            </a:r>
            <a:r>
              <a:rPr lang="cs-CZ" sz="1800" b="1" dirty="0" smtClean="0"/>
              <a:t>systém</a:t>
            </a:r>
          </a:p>
          <a:p>
            <a:pPr>
              <a:buFontTx/>
              <a:buChar char="-"/>
            </a:pPr>
            <a:r>
              <a:rPr lang="cs-CZ" sz="1800" dirty="0"/>
              <a:t>tvorba a zajišťování bezpečnosti je </a:t>
            </a:r>
            <a:r>
              <a:rPr lang="cs-CZ" sz="1800" b="1" dirty="0"/>
              <a:t>souhrn procesů probíhajících v </a:t>
            </a:r>
            <a:r>
              <a:rPr lang="cs-CZ" sz="1800" b="1" dirty="0" smtClean="0"/>
              <a:t>organizaci</a:t>
            </a:r>
          </a:p>
          <a:p>
            <a:pPr>
              <a:buFontTx/>
              <a:buChar char="-"/>
            </a:pPr>
            <a:r>
              <a:rPr lang="cs-CZ" sz="1800" b="1" dirty="0" smtClean="0"/>
              <a:t>zahrnuje </a:t>
            </a:r>
            <a:r>
              <a:rPr lang="cs-CZ" sz="1800" b="1" dirty="0"/>
              <a:t>procesy prováděné organizací, které vedou k trvale udržitelné bezpečnosti organizace, jejích produktů a oprávněných zájmů</a:t>
            </a:r>
            <a:r>
              <a:rPr lang="cs-CZ" sz="1800" b="1" dirty="0" smtClean="0"/>
              <a:t>.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800" b="1" u="sng" dirty="0"/>
              <a:t>M</a:t>
            </a:r>
            <a:r>
              <a:rPr lang="cs-CZ" sz="1800" b="1" u="sng" dirty="0" smtClean="0"/>
              <a:t>odel PDCA:</a:t>
            </a:r>
          </a:p>
          <a:p>
            <a:pPr fontAlgn="t"/>
            <a:r>
              <a:rPr lang="cs-CZ" sz="1800" b="1" dirty="0" smtClean="0"/>
              <a:t>Plánuj</a:t>
            </a:r>
            <a:endParaRPr lang="cs-CZ" sz="1800" dirty="0"/>
          </a:p>
          <a:p>
            <a:pPr lvl="1" fontAlgn="t"/>
            <a:r>
              <a:rPr lang="cs-CZ" sz="1400" b="1" dirty="0"/>
              <a:t>Ustanovení bezpečnostní politiky organizace, stanovení reálných cílů,  určení procesů a postupů v oblasti bezpečnosti tak, aby bylo dosaženo požadovaných výsledků v souladu s celkovou politikou, cíli a možnostmi organizace</a:t>
            </a:r>
            <a:endParaRPr lang="cs-CZ" sz="1400" dirty="0"/>
          </a:p>
          <a:p>
            <a:pPr fontAlgn="t"/>
            <a:r>
              <a:rPr lang="cs-CZ" sz="1800" b="1" dirty="0"/>
              <a:t>Dělej</a:t>
            </a:r>
            <a:endParaRPr lang="cs-CZ" sz="1800" dirty="0"/>
          </a:p>
          <a:p>
            <a:pPr lvl="1" fontAlgn="t"/>
            <a:r>
              <a:rPr lang="cs-CZ" sz="1400" b="1" dirty="0"/>
              <a:t>Zavedení a realizace (provozování) procesů a postupů v bezpečnostní oblasti (stanovení organizace, struktury, vyčlenění sil a prostředků, stanovení zásad a způsobu jejich činnosti, stanovení způsobů a forem kontroly a provádění všech těchto činností)</a:t>
            </a:r>
            <a:endParaRPr lang="cs-CZ" sz="1400" dirty="0"/>
          </a:p>
          <a:p>
            <a:pPr fontAlgn="t"/>
            <a:r>
              <a:rPr lang="cs-CZ" sz="1800" b="1" dirty="0"/>
              <a:t>Kontroluj</a:t>
            </a:r>
            <a:endParaRPr lang="cs-CZ" sz="1800" dirty="0"/>
          </a:p>
          <a:p>
            <a:pPr lvl="1" fontAlgn="t"/>
            <a:r>
              <a:rPr lang="cs-CZ" sz="1400" b="1" dirty="0"/>
              <a:t>Trvalé monitorování (kontrola) dosaženého stavu a porovnání s cílovými požadavky bezpečnosti</a:t>
            </a:r>
            <a:endParaRPr lang="cs-CZ" sz="1400" dirty="0"/>
          </a:p>
          <a:p>
            <a:pPr fontAlgn="t"/>
            <a:r>
              <a:rPr lang="cs-CZ" sz="1800" b="1" dirty="0"/>
              <a:t>Jednej</a:t>
            </a:r>
            <a:endParaRPr lang="cs-CZ" sz="1800" dirty="0"/>
          </a:p>
          <a:p>
            <a:pPr lvl="1" fontAlgn="t"/>
            <a:r>
              <a:rPr lang="cs-CZ" sz="1400" b="1" dirty="0"/>
              <a:t>Přijímání opatření k nápravě a stanovení preventivních opatření založených na výsledcích monitorování a stanovení opatření k trvalému zlepšování bezpečnosti</a:t>
            </a:r>
            <a:endParaRPr lang="cs-CZ" sz="1400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13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Bezpečnostní politika organizace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základní prvek </a:t>
            </a:r>
            <a:r>
              <a:rPr lang="cs-CZ" dirty="0"/>
              <a:t>vrcholového vedení organizace pro zajištění </a:t>
            </a:r>
            <a:r>
              <a:rPr lang="cs-CZ" dirty="0" smtClean="0"/>
              <a:t>      bezpečnosti</a:t>
            </a:r>
            <a:r>
              <a:rPr lang="cs-CZ" dirty="0"/>
              <a:t>.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„dokument“ </a:t>
            </a:r>
            <a:r>
              <a:rPr lang="cs-CZ" dirty="0"/>
              <a:t>vyjadřující zaměření a aktivní podíl vedení a zainteresovaných zaměstnanců na realizaci bezpečnosti organizace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musí vycházet z hlavních a specifických rysů organizace a její činnosti, zájmů, struktury, umístění, použitých technologií atd</a:t>
            </a:r>
            <a:r>
              <a:rPr lang="cs-CZ" b="1" dirty="0"/>
              <a:t>. 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nesmí být odtržena od reality a ekonomických možností !!!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zahrnuje rámec pro stanovení cílů bezpečnosti organizace, hlavní zaměření managementu a rámec činností týkajících se bezpečnosti,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bere v úvahu požadavky týkající se činnosti organizace, zákonné a regulatorní požadavky včetně smluvních,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vytváří potřebné vazby, strukturu řízení  bezpečnosti (organizace) a definuje procesy týkající se bezpečnosti.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987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1833</Words>
  <Application>Microsoft Office PowerPoint</Application>
  <PresentationFormat>Předvádění na obrazovce (4:3)</PresentationFormat>
  <Paragraphs>255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Ochrana měkkých cílů</vt:lpstr>
      <vt:lpstr>Důležité dokumenty</vt:lpstr>
      <vt:lpstr>Legislativa</vt:lpstr>
      <vt:lpstr>měkký cíl - definice</vt:lpstr>
      <vt:lpstr>Typy měkkých cílů</vt:lpstr>
      <vt:lpstr>Možnosti napadení MC</vt:lpstr>
      <vt:lpstr>Základní charakteristiky útoku</vt:lpstr>
      <vt:lpstr>Bezpečnostní systém organizace</vt:lpstr>
      <vt:lpstr>Bezpečnostní politika organizace </vt:lpstr>
      <vt:lpstr>Bezpečnostní projekt</vt:lpstr>
      <vt:lpstr>Bezpečnostní systém MC</vt:lpstr>
      <vt:lpstr>Bezpečnostní plán MC</vt:lpstr>
      <vt:lpstr>Časová osa incidentů a bezpečnostních opatření </vt:lpstr>
      <vt:lpstr>Časová osa incidentů a bezpečnostních opatření </vt:lpstr>
      <vt:lpstr>Bezpečnostní prvky ochrany MC</vt:lpstr>
      <vt:lpstr>Detekce podezřelého chování</vt:lpstr>
      <vt:lpstr>Standardizace bezpečnostních postupů</vt:lpstr>
      <vt:lpstr>Standardizace bezpečnostních postupů</vt:lpstr>
      <vt:lpstr>Havarijní/koordinační/“krizový plán“ (plán pro řešení krize po bezpečnostním incidentu)</vt:lpstr>
      <vt:lpstr>Činnost krizového štábu</vt:lpstr>
      <vt:lpstr>Obecná doporučení postupu při bezpečnostních incidentech</vt:lpstr>
      <vt:lpstr>Doporučená reakce na výhružný telefonát v případě, že obdržíte výhružný telefonát</vt:lpstr>
      <vt:lpstr>Doporučená reakce na nález podezřelého předmětu</vt:lpstr>
      <vt:lpstr>Útok střelnou zbraní (AMOK)</vt:lpstr>
      <vt:lpstr>Útok střelnou zbraní (AMOK)</vt:lpstr>
      <vt:lpstr>Doporučené postupy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Michal</dc:creator>
  <cp:lastModifiedBy>Kučera Michal</cp:lastModifiedBy>
  <cp:revision>31</cp:revision>
  <dcterms:created xsi:type="dcterms:W3CDTF">2019-04-17T07:34:05Z</dcterms:created>
  <dcterms:modified xsi:type="dcterms:W3CDTF">2021-04-29T13:19:05Z</dcterms:modified>
</cp:coreProperties>
</file>