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  <p:sldMasterId id="2147483768" r:id="rId4"/>
    <p:sldMasterId id="2147483780" r:id="rId5"/>
    <p:sldMasterId id="2147483792" r:id="rId6"/>
    <p:sldMasterId id="2147483816" r:id="rId7"/>
    <p:sldMasterId id="2147483828" r:id="rId8"/>
  </p:sldMasterIdLst>
  <p:handoutMasterIdLst>
    <p:handoutMasterId r:id="rId31"/>
  </p:handoutMasterIdLst>
  <p:sldIdLst>
    <p:sldId id="256" r:id="rId9"/>
    <p:sldId id="257" r:id="rId10"/>
    <p:sldId id="264" r:id="rId11"/>
    <p:sldId id="268" r:id="rId12"/>
    <p:sldId id="270" r:id="rId13"/>
    <p:sldId id="267" r:id="rId14"/>
    <p:sldId id="302" r:id="rId15"/>
    <p:sldId id="303" r:id="rId16"/>
    <p:sldId id="295" r:id="rId17"/>
    <p:sldId id="271" r:id="rId18"/>
    <p:sldId id="272" r:id="rId19"/>
    <p:sldId id="273" r:id="rId20"/>
    <p:sldId id="274" r:id="rId21"/>
    <p:sldId id="285" r:id="rId22"/>
    <p:sldId id="288" r:id="rId23"/>
    <p:sldId id="289" r:id="rId24"/>
    <p:sldId id="275" r:id="rId25"/>
    <p:sldId id="277" r:id="rId26"/>
    <p:sldId id="276" r:id="rId27"/>
    <p:sldId id="278" r:id="rId28"/>
    <p:sldId id="280" r:id="rId29"/>
    <p:sldId id="283" r:id="rId30"/>
  </p:sldIdLst>
  <p:sldSz cx="9144000" cy="6858000" type="screen4x3"/>
  <p:notesSz cx="6797675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B6ADAD24-9314-4E19-AE5A-2EF9E85076BF}"/>
    <pc:docChg chg="delSld delMainMaster">
      <pc:chgData name="Peter Spáč" userId="2e8d26cd-55d7-4d78-8227-1866407259d9" providerId="ADAL" clId="{B6ADAD24-9314-4E19-AE5A-2EF9E85076BF}" dt="2021-05-25T11:33:56.303" v="1" actId="47"/>
      <pc:docMkLst>
        <pc:docMk/>
      </pc:docMkLst>
      <pc:sldChg chg="del">
        <pc:chgData name="Peter Spáč" userId="2e8d26cd-55d7-4d78-8227-1866407259d9" providerId="ADAL" clId="{B6ADAD24-9314-4E19-AE5A-2EF9E85076BF}" dt="2021-05-25T11:33:52.058" v="0" actId="47"/>
        <pc:sldMkLst>
          <pc:docMk/>
          <pc:sldMk cId="3765710877" sldId="286"/>
        </pc:sldMkLst>
      </pc:sldChg>
      <pc:sldChg chg="del">
        <pc:chgData name="Peter Spáč" userId="2e8d26cd-55d7-4d78-8227-1866407259d9" providerId="ADAL" clId="{B6ADAD24-9314-4E19-AE5A-2EF9E85076BF}" dt="2021-05-25T11:33:56.303" v="1" actId="47"/>
        <pc:sldMkLst>
          <pc:docMk/>
          <pc:sldMk cId="3494713238" sldId="296"/>
        </pc:sldMkLst>
      </pc:sldChg>
      <pc:sldMasterChg chg="del delSldLayout">
        <pc:chgData name="Peter Spáč" userId="2e8d26cd-55d7-4d78-8227-1866407259d9" providerId="ADAL" clId="{B6ADAD24-9314-4E19-AE5A-2EF9E85076BF}" dt="2021-05-25T11:33:56.303" v="1" actId="47"/>
        <pc:sldMasterMkLst>
          <pc:docMk/>
          <pc:sldMasterMk cId="1667843184" sldId="2147483864"/>
        </pc:sldMasterMkLst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2551952960" sldId="2147483865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2228036002" sldId="2147483866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3698193343" sldId="2147483867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156205597" sldId="2147483868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3188927607" sldId="2147483869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1781301629" sldId="2147483870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2755073055" sldId="2147483871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1259691100" sldId="2147483872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4252812501" sldId="2147483873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3544195556" sldId="2147483874"/>
          </pc:sldLayoutMkLst>
        </pc:sldLayoutChg>
        <pc:sldLayoutChg chg="del">
          <pc:chgData name="Peter Spáč" userId="2e8d26cd-55d7-4d78-8227-1866407259d9" providerId="ADAL" clId="{B6ADAD24-9314-4E19-AE5A-2EF9E85076BF}" dt="2021-05-25T11:33:56.303" v="1" actId="47"/>
          <pc:sldLayoutMkLst>
            <pc:docMk/>
            <pc:sldMasterMk cId="1667843184" sldId="2147483864"/>
            <pc:sldLayoutMk cId="251661618" sldId="2147483875"/>
          </pc:sldLayoutMkLst>
        </pc:sldLayoutChg>
      </pc:sldMasterChg>
    </pc:docChg>
  </pc:docChgLst>
  <pc:docChgLst>
    <pc:chgData name="Peter Spáč" userId="2e8d26cd-55d7-4d78-8227-1866407259d9" providerId="ADAL" clId="{2C6E8C53-08C0-4656-B720-9DBF1C7674F5}"/>
    <pc:docChg chg="undo custSel delSld modSld delMainMaster">
      <pc:chgData name="Peter Spáč" userId="2e8d26cd-55d7-4d78-8227-1866407259d9" providerId="ADAL" clId="{2C6E8C53-08C0-4656-B720-9DBF1C7674F5}" dt="2021-03-31T07:57:39.410" v="71" actId="790"/>
      <pc:docMkLst>
        <pc:docMk/>
      </pc:docMkLst>
      <pc:sldChg chg="modSp mod">
        <pc:chgData name="Peter Spáč" userId="2e8d26cd-55d7-4d78-8227-1866407259d9" providerId="ADAL" clId="{2C6E8C53-08C0-4656-B720-9DBF1C7674F5}" dt="2021-03-31T07:41:45.964" v="2" actId="1076"/>
        <pc:sldMkLst>
          <pc:docMk/>
          <pc:sldMk cId="0" sldId="256"/>
        </pc:sldMkLst>
        <pc:spChg chg="mod">
          <ac:chgData name="Peter Spáč" userId="2e8d26cd-55d7-4d78-8227-1866407259d9" providerId="ADAL" clId="{2C6E8C53-08C0-4656-B720-9DBF1C7674F5}" dt="2021-03-31T07:41:45.964" v="2" actId="1076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Peter Spáč" userId="2e8d26cd-55d7-4d78-8227-1866407259d9" providerId="ADAL" clId="{2C6E8C53-08C0-4656-B720-9DBF1C7674F5}" dt="2021-03-31T07:57:39.410" v="71" actId="790"/>
        <pc:sldMkLst>
          <pc:docMk/>
          <pc:sldMk cId="3373337683" sldId="278"/>
        </pc:sldMkLst>
        <pc:spChg chg="mod">
          <ac:chgData name="Peter Spáč" userId="2e8d26cd-55d7-4d78-8227-1866407259d9" providerId="ADAL" clId="{2C6E8C53-08C0-4656-B720-9DBF1C7674F5}" dt="2021-03-31T07:57:39.410" v="71" actId="790"/>
          <ac:spMkLst>
            <pc:docMk/>
            <pc:sldMk cId="3373337683" sldId="278"/>
            <ac:spMk id="3" creationId="{00000000-0000-0000-0000-000000000000}"/>
          </ac:spMkLst>
        </pc:spChg>
      </pc:sldChg>
      <pc:sldChg chg="del">
        <pc:chgData name="Peter Spáč" userId="2e8d26cd-55d7-4d78-8227-1866407259d9" providerId="ADAL" clId="{2C6E8C53-08C0-4656-B720-9DBF1C7674F5}" dt="2021-03-31T07:49:04.162" v="4" actId="47"/>
        <pc:sldMkLst>
          <pc:docMk/>
          <pc:sldMk cId="2538003861" sldId="293"/>
        </pc:sldMkLst>
      </pc:sldChg>
      <pc:sldChg chg="del">
        <pc:chgData name="Peter Spáč" userId="2e8d26cd-55d7-4d78-8227-1866407259d9" providerId="ADAL" clId="{2C6E8C53-08C0-4656-B720-9DBF1C7674F5}" dt="2021-03-31T07:49:04.948" v="5" actId="47"/>
        <pc:sldMkLst>
          <pc:docMk/>
          <pc:sldMk cId="1591321015" sldId="294"/>
        </pc:sldMkLst>
      </pc:sldChg>
      <pc:sldChg chg="addSp modSp">
        <pc:chgData name="Peter Spáč" userId="2e8d26cd-55d7-4d78-8227-1866407259d9" providerId="ADAL" clId="{2C6E8C53-08C0-4656-B720-9DBF1C7674F5}" dt="2021-03-31T07:54:10.518" v="21" actId="14100"/>
        <pc:sldMkLst>
          <pc:docMk/>
          <pc:sldMk cId="3494713238" sldId="296"/>
        </pc:sldMkLst>
        <pc:picChg chg="add mod">
          <ac:chgData name="Peter Spáč" userId="2e8d26cd-55d7-4d78-8227-1866407259d9" providerId="ADAL" clId="{2C6E8C53-08C0-4656-B720-9DBF1C7674F5}" dt="2021-03-31T07:54:10.518" v="21" actId="14100"/>
          <ac:picMkLst>
            <pc:docMk/>
            <pc:sldMk cId="3494713238" sldId="296"/>
            <ac:picMk id="3" creationId="{3FAA0168-1ADF-4051-95B3-E17846FD2B69}"/>
          </ac:picMkLst>
        </pc:picChg>
        <pc:picChg chg="mod">
          <ac:chgData name="Peter Spáč" userId="2e8d26cd-55d7-4d78-8227-1866407259d9" providerId="ADAL" clId="{2C6E8C53-08C0-4656-B720-9DBF1C7674F5}" dt="2021-03-31T07:54:08.282" v="20" actId="14100"/>
          <ac:picMkLst>
            <pc:docMk/>
            <pc:sldMk cId="3494713238" sldId="296"/>
            <ac:picMk id="2052" creationId="{00000000-0000-0000-0000-000000000000}"/>
          </ac:picMkLst>
        </pc:picChg>
      </pc:sldChg>
      <pc:sldChg chg="del">
        <pc:chgData name="Peter Spáč" userId="2e8d26cd-55d7-4d78-8227-1866407259d9" providerId="ADAL" clId="{2C6E8C53-08C0-4656-B720-9DBF1C7674F5}" dt="2021-03-31T07:54:12.524" v="22" actId="47"/>
        <pc:sldMkLst>
          <pc:docMk/>
          <pc:sldMk cId="1922971707" sldId="297"/>
        </pc:sldMkLst>
      </pc:sldChg>
      <pc:sldChg chg="del">
        <pc:chgData name="Peter Spáč" userId="2e8d26cd-55d7-4d78-8227-1866407259d9" providerId="ADAL" clId="{2C6E8C53-08C0-4656-B720-9DBF1C7674F5}" dt="2021-03-31T07:49:06.135" v="6" actId="47"/>
        <pc:sldMkLst>
          <pc:docMk/>
          <pc:sldMk cId="386973133" sldId="298"/>
        </pc:sldMkLst>
      </pc:sldChg>
      <pc:sldChg chg="del">
        <pc:chgData name="Peter Spáč" userId="2e8d26cd-55d7-4d78-8227-1866407259d9" providerId="ADAL" clId="{2C6E8C53-08C0-4656-B720-9DBF1C7674F5}" dt="2021-03-31T07:49:07.797" v="7" actId="47"/>
        <pc:sldMkLst>
          <pc:docMk/>
          <pc:sldMk cId="329850298" sldId="299"/>
        </pc:sldMkLst>
      </pc:sldChg>
      <pc:sldChg chg="del">
        <pc:chgData name="Peter Spáč" userId="2e8d26cd-55d7-4d78-8227-1866407259d9" providerId="ADAL" clId="{2C6E8C53-08C0-4656-B720-9DBF1C7674F5}" dt="2021-03-31T07:49:08.500" v="8" actId="47"/>
        <pc:sldMkLst>
          <pc:docMk/>
          <pc:sldMk cId="1838177260" sldId="300"/>
        </pc:sldMkLst>
      </pc:sldChg>
      <pc:sldChg chg="del">
        <pc:chgData name="Peter Spáč" userId="2e8d26cd-55d7-4d78-8227-1866407259d9" providerId="ADAL" clId="{2C6E8C53-08C0-4656-B720-9DBF1C7674F5}" dt="2021-03-31T07:49:02.995" v="3" actId="47"/>
        <pc:sldMkLst>
          <pc:docMk/>
          <pc:sldMk cId="3117416388" sldId="301"/>
        </pc:sldMkLst>
      </pc:sldChg>
      <pc:sldChg chg="modSp mod">
        <pc:chgData name="Peter Spáč" userId="2e8d26cd-55d7-4d78-8227-1866407259d9" providerId="ADAL" clId="{2C6E8C53-08C0-4656-B720-9DBF1C7674F5}" dt="2021-03-31T07:49:11.237" v="9" actId="6549"/>
        <pc:sldMkLst>
          <pc:docMk/>
          <pc:sldMk cId="2182971178" sldId="302"/>
        </pc:sldMkLst>
        <pc:spChg chg="mod">
          <ac:chgData name="Peter Spáč" userId="2e8d26cd-55d7-4d78-8227-1866407259d9" providerId="ADAL" clId="{2C6E8C53-08C0-4656-B720-9DBF1C7674F5}" dt="2021-03-31T07:49:11.237" v="9" actId="6549"/>
          <ac:spMkLst>
            <pc:docMk/>
            <pc:sldMk cId="2182971178" sldId="302"/>
            <ac:spMk id="3" creationId="{00000000-0000-0000-0000-000000000000}"/>
          </ac:spMkLst>
        </pc:spChg>
      </pc:sldChg>
      <pc:sldChg chg="modSp mod">
        <pc:chgData name="Peter Spáč" userId="2e8d26cd-55d7-4d78-8227-1866407259d9" providerId="ADAL" clId="{2C6E8C53-08C0-4656-B720-9DBF1C7674F5}" dt="2021-03-31T07:49:14.464" v="11" actId="27636"/>
        <pc:sldMkLst>
          <pc:docMk/>
          <pc:sldMk cId="4114025870" sldId="303"/>
        </pc:sldMkLst>
        <pc:spChg chg="mod">
          <ac:chgData name="Peter Spáč" userId="2e8d26cd-55d7-4d78-8227-1866407259d9" providerId="ADAL" clId="{2C6E8C53-08C0-4656-B720-9DBF1C7674F5}" dt="2021-03-31T07:49:14.464" v="11" actId="27636"/>
          <ac:spMkLst>
            <pc:docMk/>
            <pc:sldMk cId="4114025870" sldId="303"/>
            <ac:spMk id="3" creationId="{00000000-0000-0000-0000-000000000000}"/>
          </ac:spMkLst>
        </pc:spChg>
      </pc:sldChg>
      <pc:sldMasterChg chg="del delSldLayout">
        <pc:chgData name="Peter Spáč" userId="2e8d26cd-55d7-4d78-8227-1866407259d9" providerId="ADAL" clId="{2C6E8C53-08C0-4656-B720-9DBF1C7674F5}" dt="2021-03-31T07:49:04.948" v="5" actId="47"/>
        <pc:sldMasterMkLst>
          <pc:docMk/>
          <pc:sldMasterMk cId="44838275" sldId="2147483852"/>
        </pc:sldMasterMkLst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1393514032" sldId="2147483853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2363194528" sldId="2147483854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1633049965" sldId="2147483855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1948793835" sldId="2147483856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3814351956" sldId="2147483857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415943739" sldId="2147483858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133498282" sldId="2147483859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2565316349" sldId="2147483860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1203996833" sldId="2147483861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516317140" sldId="2147483862"/>
          </pc:sldLayoutMkLst>
        </pc:sldLayoutChg>
        <pc:sldLayoutChg chg="del">
          <pc:chgData name="Peter Spáč" userId="2e8d26cd-55d7-4d78-8227-1866407259d9" providerId="ADAL" clId="{2C6E8C53-08C0-4656-B720-9DBF1C7674F5}" dt="2021-03-31T07:49:04.948" v="5" actId="47"/>
          <pc:sldLayoutMkLst>
            <pc:docMk/>
            <pc:sldMasterMk cId="44838275" sldId="2147483852"/>
            <pc:sldLayoutMk cId="3968316480" sldId="2147483863"/>
          </pc:sldLayoutMkLst>
        </pc:sldLayoutChg>
      </pc:sldMasterChg>
      <pc:sldMasterChg chg="del delSldLayout">
        <pc:chgData name="Peter Spáč" userId="2e8d26cd-55d7-4d78-8227-1866407259d9" providerId="ADAL" clId="{2C6E8C53-08C0-4656-B720-9DBF1C7674F5}" dt="2021-03-31T07:49:07.797" v="7" actId="47"/>
        <pc:sldMasterMkLst>
          <pc:docMk/>
          <pc:sldMasterMk cId="2651783271" sldId="2147483876"/>
        </pc:sldMasterMkLst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1908276746" sldId="2147483877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3588351163" sldId="2147483878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4111495014" sldId="2147483879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1742452806" sldId="2147483880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1082282604" sldId="2147483881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2805950672" sldId="2147483882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2616644830" sldId="2147483883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2665288395" sldId="2147483884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3925239870" sldId="2147483885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221776676" sldId="2147483886"/>
          </pc:sldLayoutMkLst>
        </pc:sldLayoutChg>
        <pc:sldLayoutChg chg="del">
          <pc:chgData name="Peter Spáč" userId="2e8d26cd-55d7-4d78-8227-1866407259d9" providerId="ADAL" clId="{2C6E8C53-08C0-4656-B720-9DBF1C7674F5}" dt="2021-03-31T07:49:07.797" v="7" actId="47"/>
          <pc:sldLayoutMkLst>
            <pc:docMk/>
            <pc:sldMasterMk cId="2651783271" sldId="2147483876"/>
            <pc:sldLayoutMk cId="2889059862" sldId="2147483887"/>
          </pc:sldLayoutMkLst>
        </pc:sldLayoutChg>
      </pc:sldMasterChg>
      <pc:sldMasterChg chg="del delSldLayout">
        <pc:chgData name="Peter Spáč" userId="2e8d26cd-55d7-4d78-8227-1866407259d9" providerId="ADAL" clId="{2C6E8C53-08C0-4656-B720-9DBF1C7674F5}" dt="2021-03-31T07:49:02.995" v="3" actId="47"/>
        <pc:sldMasterMkLst>
          <pc:docMk/>
          <pc:sldMasterMk cId="2548375701" sldId="2147483888"/>
        </pc:sldMasterMkLst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379575292" sldId="2147483889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3896602201" sldId="2147483890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1287443797" sldId="2147483891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324531798" sldId="2147483892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4257861849" sldId="2147483893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1383720955" sldId="2147483894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430780091" sldId="2147483895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1838757365" sldId="2147483896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1743190461" sldId="2147483897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4071389928" sldId="2147483898"/>
          </pc:sldLayoutMkLst>
        </pc:sldLayoutChg>
        <pc:sldLayoutChg chg="del">
          <pc:chgData name="Peter Spáč" userId="2e8d26cd-55d7-4d78-8227-1866407259d9" providerId="ADAL" clId="{2C6E8C53-08C0-4656-B720-9DBF1C7674F5}" dt="2021-03-31T07:49:02.995" v="3" actId="47"/>
          <pc:sldLayoutMkLst>
            <pc:docMk/>
            <pc:sldMasterMk cId="2548375701" sldId="2147483888"/>
            <pc:sldLayoutMk cId="1893122255" sldId="214748389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9585-F3A1-4E8A-9D86-BADB70E6162F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1612-F177-4507-9BD1-03400FF5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4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9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6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07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54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5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95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0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6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41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7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59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1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655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38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50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39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5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35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90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6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9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579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9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10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662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70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8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960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187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81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017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83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94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4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89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8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5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540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520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13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51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68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887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6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01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396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9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974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596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327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012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550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24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93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210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65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5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944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23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78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57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902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42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942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3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25. 5. 2021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7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5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9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0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4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25. 5. 2021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89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9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/>
          <a:lstStyle/>
          <a:p>
            <a:pPr algn="ctr"/>
            <a:r>
              <a:rPr lang="sk-SK" dirty="0">
                <a:solidFill>
                  <a:schemeClr val="bg1"/>
                </a:solidFill>
              </a:rPr>
              <a:t>Základní elementy návrhu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4652" y="5105400"/>
            <a:ext cx="7854696" cy="1752600"/>
          </a:xfrm>
        </p:spPr>
        <p:txBody>
          <a:bodyPr/>
          <a:lstStyle/>
          <a:p>
            <a:pPr algn="ctr"/>
            <a:r>
              <a:rPr lang="sk-SK" dirty="0">
                <a:solidFill>
                  <a:schemeClr val="bg1"/>
                </a:solidFill>
              </a:rPr>
              <a:t>Peter Spáč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Uvedení do problematiky</a:t>
            </a:r>
          </a:p>
          <a:p>
            <a:endParaRPr lang="sk-SK" dirty="0"/>
          </a:p>
          <a:p>
            <a:r>
              <a:rPr lang="sk-SK" dirty="0"/>
              <a:t>Představení problému, jeho zařazení do širšího okruhu literatury, případné nedostatky literatury</a:t>
            </a:r>
          </a:p>
          <a:p>
            <a:endParaRPr lang="sk-SK" dirty="0"/>
          </a:p>
          <a:p>
            <a:r>
              <a:rPr lang="sk-SK" dirty="0"/>
              <a:t>Objasnění </a:t>
            </a:r>
            <a:r>
              <a:rPr lang="sk-SK" b="1" dirty="0"/>
              <a:t>cíle</a:t>
            </a:r>
            <a:r>
              <a:rPr lang="sk-SK" dirty="0"/>
              <a:t> a významu problému</a:t>
            </a:r>
          </a:p>
          <a:p>
            <a:endParaRPr lang="sk-SK" dirty="0"/>
          </a:p>
          <a:p>
            <a:r>
              <a:rPr lang="sk-SK" dirty="0"/>
              <a:t>Definování </a:t>
            </a:r>
            <a:r>
              <a:rPr lang="sk-SK" b="1" dirty="0"/>
              <a:t>výzkumné oblasti a tématu</a:t>
            </a:r>
          </a:p>
          <a:p>
            <a:endParaRPr lang="sk-SK" dirty="0"/>
          </a:p>
          <a:p>
            <a:r>
              <a:rPr lang="sk-SK" dirty="0"/>
              <a:t>Úvod má být výrazný a poutavý – půda pro další části návrhu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396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Stanovení výzkumných otázek</a:t>
            </a:r>
          </a:p>
          <a:p>
            <a:endParaRPr lang="sk-SK" dirty="0"/>
          </a:p>
          <a:p>
            <a:r>
              <a:rPr lang="sk-SK" dirty="0"/>
              <a:t>Odůvodnění otázek:</a:t>
            </a:r>
          </a:p>
          <a:p>
            <a:pPr lvl="1"/>
            <a:r>
              <a:rPr lang="sk-SK" dirty="0"/>
              <a:t>Z jakého důvodu je otázka důležitá</a:t>
            </a:r>
          </a:p>
          <a:p>
            <a:pPr lvl="1"/>
            <a:r>
              <a:rPr lang="sk-SK" dirty="0"/>
              <a:t>Jaký význam má její zodpovězení</a:t>
            </a:r>
          </a:p>
          <a:p>
            <a:pPr lvl="1"/>
            <a:r>
              <a:rPr lang="sk-SK" dirty="0"/>
              <a:t>Byla už položena anebo jde o její první aplikaci?</a:t>
            </a:r>
          </a:p>
          <a:p>
            <a:endParaRPr lang="sk-SK" dirty="0"/>
          </a:p>
          <a:p>
            <a:r>
              <a:rPr lang="sk-SK" dirty="0"/>
              <a:t>Odůvodnění je součástí všech prvků návrhu (problém, otázky, metody, práce s daty)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540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Krátké shrnutí literatury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Při návrhu výzkumu jde o </a:t>
            </a:r>
            <a:r>
              <a:rPr lang="sk-SK" b="1" dirty="0"/>
              <a:t>krátký</a:t>
            </a:r>
            <a:r>
              <a:rPr lang="sk-SK" dirty="0"/>
              <a:t> přehled a shrnutí literatury</a:t>
            </a:r>
          </a:p>
          <a:p>
            <a:endParaRPr lang="sk-SK" dirty="0"/>
          </a:p>
          <a:p>
            <a:r>
              <a:rPr lang="sk-SK" dirty="0"/>
              <a:t>Zmapování výzkumného pole a uvedení problému do kontextu</a:t>
            </a:r>
          </a:p>
          <a:p>
            <a:endParaRPr lang="sk-SK" dirty="0"/>
          </a:p>
          <a:p>
            <a:r>
              <a:rPr lang="sk-SK" dirty="0"/>
              <a:t>Důležitá je </a:t>
            </a:r>
            <a:r>
              <a:rPr lang="sk-SK" b="1" dirty="0"/>
              <a:t>zaměřenost na problém</a:t>
            </a:r>
            <a:r>
              <a:rPr lang="sk-SK" dirty="0"/>
              <a:t> a ne snaha uvést všechno, co bylo napsáno o vámi zkoumané oblasti</a:t>
            </a:r>
          </a:p>
          <a:p>
            <a:endParaRPr lang="sk-SK" dirty="0"/>
          </a:p>
          <a:p>
            <a:r>
              <a:rPr lang="sk-SK" dirty="0"/>
              <a:t>Význam:</a:t>
            </a:r>
          </a:p>
          <a:p>
            <a:pPr lvl="1"/>
            <a:r>
              <a:rPr lang="cs-CZ" dirty="0"/>
              <a:t>Základ pro formulaci hypotéz</a:t>
            </a:r>
            <a:r>
              <a:rPr lang="sk-SK" dirty="0"/>
              <a:t> (pokud s nimi pracujete)</a:t>
            </a:r>
          </a:p>
          <a:p>
            <a:pPr lvl="1"/>
            <a:r>
              <a:rPr lang="sk-SK" dirty="0"/>
              <a:t>Podložíte svůj výzkum teoretickými argumenty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667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Operacionalizace konceptů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Převedení konceptů do měřitelné podoby</a:t>
            </a:r>
          </a:p>
          <a:p>
            <a:endParaRPr lang="sk-SK" dirty="0"/>
          </a:p>
          <a:p>
            <a:r>
              <a:rPr lang="sk-SK" dirty="0"/>
              <a:t>Tato část má prokázat, jak budete s koncepty pracovat ve svém výzkumu: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identifikace v realitě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změření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12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400" dirty="0"/>
              <a:t>Konceptualizace a operacionalizace</a:t>
            </a:r>
            <a:endParaRPr lang="cs-CZ" sz="4400" dirty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Konceptualizace – zachycení prvků do pojmových konceptů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Operacionalizace – převod konceptů do </a:t>
            </a:r>
            <a:r>
              <a:rPr lang="sk-SK" b="1" u="sng" dirty="0"/>
              <a:t>měřitelných</a:t>
            </a:r>
            <a:r>
              <a:rPr lang="sk-SK" dirty="0"/>
              <a:t> pojmů a kategorií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69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Definice</a:t>
            </a:r>
            <a:r>
              <a:rPr lang="sk-SK" dirty="0"/>
              <a:t> - vysocelegovaná ocel se zvýšenou odolností vůči </a:t>
            </a:r>
            <a:r>
              <a:rPr lang="en-US" dirty="0"/>
              <a:t>chemické i elektrochemické </a:t>
            </a:r>
            <a:r>
              <a:rPr lang="sk-SK" dirty="0"/>
              <a:t>korozi…</a:t>
            </a:r>
          </a:p>
          <a:p>
            <a:pPr>
              <a:lnSpc>
                <a:spcPct val="90000"/>
              </a:lnSpc>
            </a:pPr>
            <a:r>
              <a:rPr lang="cs-CZ" b="1" dirty="0"/>
              <a:t>Operační</a:t>
            </a:r>
            <a:r>
              <a:rPr lang="sk-SK" b="1" dirty="0"/>
              <a:t> definice </a:t>
            </a:r>
            <a:r>
              <a:rPr lang="sk-SK" dirty="0"/>
              <a:t>– ocel obsahující 12-30% chromu a až 30% niklu</a:t>
            </a:r>
          </a:p>
          <a:p>
            <a:endParaRPr lang="en-US" dirty="0"/>
          </a:p>
        </p:txBody>
      </p:sp>
      <p:pic>
        <p:nvPicPr>
          <p:cNvPr id="5124" name="Picture 4" descr="http://www.delaval.com/ImageVaultFiles/id_1689/cf_5/Feeding-stainless-steel-buck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351" y="3846605"/>
            <a:ext cx="373380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g.directindustry.com/images_di/photo-g/stainless-steel-pressure-sensor-16540-22648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21098"/>
            <a:ext cx="3262681" cy="274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/>
              <a:t>Nerezová ocel</a:t>
            </a:r>
            <a:endParaRPr lang="cs-CZ" sz="4800" dirty="0"/>
          </a:p>
        </p:txBody>
      </p:sp>
      <p:pic>
        <p:nvPicPr>
          <p:cNvPr id="5130" name="Picture 10" descr="http://www.givinggallery.com/images/products/27/KitchenAid-Gourmet-Essentials-2-Qt-Whistling-Tea-Kettle-in-Brushed-Stainless-Steel-N617_X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76258"/>
            <a:ext cx="2492188" cy="24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37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Inteligence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Levicový</a:t>
            </a:r>
            <a:r>
              <a:rPr lang="sk-SK" sz="2000" dirty="0"/>
              <a:t> extremista</a:t>
            </a:r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Politická</a:t>
            </a:r>
            <a:r>
              <a:rPr lang="cs-CZ" sz="2000" dirty="0"/>
              <a:t> apatie</a:t>
            </a:r>
            <a:endParaRPr lang="sk-SK" sz="2000" dirty="0"/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Volební úspěch</a:t>
            </a:r>
          </a:p>
          <a:p>
            <a:endParaRPr lang="cs-CZ" sz="2000" dirty="0"/>
          </a:p>
          <a:p>
            <a:r>
              <a:rPr lang="cs-CZ" sz="2000" dirty="0"/>
              <a:t>Životní zkušenosti</a:t>
            </a:r>
          </a:p>
          <a:p>
            <a:endParaRPr lang="cs-CZ" sz="2000" dirty="0"/>
          </a:p>
          <a:p>
            <a:r>
              <a:rPr lang="cs-CZ" sz="2000" dirty="0"/>
              <a:t>Dobrá volební kampaň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/>
              <a:t>Operacionalizace</a:t>
            </a:r>
            <a:endParaRPr lang="cs-CZ" sz="4800" dirty="0"/>
          </a:p>
        </p:txBody>
      </p:sp>
      <p:pic>
        <p:nvPicPr>
          <p:cNvPr id="8" name="Picture 2" descr="http://www.sproutright.com/blog/wp-content/uploads/2013/09/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Metody – strategie a rámec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Propojení mezi teorií a empirií</a:t>
            </a:r>
          </a:p>
          <a:p>
            <a:endParaRPr lang="sk-SK" dirty="0"/>
          </a:p>
          <a:p>
            <a:r>
              <a:rPr lang="sk-SK" dirty="0"/>
              <a:t>Je potřebné uvést, jaké metody budete ve výzkumu využívat a z jakých důvodů jste tuto volbu provedli</a:t>
            </a:r>
          </a:p>
          <a:p>
            <a:endParaRPr lang="sk-SK" dirty="0"/>
          </a:p>
          <a:p>
            <a:r>
              <a:rPr lang="sk-SK" dirty="0"/>
              <a:t>Představení, zda půjde o výzkum kvantitativní, kvalitativní anebo kombinující obě logiky (pokud to v návrhu už nezaznělo)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356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Vzorek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b="1" dirty="0"/>
              <a:t>Kvantitativní práce:</a:t>
            </a:r>
          </a:p>
          <a:p>
            <a:pPr lvl="1"/>
            <a:r>
              <a:rPr lang="sk-SK" dirty="0"/>
              <a:t>Velikost vzorku</a:t>
            </a:r>
          </a:p>
          <a:p>
            <a:pPr lvl="1"/>
            <a:r>
              <a:rPr lang="sk-SK" dirty="0"/>
              <a:t>Způsob výběru</a:t>
            </a:r>
          </a:p>
          <a:p>
            <a:pPr lvl="1"/>
            <a:r>
              <a:rPr lang="sk-SK" dirty="0"/>
              <a:t>Reprezentativnost</a:t>
            </a:r>
          </a:p>
          <a:p>
            <a:endParaRPr lang="sk-SK" dirty="0"/>
          </a:p>
          <a:p>
            <a:r>
              <a:rPr lang="sk-SK" b="1" dirty="0"/>
              <a:t>Případové studie (malé N studie):</a:t>
            </a:r>
          </a:p>
          <a:p>
            <a:pPr lvl="1"/>
            <a:r>
              <a:rPr lang="sk-SK" dirty="0"/>
              <a:t>Konkretizace případů</a:t>
            </a:r>
          </a:p>
          <a:p>
            <a:pPr lvl="1"/>
            <a:r>
              <a:rPr lang="sk-SK" dirty="0"/>
              <a:t>Odůvodnění daného výběru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637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Sběr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sk-SK" dirty="0"/>
              <a:t>Důležitý je přesný a jasný popis</a:t>
            </a:r>
          </a:p>
          <a:p>
            <a:endParaRPr lang="sk-SK" dirty="0"/>
          </a:p>
          <a:p>
            <a:r>
              <a:rPr lang="sk-SK" dirty="0"/>
              <a:t>Způsob získávání – terénní výzkum, elektronické zdroje, sekundární analýza</a:t>
            </a:r>
          </a:p>
          <a:p>
            <a:endParaRPr lang="sk-SK" dirty="0"/>
          </a:p>
          <a:p>
            <a:r>
              <a:rPr lang="sk-SK" dirty="0"/>
              <a:t>Příklady technik:</a:t>
            </a:r>
          </a:p>
          <a:p>
            <a:pPr lvl="1"/>
            <a:r>
              <a:rPr lang="sk-SK" dirty="0"/>
              <a:t>Dotazník – míra standardizace, strukturovanosti</a:t>
            </a:r>
          </a:p>
          <a:p>
            <a:pPr lvl="1"/>
            <a:r>
              <a:rPr lang="cs-CZ" dirty="0"/>
              <a:t>Pozorování</a:t>
            </a:r>
            <a:r>
              <a:rPr lang="sk-SK" dirty="0"/>
              <a:t> – skryté, otevřené, zúčastněné, nezúčastněné</a:t>
            </a:r>
          </a:p>
          <a:p>
            <a:pPr lvl="1"/>
            <a:r>
              <a:rPr lang="sk-SK" dirty="0"/>
              <a:t>Analýza dokumentů – jaký typ dokumentů, odkud je budete čerpat (zdroj)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333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Fáze výzkumné práce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Plánovací, přípravná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2. Provedení výzkumu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3. Zpráva o realizovaném výzkumu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Analýza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Jako v předešlých bodech platí co možná největší detailnost, jasnost a přesnost</a:t>
            </a:r>
          </a:p>
          <a:p>
            <a:endParaRPr lang="sk-SK" dirty="0"/>
          </a:p>
          <a:p>
            <a:r>
              <a:rPr lang="sk-SK" dirty="0"/>
              <a:t>Nestačí uvést, že data budou „analyzována“</a:t>
            </a:r>
          </a:p>
          <a:p>
            <a:endParaRPr lang="sk-SK" dirty="0"/>
          </a:p>
          <a:p>
            <a:r>
              <a:rPr lang="sk-SK" dirty="0"/>
              <a:t>Uvést konkrétní postupy, způsoby, využití softwaru a jednotlivých technik:</a:t>
            </a:r>
          </a:p>
          <a:p>
            <a:pPr lvl="1"/>
            <a:r>
              <a:rPr lang="cs-CZ" dirty="0"/>
              <a:t>Obsahová analýza</a:t>
            </a:r>
          </a:p>
          <a:p>
            <a:pPr lvl="1"/>
            <a:r>
              <a:rPr lang="cs-CZ" dirty="0"/>
              <a:t>Korelace, QCA, regrese</a:t>
            </a:r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337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Závěry (a co je vhodné uvést)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770120"/>
          </a:xfrm>
        </p:spPr>
        <p:txBody>
          <a:bodyPr>
            <a:normAutofit lnSpcReduction="10000"/>
          </a:bodyPr>
          <a:lstStyle/>
          <a:p>
            <a:r>
              <a:rPr lang="sk-SK" b="1" dirty="0"/>
              <a:t>Omezení výzkumu:</a:t>
            </a:r>
          </a:p>
          <a:p>
            <a:pPr lvl="1"/>
            <a:r>
              <a:rPr lang="sk-SK" dirty="0"/>
              <a:t>Má je každý výzkum, uvádějí se, pokud jsou výzkumníkovi známá</a:t>
            </a:r>
          </a:p>
          <a:p>
            <a:endParaRPr lang="sk-SK" sz="1400" dirty="0"/>
          </a:p>
          <a:p>
            <a:r>
              <a:rPr lang="sk-SK" b="1" dirty="0"/>
              <a:t>Etická stránka věci:</a:t>
            </a:r>
          </a:p>
          <a:p>
            <a:pPr lvl="1"/>
            <a:r>
              <a:rPr lang="sk-SK" dirty="0"/>
              <a:t>Vyrovnání se s možnými etickými (právními) problémy</a:t>
            </a:r>
          </a:p>
          <a:p>
            <a:pPr lvl="1"/>
            <a:r>
              <a:rPr lang="sk-SK" dirty="0"/>
              <a:t>Nakládání s daty, přístup k datům, jednání s jinými osobami</a:t>
            </a:r>
          </a:p>
          <a:p>
            <a:endParaRPr lang="sk-SK" sz="1400" dirty="0"/>
          </a:p>
          <a:p>
            <a:r>
              <a:rPr lang="sk-SK" b="1" dirty="0"/>
              <a:t>Závěry:</a:t>
            </a:r>
          </a:p>
          <a:p>
            <a:pPr lvl="1"/>
            <a:r>
              <a:rPr lang="sk-SK" dirty="0"/>
              <a:t>Shrnutí očekávaných závěrů</a:t>
            </a:r>
          </a:p>
          <a:p>
            <a:pPr lvl="1"/>
            <a:r>
              <a:rPr lang="sk-SK" dirty="0"/>
              <a:t>Načrtnutí významu pro teorii anebo politickou praxi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6192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shrnutí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Nezapomínejte na to, že návrh výzkumu nemá význam pouze pro vás, ale i pro vašeho vedoucího/školitele</a:t>
            </a:r>
          </a:p>
          <a:p>
            <a:endParaRPr lang="sk-SK" dirty="0"/>
          </a:p>
          <a:p>
            <a:r>
              <a:rPr lang="sk-SK" dirty="0"/>
              <a:t>Z toho vyplývá potřeba jasné a přesvědčivé formulace</a:t>
            </a:r>
          </a:p>
          <a:p>
            <a:endParaRPr lang="sk-SK" dirty="0"/>
          </a:p>
          <a:p>
            <a:r>
              <a:rPr lang="sk-SK" dirty="0"/>
              <a:t>Návrh není </a:t>
            </a:r>
            <a:r>
              <a:rPr lang="sk-SK" b="1" i="1" dirty="0"/>
              <a:t>studentská</a:t>
            </a:r>
            <a:r>
              <a:rPr lang="sk-SK" dirty="0"/>
              <a:t> povinnost, ale klasická součást výzkumu</a:t>
            </a:r>
          </a:p>
          <a:p>
            <a:endParaRPr lang="sk-SK" dirty="0"/>
          </a:p>
          <a:p>
            <a:r>
              <a:rPr lang="sk-SK" dirty="0"/>
              <a:t>Vždy se ujistěte, zda z návrhu vyplývají odpovědi na základní otázky výzkumu - co, jak, proč (otestujte na příbuzných, známých)</a:t>
            </a:r>
          </a:p>
          <a:p>
            <a:endParaRPr lang="sk-SK" dirty="0"/>
          </a:p>
          <a:p>
            <a:r>
              <a:rPr lang="sk-SK" dirty="0"/>
              <a:t>Dobrý test vašeho návrhu – Punch, s. 205</a:t>
            </a:r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688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Význam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Optimálně by měl návrh prokazovat, že: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Rozumíte svému tématu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Jste schopní srozumitelně formulovat své cíle a otázky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Máte promyšlené dopady práce, rozumíte jejímu významu, uvědomujete si její validitu a reliabilitu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Budete pracovat v souladu se základními etickými principy vědecké práce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Podoba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Významný aspekt jednoduchosti – jako kdyby byl návrh určen neodborníkům</a:t>
            </a:r>
          </a:p>
          <a:p>
            <a:endParaRPr lang="sk-SK" dirty="0"/>
          </a:p>
          <a:p>
            <a:r>
              <a:rPr lang="sk-SK" dirty="0"/>
              <a:t>Zkuste váš </a:t>
            </a:r>
            <a:r>
              <a:rPr lang="sk-SK" b="1" dirty="0"/>
              <a:t>návrh</a:t>
            </a:r>
            <a:r>
              <a:rPr lang="sk-SK" dirty="0"/>
              <a:t> vnímat </a:t>
            </a:r>
            <a:r>
              <a:rPr lang="sk-SK" b="1" dirty="0"/>
              <a:t>jako argument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Vede k potřebě důsledného a jasného zdůvodňování výzkumu, jeho částí a kroků</a:t>
            </a:r>
          </a:p>
          <a:p>
            <a:pPr lvl="1"/>
            <a:r>
              <a:rPr lang="sk-SK" dirty="0"/>
              <a:t>Důležitá je interní koherence návrhu</a:t>
            </a:r>
          </a:p>
          <a:p>
            <a:pPr lvl="1"/>
            <a:r>
              <a:rPr lang="sk-SK" dirty="0"/>
              <a:t>Návrh má ukázat logiku výzkumu a ne výzkum popsat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684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struktura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Typické prvky:</a:t>
            </a:r>
          </a:p>
          <a:p>
            <a:pPr lvl="1"/>
            <a:r>
              <a:rPr lang="sk-SK" dirty="0"/>
              <a:t>Abstrakt</a:t>
            </a:r>
          </a:p>
          <a:p>
            <a:pPr lvl="1"/>
            <a:r>
              <a:rPr lang="sk-SK" dirty="0"/>
              <a:t>Téma, cíle, výzkumné otázky</a:t>
            </a:r>
          </a:p>
          <a:p>
            <a:pPr lvl="1"/>
            <a:r>
              <a:rPr lang="sk-SK" dirty="0"/>
              <a:t>Krátký přehled a shrnutí literatury</a:t>
            </a:r>
          </a:p>
          <a:p>
            <a:pPr lvl="1"/>
            <a:r>
              <a:rPr lang="sk-SK" dirty="0"/>
              <a:t>Konceptualizace, operacionalizace</a:t>
            </a:r>
          </a:p>
          <a:p>
            <a:pPr lvl="1"/>
            <a:r>
              <a:rPr lang="sk-SK" dirty="0"/>
              <a:t>Výběr metod</a:t>
            </a:r>
          </a:p>
          <a:p>
            <a:pPr lvl="1"/>
            <a:r>
              <a:rPr lang="sk-SK" dirty="0"/>
              <a:t>Sběr dat</a:t>
            </a:r>
          </a:p>
          <a:p>
            <a:pPr lvl="1"/>
            <a:r>
              <a:rPr lang="sk-SK" dirty="0"/>
              <a:t>Analýza dat</a:t>
            </a:r>
          </a:p>
          <a:p>
            <a:pPr lvl="1"/>
            <a:r>
              <a:rPr lang="sk-SK" dirty="0" err="1"/>
              <a:t>Závěr</a:t>
            </a: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203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Není to úvod</a:t>
            </a:r>
            <a:r>
              <a:rPr lang="sk-SK" dirty="0"/>
              <a:t>, ale krátký souhrn návrhu výzkumu (případně už realizovaného výzkumu)</a:t>
            </a:r>
          </a:p>
          <a:p>
            <a:endParaRPr lang="sk-SK" dirty="0"/>
          </a:p>
          <a:p>
            <a:r>
              <a:rPr lang="sk-SK" dirty="0"/>
              <a:t>Typický rozsah 100 – 200 slov</a:t>
            </a:r>
          </a:p>
          <a:p>
            <a:endParaRPr lang="sk-SK" dirty="0"/>
          </a:p>
          <a:p>
            <a:r>
              <a:rPr lang="sk-SK" dirty="0"/>
              <a:t>Umění napsat co možná nejvíc na nejmenším možném prostoru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222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sz="3500" b="1" dirty="0"/>
              <a:t>In the past two decades</a:t>
            </a:r>
            <a:r>
              <a:rPr lang="en-US" dirty="0"/>
              <a:t>, Russia has become the stage for a great restoration of geopolitics as an academic discipline as well as a political tool used by a wide variety of actors across the ideological spectrum. A. G. </a:t>
            </a:r>
            <a:r>
              <a:rPr lang="en-US" dirty="0" err="1"/>
              <a:t>Dugin</a:t>
            </a:r>
            <a:r>
              <a:rPr lang="en-US" dirty="0"/>
              <a:t>, a well known Russian radical activist, is one of the most prominent and prolific authors operating in this discourse. </a:t>
            </a:r>
            <a:r>
              <a:rPr lang="en-US" sz="3500" b="1" dirty="0"/>
              <a:t>The aim of this text is to</a:t>
            </a:r>
            <a:r>
              <a:rPr lang="en-US" dirty="0"/>
              <a:t> present </a:t>
            </a:r>
            <a:r>
              <a:rPr lang="en-US" dirty="0" err="1"/>
              <a:t>Dugin’s</a:t>
            </a:r>
            <a:r>
              <a:rPr lang="en-US" dirty="0"/>
              <a:t> intellectual evolution to provide context for his (geo)political theory of </a:t>
            </a:r>
            <a:r>
              <a:rPr lang="en-US" dirty="0" err="1"/>
              <a:t>Eurasianism</a:t>
            </a:r>
            <a:r>
              <a:rPr lang="en-US" dirty="0"/>
              <a:t>, stressing the elements of his thought that connect him with the discourse of the radical right, as well as the basic tenets of his conceptualization of ‚Eurasian‘ space and beyond.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297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2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/>
              <a:t>This article </a:t>
            </a:r>
            <a:r>
              <a:rPr lang="en-US" sz="32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2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2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40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Zahrnutá témata: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O čem je výzkum</a:t>
            </a:r>
          </a:p>
          <a:p>
            <a:pPr lvl="1"/>
            <a:r>
              <a:rPr lang="sk-SK" dirty="0"/>
              <a:t>Čeho chce výzkum dosáhnout</a:t>
            </a:r>
          </a:p>
          <a:p>
            <a:pPr lvl="1"/>
            <a:r>
              <a:rPr lang="sk-SK" dirty="0"/>
              <a:t>(při hotových výzkumech i co je hlavní zjištění)</a:t>
            </a:r>
          </a:p>
          <a:p>
            <a:endParaRPr lang="sk-SK" dirty="0"/>
          </a:p>
          <a:p>
            <a:r>
              <a:rPr lang="sk-SK" dirty="0"/>
              <a:t>Abstrakty jsou typicky dostupné pouze k realizovaným výzkumům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1539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746</TotalTime>
  <Words>937</Words>
  <Application>Microsoft Office PowerPoint</Application>
  <PresentationFormat>Prezentácia na obrazovke (4:3)</PresentationFormat>
  <Paragraphs>225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8</vt:i4>
      </vt:variant>
      <vt:variant>
        <vt:lpstr>Nadpisy snímok</vt:lpstr>
      </vt:variant>
      <vt:variant>
        <vt:i4>22</vt:i4>
      </vt:variant>
    </vt:vector>
  </HeadingPairs>
  <TitlesOfParts>
    <vt:vector size="33" baseType="lpstr">
      <vt:lpstr>Calibri</vt:lpstr>
      <vt:lpstr>Constantia</vt:lpstr>
      <vt:lpstr>Wingdings 2</vt:lpstr>
      <vt:lpstr>Tok</vt:lpstr>
      <vt:lpstr>7_Tok</vt:lpstr>
      <vt:lpstr>8_Tok</vt:lpstr>
      <vt:lpstr>9_Tok</vt:lpstr>
      <vt:lpstr>10_Tok</vt:lpstr>
      <vt:lpstr>11_Tok</vt:lpstr>
      <vt:lpstr>13_Tok</vt:lpstr>
      <vt:lpstr>14_Tok</vt:lpstr>
      <vt:lpstr>Základní elementy návrhu výzkumu</vt:lpstr>
      <vt:lpstr>Fáze výzkumné práce</vt:lpstr>
      <vt:lpstr>Význam návrhu výzkumu</vt:lpstr>
      <vt:lpstr>Podoba návrhu výzkumu</vt:lpstr>
      <vt:lpstr>Návrh výzkumu - struktura</vt:lpstr>
      <vt:lpstr>Abstrakt</vt:lpstr>
      <vt:lpstr>Abstrakt 1</vt:lpstr>
      <vt:lpstr>Abstrakt 2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Nerezová ocel</vt:lpstr>
      <vt:lpstr>Operacionalizace</vt:lpstr>
      <vt:lpstr>Metody – strategie a rámec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Peto</dc:creator>
  <cp:lastModifiedBy>Peter Spáč</cp:lastModifiedBy>
  <cp:revision>65</cp:revision>
  <cp:lastPrinted>2014-03-26T12:17:34Z</cp:lastPrinted>
  <dcterms:created xsi:type="dcterms:W3CDTF">2013-03-24T15:47:38Z</dcterms:created>
  <dcterms:modified xsi:type="dcterms:W3CDTF">2021-05-25T11:34:00Z</dcterms:modified>
</cp:coreProperties>
</file>