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4" r:id="rId3"/>
    <p:sldId id="264" r:id="rId4"/>
    <p:sldId id="266" r:id="rId5"/>
    <p:sldId id="290" r:id="rId6"/>
    <p:sldId id="276" r:id="rId7"/>
    <p:sldId id="296" r:id="rId8"/>
    <p:sldId id="281" r:id="rId9"/>
    <p:sldId id="257" r:id="rId10"/>
    <p:sldId id="300" r:id="rId11"/>
    <p:sldId id="291" r:id="rId12"/>
    <p:sldId id="284" r:id="rId13"/>
    <p:sldId id="295" r:id="rId14"/>
    <p:sldId id="301" r:id="rId15"/>
    <p:sldId id="258" r:id="rId16"/>
    <p:sldId id="292" r:id="rId17"/>
    <p:sldId id="297" r:id="rId18"/>
    <p:sldId id="274" r:id="rId19"/>
    <p:sldId id="298" r:id="rId20"/>
    <p:sldId id="299" r:id="rId21"/>
    <p:sldId id="259" r:id="rId22"/>
    <p:sldId id="261" r:id="rId23"/>
    <p:sldId id="272" r:id="rId24"/>
    <p:sldId id="286" r:id="rId25"/>
    <p:sldId id="262" r:id="rId26"/>
    <p:sldId id="269" r:id="rId27"/>
    <p:sldId id="268" r:id="rId28"/>
    <p:sldId id="287" r:id="rId29"/>
    <p:sldId id="288" r:id="rId30"/>
    <p:sldId id="280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leiner" initials="JK" lastIdx="1" clrIdx="0">
    <p:extLst>
      <p:ext uri="{19B8F6BF-5375-455C-9EA6-DF929625EA0E}">
        <p15:presenceInfo xmlns:p15="http://schemas.microsoft.com/office/powerpoint/2012/main" userId="c1fe1b7f7ae2ed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87296" autoAdjust="0"/>
  </p:normalViewPr>
  <p:slideViewPr>
    <p:cSldViewPr snapToGrid="0">
      <p:cViewPr varScale="1">
        <p:scale>
          <a:sx n="58" d="100"/>
          <a:sy n="58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9905-5344-4288-B611-1253DE33A31E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59D07-CDC9-4137-853A-6CC37071B3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9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Chadwick</a:t>
            </a:r>
            <a:r>
              <a:rPr lang="cs-CZ" dirty="0"/>
              <a:t> – sanitární reformy v Londýně (na přelomu 18. a 19. stol.) díky sčítání populace a statistice</a:t>
            </a:r>
          </a:p>
          <a:p>
            <a:r>
              <a:rPr lang="cs-CZ" dirty="0"/>
              <a:t>Štěstí Skotů – prezident zemědělské komory sir John </a:t>
            </a:r>
            <a:r>
              <a:rPr lang="cs-CZ" dirty="0" err="1"/>
              <a:t>Sinclair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33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52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2A272-52FC-4B5C-B2A1-E61140E48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44837B-D185-4541-B327-28892C7CC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B8892F-A64C-46E2-83F5-7C036459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9B2B6E-FBE1-451C-871A-B05F015A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68EC7-5A35-4BC4-B204-99282B52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E9ED3-C644-4690-9E37-AFE4501D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BDD13E-8767-48F3-B335-AC762E95E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37F5B-ED2F-4CB1-9AE6-F3706740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2B01F-9D77-49FA-AFD1-CED60CB8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366380-F633-46FB-B757-B7FC4A1A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7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6A593F-FB43-41D8-866B-133C0118D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ACBB60-C0CD-4FDF-8CCF-DE3CB7339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26931-F862-4DBF-9AF9-14A22185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C70E7-8490-4387-868A-2CC5F778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75769-1A17-463A-A817-4EFC7448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22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04C7-ABC2-40E1-91AA-735ACC14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624A6-01C0-43EC-B30F-C398FCDC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63C5F9-45A8-4DD7-B218-0323F4A1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6AF430-2256-4CD1-B9E0-7924446A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796DF3-5C98-449D-AB75-602387E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0E470-E221-4AB3-A0C9-541B9A6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445B2B-A910-4CE6-A75A-72319D03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00CB2D-44FD-46B6-92BA-42A03B36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E1122-3F0A-4AB4-B834-82601880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49121-A689-4604-A586-E794A0FD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BF2DC-27BE-418D-A4B4-95BC31F4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F67A0-1750-428B-87FD-5EA398EF1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0CE19E-2B4B-4D63-84B7-A55892F6A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432C31-F3A4-4EE5-81D7-971E215C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9D8674-7F04-4A30-9D71-D8861123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052871-B9F6-4A3D-B017-786AE33F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B44A8-26B6-4036-A424-0D35F442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EDD65C-E6F7-4A9D-90E4-4C550C9E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9D747-BB7E-41E7-ACA2-D23C8CC1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679544-865A-4E5F-B61A-F20B8EE49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AB28E7-42FB-449C-BB57-DAEDFB37D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FA1136-BC6D-46FD-AAEE-57B5D9D3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DB7F20-CEE1-4E87-87A6-70E2CC8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B9CF4B-F3CC-40B2-B6E3-83AB76A5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5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95D38-01E9-486C-8465-A6DA0B2D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9C1F3C-E0D2-4342-BD6A-C2428AE5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889596-F871-4C62-B4AE-378ADCF7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A8AB48-794D-489D-A33F-F6820859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6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DFD47A-4F56-4977-8472-FF2D590F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D829EB-CDDA-498C-AB2E-D6955342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5720A0-9509-45C5-898D-F2A96B85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85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D7B3F-4209-4448-9EB4-F5F810F3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D201E-A957-4CB1-ADBE-A7A5FC55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3E0CD-ED8A-419D-99A5-F171454A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9C136-7F35-49B6-A106-5C1D4219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844AA3-EE6B-47E5-8671-28E70D4D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891396-D03D-476C-B806-0B39337F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9CCD7-E62F-4BE4-9889-A6A4CC9A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D19F55-A772-4C63-B5DB-088A64CD3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34CA6-FB17-4E95-A766-6B7D0E683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2DA18B-2460-4609-9FD1-93256418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A648A4-F525-4918-BD56-A92895E7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F5BAB1-AB9D-4E30-98FF-B795EAB2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7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3C437D-2494-4506-9F05-CD671CB1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BD116B-2056-42D1-B4DB-A17E63EB5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B6E15A-20F8-403B-9DE2-6AC9FC994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39E3-923B-48F2-9D38-9A50004B96E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4CF81-A16E-4AE3-91C9-A1891E1D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D64AD9-07D6-447B-BA8E-1A52F2EBC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1E56-7FB8-4150-9A24-A5AD7F5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476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Základy kvantitativní analýzy dat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CB6AC5-A20E-4661-A6EE-A35ED43C9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75761"/>
            <a:ext cx="6250074" cy="165576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Jan Kleiner</a:t>
            </a:r>
          </a:p>
          <a:p>
            <a:r>
              <a:rPr lang="cs-CZ" dirty="0">
                <a:solidFill>
                  <a:schemeClr val="bg1"/>
                </a:solidFill>
              </a:rPr>
              <a:t>21. 4. 2021</a:t>
            </a:r>
          </a:p>
          <a:p>
            <a:r>
              <a:rPr lang="cs-CZ" dirty="0">
                <a:solidFill>
                  <a:schemeClr val="bg1"/>
                </a:solidFill>
              </a:rPr>
              <a:t>BSSn4405</a:t>
            </a:r>
          </a:p>
          <a:p>
            <a:r>
              <a:rPr lang="cs-CZ" dirty="0">
                <a:solidFill>
                  <a:schemeClr val="bg1"/>
                </a:solidFill>
              </a:rPr>
              <a:t>jkleiner@mail.muni.cz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8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2A3C27-612F-4321-B054-4C5A06068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r="1" b="2207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839F1574-83A9-43B2-9A4A-6D62BE21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5584785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Větve a dělení statistiky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6521-B392-4013-935C-1A25C5F8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426379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Frekvenční statistika (</a:t>
            </a:r>
            <a:r>
              <a:rPr lang="cs-CZ" sz="2400" dirty="0" err="1">
                <a:solidFill>
                  <a:srgbClr val="000000"/>
                </a:solidFill>
              </a:rPr>
              <a:t>fisherovská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Deskriptivní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Inferenční</a:t>
            </a:r>
          </a:p>
          <a:p>
            <a:pPr lvl="2"/>
            <a:r>
              <a:rPr lang="cs-CZ" sz="1800" dirty="0" err="1">
                <a:solidFill>
                  <a:srgbClr val="000000"/>
                </a:solidFill>
              </a:rPr>
              <a:t>Univariační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multivariační</a:t>
            </a:r>
            <a:r>
              <a:rPr lang="cs-CZ" sz="1800" dirty="0">
                <a:solidFill>
                  <a:srgbClr val="000000"/>
                </a:solidFill>
              </a:rPr>
              <a:t> modely.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Bayesovská</a:t>
            </a:r>
            <a:r>
              <a:rPr lang="cs-CZ" sz="2400" dirty="0">
                <a:solidFill>
                  <a:srgbClr val="000000"/>
                </a:solidFill>
              </a:rPr>
              <a:t> statistika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Apriori a </a:t>
            </a:r>
            <a:r>
              <a:rPr lang="cs-CZ" sz="1800" dirty="0" err="1">
                <a:solidFill>
                  <a:srgbClr val="000000"/>
                </a:solidFill>
              </a:rPr>
              <a:t>aposteriori</a:t>
            </a:r>
            <a:r>
              <a:rPr lang="cs-CZ" sz="1800" dirty="0">
                <a:solidFill>
                  <a:srgbClr val="000000"/>
                </a:solidFill>
              </a:rPr>
              <a:t> představa a jak se mění na základě našich dat (BF).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Matematická vs. aplikovaná apod. </a:t>
            </a:r>
            <a:r>
              <a:rPr lang="cs-CZ" sz="2400" dirty="0">
                <a:solidFill>
                  <a:srgbClr val="000000"/>
                </a:solidFill>
                <a:sym typeface="Wingdings" panose="05000000000000000000" pitchFamily="2" charset="2"/>
              </a:rPr>
              <a:t> různé typy dělení a nejsou vyčerpávající</a:t>
            </a:r>
            <a:endParaRPr lang="cs-CZ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987C3-31F1-48A4-92B9-E50AF0B3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7" y="2506662"/>
            <a:ext cx="6024825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Program </a:t>
            </a:r>
            <a:r>
              <a:rPr lang="cs-CZ" dirty="0" err="1">
                <a:solidFill>
                  <a:schemeClr val="bg1"/>
                </a:solidFill>
              </a:rPr>
              <a:t>StatCheck</a:t>
            </a:r>
            <a:r>
              <a:rPr lang="cs-CZ" dirty="0">
                <a:solidFill>
                  <a:schemeClr val="bg1"/>
                </a:solidFill>
              </a:rPr>
              <a:t> replikuje analýzu, řada nesrovnalostí a chyb v polovině z testovaných 30 tis. psychologických článků (</a:t>
            </a:r>
            <a:r>
              <a:rPr lang="cs-CZ" dirty="0" err="1">
                <a:solidFill>
                  <a:schemeClr val="bg1"/>
                </a:solidFill>
              </a:rPr>
              <a:t>Chawla</a:t>
            </a:r>
            <a:r>
              <a:rPr lang="cs-CZ" dirty="0">
                <a:solidFill>
                  <a:schemeClr val="bg1"/>
                </a:solidFill>
              </a:rPr>
              <a:t>, 2017).</a:t>
            </a:r>
          </a:p>
          <a:p>
            <a:r>
              <a:rPr lang="cs-CZ" dirty="0" err="1">
                <a:solidFill>
                  <a:schemeClr val="bg1"/>
                </a:solidFill>
              </a:rPr>
              <a:t>Haller</a:t>
            </a:r>
            <a:r>
              <a:rPr lang="cs-CZ" dirty="0">
                <a:solidFill>
                  <a:schemeClr val="bg1"/>
                </a:solidFill>
              </a:rPr>
              <a:t> a Kraus (2002): Ne (</a:t>
            </a:r>
            <a:r>
              <a:rPr lang="cs-CZ" dirty="0" err="1">
                <a:solidFill>
                  <a:schemeClr val="bg1"/>
                </a:solidFill>
              </a:rPr>
              <a:t>Oaksův</a:t>
            </a:r>
            <a:r>
              <a:rPr lang="cs-CZ" dirty="0">
                <a:solidFill>
                  <a:schemeClr val="bg1"/>
                </a:solidFill>
              </a:rPr>
              <a:t> test a p-hodnota)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069A5B-689F-416F-903C-4D29B09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0" y="356716"/>
            <a:ext cx="7461739" cy="1325563"/>
          </a:xfrm>
        </p:spPr>
        <p:txBody>
          <a:bodyPr/>
          <a:lstStyle/>
          <a:p>
            <a:r>
              <a:rPr lang="cs-CZ" dirty="0"/>
              <a:t>Umí někdo statistiku?</a:t>
            </a:r>
          </a:p>
        </p:txBody>
      </p:sp>
    </p:spTree>
    <p:extLst>
      <p:ext uri="{BB962C8B-B14F-4D97-AF65-F5344CB8AC3E}">
        <p14:creationId xmlns:p14="http://schemas.microsoft.com/office/powerpoint/2010/main" val="357069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EC227-0F65-41E2-923E-C8EDC0AA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Klamání statistikou (viz např. </a:t>
            </a:r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, 2010: 75)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75C78-A064-48FB-86FD-87BFDE1C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2506662"/>
            <a:ext cx="4658248" cy="4351338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Je to „tupý“ nástroj.  </a:t>
            </a:r>
            <a:r>
              <a:rPr lang="cs-CZ" dirty="0" err="1">
                <a:sym typeface="Wingdings" panose="05000000000000000000" pitchFamily="2" charset="2"/>
              </a:rPr>
              <a:t>Garbage</a:t>
            </a:r>
            <a:r>
              <a:rPr lang="cs-CZ" dirty="0">
                <a:sym typeface="Wingdings" panose="05000000000000000000" pitchFamily="2" charset="2"/>
              </a:rPr>
              <a:t> in, </a:t>
            </a:r>
            <a:r>
              <a:rPr lang="cs-CZ" dirty="0" err="1">
                <a:sym typeface="Wingdings" panose="05000000000000000000" pitchFamily="2" charset="2"/>
              </a:rPr>
              <a:t>garbage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out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r>
              <a:rPr lang="cs-CZ" dirty="0">
                <a:sym typeface="Wingdings" panose="05000000000000000000" pitchFamily="2" charset="2"/>
              </a:rPr>
              <a:t>Např. průměrný měsíční příjem (cca 34 tis. CZK) vs. medián - cca 29 tis. CZK (ČSÚ, 2020). </a:t>
            </a:r>
          </a:p>
          <a:p>
            <a:r>
              <a:rPr lang="cs-CZ" dirty="0">
                <a:sym typeface="Wingdings" panose="05000000000000000000" pitchFamily="2" charset="2"/>
              </a:rPr>
              <a:t>Hraje zde důležitou roli etika!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8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tůl, interiér, savci&#10;&#10;Popis byl vytvořen automaticky">
            <a:extLst>
              <a:ext uri="{FF2B5EF4-FFF2-40B4-BE49-F238E27FC236}">
                <a16:creationId xmlns:a16="http://schemas.microsoft.com/office/drawing/2014/main" id="{55E97102-2BAB-416A-9275-594FA458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B9E3BA-DC51-4C06-9861-E78C0E88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Etika a statistika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B485E-80BF-4BCE-B04E-8E7440C6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Lze zde poměrně jednoduše podvádět, ale stejně jednoduše na to zkušenější statistik přijde!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HARKing</a:t>
            </a:r>
            <a:r>
              <a:rPr lang="cs-CZ" sz="2400" dirty="0">
                <a:solidFill>
                  <a:srgbClr val="000000"/>
                </a:solidFill>
              </a:rPr>
              <a:t>, p-</a:t>
            </a:r>
            <a:r>
              <a:rPr lang="cs-CZ" sz="2400" dirty="0" err="1">
                <a:solidFill>
                  <a:srgbClr val="000000"/>
                </a:solidFill>
              </a:rPr>
              <a:t>hacking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cherrypicking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selective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omission</a:t>
            </a:r>
            <a:r>
              <a:rPr lang="cs-CZ" sz="2400" dirty="0">
                <a:solidFill>
                  <a:srgbClr val="000000"/>
                </a:solidFill>
              </a:rPr>
              <a:t>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Reportovat tak, jak se má reportovat!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BBC5C-F650-4AF2-BEF5-F6F814E1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principů vědecké metody (hypoteticko-deduktivní přístup)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F7199-3A66-456A-94A5-578C642B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688"/>
            <a:ext cx="10515600" cy="3407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Empiricky testovatelné (pozorování, data apod.).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Replikovatelné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Objektivní (intersubjektivní)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Transparentní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Falsifikovatelné</a:t>
            </a:r>
            <a:r>
              <a:rPr lang="cs-CZ" dirty="0"/>
              <a:t> (Karl 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Logicky konzistentní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96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8C8AE-4AD9-4191-9D8B-F6E4CC09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(Kvantitativní) výzkumný proces: jakou roli v něm zastává statistika?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C03AFE-96EE-47C5-B8D0-6A8CD66D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0" y="1573055"/>
            <a:ext cx="8629650" cy="51911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6D6B73-738E-47F8-B7D0-ECDE844F436C}"/>
              </a:ext>
            </a:extLst>
          </p:cNvPr>
          <p:cNvSpPr txBox="1"/>
          <p:nvPr/>
        </p:nvSpPr>
        <p:spPr>
          <a:xfrm>
            <a:off x="7686232" y="2898618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Field</a:t>
            </a:r>
            <a:r>
              <a:rPr lang="cs-CZ" i="1" dirty="0"/>
              <a:t> (2009: 3)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B0DCFE-4841-4482-85EF-A63DFFFF085C}"/>
              </a:ext>
            </a:extLst>
          </p:cNvPr>
          <p:cNvSpPr txBox="1"/>
          <p:nvPr/>
        </p:nvSpPr>
        <p:spPr>
          <a:xfrm>
            <a:off x="7686232" y="3590051"/>
            <a:ext cx="3667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Pracujeme s hromadnými daty, kterým přiřazujeme numerickou hodnotu (nominální/ordinální/kardinální proměnné).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jsme získali na základě designu odvíjejícího se od výzkumné otázky.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také určuje, co sledovat, jaké vlastnosti měřit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84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D4B1A-71A4-4C46-8F21-19805A18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dat: první krůčky (</a:t>
            </a:r>
            <a:r>
              <a:rPr lang="cs-CZ" dirty="0" err="1"/>
              <a:t>Field</a:t>
            </a:r>
            <a:r>
              <a:rPr lang="cs-CZ" dirty="0"/>
              <a:t>, 2009: 1-30)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1D7FF-1DBB-400E-8F14-46091705B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Vyvedení dat do grafu -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, variabilita, histogram.</a:t>
            </a:r>
          </a:p>
          <a:p>
            <a:r>
              <a:rPr lang="cs-CZ" dirty="0"/>
              <a:t>Posouzení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tendency</a:t>
            </a:r>
            <a:r>
              <a:rPr lang="cs-CZ" dirty="0"/>
              <a:t> – průměr, medián, modus. </a:t>
            </a:r>
          </a:p>
          <a:p>
            <a:r>
              <a:rPr lang="cs-CZ" dirty="0"/>
              <a:t>Kvartily, percentily. </a:t>
            </a:r>
          </a:p>
          <a:p>
            <a:r>
              <a:rPr lang="cs-CZ" dirty="0"/>
              <a:t>Výpočet pravděpodobností – podle typu distribuce za pomoci tabulek.</a:t>
            </a:r>
          </a:p>
          <a:p>
            <a:r>
              <a:rPr lang="cs-CZ" dirty="0" err="1"/>
              <a:t>Crosstabs</a:t>
            </a:r>
            <a:r>
              <a:rPr lang="cs-CZ" dirty="0"/>
              <a:t> (kontingenční tabulky).</a:t>
            </a:r>
          </a:p>
          <a:p>
            <a:r>
              <a:rPr lang="cs-CZ" dirty="0"/>
              <a:t>Složitější statistické metody a modely. </a:t>
            </a:r>
          </a:p>
          <a:p>
            <a:pPr lvl="1"/>
            <a:r>
              <a:rPr lang="cs-CZ" dirty="0"/>
              <a:t>Posouzení dat – jsou parametrická? </a:t>
            </a:r>
          </a:p>
        </p:txBody>
      </p:sp>
    </p:spTree>
    <p:extLst>
      <p:ext uri="{BB962C8B-B14F-4D97-AF65-F5344CB8AC3E}">
        <p14:creationId xmlns:p14="http://schemas.microsoft.com/office/powerpoint/2010/main" val="328452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BE4DB161-6A3C-43A1-B8D0-41DE00208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776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C6C236-72EE-4AE8-A421-954ED2B3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Statistický software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2F27D-2105-49C9-91FD-9438A4E6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SPSS, JASP, MS Excel, </a:t>
            </a:r>
            <a:r>
              <a:rPr lang="cs-CZ" sz="2000" dirty="0" err="1">
                <a:solidFill>
                  <a:srgbClr val="000000"/>
                </a:solidFill>
              </a:rPr>
              <a:t>Rko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0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1DCA7-CAB4-487D-BF85-87CD142D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698701"/>
            <a:ext cx="1492045" cy="1325563"/>
          </a:xfrm>
        </p:spPr>
        <p:txBody>
          <a:bodyPr/>
          <a:lstStyle/>
          <a:p>
            <a:r>
              <a:rPr lang="cs-CZ" dirty="0"/>
              <a:t>SPSS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D6D00-5A1C-4FAE-904A-D6E680AB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1" y="4496516"/>
            <a:ext cx="11078497" cy="2213999"/>
          </a:xfrm>
        </p:spPr>
        <p:txBody>
          <a:bodyPr>
            <a:normAutofit/>
          </a:bodyPr>
          <a:lstStyle/>
          <a:p>
            <a:r>
              <a:rPr lang="cs-CZ" sz="1600" dirty="0"/>
              <a:t>Je statistický program od firmy IBM. Masarykova univerzita na něj má licenci a naleznete jej v aplikaci </a:t>
            </a:r>
            <a:r>
              <a:rPr lang="cs-CZ" sz="1600" dirty="0" err="1"/>
              <a:t>Inet</a:t>
            </a:r>
            <a:r>
              <a:rPr lang="cs-CZ" sz="1600" dirty="0"/>
              <a:t> (jako MS Office). </a:t>
            </a:r>
          </a:p>
          <a:p>
            <a:r>
              <a:rPr lang="cs-CZ" sz="1600" dirty="0"/>
              <a:t>Umožňuje tvorbu grafů, tabulek, histogramů, diagramů, </a:t>
            </a:r>
            <a:r>
              <a:rPr lang="cs-CZ" sz="1600" dirty="0" err="1"/>
              <a:t>scatterplotů</a:t>
            </a:r>
            <a:r>
              <a:rPr lang="cs-CZ" sz="1600" dirty="0"/>
              <a:t> aj. </a:t>
            </a:r>
          </a:p>
          <a:p>
            <a:r>
              <a:rPr lang="cs-CZ" sz="1600" dirty="0"/>
              <a:t>Počítá veškeré statistické výpočty k modelům – regresní analýza, korelace, kontingenční tabulky apod. a vyhazuje výsledky ve formě grafů, tabulek aj. </a:t>
            </a:r>
          </a:p>
          <a:p>
            <a:r>
              <a:rPr lang="cs-CZ" sz="1600" dirty="0">
                <a:sym typeface="Wingdings" panose="05000000000000000000" pitchFamily="2" charset="2"/>
              </a:rPr>
              <a:t>Možnost exportu Excelových dat (jednoduchý přenos z dotazníku Google). </a:t>
            </a: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B3AEFE-35B2-4803-AB0C-E560925E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11" y="147484"/>
            <a:ext cx="8001464" cy="42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8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SP - Wikipedia">
            <a:extLst>
              <a:ext uri="{FF2B5EF4-FFF2-40B4-BE49-F238E27FC236}">
                <a16:creationId xmlns:a16="http://schemas.microsoft.com/office/drawing/2014/main" id="{9B96EA15-9D77-4851-AF30-BECC4016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22" y="527296"/>
            <a:ext cx="2826846" cy="28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gramovací jazyk R: úvodní informace - Root.cz">
            <a:extLst>
              <a:ext uri="{FF2B5EF4-FFF2-40B4-BE49-F238E27FC236}">
                <a16:creationId xmlns:a16="http://schemas.microsoft.com/office/drawing/2014/main" id="{C2A62FE6-8594-48AD-9B53-AEFF3B57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02" y="527296"/>
            <a:ext cx="5291667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FCD6BB-A47B-4B18-A307-A793418EE9BC}"/>
              </a:ext>
            </a:extLst>
          </p:cNvPr>
          <p:cNvSpPr txBox="1"/>
          <p:nvPr/>
        </p:nvSpPr>
        <p:spPr>
          <a:xfrm>
            <a:off x="874822" y="3988106"/>
            <a:ext cx="438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JASP: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open source;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okamžitá odezva;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přehledné uživatelské prostředí;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Bayesiánská</a:t>
            </a:r>
            <a:r>
              <a:rPr lang="cs-CZ" sz="2000" dirty="0"/>
              <a:t> statistika;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běží na bázi </a:t>
            </a:r>
            <a:r>
              <a:rPr lang="cs-CZ" sz="2000" dirty="0" err="1"/>
              <a:t>Rka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A361C6-A977-4407-AAF3-D964F0717938}"/>
              </a:ext>
            </a:extLst>
          </p:cNvPr>
          <p:cNvSpPr txBox="1"/>
          <p:nvPr/>
        </p:nvSpPr>
        <p:spPr>
          <a:xfrm>
            <a:off x="6936956" y="3988106"/>
            <a:ext cx="4380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Rko</a:t>
            </a:r>
            <a:r>
              <a:rPr lang="cs-CZ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open source programovací jazyk;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uděláte v něm téměř vše;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složité;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nejrozšířenější;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 studie, R </a:t>
            </a:r>
            <a:r>
              <a:rPr lang="cs-CZ" sz="2000" dirty="0" err="1"/>
              <a:t>console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804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1E56-7FB8-4150-9A24-A5AD7F5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476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Statistika v </a:t>
            </a:r>
            <a:r>
              <a:rPr lang="cs-CZ" dirty="0" err="1">
                <a:solidFill>
                  <a:schemeClr val="bg1"/>
                </a:solidFill>
              </a:rPr>
              <a:t>sociálněvědním</a:t>
            </a:r>
            <a:r>
              <a:rPr lang="cs-CZ" dirty="0">
                <a:solidFill>
                  <a:schemeClr val="bg1"/>
                </a:solidFill>
              </a:rPr>
              <a:t>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CB6AC5-A20E-4661-A6EE-A35ED43C9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75761"/>
            <a:ext cx="6250074" cy="165576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Jan Kleiner</a:t>
            </a:r>
          </a:p>
          <a:p>
            <a:r>
              <a:rPr lang="cs-CZ" dirty="0">
                <a:solidFill>
                  <a:schemeClr val="bg1"/>
                </a:solidFill>
              </a:rPr>
              <a:t>21. 4. 2021</a:t>
            </a:r>
          </a:p>
          <a:p>
            <a:r>
              <a:rPr lang="cs-CZ" dirty="0">
                <a:solidFill>
                  <a:schemeClr val="bg1"/>
                </a:solidFill>
              </a:rPr>
              <a:t>BSSn4405</a:t>
            </a:r>
          </a:p>
          <a:p>
            <a:r>
              <a:rPr lang="cs-CZ" dirty="0">
                <a:solidFill>
                  <a:schemeClr val="bg1"/>
                </a:solidFill>
              </a:rPr>
              <a:t>jkleiner@mail.muni.cz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5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D5FA-8854-4770-B123-4663417A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statistických operací a modelů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2617-38A4-44C9-8980-B9AF9DFC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77867" cy="4351338"/>
          </a:xfrm>
        </p:spPr>
        <p:txBody>
          <a:bodyPr>
            <a:normAutofit/>
          </a:bodyPr>
          <a:lstStyle/>
          <a:p>
            <a:r>
              <a:rPr lang="cs-CZ" sz="2000" dirty="0"/>
              <a:t>T-test (parametrický) + ukázka.</a:t>
            </a:r>
          </a:p>
          <a:p>
            <a:r>
              <a:rPr lang="cs-CZ" sz="2000" dirty="0"/>
              <a:t>Mann-</a:t>
            </a:r>
            <a:r>
              <a:rPr lang="cs-CZ" sz="2000" dirty="0" err="1"/>
              <a:t>Whitney</a:t>
            </a:r>
            <a:r>
              <a:rPr lang="cs-CZ" sz="2000" dirty="0"/>
              <a:t> U test (neparametrický).</a:t>
            </a:r>
          </a:p>
          <a:p>
            <a:r>
              <a:rPr lang="cs-CZ" sz="2000" dirty="0"/>
              <a:t>OLS (lineární) regrese.</a:t>
            </a:r>
          </a:p>
          <a:p>
            <a:pPr lvl="1"/>
            <a:endParaRPr lang="en-GB" sz="1800" dirty="0"/>
          </a:p>
        </p:txBody>
      </p:sp>
      <p:pic>
        <p:nvPicPr>
          <p:cNvPr id="4098" name="Picture 2" descr="How to Draw a Regression Line in SPSS?">
            <a:extLst>
              <a:ext uri="{FF2B5EF4-FFF2-40B4-BE49-F238E27FC236}">
                <a16:creationId xmlns:a16="http://schemas.microsoft.com/office/drawing/2014/main" id="{7B9A0B83-75C2-44AD-9F86-80096A1C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6" y="1293738"/>
            <a:ext cx="7370284" cy="54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 Is Not So Hard! A Tutorial, Part 5: Fitting an Exponential Model - The  Analysis Factor">
            <a:extLst>
              <a:ext uri="{FF2B5EF4-FFF2-40B4-BE49-F238E27FC236}">
                <a16:creationId xmlns:a16="http://schemas.microsoft.com/office/drawing/2014/main" id="{83D170BC-98B4-4142-8B62-3F886321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1" y="3367651"/>
            <a:ext cx="3647731" cy="33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CDAC8-A46A-422A-88BB-E48E09A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Checklist pro dotazník (</a:t>
            </a:r>
            <a:r>
              <a:rPr lang="cs-CZ" sz="4000" dirty="0" err="1"/>
              <a:t>Rumsey</a:t>
            </a:r>
            <a:r>
              <a:rPr lang="cs-CZ" sz="4000" dirty="0"/>
              <a:t>, 2010: 137-146)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3512-4DC8-4EAE-B5C9-EEFE63AA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Garbage</a:t>
            </a:r>
            <a:r>
              <a:rPr lang="cs-CZ" dirty="0">
                <a:solidFill>
                  <a:srgbClr val="FF0000"/>
                </a:solidFill>
              </a:rPr>
              <a:t> in, </a:t>
            </a:r>
            <a:r>
              <a:rPr lang="cs-CZ" dirty="0" err="1">
                <a:solidFill>
                  <a:srgbClr val="FF0000"/>
                </a:solidFill>
              </a:rPr>
              <a:t>garbage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out</a:t>
            </a:r>
            <a:endParaRPr lang="cs-CZ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Cílová populace je dobře definovaná.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Vzorek odpovídá cílové populaci;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je náhodný;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dostatečně velký (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Non-response je minimalizovaná.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Typ dotazníku odpovídá potřebným datům.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Otázky jsou dobře strukturované a položené.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Správné načasování.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Personál je dobře trénovaný.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 základě výsledků vytváříme adekvátní závěry.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The 40-point SEO checklist for startups - Search Engine Land">
            <a:extLst>
              <a:ext uri="{FF2B5EF4-FFF2-40B4-BE49-F238E27FC236}">
                <a16:creationId xmlns:a16="http://schemas.microsoft.com/office/drawing/2014/main" id="{933B5C62-4A92-4DED-9242-908EDEC5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56" y="1714500"/>
            <a:ext cx="51633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4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90989-AE80-43DE-918A-C0D74C81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Nejčastější statistické chyby (</a:t>
            </a:r>
            <a:r>
              <a:rPr lang="cs-CZ" sz="3600" dirty="0" err="1"/>
              <a:t>Rumsey</a:t>
            </a:r>
            <a:r>
              <a:rPr lang="cs-CZ" sz="3600" dirty="0"/>
              <a:t>, 2010: 155-162)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83820-E075-4D76-A411-28ECA893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Zavádějící grafy.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Biased</a:t>
            </a:r>
            <a:r>
              <a:rPr lang="cs-CZ" dirty="0"/>
              <a:t> data.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Neuvedený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(míra chyby inference na populaci).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Nenáhodný vzorek.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Neuvedená velikost vzorku.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Špatně interpretované korelace.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Intervenující proměnné.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Špatně uvedená čísla.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Selektivní reportování dat.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Almighty</a:t>
            </a:r>
            <a:r>
              <a:rPr lang="cs-CZ" dirty="0"/>
              <a:t> </a:t>
            </a:r>
            <a:r>
              <a:rPr lang="cs-CZ" dirty="0" err="1"/>
              <a:t>Anecdote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(sample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).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dont do it | Travis White Communications">
            <a:extLst>
              <a:ext uri="{FF2B5EF4-FFF2-40B4-BE49-F238E27FC236}">
                <a16:creationId xmlns:a16="http://schemas.microsoft.com/office/drawing/2014/main" id="{A101F48E-4E93-41B8-B241-2459AC2E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5" y="2065771"/>
            <a:ext cx="4658547" cy="41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6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0AEF5-B86E-4B20-94F3-71C8970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5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Korelace a kauzalita I (</a:t>
            </a:r>
            <a:r>
              <a:rPr lang="cs-CZ" sz="3600" dirty="0" err="1">
                <a:solidFill>
                  <a:schemeClr val="bg1"/>
                </a:solidFill>
              </a:rPr>
              <a:t>Magnellová</a:t>
            </a:r>
            <a:r>
              <a:rPr lang="cs-CZ" sz="3600" dirty="0">
                <a:solidFill>
                  <a:schemeClr val="bg1"/>
                </a:solidFill>
              </a:rPr>
              <a:t> a Van </a:t>
            </a:r>
            <a:r>
              <a:rPr lang="cs-CZ" sz="3600" dirty="0" err="1">
                <a:solidFill>
                  <a:schemeClr val="bg1"/>
                </a:solidFill>
              </a:rPr>
              <a:t>Loon</a:t>
            </a:r>
            <a:r>
              <a:rPr lang="cs-CZ" sz="3600" dirty="0">
                <a:solidFill>
                  <a:schemeClr val="bg1"/>
                </a:solidFill>
              </a:rPr>
              <a:t>, 2010: 117-120)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2A757-C02F-4303-97B5-1A47F80D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295" y="143948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Kauzalita je příčinný vztah mezi proměnnými, zatímco korelace znamená pouze to, že spolu dvě proměnné nějakým způsobem souvisí.</a:t>
            </a:r>
          </a:p>
          <a:p>
            <a:r>
              <a:rPr lang="cs-CZ" sz="2400" dirty="0">
                <a:solidFill>
                  <a:schemeClr val="bg1"/>
                </a:solidFill>
              </a:rPr>
              <a:t>K měření korelace se nejčastěji používá např. </a:t>
            </a:r>
            <a:r>
              <a:rPr lang="cs-CZ" sz="2400" dirty="0" err="1">
                <a:solidFill>
                  <a:schemeClr val="bg1"/>
                </a:solidFill>
              </a:rPr>
              <a:t>Pearsonův</a:t>
            </a:r>
            <a:r>
              <a:rPr lang="cs-CZ" sz="2400" dirty="0">
                <a:solidFill>
                  <a:schemeClr val="bg1"/>
                </a:solidFill>
              </a:rPr>
              <a:t> korelační koeficient (značí se R nebo r).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Korelaci je nutné věcně vykládat. Existuje něco, co </a:t>
            </a:r>
            <a:r>
              <a:rPr lang="cs-CZ" sz="2400" dirty="0" err="1">
                <a:solidFill>
                  <a:schemeClr val="bg1"/>
                </a:solidFill>
              </a:rPr>
              <a:t>Pearson</a:t>
            </a:r>
            <a:r>
              <a:rPr lang="cs-CZ" sz="2400" dirty="0">
                <a:solidFill>
                  <a:schemeClr val="bg1"/>
                </a:solidFill>
              </a:rPr>
              <a:t> označuje jako „</a:t>
            </a:r>
            <a:r>
              <a:rPr lang="cs-CZ" sz="2400" dirty="0" err="1">
                <a:solidFill>
                  <a:schemeClr val="bg1"/>
                </a:solidFill>
              </a:rPr>
              <a:t>spurious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correlations</a:t>
            </a:r>
            <a:r>
              <a:rPr lang="cs-CZ" sz="2400" dirty="0">
                <a:solidFill>
                  <a:schemeClr val="bg1"/>
                </a:solidFill>
              </a:rPr>
              <a:t>“ (zdánlivé korelace).</a:t>
            </a:r>
          </a:p>
        </p:txBody>
      </p:sp>
    </p:spTree>
    <p:extLst>
      <p:ext uri="{BB962C8B-B14F-4D97-AF65-F5344CB8AC3E}">
        <p14:creationId xmlns:p14="http://schemas.microsoft.com/office/powerpoint/2010/main" val="539213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94FB8-3C76-49F5-B4B7-651D0DBA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87" y="1590561"/>
            <a:ext cx="11117826" cy="16259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Příklady zdánlivé korelace (</a:t>
            </a:r>
            <a:r>
              <a:rPr lang="cs-CZ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https://www.tylervigen.com/</a:t>
            </a:r>
            <a:r>
              <a:rPr lang="cs-CZ" sz="24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spurious-correlations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  <a:br>
              <a:rPr lang="cs-CZ" sz="2400" dirty="0">
                <a:solidFill>
                  <a:schemeClr val="bg1"/>
                </a:solidFill>
              </a:rPr>
            </a:b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G. </a:t>
            </a:r>
            <a:r>
              <a:rPr lang="cs-CZ" sz="2400" dirty="0" err="1">
                <a:solidFill>
                  <a:schemeClr val="bg1"/>
                </a:solidFill>
              </a:rPr>
              <a:t>Yule</a:t>
            </a:r>
            <a:r>
              <a:rPr lang="cs-CZ" sz="2400" dirty="0">
                <a:solidFill>
                  <a:schemeClr val="bg1"/>
                </a:solidFill>
              </a:rPr>
              <a:t> (1899): „Asociace“ – vztah mezi 2 a více nespojitými proměnnými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8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6F994-CEA5-42F5-B370-45FDE40D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a kauzalita II (</a:t>
            </a:r>
            <a:r>
              <a:rPr lang="cs-CZ" dirty="0" err="1"/>
              <a:t>Field</a:t>
            </a:r>
            <a:r>
              <a:rPr lang="cs-CZ" dirty="0"/>
              <a:t>, 2009:1-26)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43F0E-27D4-4A4F-9172-0AAE1FE9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93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Kauzalita podle </a:t>
            </a:r>
            <a:r>
              <a:rPr lang="cs-CZ" dirty="0" err="1"/>
              <a:t>Humea</a:t>
            </a:r>
            <a:r>
              <a:rPr lang="cs-CZ" dirty="0"/>
              <a:t> (1748): </a:t>
            </a:r>
          </a:p>
          <a:p>
            <a:pPr lvl="1"/>
            <a:r>
              <a:rPr lang="cs-CZ" dirty="0"/>
              <a:t>1) Příčina a následek musí proběhnout časově blízko sebe.</a:t>
            </a:r>
          </a:p>
          <a:p>
            <a:pPr lvl="1"/>
            <a:r>
              <a:rPr lang="cs-CZ" dirty="0"/>
              <a:t>2) příčina musí proběhnout před následkem.</a:t>
            </a:r>
          </a:p>
          <a:p>
            <a:pPr lvl="1"/>
            <a:r>
              <a:rPr lang="cs-CZ" dirty="0"/>
              <a:t>3) Daný efekt nemůže proběhnout bez přítomnosti příčiny.</a:t>
            </a:r>
          </a:p>
          <a:p>
            <a:pPr lvl="1"/>
            <a:r>
              <a:rPr lang="cs-CZ" dirty="0"/>
              <a:t>+ J. </a:t>
            </a:r>
            <a:r>
              <a:rPr lang="cs-CZ" dirty="0" err="1"/>
              <a:t>Mill</a:t>
            </a:r>
            <a:r>
              <a:rPr lang="cs-CZ" dirty="0"/>
              <a:t> (1865) 4) všechna ostatní vysvětlení příčinného vztahu </a:t>
            </a:r>
            <a:r>
              <a:rPr lang="cs-CZ"/>
              <a:t>jsou vyloučena</a:t>
            </a:r>
            <a:endParaRPr lang="cs-CZ" dirty="0"/>
          </a:p>
          <a:p>
            <a:r>
              <a:rPr lang="cs-CZ" dirty="0"/>
              <a:t>Dnes</a:t>
            </a:r>
          </a:p>
          <a:p>
            <a:pPr lvl="1"/>
            <a:r>
              <a:rPr lang="cs-CZ" dirty="0"/>
              <a:t>4 překážky kauzality</a:t>
            </a:r>
          </a:p>
          <a:p>
            <a:pPr lvl="1"/>
            <a:r>
              <a:rPr lang="cs-CZ" dirty="0"/>
              <a:t>Statistické podmínky pro regresi: lineární vzor(</a:t>
            </a:r>
            <a:r>
              <a:rPr lang="cs-CZ" dirty="0" err="1"/>
              <a:t>scatterplot</a:t>
            </a:r>
            <a:r>
              <a:rPr lang="cs-CZ" dirty="0"/>
              <a:t>) v datech a korelace (střední až silná).</a:t>
            </a:r>
          </a:p>
          <a:p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Korelace neimplikuje kauzalitu, ale kauzalita korelaci potřebuje! </a:t>
            </a:r>
          </a:p>
          <a:p>
            <a:r>
              <a:rPr lang="cs-CZ" dirty="0"/>
              <a:t>2 základná typy studií pro testování hypotéz:</a:t>
            </a:r>
          </a:p>
          <a:p>
            <a:pPr lvl="1"/>
            <a:r>
              <a:rPr lang="cs-CZ" dirty="0"/>
              <a:t>Observační (korelační) – výsledkem je, že spolu dvě proměnné korelují. </a:t>
            </a:r>
          </a:p>
          <a:p>
            <a:pPr lvl="1"/>
            <a:r>
              <a:rPr lang="cs-CZ" dirty="0"/>
              <a:t>Experimentální – může prokázat cause-and-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.</a:t>
            </a:r>
          </a:p>
          <a:p>
            <a:r>
              <a:rPr lang="cs-CZ" dirty="0"/>
              <a:t>Prokazování korelace a kauzality se neváže ke konkrétním statistickým postupům, ale výzkumnému designu!</a:t>
            </a:r>
          </a:p>
        </p:txBody>
      </p:sp>
    </p:spTree>
    <p:extLst>
      <p:ext uri="{BB962C8B-B14F-4D97-AF65-F5344CB8AC3E}">
        <p14:creationId xmlns:p14="http://schemas.microsoft.com/office/powerpoint/2010/main" val="426864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2A429-E550-497E-A451-C26AF3F9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data k analýze?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E5669-E7F6-49B6-85BD-810077FEB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Tipy viz </a:t>
            </a:r>
            <a:r>
              <a:rPr lang="cs-CZ" dirty="0" err="1"/>
              <a:t>Pennings</a:t>
            </a:r>
            <a:r>
              <a:rPr lang="cs-CZ" dirty="0"/>
              <a:t>, </a:t>
            </a:r>
            <a:r>
              <a:rPr lang="cs-CZ" dirty="0" err="1"/>
              <a:t>Keman</a:t>
            </a:r>
            <a:r>
              <a:rPr lang="cs-CZ" dirty="0"/>
              <a:t> a </a:t>
            </a:r>
            <a:r>
              <a:rPr lang="cs-CZ" dirty="0" err="1"/>
              <a:t>Kleinnijenhuis</a:t>
            </a:r>
            <a:r>
              <a:rPr lang="cs-CZ" dirty="0"/>
              <a:t> (2006: 56-60). </a:t>
            </a:r>
          </a:p>
          <a:p>
            <a:r>
              <a:rPr lang="cs-CZ" dirty="0"/>
              <a:t>Ucelené statistické soubory od státních i nestátních institucí (např. Český statistický úřad apod.). </a:t>
            </a:r>
          </a:p>
          <a:p>
            <a:r>
              <a:rPr lang="cs-CZ" dirty="0"/>
              <a:t>Vlastní sběr.</a:t>
            </a:r>
          </a:p>
          <a:p>
            <a:r>
              <a:rPr lang="cs-CZ" dirty="0"/>
              <a:t>Google </a:t>
            </a:r>
            <a:r>
              <a:rPr lang="cs-CZ" dirty="0" err="1"/>
              <a:t>Trends</a:t>
            </a:r>
            <a:r>
              <a:rPr lang="cs-CZ" dirty="0"/>
              <a:t>, Google </a:t>
            </a:r>
            <a:r>
              <a:rPr lang="cs-CZ" dirty="0" err="1"/>
              <a:t>AdWords</a:t>
            </a:r>
            <a:r>
              <a:rPr lang="cs-CZ" dirty="0"/>
              <a:t> apod. </a:t>
            </a:r>
          </a:p>
          <a:p>
            <a:r>
              <a:rPr lang="cs-CZ" dirty="0"/>
              <a:t>Různé databáze (některé jsou neplacené, některé placené). </a:t>
            </a:r>
          </a:p>
          <a:p>
            <a:r>
              <a:rPr lang="cs-CZ" dirty="0"/>
              <a:t>Facebook, Twitter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793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BF803-7A46-4A57-8250-1B0C696B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 co dál? 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AC3FC-F1F3-43CD-BD7A-2763835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Tímto to bohužel zdaleka nekončí.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2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3282F-CA62-4849-B9E1-3747970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83ACF-9012-4FB5-B116-7E368505A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Podzimní kurz „Kvantitativní přístupy v politologii“ – praktická aplikace statistiky v programu SPSS s doc. Spáčem a doc. </a:t>
            </a:r>
            <a:r>
              <a:rPr lang="cs-CZ" dirty="0" err="1"/>
              <a:t>Pinkem</a:t>
            </a:r>
            <a:r>
              <a:rPr lang="cs-CZ" dirty="0"/>
              <a:t>. </a:t>
            </a:r>
          </a:p>
          <a:p>
            <a:r>
              <a:rPr lang="cs-CZ" dirty="0"/>
              <a:t>Kniha </a:t>
            </a:r>
            <a:r>
              <a:rPr lang="cs-CZ" b="1" dirty="0"/>
              <a:t>Seznamte se, statistika</a:t>
            </a:r>
            <a:r>
              <a:rPr lang="cs-CZ" dirty="0"/>
              <a:t> od Van </a:t>
            </a:r>
            <a:r>
              <a:rPr lang="cs-CZ" dirty="0" err="1"/>
              <a:t>Loona</a:t>
            </a:r>
            <a:r>
              <a:rPr lang="cs-CZ" dirty="0"/>
              <a:t> a </a:t>
            </a:r>
            <a:r>
              <a:rPr lang="cs-CZ" dirty="0" err="1"/>
              <a:t>Magnellové</a:t>
            </a:r>
            <a:r>
              <a:rPr lang="cs-CZ" dirty="0"/>
              <a:t> (2009). </a:t>
            </a:r>
          </a:p>
          <a:p>
            <a:r>
              <a:rPr lang="cs-CZ" dirty="0"/>
              <a:t>Studium Big Data – relativně nová aplikace statistiky na obrovské množství dat např. z vyhledávání Googlu (aplikace a </a:t>
            </a:r>
            <a:r>
              <a:rPr lang="cs-CZ" dirty="0" err="1"/>
              <a:t>Trends</a:t>
            </a:r>
            <a:r>
              <a:rPr lang="cs-CZ" dirty="0"/>
              <a:t>) </a:t>
            </a:r>
            <a:r>
              <a:rPr lang="cs-CZ" dirty="0">
                <a:sym typeface="Wingdings" panose="05000000000000000000" pitchFamily="2" charset="2"/>
              </a:rPr>
              <a:t> možnost zajímavých výzkumných výsledků a směřování. Ideální vstupní branou je kniha </a:t>
            </a:r>
            <a:r>
              <a:rPr lang="cs-CZ" b="1" dirty="0" err="1">
                <a:sym typeface="Wingdings" panose="05000000000000000000" pitchFamily="2" charset="2"/>
              </a:rPr>
              <a:t>Everybody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Lies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(2017) od S. S. </a:t>
            </a:r>
            <a:r>
              <a:rPr lang="cs-CZ" dirty="0" err="1">
                <a:sym typeface="Wingdings" panose="05000000000000000000" pitchFamily="2" charset="2"/>
              </a:rPr>
              <a:t>Davidowitze</a:t>
            </a:r>
            <a:r>
              <a:rPr lang="cs-CZ" dirty="0">
                <a:sym typeface="Wingdings" panose="05000000000000000000" pitchFamily="2" charset="2"/>
              </a:rPr>
              <a:t> (od něj je na internetu i spousta zajímavých článků). </a:t>
            </a:r>
          </a:p>
          <a:p>
            <a:r>
              <a:rPr lang="cs-CZ" dirty="0">
                <a:sym typeface="Wingdings" panose="05000000000000000000" pitchFamily="2" charset="2"/>
              </a:rPr>
              <a:t>Kurzy University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Amsterdam (</a:t>
            </a:r>
            <a:r>
              <a:rPr lang="cs-CZ" dirty="0" err="1">
                <a:sym typeface="Wingdings" panose="05000000000000000000" pitchFamily="2" charset="2"/>
              </a:rPr>
              <a:t>Coursera</a:t>
            </a:r>
            <a:r>
              <a:rPr lang="cs-CZ" dirty="0">
                <a:sym typeface="Wingdings" panose="05000000000000000000" pitchFamily="2" charset="2"/>
              </a:rPr>
              <a:t>).</a:t>
            </a:r>
          </a:p>
          <a:p>
            <a:r>
              <a:rPr lang="cs-CZ" dirty="0">
                <a:sym typeface="Wingdings" panose="05000000000000000000" pitchFamily="2" charset="2"/>
              </a:rPr>
              <a:t>„Youtuber“ Petr Soukup aj.</a:t>
            </a:r>
          </a:p>
        </p:txBody>
      </p:sp>
    </p:spTree>
    <p:extLst>
      <p:ext uri="{BB962C8B-B14F-4D97-AF65-F5344CB8AC3E}">
        <p14:creationId xmlns:p14="http://schemas.microsoft.com/office/powerpoint/2010/main" val="1561037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AD5C5-3C7B-428F-BB31-A644DEA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9DC43-EFCD-49AB-BA85-81595006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85443" cy="4667250"/>
          </a:xfrm>
        </p:spPr>
        <p:txBody>
          <a:bodyPr>
            <a:normAutofit fontScale="92500" lnSpcReduction="20000"/>
          </a:bodyPr>
          <a:lstStyle/>
          <a:p>
            <a:r>
              <a:rPr lang="cs-CZ" sz="2100" dirty="0" err="1"/>
              <a:t>Pennings</a:t>
            </a:r>
            <a:r>
              <a:rPr lang="cs-CZ" sz="2100" dirty="0"/>
              <a:t>, Paul; </a:t>
            </a:r>
            <a:r>
              <a:rPr lang="cs-CZ" sz="2100" dirty="0" err="1"/>
              <a:t>Keman</a:t>
            </a:r>
            <a:r>
              <a:rPr lang="cs-CZ" sz="2100" dirty="0"/>
              <a:t>, Hans a </a:t>
            </a:r>
            <a:r>
              <a:rPr lang="cs-CZ" sz="2100" dirty="0" err="1"/>
              <a:t>Kleinnijenhuis</a:t>
            </a:r>
            <a:r>
              <a:rPr lang="cs-CZ" sz="2100" dirty="0"/>
              <a:t>, Jan. (2006): </a:t>
            </a:r>
            <a:r>
              <a:rPr lang="cs-CZ" sz="2100" i="1" dirty="0" err="1"/>
              <a:t>Doing</a:t>
            </a:r>
            <a:r>
              <a:rPr lang="cs-CZ" sz="2100" i="1" dirty="0"/>
              <a:t> </a:t>
            </a:r>
            <a:r>
              <a:rPr lang="cs-CZ" sz="2100" i="1" dirty="0" err="1"/>
              <a:t>Research</a:t>
            </a:r>
            <a:r>
              <a:rPr lang="cs-CZ" sz="2100" i="1" dirty="0"/>
              <a:t> in </a:t>
            </a:r>
            <a:r>
              <a:rPr lang="cs-CZ" sz="2100" i="1" dirty="0" err="1"/>
              <a:t>Political</a:t>
            </a:r>
            <a:r>
              <a:rPr lang="cs-CZ" sz="2100" i="1" dirty="0"/>
              <a:t> Science: An </a:t>
            </a:r>
            <a:r>
              <a:rPr lang="cs-CZ" sz="2100" i="1" dirty="0" err="1"/>
              <a:t>Introduction</a:t>
            </a:r>
            <a:r>
              <a:rPr lang="cs-CZ" sz="2100" i="1" dirty="0"/>
              <a:t> </a:t>
            </a:r>
            <a:r>
              <a:rPr lang="cs-CZ" sz="2100" i="1" dirty="0" err="1"/>
              <a:t>of</a:t>
            </a:r>
            <a:r>
              <a:rPr lang="cs-CZ" sz="2100" i="1" dirty="0"/>
              <a:t> </a:t>
            </a:r>
            <a:r>
              <a:rPr lang="cs-CZ" sz="2100" i="1" dirty="0" err="1"/>
              <a:t>Comparative</a:t>
            </a:r>
            <a:r>
              <a:rPr lang="cs-CZ" sz="2100" i="1" dirty="0"/>
              <a:t> </a:t>
            </a:r>
            <a:r>
              <a:rPr lang="cs-CZ" sz="2100" i="1" dirty="0" err="1"/>
              <a:t>Methods</a:t>
            </a:r>
            <a:r>
              <a:rPr lang="cs-CZ" sz="2100" i="1" dirty="0"/>
              <a:t> and </a:t>
            </a:r>
            <a:r>
              <a:rPr lang="cs-CZ" sz="2100" i="1" dirty="0" err="1"/>
              <a:t>Statistics</a:t>
            </a:r>
            <a:r>
              <a:rPr lang="cs-CZ" sz="2100" dirty="0"/>
              <a:t>. 2nd </a:t>
            </a:r>
            <a:r>
              <a:rPr lang="cs-CZ" sz="2100" dirty="0" err="1"/>
              <a:t>Edition</a:t>
            </a:r>
            <a:r>
              <a:rPr lang="cs-CZ" sz="2100" dirty="0"/>
              <a:t>. </a:t>
            </a:r>
            <a:r>
              <a:rPr lang="cs-CZ" sz="2100" dirty="0" err="1"/>
              <a:t>Sage</a:t>
            </a:r>
            <a:r>
              <a:rPr lang="cs-CZ" sz="2100" dirty="0"/>
              <a:t> </a:t>
            </a:r>
            <a:r>
              <a:rPr lang="cs-CZ" sz="2100" dirty="0" err="1"/>
              <a:t>Publications</a:t>
            </a:r>
            <a:r>
              <a:rPr lang="cs-CZ" sz="2100" dirty="0"/>
              <a:t>, </a:t>
            </a:r>
            <a:r>
              <a:rPr lang="en-US" sz="2100" dirty="0"/>
              <a:t>ISBN 978-1-4129-0377-6</a:t>
            </a:r>
            <a:r>
              <a:rPr lang="cs-CZ" sz="2100" dirty="0"/>
              <a:t>.</a:t>
            </a:r>
          </a:p>
          <a:p>
            <a:r>
              <a:rPr lang="en-US" sz="2100" dirty="0"/>
              <a:t>Field</a:t>
            </a:r>
            <a:r>
              <a:rPr lang="cs-CZ" sz="2100" dirty="0"/>
              <a:t>, Andy</a:t>
            </a:r>
            <a:r>
              <a:rPr lang="en-US" sz="2100" dirty="0"/>
              <a:t> (2009): </a:t>
            </a:r>
            <a:r>
              <a:rPr lang="en-US" sz="2100" i="1" dirty="0"/>
              <a:t>Discovering Statistics Using SPSS</a:t>
            </a:r>
            <a:r>
              <a:rPr lang="en-US" sz="2100" dirty="0"/>
              <a:t>. 3rd Edition. Sage Publications: London, ISBN 978-1-8478-7907-3</a:t>
            </a:r>
            <a:r>
              <a:rPr lang="cs-CZ" sz="2100" dirty="0"/>
              <a:t>.</a:t>
            </a:r>
          </a:p>
          <a:p>
            <a:r>
              <a:rPr lang="cs-CZ" sz="2100" dirty="0" err="1"/>
              <a:t>Davidowitz</a:t>
            </a:r>
            <a:r>
              <a:rPr lang="cs-CZ" sz="2100" dirty="0"/>
              <a:t>, S. S. (2017). </a:t>
            </a:r>
            <a:r>
              <a:rPr lang="cs-CZ" sz="2100" dirty="0" err="1"/>
              <a:t>Everybody</a:t>
            </a:r>
            <a:r>
              <a:rPr lang="cs-CZ" sz="2100" dirty="0"/>
              <a:t> </a:t>
            </a:r>
            <a:r>
              <a:rPr lang="cs-CZ" sz="2100" dirty="0" err="1"/>
              <a:t>Lies</a:t>
            </a:r>
            <a:r>
              <a:rPr lang="cs-CZ" sz="2100" dirty="0"/>
              <a:t>: Big Data, New Data, and What </a:t>
            </a:r>
            <a:r>
              <a:rPr lang="cs-CZ" sz="2100" dirty="0" err="1"/>
              <a:t>the</a:t>
            </a:r>
            <a:r>
              <a:rPr lang="cs-CZ" sz="2100" dirty="0"/>
              <a:t> Internet </a:t>
            </a:r>
            <a:r>
              <a:rPr lang="cs-CZ" sz="2100" dirty="0" err="1"/>
              <a:t>Can</a:t>
            </a:r>
            <a:r>
              <a:rPr lang="cs-CZ" sz="2100" dirty="0"/>
              <a:t> </a:t>
            </a:r>
            <a:r>
              <a:rPr lang="cs-CZ" sz="2100" dirty="0" err="1"/>
              <a:t>Tell</a:t>
            </a:r>
            <a:r>
              <a:rPr lang="cs-CZ" sz="2100" dirty="0"/>
              <a:t> </a:t>
            </a:r>
            <a:r>
              <a:rPr lang="cs-CZ" sz="2100" dirty="0" err="1"/>
              <a:t>Us</a:t>
            </a:r>
            <a:r>
              <a:rPr lang="cs-CZ" sz="2100" dirty="0"/>
              <a:t> </a:t>
            </a:r>
            <a:r>
              <a:rPr lang="cs-CZ" sz="2100" dirty="0" err="1"/>
              <a:t>About</a:t>
            </a:r>
            <a:r>
              <a:rPr lang="cs-CZ" sz="2100" dirty="0"/>
              <a:t> </a:t>
            </a:r>
            <a:r>
              <a:rPr lang="cs-CZ" sz="2100" dirty="0" err="1"/>
              <a:t>Who</a:t>
            </a:r>
            <a:r>
              <a:rPr lang="cs-CZ" sz="2100" dirty="0"/>
              <a:t> </a:t>
            </a:r>
            <a:r>
              <a:rPr lang="cs-CZ" sz="2100" dirty="0" err="1"/>
              <a:t>We</a:t>
            </a:r>
            <a:r>
              <a:rPr lang="cs-CZ" sz="2100" dirty="0"/>
              <a:t> </a:t>
            </a:r>
            <a:r>
              <a:rPr lang="cs-CZ" sz="2100" dirty="0" err="1"/>
              <a:t>Really</a:t>
            </a:r>
            <a:r>
              <a:rPr lang="cs-CZ" sz="2100" dirty="0"/>
              <a:t> Are. New York: </a:t>
            </a:r>
            <a:r>
              <a:rPr lang="cs-CZ" sz="2100" dirty="0" err="1"/>
              <a:t>Day</a:t>
            </a:r>
            <a:r>
              <a:rPr lang="cs-CZ" sz="2100" dirty="0"/>
              <a:t> Street </a:t>
            </a:r>
            <a:r>
              <a:rPr lang="cs-CZ" sz="2100" dirty="0" err="1"/>
              <a:t>Books</a:t>
            </a:r>
            <a:r>
              <a:rPr lang="cs-CZ" sz="2100" dirty="0"/>
              <a:t>.</a:t>
            </a:r>
          </a:p>
          <a:p>
            <a:r>
              <a:rPr lang="en-US" sz="2100" dirty="0"/>
              <a:t>Rumsey</a:t>
            </a:r>
            <a:r>
              <a:rPr lang="cs-CZ" sz="2100" dirty="0"/>
              <a:t>, Deborah J.</a:t>
            </a:r>
            <a:r>
              <a:rPr lang="en-US" sz="2100" dirty="0"/>
              <a:t> (201</a:t>
            </a:r>
            <a:r>
              <a:rPr lang="cs-CZ" sz="2100" dirty="0"/>
              <a:t>0</a:t>
            </a:r>
            <a:r>
              <a:rPr lang="en-US" sz="2100" dirty="0"/>
              <a:t>): </a:t>
            </a:r>
            <a:r>
              <a:rPr lang="en-US" sz="2100" i="1" dirty="0"/>
              <a:t>Statistics</a:t>
            </a:r>
            <a:r>
              <a:rPr lang="cs-CZ" sz="2100" i="1" dirty="0"/>
              <a:t> Essentials</a:t>
            </a:r>
            <a:r>
              <a:rPr lang="en-US" sz="2100" i="1" dirty="0"/>
              <a:t> for dummies</a:t>
            </a:r>
            <a:r>
              <a:rPr lang="en-US" sz="2100" dirty="0"/>
              <a:t>. </a:t>
            </a:r>
            <a:r>
              <a:rPr lang="cs-CZ" sz="2100" dirty="0" err="1"/>
              <a:t>Indianapolis</a:t>
            </a:r>
            <a:r>
              <a:rPr lang="cs-CZ" sz="2100" dirty="0"/>
              <a:t>: </a:t>
            </a:r>
            <a:r>
              <a:rPr lang="cs-CZ" sz="2100" dirty="0" err="1"/>
              <a:t>Wiley</a:t>
            </a:r>
            <a:r>
              <a:rPr lang="cs-CZ" sz="2100" dirty="0"/>
              <a:t> </a:t>
            </a:r>
            <a:r>
              <a:rPr lang="cs-CZ" sz="2100" dirty="0" err="1"/>
              <a:t>Publishing</a:t>
            </a:r>
            <a:r>
              <a:rPr lang="cs-CZ" sz="2100" dirty="0"/>
              <a:t>, Inc. ISBN 978-0-470-61839-4</a:t>
            </a:r>
          </a:p>
          <a:p>
            <a:r>
              <a:rPr lang="cs-CZ" sz="2100" dirty="0" err="1"/>
              <a:t>Magnello</a:t>
            </a:r>
            <a:r>
              <a:rPr lang="cs-CZ" sz="2100" dirty="0"/>
              <a:t>, Eileen a Van </a:t>
            </a:r>
            <a:r>
              <a:rPr lang="cs-CZ" sz="2100" dirty="0" err="1"/>
              <a:t>Loon</a:t>
            </a:r>
            <a:r>
              <a:rPr lang="cs-CZ" sz="2100" dirty="0"/>
              <a:t>, </a:t>
            </a:r>
            <a:r>
              <a:rPr lang="cs-CZ" sz="2100" dirty="0" err="1"/>
              <a:t>Borin</a:t>
            </a:r>
            <a:r>
              <a:rPr lang="cs-CZ" sz="2100" dirty="0"/>
              <a:t>. (2010). </a:t>
            </a:r>
            <a:r>
              <a:rPr lang="cs-CZ" sz="2100" i="1" dirty="0"/>
              <a:t>Seznamte se, statistika.</a:t>
            </a:r>
            <a:r>
              <a:rPr lang="cs-CZ" sz="2100" dirty="0"/>
              <a:t> Praha: Portál. ISBN 978-80-7367-753-4.</a:t>
            </a:r>
          </a:p>
          <a:p>
            <a:r>
              <a:rPr lang="cs-CZ" sz="2100" dirty="0"/>
              <a:t>Český statistický úřad. (2020). </a:t>
            </a:r>
            <a:r>
              <a:rPr lang="cs-CZ" sz="2100" i="1" dirty="0"/>
              <a:t>Průměrné mzdy - 2. čtvrtletí 2019. </a:t>
            </a:r>
            <a:r>
              <a:rPr lang="cs-CZ" sz="2100" dirty="0"/>
              <a:t>Dostupné z: https://www.czso.cz/csu/czso/cri/prumerne-mzdy-2-ctvrtleti-2019.</a:t>
            </a:r>
          </a:p>
          <a:p>
            <a:r>
              <a:rPr lang="cs-CZ" sz="2100" dirty="0" err="1"/>
              <a:t>Chawla</a:t>
            </a:r>
            <a:r>
              <a:rPr lang="cs-CZ" sz="2100" dirty="0"/>
              <a:t>, </a:t>
            </a:r>
            <a:r>
              <a:rPr lang="cs-CZ" sz="2100" dirty="0" err="1"/>
              <a:t>Dalmeet</a:t>
            </a:r>
            <a:r>
              <a:rPr lang="cs-CZ" sz="2100" dirty="0"/>
              <a:t> S. (2017). </a:t>
            </a:r>
            <a:r>
              <a:rPr lang="en-US" sz="2100" dirty="0"/>
              <a:t>Controversial software is proving surprisingly accurate at spotting errors in psychology papers</a:t>
            </a:r>
            <a:r>
              <a:rPr lang="cs-CZ" sz="2100" dirty="0"/>
              <a:t>. </a:t>
            </a:r>
            <a:r>
              <a:rPr lang="cs-CZ" sz="2100" i="1" dirty="0"/>
              <a:t>Science. </a:t>
            </a:r>
            <a:r>
              <a:rPr lang="cs-CZ" sz="2100" dirty="0"/>
              <a:t>Dostupné z: https://www.sciencemag.org/news/2017/11/controversial-software-proving-surprisingly-accurate-spotting-errors-psychology-papers.</a:t>
            </a:r>
          </a:p>
          <a:p>
            <a:r>
              <a:rPr lang="en-US" sz="2100" b="0" i="0" dirty="0">
                <a:solidFill>
                  <a:srgbClr val="333333"/>
                </a:solidFill>
                <a:effectLst/>
              </a:rPr>
              <a:t>Haller, H., &amp; Kraus, S. (2002). Misinterpretations of significance: A problem students share with their teachers? </a:t>
            </a:r>
            <a:r>
              <a:rPr lang="en-US" sz="2100" b="0" i="1" dirty="0">
                <a:solidFill>
                  <a:srgbClr val="333333"/>
                </a:solidFill>
                <a:effectLst/>
              </a:rPr>
              <a:t>Methods of Psychological Research, 7</a:t>
            </a:r>
            <a:r>
              <a:rPr lang="en-US" sz="2100" b="0" i="0" dirty="0">
                <a:solidFill>
                  <a:srgbClr val="333333"/>
                </a:solidFill>
                <a:effectLst/>
              </a:rPr>
              <a:t>(1), 1–20.</a:t>
            </a:r>
            <a:endParaRPr lang="cs-CZ" sz="21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130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1BB2-FDEB-4499-BBF2-7AAAD44B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Na této přednášce: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5855F-26C5-4C5A-AF9E-A5B355BB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09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se seznámíte se statistikou;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zjistíte, že je nepostradatelná; 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zároveň ale zjistíte, že je zábavná, zajímavá a odhaluje skryté vzorce ve změti dat;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získáte nové </a:t>
            </a:r>
            <a:r>
              <a:rPr lang="cs-CZ" sz="2000" dirty="0" err="1">
                <a:solidFill>
                  <a:schemeClr val="bg1"/>
                </a:solidFill>
              </a:rPr>
              <a:t>guilty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pleasure</a:t>
            </a:r>
            <a:r>
              <a:rPr lang="cs-CZ" sz="2000" dirty="0">
                <a:solidFill>
                  <a:schemeClr val="bg1"/>
                </a:solidFill>
              </a:rPr>
              <a:t>;</a:t>
            </a:r>
          </a:p>
          <a:p>
            <a:r>
              <a:rPr lang="cs-CZ" sz="2000" dirty="0">
                <a:solidFill>
                  <a:schemeClr val="bg1"/>
                </a:solidFill>
              </a:rPr>
              <a:t>budete vědět, kam dál se studiem statistiky;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získáte nová výzkumná směřování.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1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82E4D-84FC-4101-B4BF-FE1106C5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661" y="1161538"/>
            <a:ext cx="4854677" cy="1325563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3074" name="Picture 2" descr="Image result for statistics meme">
            <a:extLst>
              <a:ext uri="{FF2B5EF4-FFF2-40B4-BE49-F238E27FC236}">
                <a16:creationId xmlns:a16="http://schemas.microsoft.com/office/drawing/2014/main" id="{8C96229B-AFC7-407B-AA99-17622A9D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222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12DAD-2FAC-49F2-B52C-C6B157BB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394"/>
            <a:ext cx="10515600" cy="4771820"/>
          </a:xfrm>
        </p:spPr>
        <p:txBody>
          <a:bodyPr>
            <a:normAutofit/>
          </a:bodyPr>
          <a:lstStyle/>
          <a:p>
            <a:r>
              <a:rPr lang="cs-CZ" dirty="0"/>
              <a:t>Povinná literatura a prezentace jsou komplementární. </a:t>
            </a:r>
          </a:p>
          <a:p>
            <a:r>
              <a:rPr lang="cs-CZ" b="1" dirty="0"/>
              <a:t>Povinná literatura </a:t>
            </a:r>
            <a:r>
              <a:rPr lang="cs-CZ" dirty="0"/>
              <a:t>obsahuje statistické základy. </a:t>
            </a:r>
          </a:p>
          <a:p>
            <a:pPr lvl="1"/>
            <a:r>
              <a:rPr lang="cs-CZ" b="1" dirty="0"/>
              <a:t>Andy </a:t>
            </a:r>
            <a:r>
              <a:rPr lang="cs-CZ" b="1" dirty="0" err="1"/>
              <a:t>Field</a:t>
            </a:r>
            <a:r>
              <a:rPr lang="cs-CZ" b="1" dirty="0"/>
              <a:t> </a:t>
            </a:r>
            <a:r>
              <a:rPr lang="cs-CZ" dirty="0"/>
              <a:t>(2009: 31-60) - základy. </a:t>
            </a:r>
          </a:p>
          <a:p>
            <a:pPr lvl="1"/>
            <a:r>
              <a:rPr lang="cs-CZ" b="1" dirty="0" err="1"/>
              <a:t>Pennings</a:t>
            </a:r>
            <a:r>
              <a:rPr lang="cs-CZ" dirty="0"/>
              <a:t> a kol. (2005: 55-69) zasazuje statistiku do metodologie politologie.</a:t>
            </a:r>
          </a:p>
          <a:p>
            <a:r>
              <a:rPr lang="cs-CZ" dirty="0"/>
              <a:t>Další materiály</a:t>
            </a:r>
          </a:p>
          <a:p>
            <a:pPr lvl="1"/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 – Seznamte se, statistika</a:t>
            </a:r>
          </a:p>
          <a:p>
            <a:pPr lvl="1"/>
            <a:r>
              <a:rPr lang="cs-CZ" dirty="0"/>
              <a:t>Rabušic, Soukup a Mareš – Statistická analýza </a:t>
            </a:r>
            <a:r>
              <a:rPr lang="cs-CZ" dirty="0" err="1"/>
              <a:t>sociálněvědních</a:t>
            </a:r>
            <a:r>
              <a:rPr lang="cs-CZ" dirty="0"/>
              <a:t> dat prostřednictvím SPSS</a:t>
            </a:r>
          </a:p>
          <a:p>
            <a:pPr lvl="1"/>
            <a:r>
              <a:rPr lang="cs-CZ" dirty="0"/>
              <a:t>Novotný, Svobodová - Jak pracuje věda? 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28341E3-0740-4931-8352-6131264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112399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interiér, hledání&#10;&#10;Popis byl vytvořen automaticky">
            <a:extLst>
              <a:ext uri="{FF2B5EF4-FFF2-40B4-BE49-F238E27FC236}">
                <a16:creationId xmlns:a16="http://schemas.microsoft.com/office/drawing/2014/main" id="{AEB62A97-7B06-4279-8447-7F6259485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" y="413144"/>
            <a:ext cx="5264025" cy="349981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852B23B-CEC8-4F40-BC93-09EC5F5F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902" y="837488"/>
            <a:ext cx="1613598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Proč?!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DA45AA-0D7A-42D9-8B25-C7DCFAE4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23" y="3657256"/>
            <a:ext cx="9505950" cy="29146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2AA4B5-3462-4255-AA63-0A5BCD66C96F}"/>
              </a:ext>
            </a:extLst>
          </p:cNvPr>
          <p:cNvSpPr txBox="1"/>
          <p:nvPr/>
        </p:nvSpPr>
        <p:spPr>
          <a:xfrm>
            <a:off x="10241145" y="3912958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Field</a:t>
            </a:r>
            <a:r>
              <a:rPr lang="cs-CZ" i="1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29006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EFDE7-E4CA-46F6-B427-5DF51B9A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56" y="958421"/>
            <a:ext cx="11124487" cy="4941157"/>
          </a:xfrm>
        </p:spPr>
        <p:txBody>
          <a:bodyPr>
            <a:normAutofit/>
          </a:bodyPr>
          <a:lstStyle/>
          <a:p>
            <a:r>
              <a:rPr lang="cs-CZ" sz="2400" dirty="0"/>
              <a:t>Pasivní i alespoň základní aktivní znalost statistiky je nezbytná.</a:t>
            </a:r>
          </a:p>
          <a:p>
            <a:r>
              <a:rPr lang="cs-CZ" sz="2400" dirty="0"/>
              <a:t>V současné době je trendem smíšený výzkum (</a:t>
            </a:r>
            <a:r>
              <a:rPr lang="cs-CZ" sz="2400" dirty="0" err="1"/>
              <a:t>kvali+kvanti</a:t>
            </a:r>
            <a:r>
              <a:rPr lang="cs-CZ" sz="2400" dirty="0"/>
              <a:t>).</a:t>
            </a:r>
          </a:p>
          <a:p>
            <a:r>
              <a:rPr lang="cs-CZ" sz="2400" dirty="0"/>
              <a:t>Bez statistiky téměř nelze prokázat kauzalita.</a:t>
            </a:r>
          </a:p>
          <a:p>
            <a:pPr lvl="1"/>
            <a:r>
              <a:rPr lang="cs-CZ" sz="2000" dirty="0"/>
              <a:t>No </a:t>
            </a:r>
            <a:r>
              <a:rPr lang="cs-CZ" sz="2000" dirty="0" err="1"/>
              <a:t>statistics</a:t>
            </a:r>
            <a:r>
              <a:rPr lang="cs-CZ" sz="2000" dirty="0"/>
              <a:t>, no experiment.</a:t>
            </a:r>
          </a:p>
          <a:p>
            <a:r>
              <a:rPr lang="cs-CZ" sz="2400" dirty="0"/>
              <a:t>Je objektivní (do jisté míry) a klade důraz na validitu a reliabilitu.</a:t>
            </a:r>
          </a:p>
          <a:p>
            <a:r>
              <a:rPr lang="cs-CZ" sz="2400" dirty="0"/>
              <a:t>Staré způsoby sběru dat jsou mrtvé, nové vyžadují statistiku (kvůli velikosti) (viz např. </a:t>
            </a:r>
            <a:r>
              <a:rPr lang="cs-CZ" sz="2400" i="1" dirty="0" err="1"/>
              <a:t>Everybody</a:t>
            </a:r>
            <a:r>
              <a:rPr lang="cs-CZ" sz="2400" i="1" dirty="0"/>
              <a:t> </a:t>
            </a:r>
            <a:r>
              <a:rPr lang="cs-CZ" sz="2400" i="1" dirty="0" err="1"/>
              <a:t>Lies</a:t>
            </a:r>
            <a:r>
              <a:rPr lang="cs-CZ" sz="2400" i="1" dirty="0"/>
              <a:t> </a:t>
            </a:r>
            <a:r>
              <a:rPr lang="cs-CZ" sz="2400" dirty="0"/>
              <a:t>od S. S. </a:t>
            </a:r>
            <a:r>
              <a:rPr lang="cs-CZ" sz="2400" dirty="0" err="1"/>
              <a:t>Davidowitze</a:t>
            </a:r>
            <a:r>
              <a:rPr lang="cs-CZ" sz="2400" dirty="0"/>
              <a:t>, 2017). </a:t>
            </a:r>
          </a:p>
          <a:p>
            <a:pPr lvl="1"/>
            <a:r>
              <a:rPr lang="cs-CZ" sz="2000" dirty="0"/>
              <a:t>Díky tomu navíc získáváme možnost zkoumat velmi zajímavá a neotřelá data (Google, Facebook apod.). </a:t>
            </a:r>
          </a:p>
          <a:p>
            <a:r>
              <a:rPr lang="cs-CZ" sz="2400" dirty="0"/>
              <a:t>Jen skok k AI a algoritmům rozhodování.</a:t>
            </a:r>
          </a:p>
          <a:p>
            <a:r>
              <a:rPr lang="cs-CZ" sz="2400" dirty="0"/>
              <a:t>Má mě statistika nějak zajímat, i když nechci dělat „vědu“?</a:t>
            </a:r>
          </a:p>
          <a:p>
            <a:pPr lvl="1"/>
            <a:r>
              <a:rPr lang="cs-CZ" sz="2000" dirty="0"/>
              <a:t>Co je „věda“?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723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rp a kladivo">
            <a:extLst>
              <a:ext uri="{FF2B5EF4-FFF2-40B4-BE49-F238E27FC236}">
                <a16:creationId xmlns:a16="http://schemas.microsoft.com/office/drawing/2014/main" id="{73881CE4-9594-498A-A80D-162F1AB6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78" y="1540974"/>
            <a:ext cx="3468247" cy="34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dule Two: Power Tools">
            <a:extLst>
              <a:ext uri="{FF2B5EF4-FFF2-40B4-BE49-F238E27FC236}">
                <a16:creationId xmlns:a16="http://schemas.microsoft.com/office/drawing/2014/main" id="{F183D0C0-4282-45A2-845D-92C275EF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76" y="1391769"/>
            <a:ext cx="4074462" cy="40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C412FB56-39CE-4EED-A1A3-865DED90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778" y="680303"/>
            <a:ext cx="8132796" cy="545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Výzkum bez špetky statistiky vs. výzkum se znalostí statistiky.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1B5380F-2218-41AD-AF49-8AFA31955BF6}"/>
              </a:ext>
            </a:extLst>
          </p:cNvPr>
          <p:cNvSpPr txBox="1">
            <a:spLocks/>
          </p:cNvSpPr>
          <p:nvPr/>
        </p:nvSpPr>
        <p:spPr>
          <a:xfrm>
            <a:off x="2383114" y="5207155"/>
            <a:ext cx="8391382" cy="797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Vyprávíme příběh (interpretujeme) na základě dat. Čím lepší nástroje máme, tím více je ten příběh blíže objektivní skutečnosti, realitě.</a:t>
            </a:r>
          </a:p>
        </p:txBody>
      </p:sp>
    </p:spTree>
    <p:extLst>
      <p:ext uri="{BB962C8B-B14F-4D97-AF65-F5344CB8AC3E}">
        <p14:creationId xmlns:p14="http://schemas.microsoft.com/office/powerpoint/2010/main" val="199818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FC6594-E6CD-4D53-8DCE-6CB7C85C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77E5808-4401-4DAD-9D14-5C91AE77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084" y="53992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Mně se taky zdá, že jsme tam všichni.</a:t>
            </a:r>
          </a:p>
        </p:txBody>
      </p:sp>
    </p:spTree>
    <p:extLst>
      <p:ext uri="{BB962C8B-B14F-4D97-AF65-F5344CB8AC3E}">
        <p14:creationId xmlns:p14="http://schemas.microsoft.com/office/powerpoint/2010/main" val="165427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91780-56B6-4599-B503-1C5CE42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0" y="356716"/>
            <a:ext cx="7461739" cy="1325563"/>
          </a:xfrm>
        </p:spPr>
        <p:txBody>
          <a:bodyPr/>
          <a:lstStyle/>
          <a:p>
            <a:r>
              <a:rPr lang="cs-CZ" dirty="0"/>
              <a:t>Statistika (</a:t>
            </a:r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, 2010: 9-16)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6521-B392-4013-935C-1A25C5F8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70" y="2439951"/>
            <a:ext cx="10887865" cy="479812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Původně politická aritmetika (</a:t>
            </a:r>
            <a:r>
              <a:rPr lang="cs-CZ" sz="2400" i="1" dirty="0">
                <a:solidFill>
                  <a:schemeClr val="bg1"/>
                </a:solidFill>
              </a:rPr>
              <a:t>status=</a:t>
            </a:r>
            <a:r>
              <a:rPr lang="cs-CZ" sz="2400" dirty="0">
                <a:solidFill>
                  <a:schemeClr val="bg1"/>
                </a:solidFill>
              </a:rPr>
              <a:t> státník).</a:t>
            </a:r>
          </a:p>
          <a:p>
            <a:r>
              <a:rPr lang="cs-CZ" sz="2400" dirty="0">
                <a:solidFill>
                  <a:schemeClr val="bg1"/>
                </a:solidFill>
              </a:rPr>
              <a:t>Nejprve vitální statistika.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Např. popisy a výčty sčítání lidu, sňatků.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Průměrné hodnoty.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Později i matematická statistika.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„vědní obor zkoumající variabilitu, maticové počty. Zabývá se shromažďováním, klasifikací, popisem a interpretací dat získaných při sociálních průzkumech, vědeckých experimentech…“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Štěstí Skotů, Darwin, </a:t>
            </a:r>
            <a:r>
              <a:rPr lang="cs-CZ" sz="2000" dirty="0" err="1">
                <a:solidFill>
                  <a:schemeClr val="bg1"/>
                </a:solidFill>
              </a:rPr>
              <a:t>Malthus</a:t>
            </a:r>
            <a:r>
              <a:rPr lang="cs-CZ" sz="2000" dirty="0">
                <a:solidFill>
                  <a:schemeClr val="bg1"/>
                </a:solidFill>
              </a:rPr>
              <a:t>, Guiness, Florence </a:t>
            </a:r>
            <a:r>
              <a:rPr lang="cs-CZ" sz="2000" dirty="0" err="1">
                <a:solidFill>
                  <a:schemeClr val="bg1"/>
                </a:solidFill>
              </a:rPr>
              <a:t>Nightingale</a:t>
            </a:r>
            <a:r>
              <a:rPr lang="cs-CZ" sz="2000" dirty="0">
                <a:solidFill>
                  <a:schemeClr val="bg1"/>
                </a:solidFill>
              </a:rPr>
              <a:t>, hazard…</a:t>
            </a:r>
          </a:p>
          <a:p>
            <a:r>
              <a:rPr lang="cs-CZ" sz="2400" dirty="0">
                <a:solidFill>
                  <a:schemeClr val="bg1"/>
                </a:solidFill>
              </a:rPr>
              <a:t>Pro nás důležitá – deskriptivní a inferenční, popř. </a:t>
            </a:r>
            <a:r>
              <a:rPr lang="cs-CZ" sz="2400" dirty="0" err="1">
                <a:solidFill>
                  <a:schemeClr val="bg1"/>
                </a:solidFill>
              </a:rPr>
              <a:t>Bayesiánská</a:t>
            </a:r>
            <a:r>
              <a:rPr lang="cs-CZ" sz="2400" dirty="0">
                <a:solidFill>
                  <a:schemeClr val="bg1"/>
                </a:solidFill>
              </a:rPr>
              <a:t> statistika </a:t>
            </a:r>
            <a:r>
              <a:rPr 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 tedy aplikovaná.</a:t>
            </a:r>
            <a:endParaRPr lang="cs-CZ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31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1773</Words>
  <Application>Microsoft Office PowerPoint</Application>
  <PresentationFormat>Širokoúhlá obrazovka</PresentationFormat>
  <Paragraphs>185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Základy kvantitativní analýzy dat</vt:lpstr>
      <vt:lpstr>Statistika v sociálněvědním výzkumu</vt:lpstr>
      <vt:lpstr>Na této přednášce:</vt:lpstr>
      <vt:lpstr>Literatura</vt:lpstr>
      <vt:lpstr>Proč?!</vt:lpstr>
      <vt:lpstr>Prezentace aplikace PowerPoint</vt:lpstr>
      <vt:lpstr>Prezentace aplikace PowerPoint</vt:lpstr>
      <vt:lpstr>Mně se taky zdá, že jsme tam všichni.</vt:lpstr>
      <vt:lpstr>Statistika (Magnellová a Van Loon, 2010: 9-16)</vt:lpstr>
      <vt:lpstr>Větve a dělení statistiky</vt:lpstr>
      <vt:lpstr>Umí někdo statistiku?</vt:lpstr>
      <vt:lpstr>Klamání statistikou (viz např. Magnellová a Van Loon, 2010: 75)</vt:lpstr>
      <vt:lpstr>Etika a statistika</vt:lpstr>
      <vt:lpstr>6 principů vědecké metody (hypoteticko-deduktivní přístup)</vt:lpstr>
      <vt:lpstr>(Kvantitativní) výzkumný proces: jakou roli v něm zastává statistika?</vt:lpstr>
      <vt:lpstr>Analýza dat: první krůčky (Field, 2009: 1-30)</vt:lpstr>
      <vt:lpstr>Statistický software</vt:lpstr>
      <vt:lpstr>SPSS</vt:lpstr>
      <vt:lpstr>Prezentace aplikace PowerPoint</vt:lpstr>
      <vt:lpstr>Příklady statistických operací a modelů</vt:lpstr>
      <vt:lpstr>Checklist pro dotazník (Rumsey, 2010: 137-146)</vt:lpstr>
      <vt:lpstr>Nejčastější statistické chyby (Rumsey, 2010: 155-162)</vt:lpstr>
      <vt:lpstr>Korelace a kauzalita I (Magnellová a Van Loon, 2010: 117-120)</vt:lpstr>
      <vt:lpstr>Příklady zdánlivé korelace (https://www.tylervigen.com/spurious-correlations)  - G. Yule (1899): „Asociace“ – vztah mezi 2 a více nespojitými proměnnými </vt:lpstr>
      <vt:lpstr>Korelace a kauzalita II (Field, 2009:1-26)</vt:lpstr>
      <vt:lpstr>Kde hledat data k analýze?</vt:lpstr>
      <vt:lpstr>A co dál?  </vt:lpstr>
      <vt:lpstr>A co dál? </vt:lpstr>
      <vt:lpstr>Reference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Kleiner</dc:creator>
  <cp:lastModifiedBy>Jan Kleiner</cp:lastModifiedBy>
  <cp:revision>60</cp:revision>
  <dcterms:created xsi:type="dcterms:W3CDTF">2020-04-07T10:18:22Z</dcterms:created>
  <dcterms:modified xsi:type="dcterms:W3CDTF">2021-04-21T11:52:13Z</dcterms:modified>
</cp:coreProperties>
</file>