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9" r:id="rId4"/>
    <p:sldId id="290" r:id="rId5"/>
    <p:sldId id="297" r:id="rId6"/>
    <p:sldId id="291" r:id="rId7"/>
    <p:sldId id="292" r:id="rId8"/>
    <p:sldId id="261" r:id="rId9"/>
    <p:sldId id="282" r:id="rId10"/>
    <p:sldId id="281" r:id="rId11"/>
    <p:sldId id="293" r:id="rId12"/>
    <p:sldId id="294" r:id="rId13"/>
    <p:sldId id="295" r:id="rId14"/>
    <p:sldId id="298" r:id="rId15"/>
    <p:sldId id="296" r:id="rId16"/>
    <p:sldId id="300" r:id="rId17"/>
    <p:sldId id="299" r:id="rId18"/>
    <p:sldId id="259" r:id="rId19"/>
    <p:sldId id="283" r:id="rId20"/>
    <p:sldId id="284" r:id="rId21"/>
    <p:sldId id="285" r:id="rId22"/>
    <p:sldId id="287" r:id="rId23"/>
    <p:sldId id="286" r:id="rId24"/>
    <p:sldId id="301" r:id="rId25"/>
    <p:sldId id="288" r:id="rId26"/>
    <p:sldId id="258" r:id="rId27"/>
    <p:sldId id="262" r:id="rId28"/>
    <p:sldId id="260" r:id="rId29"/>
    <p:sldId id="263" r:id="rId30"/>
    <p:sldId id="264" r:id="rId31"/>
    <p:sldId id="26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Chytilek" initials="RC" lastIdx="0" clrIdx="0">
    <p:extLst>
      <p:ext uri="{19B8F6BF-5375-455C-9EA6-DF929625EA0E}">
        <p15:presenceInfo xmlns:p15="http://schemas.microsoft.com/office/powerpoint/2012/main" userId="Roman Chytil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CE83-BA6A-4F2B-8376-D53206768FD0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BCDB-3281-484E-8EDB-DEEDB56900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30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86E8-BA58-483C-9197-80C95F6A660F}" type="datetimeFigureOut">
              <a:rPr lang="cs-CZ" smtClean="0"/>
              <a:pPr/>
              <a:t>11.03.2021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AC18-5613-46BB-A440-D4649B95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oodjudgment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oi.org/10.5334/sta.cr-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deltproject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3"/>
            <a:ext cx="8206680" cy="1944215"/>
          </a:xfrm>
        </p:spPr>
        <p:txBody>
          <a:bodyPr>
            <a:normAutofit fontScale="90000"/>
          </a:bodyPr>
          <a:lstStyle/>
          <a:p>
            <a:r>
              <a:rPr lang="cs-CZ" dirty="0"/>
              <a:t>Úvod do bezpečnostních predikcí/Způsoby predikce/Historie automatizovaných predikčních modelů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5792688" cy="134570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BSSn4478</a:t>
            </a:r>
          </a:p>
          <a:p>
            <a:r>
              <a:rPr lang="cs-CZ" dirty="0"/>
              <a:t>Predikční modely v bezpečnostní praxi, 11.3.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Freedman</a:t>
            </a:r>
            <a:r>
              <a:rPr lang="cs-CZ" dirty="0"/>
              <a:t>: </a:t>
            </a:r>
            <a:r>
              <a:rPr lang="cs-CZ" i="1" dirty="0"/>
              <a:t>The </a:t>
            </a:r>
            <a:r>
              <a:rPr lang="cs-CZ" i="1" dirty="0" err="1"/>
              <a:t>Future</a:t>
            </a:r>
            <a:r>
              <a:rPr lang="cs-CZ" i="1" dirty="0"/>
              <a:t> of </a:t>
            </a:r>
            <a:r>
              <a:rPr lang="cs-CZ" i="1" dirty="0" err="1"/>
              <a:t>War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Ã½sledek obrÃ¡zku pro the future of 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5" y="1600200"/>
            <a:ext cx="31337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23928" y="177281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Analyzuje, jak dobře jsme v minulosti byli schopni předvídat budoucnost vedení války.</a:t>
            </a:r>
          </a:p>
          <a:p>
            <a:r>
              <a:rPr lang="cs-CZ" sz="2400" dirty="0"/>
              <a:t>Závěr: velmi špatně</a:t>
            </a:r>
          </a:p>
          <a:p>
            <a:r>
              <a:rPr lang="cs-CZ" sz="2400" dirty="0"/>
              <a:t>Co jsme byli schopni předvídat nejlépe: technický pokrok</a:t>
            </a:r>
          </a:p>
          <a:p>
            <a:r>
              <a:rPr lang="cs-CZ" sz="2400" dirty="0"/>
              <a:t>Co nám dělalo největší problémy: společenské změny, politické a morální normy (tendence přeceňovat jejich neměnnost)</a:t>
            </a:r>
          </a:p>
          <a:p>
            <a:r>
              <a:rPr lang="cs-CZ" sz="2400" dirty="0"/>
              <a:t>Experti </a:t>
            </a:r>
            <a:r>
              <a:rPr lang="cs-CZ" sz="2400" b="1" dirty="0"/>
              <a:t>„studují moc historie a málo evoluční biologie</a:t>
            </a:r>
            <a:r>
              <a:rPr lang="cs-CZ" sz="2400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53406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Ekonometrie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Pracuje typicky s velkým množstvím dat</a:t>
            </a:r>
          </a:p>
          <a:p>
            <a:r>
              <a:rPr lang="cs-CZ" dirty="0"/>
              <a:t>Regresní metody (najčastěji logistická regrese), učící se metody (náhodný les nebo neuronové sítě)</a:t>
            </a:r>
          </a:p>
          <a:p>
            <a:r>
              <a:rPr lang="cs-CZ" dirty="0"/>
              <a:t>Klasické proměnné </a:t>
            </a:r>
            <a:r>
              <a:rPr lang="cs-CZ" b="1" dirty="0"/>
              <a:t>strukturní</a:t>
            </a:r>
            <a:r>
              <a:rPr lang="cs-CZ" dirty="0"/>
              <a:t>: typ režimu, etnické složení, HDP, přírodní podmínky</a:t>
            </a:r>
          </a:p>
          <a:p>
            <a:r>
              <a:rPr lang="cs-CZ" dirty="0"/>
              <a:t>„Pomalé proměnné“- z hlediska konfliktu naznačí rizikové konfigurace, ale mají problém s otázkami „zda skutečně a kdy“.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Novější zdroje dat/proměnné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Novinové články, Historické dokumenty (zpočátku manuálně kódované, poté automatizace)</a:t>
            </a:r>
          </a:p>
          <a:p>
            <a:r>
              <a:rPr lang="cs-CZ" dirty="0"/>
              <a:t>Titulky, Zprávy</a:t>
            </a:r>
          </a:p>
          <a:p>
            <a:r>
              <a:rPr lang="cs-CZ" dirty="0"/>
              <a:t>Problémy: sekundární data, jsou produkt lidské činnosti, algoritmy na analýzu složitých textů se teprv vylepšují</a:t>
            </a:r>
          </a:p>
          <a:p>
            <a:r>
              <a:rPr lang="cs-CZ" dirty="0"/>
              <a:t>Z hlediska predikce lépe řeší časovou dimenzi</a:t>
            </a:r>
          </a:p>
          <a:p>
            <a:r>
              <a:rPr lang="cs-CZ" dirty="0"/>
              <a:t>Sociální sítě- více „reportérů“ i událostí, ještě lépe řeší časovou dimenzi, problém se „smetím“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Obvykle přístupy využívají teorie her, mapují interakci</a:t>
            </a:r>
          </a:p>
          <a:p>
            <a:r>
              <a:rPr lang="cs-CZ" dirty="0"/>
              <a:t>Kombinace dvou postupů: expertní vědění + model, simulující interkace mezi aktéry/proměnnými (např. vyjednávání, koaliční jednání), ústí v predikci ohledně výsledku</a:t>
            </a:r>
          </a:p>
          <a:p>
            <a:r>
              <a:rPr lang="cs-CZ" b="1" dirty="0"/>
              <a:t>Velká výhoda</a:t>
            </a:r>
            <a:r>
              <a:rPr lang="cs-CZ" dirty="0"/>
              <a:t>: umožňuje kontrafaktuální analýzu, alternativní scénáře</a:t>
            </a:r>
          </a:p>
          <a:p>
            <a:r>
              <a:rPr lang="cs-CZ" dirty="0"/>
              <a:t>„Empiricky“ úspěšné, ale i kritika (aktéři a jejich chování v modelech nereprezentují dobře reálné aktéry)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Modelování: příklady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„Očekávaný užitek“ </a:t>
            </a:r>
            <a:r>
              <a:rPr lang="cs-CZ" dirty="0"/>
              <a:t>(de Mesquita, preference aktérů, bude obsahem další přednášky)</a:t>
            </a:r>
          </a:p>
          <a:p>
            <a:endParaRPr lang="cs-CZ" b="1" dirty="0"/>
          </a:p>
          <a:p>
            <a:r>
              <a:rPr lang="cs-CZ" b="1" dirty="0"/>
              <a:t>Political Instability Task Force </a:t>
            </a:r>
            <a:r>
              <a:rPr lang="cs-CZ" dirty="0"/>
              <a:t>(regresní modely, jak spolu věci/procesy souvisí)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„Davy“/Mnohočetné zdroje/Trhy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Základní přesvědčení: nejslibnější je kombinace přístupů, více predikcí různým způsobem, vážení jejich výsledků</a:t>
            </a:r>
          </a:p>
          <a:p>
            <a:r>
              <a:rPr lang="cs-CZ" dirty="0"/>
              <a:t>Turnaje v předpovídání (nejlepší typ „rekurzivní výběr“)</a:t>
            </a:r>
          </a:p>
          <a:p>
            <a:r>
              <a:rPr lang="cs-CZ" dirty="0"/>
              <a:t>Podobně užitečné finanční či politické trhy (Iowa electronic markets)- vysoká motivace participantů, pečlivě posuzují rizika konfliktů a pravděpodobnosti toho, že nastanou</a:t>
            </a:r>
          </a:p>
          <a:p>
            <a:r>
              <a:rPr lang="cs-CZ" dirty="0"/>
              <a:t>Základní výhoda těchto přístupů: dobrá </a:t>
            </a:r>
            <a:r>
              <a:rPr lang="cs-CZ" b="1" dirty="0"/>
              <a:t>reprezentace nejistoty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Superforecasting</a:t>
            </a:r>
            <a:r>
              <a:rPr lang="cs-CZ" dirty="0"/>
              <a:t> (Tetlock/Gardner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Navázán na </a:t>
            </a:r>
            <a:r>
              <a:rPr lang="cs-CZ" sz="2800" b="1" i="1" dirty="0"/>
              <a:t>Good Judgment Project (</a:t>
            </a:r>
            <a:r>
              <a:rPr lang="cs-CZ" sz="2800" b="1" i="1" dirty="0">
                <a:hlinkClick r:id="rId2"/>
              </a:rPr>
              <a:t>https://goodjudgment.com/</a:t>
            </a:r>
            <a:r>
              <a:rPr lang="cs-CZ" sz="2800" b="1" i="1" dirty="0"/>
              <a:t>)</a:t>
            </a:r>
          </a:p>
          <a:p>
            <a:r>
              <a:rPr lang="cs-CZ" sz="2800" dirty="0"/>
              <a:t>Predikce davů, turnaje superpředpovídačů</a:t>
            </a:r>
          </a:p>
          <a:p>
            <a:r>
              <a:rPr lang="cs-CZ" sz="2800" dirty="0"/>
              <a:t>Profil osobnostních rysů superpředpovídačů</a:t>
            </a:r>
          </a:p>
          <a:p>
            <a:r>
              <a:rPr lang="cs-CZ" sz="2800" dirty="0"/>
              <a:t>Důraz na nejistotu předpovědí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 descr="good judg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077072"/>
            <a:ext cx="5148064" cy="26086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Česku: </a:t>
            </a:r>
            <a:r>
              <a:rPr lang="cs-CZ" b="1" dirty="0"/>
              <a:t>České priority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Forecastingové turnaje</a:t>
            </a:r>
          </a:p>
          <a:p>
            <a:r>
              <a:rPr lang="cs-CZ" dirty="0"/>
              <a:t>Aktuální společenské otázky</a:t>
            </a:r>
          </a:p>
          <a:p>
            <a:r>
              <a:rPr lang="cs-CZ" dirty="0"/>
              <a:t>Kopíruje metodologii Superprognóz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Historie automatických bezpečnostních predikcí: „systémy včasného varování“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Pentagon: </a:t>
            </a:r>
          </a:p>
          <a:p>
            <a:pPr>
              <a:buNone/>
            </a:pPr>
            <a:r>
              <a:rPr lang="cs-CZ" dirty="0"/>
              <a:t>80./90 léta: DARPA (</a:t>
            </a:r>
            <a:r>
              <a:rPr lang="en-US" dirty="0"/>
              <a:t>Defense Advance Research Projects Agency</a:t>
            </a:r>
            <a:r>
              <a:rPr lang="cs-CZ" dirty="0"/>
              <a:t>, „výzkumná infrastruktura“, programy na zpracovávání informací, spolupráce s univerzitami)</a:t>
            </a:r>
          </a:p>
          <a:p>
            <a:pPr>
              <a:buNone/>
            </a:pPr>
            <a:r>
              <a:rPr lang="cs-CZ" dirty="0"/>
              <a:t>2008: ICEWS (</a:t>
            </a:r>
            <a:r>
              <a:rPr lang="en-US" dirty="0"/>
              <a:t>Integrated Conflict Early Warning System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CIA: Policon/Factions 80./90. léta (de Mesquita, Fedder)- předchůdci Predictioneers Game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všechny systémy porážely čistě lidskou analytiku 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Policon</a:t>
            </a:r>
            <a:r>
              <a:rPr lang="cs-CZ" dirty="0"/>
              <a:t>/</a:t>
            </a:r>
            <a:r>
              <a:rPr lang="cs-CZ" dirty="0" err="1"/>
              <a:t>Senturion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Vyvíjel </a:t>
            </a:r>
            <a:r>
              <a:rPr lang="cs-CZ" dirty="0" err="1"/>
              <a:t>BBdM</a:t>
            </a:r>
            <a:r>
              <a:rPr lang="cs-CZ" dirty="0"/>
              <a:t> pro CIA, dnes jako </a:t>
            </a:r>
            <a:r>
              <a:rPr lang="cs-CZ" dirty="0" err="1"/>
              <a:t>Senturion</a:t>
            </a:r>
            <a:r>
              <a:rPr lang="cs-CZ" dirty="0"/>
              <a:t> používá Pentagon</a:t>
            </a:r>
          </a:p>
          <a:p>
            <a:pPr marL="0" indent="0">
              <a:buNone/>
            </a:pPr>
            <a:r>
              <a:rPr lang="cs-CZ" dirty="0"/>
              <a:t>Uplatnitelný v lokálních, národních i mezinárodních kontextech</a:t>
            </a:r>
          </a:p>
          <a:p>
            <a:pPr marL="0" indent="0">
              <a:buNone/>
            </a:pPr>
            <a:r>
              <a:rPr lang="cs-CZ" dirty="0"/>
              <a:t>Založen na užitku aktérů</a:t>
            </a:r>
          </a:p>
          <a:p>
            <a:pPr marL="0" indent="0">
              <a:buNone/>
            </a:pPr>
            <a:r>
              <a:rPr lang="cs-CZ" dirty="0"/>
              <a:t>Řada úspěšných predikcí (např. po druhé válce v Zálivu)</a:t>
            </a:r>
          </a:p>
          <a:p>
            <a:pPr marL="0" indent="0">
              <a:buNone/>
            </a:pPr>
            <a:r>
              <a:rPr lang="cs-CZ" dirty="0"/>
              <a:t>Typicky odpovídal na konkrétní otázky: „Jaká bude budoucí politika Egypta vůči Izraeli?“ nebo „Jaká bude budoucnost amerických základen na Filipínách?“</a:t>
            </a:r>
          </a:p>
        </p:txBody>
      </p:sp>
    </p:spTree>
    <p:extLst>
      <p:ext uri="{BB962C8B-B14F-4D97-AF65-F5344CB8AC3E}">
        <p14:creationId xmlns:p14="http://schemas.microsoft.com/office/powerpoint/2010/main" val="6626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/>
              <a:t>„Suchá data, růstové křivky a interakční mapy nejsou ztotožnitelné s voluntaristickými výlevy ideologizujících politiků.“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cs-CZ" i="1" dirty="0"/>
              <a:t>				(Zeman, 1969)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obranná strategie USA (2005): podpora systémů včasného varování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události je snazší ovlivnit v jejich iniciálních stádiích</a:t>
            </a:r>
          </a:p>
          <a:p>
            <a:r>
              <a:rPr lang="cs-CZ" dirty="0"/>
              <a:t>napomáhá efektivnímu rozdělování zdrojů</a:t>
            </a:r>
          </a:p>
          <a:p>
            <a:r>
              <a:rPr lang="cs-CZ" dirty="0"/>
              <a:t>kritéria excelence: přesnost, metoda, </a:t>
            </a:r>
            <a:r>
              <a:rPr lang="cs-CZ" dirty="0" err="1"/>
              <a:t>generalizovatelnost</a:t>
            </a:r>
            <a:r>
              <a:rPr lang="cs-CZ" dirty="0"/>
              <a:t>, podpora následného rozhodování, schopnost uspokojit různá publika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8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ICEWS: </a:t>
            </a:r>
            <a:r>
              <a:rPr lang="en-US" dirty="0"/>
              <a:t>Integrated Conflict Early Warning </a:t>
            </a:r>
            <a:r>
              <a:rPr lang="en-US" dirty="0" err="1"/>
              <a:t>Syst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 (2008)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Klíčem zkoumání </a:t>
            </a:r>
            <a:r>
              <a:rPr lang="cs-CZ" b="1" dirty="0"/>
              <a:t>stability: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U kterých zemí lze krátkodobě, střednědobě, dlouhodobě očekávat pokles stability?</a:t>
            </a:r>
          </a:p>
          <a:p>
            <a:pPr marL="0" indent="0">
              <a:buNone/>
            </a:pPr>
            <a:r>
              <a:rPr lang="cs-CZ" b="1" dirty="0"/>
              <a:t>Jaké faktory přispívají k nestabilitě?</a:t>
            </a:r>
          </a:p>
          <a:p>
            <a:pPr marL="0" indent="0">
              <a:buNone/>
            </a:pPr>
            <a:r>
              <a:rPr lang="cs-CZ" b="1" dirty="0"/>
              <a:t>Jakými prostředky (vojenskými, diplomatickými, zpravodajskými, ekonomickými) lze nestabilitu nejlépe zvládat?</a:t>
            </a:r>
          </a:p>
        </p:txBody>
      </p:sp>
    </p:spTree>
    <p:extLst>
      <p:ext uri="{BB962C8B-B14F-4D97-AF65-F5344CB8AC3E}">
        <p14:creationId xmlns:p14="http://schemas.microsoft.com/office/powerpoint/2010/main" val="327733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Domácí politické krize</a:t>
            </a:r>
          </a:p>
          <a:p>
            <a:r>
              <a:rPr lang="cs-CZ" dirty="0"/>
              <a:t>Povstání</a:t>
            </a:r>
          </a:p>
          <a:p>
            <a:r>
              <a:rPr lang="cs-CZ" dirty="0"/>
              <a:t>Subverzivní činnost</a:t>
            </a:r>
          </a:p>
          <a:p>
            <a:r>
              <a:rPr lang="cs-CZ" dirty="0"/>
              <a:t>Etnické/náboženské násilí</a:t>
            </a:r>
          </a:p>
          <a:p>
            <a:r>
              <a:rPr lang="cs-CZ" dirty="0"/>
              <a:t>Mezinárodní krize</a:t>
            </a:r>
          </a:p>
          <a:p>
            <a:endParaRPr lang="cs-CZ" dirty="0"/>
          </a:p>
          <a:p>
            <a:r>
              <a:rPr lang="cs-CZ" dirty="0"/>
              <a:t>Využívá zejména Pacifické velitelství</a:t>
            </a:r>
          </a:p>
          <a:p>
            <a:r>
              <a:rPr lang="cs-CZ" dirty="0"/>
              <a:t>Databáze událostí: 6,5 milionu událostí z let 1998-2006 (prototyp, dnes více)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16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pracuje ICEWS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Předpovědi ICEWS založeny na kombinaci více metod:</a:t>
            </a:r>
          </a:p>
          <a:p>
            <a:endParaRPr lang="cs-CZ" dirty="0"/>
          </a:p>
          <a:p>
            <a:r>
              <a:rPr lang="cs-CZ" dirty="0"/>
              <a:t>Multiagentní modelování</a:t>
            </a:r>
          </a:p>
          <a:p>
            <a:r>
              <a:rPr lang="cs-CZ" dirty="0"/>
              <a:t>Logistická regrese</a:t>
            </a:r>
          </a:p>
          <a:p>
            <a:r>
              <a:rPr lang="cs-CZ" dirty="0"/>
              <a:t>Prostorové modely (aktéři, kvantita, interakce)</a:t>
            </a:r>
          </a:p>
          <a:p>
            <a:r>
              <a:rPr lang="cs-CZ" dirty="0"/>
              <a:t>Pravděpodobnostní modely (</a:t>
            </a:r>
            <a:r>
              <a:rPr lang="cs-CZ" dirty="0" err="1"/>
              <a:t>bayesiánská</a:t>
            </a:r>
            <a:r>
              <a:rPr lang="cs-CZ" dirty="0"/>
              <a:t> statistika)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37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parametry systému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Přesnost </a:t>
            </a:r>
            <a:r>
              <a:rPr lang="cs-CZ" dirty="0"/>
              <a:t>(accuracy- počet správných predikcí ze všech predikcí)</a:t>
            </a:r>
          </a:p>
          <a:p>
            <a:r>
              <a:rPr lang="cs-CZ" b="1" dirty="0"/>
              <a:t>Schopnost vybavení si </a:t>
            </a:r>
            <a:r>
              <a:rPr lang="cs-CZ" dirty="0"/>
              <a:t>(recall-  poměr správně předpovězených konfliktů ke všem reálným konfliktům)</a:t>
            </a:r>
          </a:p>
          <a:p>
            <a:r>
              <a:rPr lang="cs-CZ" b="1" dirty="0"/>
              <a:t>Preciznost </a:t>
            </a:r>
            <a:r>
              <a:rPr lang="cs-CZ" dirty="0"/>
              <a:t>(precision- poměr správně predikovaných konfliktů ke všem predikovaným konfliktům)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Retrospektivní testování ICEWS : O´ Brien 2010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90" y="1196752"/>
            <a:ext cx="7979224" cy="5179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9681" y="4437112"/>
            <a:ext cx="3883828" cy="12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7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Nové příklady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Machine Learning and Conflict Prediction: A Use Case. Stability: International Journal of Security and Development. 2(3), </a:t>
            </a:r>
            <a:r>
              <a:rPr lang="en-US" dirty="0" err="1"/>
              <a:t>p.Art</a:t>
            </a:r>
            <a:r>
              <a:rPr lang="en-US" dirty="0"/>
              <a:t>. 56. DOI: </a:t>
            </a:r>
            <a:r>
              <a:rPr lang="en-US" dirty="0">
                <a:hlinkClick r:id="rId2"/>
              </a:rPr>
              <a:t>http://doi.org/10.5334/sta.cr</a:t>
            </a:r>
            <a:r>
              <a:rPr lang="cs-CZ" dirty="0">
                <a:hlinkClick r:id="rId2"/>
              </a:rPr>
              <a:t>-</a:t>
            </a:r>
            <a:r>
              <a:rPr lang="cs-CZ" dirty="0"/>
              <a:t> umělé neuronové sítě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Disertační práce Jakuba Drmoly</a:t>
            </a:r>
          </a:p>
          <a:p>
            <a:endParaRPr lang="cs-CZ" dirty="0"/>
          </a:p>
          <a:p>
            <a:r>
              <a:rPr lang="cs-CZ" dirty="0"/>
              <a:t>GDELT (Georgetown University) </a:t>
            </a:r>
          </a:p>
          <a:p>
            <a:endParaRPr lang="cs-CZ" dirty="0"/>
          </a:p>
          <a:p>
            <a:r>
              <a:rPr lang="cs-CZ" dirty="0"/>
              <a:t>Ward Lab (Duke University)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GDELT (</a:t>
            </a:r>
            <a:r>
              <a:rPr lang="cs-CZ" dirty="0">
                <a:hlinkClick r:id="rId2"/>
              </a:rPr>
              <a:t>https://www.gdeltproject.org/</a:t>
            </a:r>
            <a:r>
              <a:rPr lang="cs-CZ" dirty="0"/>
              <a:t>, The </a:t>
            </a:r>
            <a:r>
              <a:rPr lang="cs-CZ" dirty="0" err="1"/>
              <a:t>Global</a:t>
            </a:r>
            <a:r>
              <a:rPr lang="cs-CZ" dirty="0"/>
              <a:t> Database of </a:t>
            </a:r>
            <a:r>
              <a:rPr lang="cs-CZ" dirty="0" err="1"/>
              <a:t>Events</a:t>
            </a:r>
            <a:r>
              <a:rPr lang="cs-CZ" dirty="0"/>
              <a:t>, </a:t>
            </a:r>
            <a:r>
              <a:rPr lang="cs-CZ" dirty="0" err="1"/>
              <a:t>Language</a:t>
            </a:r>
            <a:r>
              <a:rPr lang="cs-CZ" dirty="0"/>
              <a:t> and Tone)</a:t>
            </a:r>
          </a:p>
        </p:txBody>
      </p:sp>
      <p:pic>
        <p:nvPicPr>
          <p:cNvPr id="4" name="Content Placeholder 3" descr="gdel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76092"/>
            <a:ext cx="8229600" cy="377417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Ward Lab (https://predictiveheuristics.com/)</a:t>
            </a:r>
          </a:p>
        </p:txBody>
      </p:sp>
      <p:pic>
        <p:nvPicPr>
          <p:cNvPr id="4" name="Content Placeholder 3" descr="w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287113" cy="364858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automatizovaných predikcí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„Datová část“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„Predikční algoritmus“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Vysvětlovat nebo předpovídat události jako jsou konflikty? (Chadefaux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Empiricky mnohem častější </a:t>
            </a:r>
            <a:r>
              <a:rPr lang="cs-CZ" b="1" dirty="0"/>
              <a:t>vysvětlování</a:t>
            </a:r>
            <a:r>
              <a:rPr lang="cs-CZ" dirty="0"/>
              <a:t> (příčiny a průběh událostí)</a:t>
            </a:r>
          </a:p>
          <a:p>
            <a:r>
              <a:rPr lang="cs-CZ" dirty="0"/>
              <a:t>Významná role </a:t>
            </a:r>
            <a:r>
              <a:rPr lang="cs-CZ" b="1" dirty="0"/>
              <a:t>kauzálního mechanismu </a:t>
            </a:r>
            <a:r>
              <a:rPr lang="cs-CZ" b="1" i="1" dirty="0"/>
              <a:t>(„korelace není kauzalita“)</a:t>
            </a:r>
          </a:p>
          <a:p>
            <a:r>
              <a:rPr lang="cs-CZ" dirty="0"/>
              <a:t>Teoretizuje se o vztahu určitých proměnných (př. „Jak ovlivňuje velikost armádních rozpočtů/aliance/obchodní vztahy pravděpodobnost konfliktu?“), následně empiricky (statisticky) prověřuje na populaci či vzorku.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část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Gdelt: události, klíčová slova</a:t>
            </a:r>
          </a:p>
          <a:p>
            <a:pPr>
              <a:buNone/>
            </a:pPr>
            <a:r>
              <a:rPr lang="cs-CZ" dirty="0"/>
              <a:t>WardLab: makrocharakteristiky</a:t>
            </a:r>
          </a:p>
          <a:p>
            <a:pPr>
              <a:buNone/>
            </a:pPr>
            <a:r>
              <a:rPr lang="cs-CZ" dirty="0"/>
              <a:t>Drmola: události, aktéři</a:t>
            </a:r>
          </a:p>
          <a:p>
            <a:pPr>
              <a:buNone/>
            </a:pPr>
            <a:r>
              <a:rPr lang="cs-CZ" dirty="0"/>
              <a:t>Mesquita: aktéři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Algoritmy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 (GDelt)</a:t>
            </a:r>
          </a:p>
          <a:p>
            <a:endParaRPr lang="cs-CZ" dirty="0"/>
          </a:p>
          <a:p>
            <a:r>
              <a:rPr lang="cs-CZ" dirty="0"/>
              <a:t>Strukturní konfigurace (WardLab)</a:t>
            </a:r>
          </a:p>
          <a:p>
            <a:endParaRPr lang="cs-CZ" dirty="0"/>
          </a:p>
          <a:p>
            <a:r>
              <a:rPr lang="cs-CZ" dirty="0"/>
              <a:t>Síťová dynamika, interakce (Drmola, Mesquita)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 predikcemi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Čisté predikce spíše byly odmítány, protože role teorie je v nich spíše menší (známe budoucí výsledek, musíme dedukovat, „proč to tak dopadne“ nebo se spokojit s tím, že to nevíme, často neintutivní výsledky)</a:t>
            </a:r>
          </a:p>
          <a:p>
            <a:r>
              <a:rPr lang="cs-CZ" dirty="0"/>
              <a:t>K predikci se využívalo spíše vysvětlení (tj. kauzálních vztahů z minulých událostí), často nefungovaly dobře mimo původní vzorek</a:t>
            </a:r>
          </a:p>
          <a:p>
            <a:r>
              <a:rPr lang="cs-CZ" dirty="0"/>
              <a:t>Některá data (vysvětlující proměnné), která využívají explanační teorie, jsou pro predikce obtížně dostupná (např. charakterové vlastnosti budoucích státníků)</a:t>
            </a:r>
          </a:p>
          <a:p>
            <a:r>
              <a:rPr lang="cs-CZ" dirty="0"/>
              <a:t>Uznávalo se ale, že mohou být dobrým testem explanatorních teorií, postupně se etablovalo jako dva propojené, ale v zásadě nezávislé způsoby vědeckého zkoumání.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„Ideální bezpečnostní predikce“ (Brandt et al. 2011)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b="1" dirty="0"/>
          </a:p>
          <a:p>
            <a:r>
              <a:rPr lang="cs-CZ" b="1" dirty="0"/>
              <a:t>Přesná- </a:t>
            </a:r>
            <a:r>
              <a:rPr lang="cs-CZ" dirty="0"/>
              <a:t>zdánlivě jednoduchý požadavek, ve skutečnosti komplikovanější (pravděpodobnostní predikce, nejistota, intervalové nebo bodové predikce?)</a:t>
            </a:r>
          </a:p>
          <a:p>
            <a:r>
              <a:rPr lang="cs-CZ" b="1" dirty="0"/>
              <a:t>V reálném čase- </a:t>
            </a:r>
            <a:r>
              <a:rPr lang="cs-CZ" dirty="0"/>
              <a:t>měla by fungovat prakticky bez zpoždění, jinak problém s praktickým využitím (např. deeskalací)</a:t>
            </a:r>
          </a:p>
          <a:p>
            <a:r>
              <a:rPr lang="cs-CZ" b="1" dirty="0"/>
              <a:t>Měla by být zaměřená nejen na výsledek, ale i akce aktérů</a:t>
            </a:r>
          </a:p>
          <a:p>
            <a:r>
              <a:rPr lang="cs-CZ" b="1" dirty="0"/>
              <a:t>Měla by vycházet z dat, ale i ze stávajících teoretických vědomostí o dané oblasti</a:t>
            </a:r>
          </a:p>
          <a:p>
            <a:r>
              <a:rPr lang="cs-CZ" b="1" dirty="0"/>
              <a:t>Měla by být schopna analyzovat nejen události v reálném světě, ale i alternativní scénáře, které se nestaly.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Způsoby predikce (Chadefaux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Experti</a:t>
            </a:r>
          </a:p>
          <a:p>
            <a:r>
              <a:rPr lang="cs-CZ" dirty="0"/>
              <a:t>Ekonometrie (kvantitativní)</a:t>
            </a:r>
          </a:p>
          <a:p>
            <a:r>
              <a:rPr lang="cs-CZ" dirty="0"/>
              <a:t>Modelování</a:t>
            </a:r>
          </a:p>
          <a:p>
            <a:r>
              <a:rPr lang="cs-CZ" dirty="0"/>
              <a:t>„Chytré davy“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Experti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/>
          <a:lstStyle/>
          <a:p>
            <a:r>
              <a:rPr lang="cs-CZ" dirty="0"/>
              <a:t>Rozumí dílčím otázkám (country/areáloví specialisté)</a:t>
            </a:r>
          </a:p>
          <a:p>
            <a:r>
              <a:rPr lang="cs-CZ" dirty="0"/>
              <a:t>Jejich schopnosti predikovat jen o málo lepší než náhoda nebo studenti (Tetlock 2005), kolísá v čase</a:t>
            </a:r>
          </a:p>
          <a:p>
            <a:r>
              <a:rPr lang="cs-CZ" dirty="0"/>
              <a:t>Přesto ne zcela bezcenný zdroj informace (srovnávání mínění expertů se hodí pro algoritmizované postupy nebo davy).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Komplexita</a:t>
            </a:r>
          </a:p>
          <a:p>
            <a:endParaRPr lang="cs-CZ" dirty="0"/>
          </a:p>
          <a:p>
            <a:r>
              <a:rPr lang="cs-CZ" dirty="0"/>
              <a:t>Zkreslení na straně výzkumníka (navyšuje relevanci, nabízí šokující závěry, aby získal zdroje a přitáhl pozornost ke zkoumané zemi)</a:t>
            </a:r>
          </a:p>
          <a:p>
            <a:endParaRPr lang="cs-CZ" dirty="0"/>
          </a:p>
          <a:p>
            <a:r>
              <a:rPr lang="cs-CZ" dirty="0"/>
              <a:t>Málokdy se z predikcí zodpovídají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/>
              <a:t>Proč experti neumí předpovídat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7"/>
            <a:r>
              <a:rPr lang="cs-CZ" dirty="0"/>
              <a:t>Neumíme analyticky uchopit náhodu</a:t>
            </a:r>
          </a:p>
          <a:p>
            <a:pPr lvl="7"/>
            <a:r>
              <a:rPr lang="cs-CZ" dirty="0"/>
              <a:t>Přeceňujeme pravděpodobnosti toho, co chceme, podceňujeme toho, co nechceme</a:t>
            </a:r>
          </a:p>
          <a:p>
            <a:pPr lvl="7"/>
            <a:r>
              <a:rPr lang="cs-CZ" dirty="0"/>
              <a:t>Expertní stanovisko je často produkt „rychlého myšlení“</a:t>
            </a:r>
          </a:p>
          <a:p>
            <a:pPr lvl="7"/>
            <a:r>
              <a:rPr lang="cs-CZ" dirty="0"/>
              <a:t>„Minulost určuje budoucnost“</a:t>
            </a:r>
          </a:p>
          <a:p>
            <a:pPr lvl="7"/>
            <a:r>
              <a:rPr lang="cs-CZ" dirty="0"/>
              <a:t>Sociální tlak na konformitu expertů v rámci jejich společenství i směrem k publiku</a:t>
            </a:r>
          </a:p>
          <a:p>
            <a:pPr lvl="7"/>
            <a:r>
              <a:rPr lang="cs-CZ" dirty="0"/>
              <a:t>Automatická výhoda „temných proroctví“ (souvisí s averzí lidí k risku)</a:t>
            </a:r>
          </a:p>
          <a:p>
            <a:pPr lvl="7"/>
            <a:r>
              <a:rPr lang="cs-CZ" dirty="0"/>
              <a:t>Přehnaná důvěra expertů v sama sebe je sociálně žádoucí</a:t>
            </a:r>
          </a:p>
          <a:p>
            <a:pPr lvl="7"/>
            <a:r>
              <a:rPr lang="cs-CZ" dirty="0"/>
              <a:t>Celkově má přesto lidské predikování mnohem lepší pověst, než si zaslouží</a:t>
            </a:r>
          </a:p>
        </p:txBody>
      </p:sp>
      <p:pic>
        <p:nvPicPr>
          <p:cNvPr id="2052" name="Picture 4" descr="https://images-na.ssl-images-amazon.com/images/I/51FBIA4tZfL._SX332_BO1,204,203,2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178"/>
            <a:ext cx="31813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9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1378</Words>
  <Application>Microsoft Office PowerPoint</Application>
  <PresentationFormat>Předvádění na obrazovce (4:3)</PresentationFormat>
  <Paragraphs>171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Úvod do bezpečnostních predikcí/Způsoby predikce/Historie automatizovaných predikčních modelů</vt:lpstr>
      <vt:lpstr>Motto</vt:lpstr>
      <vt:lpstr>Vysvětlovat nebo předpovídat události jako jsou konflikty? (Chadefaux 2017)</vt:lpstr>
      <vt:lpstr>Problém s predikcemi</vt:lpstr>
      <vt:lpstr>„Ideální bezpečnostní predikce“ (Brandt et al. 2011)</vt:lpstr>
      <vt:lpstr>Způsoby predikce (Chadefaux 2017)</vt:lpstr>
      <vt:lpstr>Experti</vt:lpstr>
      <vt:lpstr>Důvody</vt:lpstr>
      <vt:lpstr>Proč experti neumí předpovídat</vt:lpstr>
      <vt:lpstr>Freedman: The Future of War</vt:lpstr>
      <vt:lpstr>Ekonometrie</vt:lpstr>
      <vt:lpstr>Novější zdroje dat/proměnné</vt:lpstr>
      <vt:lpstr>Modelování</vt:lpstr>
      <vt:lpstr>Modelování: příklady</vt:lpstr>
      <vt:lpstr>„Davy“/Mnohočetné zdroje/Trhy</vt:lpstr>
      <vt:lpstr>Superforecasting (Tetlock/Gardner 2015)</vt:lpstr>
      <vt:lpstr>V Česku: České priority Options</vt:lpstr>
      <vt:lpstr> Historie automatických bezpečnostních predikcí: „systémy včasného varování“</vt:lpstr>
      <vt:lpstr>Policon/Senturion</vt:lpstr>
      <vt:lpstr>Národní obranná strategie USA (2005): podpora systémů včasného varování</vt:lpstr>
      <vt:lpstr>ICEWS: Integrated Conflict Early Warning System (2008)</vt:lpstr>
      <vt:lpstr>Rozsah systému</vt:lpstr>
      <vt:lpstr>Jak pracuje ICEWS</vt:lpstr>
      <vt:lpstr>Klíčové parametry systému</vt:lpstr>
      <vt:lpstr>Retrospektivní testování ICEWS : O´ Brien 2010</vt:lpstr>
      <vt:lpstr>Nové příklady</vt:lpstr>
      <vt:lpstr>GDELT (https://www.gdeltproject.org/, The Global Database of Events, Language and Tone)</vt:lpstr>
      <vt:lpstr>Ward Lab (https://predictiveheuristics.com/)</vt:lpstr>
      <vt:lpstr>Struktura automatizovaných predikcí</vt:lpstr>
      <vt:lpstr>Datová část</vt:lpstr>
      <vt:lpstr>Algoritmy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 Chytilek</cp:lastModifiedBy>
  <cp:revision>74</cp:revision>
  <dcterms:created xsi:type="dcterms:W3CDTF">2018-03-01T06:19:44Z</dcterms:created>
  <dcterms:modified xsi:type="dcterms:W3CDTF">2021-03-11T10:53:46Z</dcterms:modified>
</cp:coreProperties>
</file>