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311" r:id="rId2"/>
    <p:sldId id="266" r:id="rId3"/>
    <p:sldId id="303" r:id="rId4"/>
    <p:sldId id="312" r:id="rId5"/>
    <p:sldId id="267" r:id="rId6"/>
    <p:sldId id="279" r:id="rId7"/>
    <p:sldId id="280" r:id="rId8"/>
    <p:sldId id="304" r:id="rId9"/>
    <p:sldId id="277" r:id="rId10"/>
    <p:sldId id="305" r:id="rId11"/>
    <p:sldId id="278" r:id="rId12"/>
    <p:sldId id="270" r:id="rId13"/>
    <p:sldId id="272" r:id="rId14"/>
    <p:sldId id="307" r:id="rId15"/>
    <p:sldId id="273" r:id="rId16"/>
    <p:sldId id="274" r:id="rId17"/>
    <p:sldId id="275" r:id="rId18"/>
    <p:sldId id="276" r:id="rId19"/>
    <p:sldId id="308" r:id="rId20"/>
    <p:sldId id="309" r:id="rId21"/>
    <p:sldId id="269" r:id="rId22"/>
    <p:sldId id="310" r:id="rId23"/>
    <p:sldId id="271" r:id="rId24"/>
    <p:sldId id="302" r:id="rId25"/>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man Chytilek" initials="RC" lastIdx="0" clrIdx="0">
    <p:extLst>
      <p:ext uri="{19B8F6BF-5375-455C-9EA6-DF929625EA0E}">
        <p15:presenceInfo xmlns="" xmlns:p15="http://schemas.microsoft.com/office/powerpoint/2012/main" userId="Roman Chytile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91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C:\Users\user\Sta&#382;en&#233;%20soubory\Simul&#225;cia%206.csv"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cs-CZ"/>
  <c:chart>
    <c:title>
      <c:tx>
        <c:rich>
          <a:bodyPr/>
          <a:lstStyle/>
          <a:p>
            <a:pPr>
              <a:defRPr/>
            </a:pPr>
            <a:r>
              <a:rPr lang="cs-CZ"/>
              <a:t>Súhrn výsledkov</a:t>
            </a:r>
            <a:r>
              <a:rPr lang="cs-CZ" baseline="0"/>
              <a:t> predikcií</a:t>
            </a:r>
            <a:endParaRPr lang="cs-CZ"/>
          </a:p>
        </c:rich>
      </c:tx>
      <c:layout/>
    </c:title>
    <c:plotArea>
      <c:layout>
        <c:manualLayout>
          <c:layoutTarget val="inner"/>
          <c:xMode val="edge"/>
          <c:yMode val="edge"/>
          <c:x val="0.12368234962365242"/>
          <c:y val="0.14980925713641405"/>
          <c:w val="0.73953033556755821"/>
          <c:h val="0.78638277613866281"/>
        </c:manualLayout>
      </c:layout>
      <c:lineChart>
        <c:grouping val="standard"/>
        <c:ser>
          <c:idx val="0"/>
          <c:order val="0"/>
          <c:tx>
            <c:strRef>
              <c:f>Forecast_All!$A$1</c:f>
              <c:strCache>
                <c:ptCount val="1"/>
                <c:pt idx="0">
                  <c:v>Sim 1</c:v>
                </c:pt>
              </c:strCache>
            </c:strRef>
          </c:tx>
          <c:marker>
            <c:symbol val="none"/>
          </c:marker>
          <c:val>
            <c:numRef>
              <c:f>Forecast_All!$B$1:$BI$1</c:f>
              <c:numCache>
                <c:formatCode>General</c:formatCode>
                <c:ptCount val="60"/>
                <c:pt idx="0">
                  <c:v>42.03</c:v>
                </c:pt>
                <c:pt idx="1">
                  <c:v>42.37</c:v>
                </c:pt>
                <c:pt idx="2">
                  <c:v>42.379999999999995</c:v>
                </c:pt>
                <c:pt idx="3">
                  <c:v>42.8</c:v>
                </c:pt>
                <c:pt idx="4">
                  <c:v>42.59</c:v>
                </c:pt>
                <c:pt idx="5">
                  <c:v>42.86</c:v>
                </c:pt>
                <c:pt idx="6">
                  <c:v>43.54</c:v>
                </c:pt>
                <c:pt idx="7">
                  <c:v>44.55</c:v>
                </c:pt>
                <c:pt idx="8">
                  <c:v>45.349999999999994</c:v>
                </c:pt>
                <c:pt idx="9">
                  <c:v>45.86</c:v>
                </c:pt>
                <c:pt idx="10">
                  <c:v>46.01</c:v>
                </c:pt>
                <c:pt idx="11">
                  <c:v>46.08</c:v>
                </c:pt>
                <c:pt idx="12">
                  <c:v>46.2</c:v>
                </c:pt>
                <c:pt idx="13">
                  <c:v>46.7</c:v>
                </c:pt>
                <c:pt idx="14">
                  <c:v>47.43</c:v>
                </c:pt>
                <c:pt idx="15">
                  <c:v>48.32</c:v>
                </c:pt>
                <c:pt idx="16">
                  <c:v>49.14</c:v>
                </c:pt>
                <c:pt idx="17">
                  <c:v>50.2</c:v>
                </c:pt>
                <c:pt idx="18">
                  <c:v>51.44</c:v>
                </c:pt>
                <c:pt idx="19">
                  <c:v>52.790000000000013</c:v>
                </c:pt>
                <c:pt idx="20">
                  <c:v>53.839999999999996</c:v>
                </c:pt>
                <c:pt idx="21">
                  <c:v>54.620000000000012</c:v>
                </c:pt>
                <c:pt idx="22">
                  <c:v>55.33</c:v>
                </c:pt>
                <c:pt idx="23">
                  <c:v>55.97</c:v>
                </c:pt>
                <c:pt idx="24">
                  <c:v>56.59</c:v>
                </c:pt>
                <c:pt idx="25">
                  <c:v>57.17</c:v>
                </c:pt>
                <c:pt idx="26">
                  <c:v>57.720000000000013</c:v>
                </c:pt>
                <c:pt idx="27">
                  <c:v>58.28</c:v>
                </c:pt>
                <c:pt idx="28">
                  <c:v>58.71</c:v>
                </c:pt>
                <c:pt idx="29">
                  <c:v>59.03</c:v>
                </c:pt>
                <c:pt idx="30">
                  <c:v>59.2</c:v>
                </c:pt>
                <c:pt idx="31">
                  <c:v>59.190000000000012</c:v>
                </c:pt>
                <c:pt idx="32">
                  <c:v>58.94</c:v>
                </c:pt>
                <c:pt idx="33">
                  <c:v>58.5</c:v>
                </c:pt>
                <c:pt idx="34">
                  <c:v>58</c:v>
                </c:pt>
                <c:pt idx="35">
                  <c:v>57.56</c:v>
                </c:pt>
                <c:pt idx="36">
                  <c:v>57.14</c:v>
                </c:pt>
                <c:pt idx="37">
                  <c:v>56.720000000000013</c:v>
                </c:pt>
                <c:pt idx="38">
                  <c:v>56.309999999999995</c:v>
                </c:pt>
                <c:pt idx="39">
                  <c:v>55.99</c:v>
                </c:pt>
                <c:pt idx="40">
                  <c:v>55.75</c:v>
                </c:pt>
                <c:pt idx="41">
                  <c:v>55.57</c:v>
                </c:pt>
                <c:pt idx="42">
                  <c:v>55.43</c:v>
                </c:pt>
                <c:pt idx="43">
                  <c:v>55.33</c:v>
                </c:pt>
                <c:pt idx="44">
                  <c:v>55.25</c:v>
                </c:pt>
                <c:pt idx="45">
                  <c:v>55.2</c:v>
                </c:pt>
                <c:pt idx="46">
                  <c:v>55.15</c:v>
                </c:pt>
                <c:pt idx="47">
                  <c:v>55.13</c:v>
                </c:pt>
                <c:pt idx="48">
                  <c:v>55.13</c:v>
                </c:pt>
                <c:pt idx="49">
                  <c:v>55.14</c:v>
                </c:pt>
                <c:pt idx="50">
                  <c:v>55.160000000000011</c:v>
                </c:pt>
                <c:pt idx="51">
                  <c:v>55.160000000000011</c:v>
                </c:pt>
                <c:pt idx="52">
                  <c:v>55.18</c:v>
                </c:pt>
                <c:pt idx="53">
                  <c:v>55.190000000000012</c:v>
                </c:pt>
                <c:pt idx="54">
                  <c:v>55.2</c:v>
                </c:pt>
                <c:pt idx="55">
                  <c:v>55.17</c:v>
                </c:pt>
                <c:pt idx="56">
                  <c:v>55.14</c:v>
                </c:pt>
                <c:pt idx="57">
                  <c:v>55.08</c:v>
                </c:pt>
                <c:pt idx="58">
                  <c:v>55.02</c:v>
                </c:pt>
                <c:pt idx="59">
                  <c:v>54.96</c:v>
                </c:pt>
              </c:numCache>
            </c:numRef>
          </c:val>
        </c:ser>
        <c:ser>
          <c:idx val="1"/>
          <c:order val="1"/>
          <c:tx>
            <c:strRef>
              <c:f>Forecast_All!$A$2</c:f>
              <c:strCache>
                <c:ptCount val="1"/>
                <c:pt idx="0">
                  <c:v>Sim 2</c:v>
                </c:pt>
              </c:strCache>
            </c:strRef>
          </c:tx>
          <c:marker>
            <c:symbol val="none"/>
          </c:marker>
          <c:val>
            <c:numRef>
              <c:f>Forecast_All!$B$2:$BI$2</c:f>
              <c:numCache>
                <c:formatCode>General</c:formatCode>
                <c:ptCount val="60"/>
                <c:pt idx="0">
                  <c:v>41.96</c:v>
                </c:pt>
                <c:pt idx="1">
                  <c:v>42.24</c:v>
                </c:pt>
                <c:pt idx="2">
                  <c:v>42.09</c:v>
                </c:pt>
                <c:pt idx="3">
                  <c:v>42.36</c:v>
                </c:pt>
                <c:pt idx="4">
                  <c:v>41.98</c:v>
                </c:pt>
                <c:pt idx="5">
                  <c:v>41.67</c:v>
                </c:pt>
                <c:pt idx="6">
                  <c:v>41.41</c:v>
                </c:pt>
                <c:pt idx="7">
                  <c:v>41.2</c:v>
                </c:pt>
                <c:pt idx="8">
                  <c:v>41.07</c:v>
                </c:pt>
                <c:pt idx="9">
                  <c:v>41</c:v>
                </c:pt>
                <c:pt idx="10">
                  <c:v>40.92</c:v>
                </c:pt>
                <c:pt idx="11">
                  <c:v>41.839999999999996</c:v>
                </c:pt>
                <c:pt idx="12">
                  <c:v>42.55</c:v>
                </c:pt>
                <c:pt idx="13">
                  <c:v>43.83</c:v>
                </c:pt>
                <c:pt idx="14">
                  <c:v>43.55</c:v>
                </c:pt>
                <c:pt idx="15">
                  <c:v>44.230000000000011</c:v>
                </c:pt>
                <c:pt idx="16">
                  <c:v>43.87</c:v>
                </c:pt>
                <c:pt idx="17">
                  <c:v>44.64</c:v>
                </c:pt>
                <c:pt idx="18">
                  <c:v>44.379999999999995</c:v>
                </c:pt>
                <c:pt idx="19">
                  <c:v>44.690000000000012</c:v>
                </c:pt>
                <c:pt idx="20">
                  <c:v>44.160000000000011</c:v>
                </c:pt>
                <c:pt idx="21">
                  <c:v>44.120000000000012</c:v>
                </c:pt>
                <c:pt idx="22">
                  <c:v>43.68</c:v>
                </c:pt>
                <c:pt idx="23">
                  <c:v>43.48</c:v>
                </c:pt>
                <c:pt idx="24">
                  <c:v>43.28</c:v>
                </c:pt>
                <c:pt idx="25">
                  <c:v>43.52</c:v>
                </c:pt>
                <c:pt idx="26">
                  <c:v>43.620000000000012</c:v>
                </c:pt>
                <c:pt idx="27">
                  <c:v>43.78</c:v>
                </c:pt>
                <c:pt idx="28">
                  <c:v>43.44</c:v>
                </c:pt>
                <c:pt idx="29">
                  <c:v>43.46</c:v>
                </c:pt>
                <c:pt idx="30">
                  <c:v>42.89</c:v>
                </c:pt>
                <c:pt idx="31">
                  <c:v>43.349999999999994</c:v>
                </c:pt>
                <c:pt idx="32">
                  <c:v>43.2</c:v>
                </c:pt>
                <c:pt idx="33">
                  <c:v>43.47</c:v>
                </c:pt>
                <c:pt idx="34">
                  <c:v>42.97</c:v>
                </c:pt>
                <c:pt idx="35">
                  <c:v>43.21</c:v>
                </c:pt>
                <c:pt idx="36">
                  <c:v>42.949999999999996</c:v>
                </c:pt>
                <c:pt idx="37">
                  <c:v>43.24</c:v>
                </c:pt>
                <c:pt idx="38">
                  <c:v>42.9</c:v>
                </c:pt>
                <c:pt idx="39">
                  <c:v>43.15</c:v>
                </c:pt>
              </c:numCache>
            </c:numRef>
          </c:val>
        </c:ser>
        <c:ser>
          <c:idx val="2"/>
          <c:order val="2"/>
          <c:tx>
            <c:strRef>
              <c:f>Forecast_All!$A$3</c:f>
              <c:strCache>
                <c:ptCount val="1"/>
                <c:pt idx="0">
                  <c:v>Sim 3</c:v>
                </c:pt>
              </c:strCache>
            </c:strRef>
          </c:tx>
          <c:marker>
            <c:symbol val="none"/>
          </c:marker>
          <c:val>
            <c:numRef>
              <c:f>Forecast_All!$B$3:$BI$3</c:f>
              <c:numCache>
                <c:formatCode>General</c:formatCode>
                <c:ptCount val="60"/>
                <c:pt idx="0">
                  <c:v>42.03</c:v>
                </c:pt>
                <c:pt idx="1">
                  <c:v>42.37</c:v>
                </c:pt>
                <c:pt idx="2">
                  <c:v>42.379999999999995</c:v>
                </c:pt>
                <c:pt idx="3">
                  <c:v>42.8</c:v>
                </c:pt>
                <c:pt idx="4">
                  <c:v>42.59</c:v>
                </c:pt>
                <c:pt idx="5">
                  <c:v>42.86</c:v>
                </c:pt>
                <c:pt idx="6">
                  <c:v>43.54</c:v>
                </c:pt>
                <c:pt idx="7">
                  <c:v>44.55</c:v>
                </c:pt>
                <c:pt idx="8">
                  <c:v>45.349999999999994</c:v>
                </c:pt>
                <c:pt idx="9">
                  <c:v>45.86</c:v>
                </c:pt>
                <c:pt idx="10">
                  <c:v>46.01</c:v>
                </c:pt>
                <c:pt idx="11">
                  <c:v>46.08</c:v>
                </c:pt>
                <c:pt idx="12">
                  <c:v>46.2</c:v>
                </c:pt>
                <c:pt idx="13">
                  <c:v>46.7</c:v>
                </c:pt>
                <c:pt idx="14">
                  <c:v>47.43</c:v>
                </c:pt>
                <c:pt idx="15">
                  <c:v>48.32</c:v>
                </c:pt>
                <c:pt idx="16">
                  <c:v>49.14</c:v>
                </c:pt>
                <c:pt idx="17">
                  <c:v>50.2</c:v>
                </c:pt>
                <c:pt idx="18">
                  <c:v>51.44</c:v>
                </c:pt>
                <c:pt idx="19">
                  <c:v>52.790000000000013</c:v>
                </c:pt>
                <c:pt idx="20">
                  <c:v>53.839999999999996</c:v>
                </c:pt>
                <c:pt idx="21">
                  <c:v>54.620000000000012</c:v>
                </c:pt>
                <c:pt idx="22">
                  <c:v>55.33</c:v>
                </c:pt>
                <c:pt idx="23">
                  <c:v>55.97</c:v>
                </c:pt>
                <c:pt idx="24">
                  <c:v>56.59</c:v>
                </c:pt>
                <c:pt idx="25">
                  <c:v>57.17</c:v>
                </c:pt>
                <c:pt idx="26">
                  <c:v>57.720000000000013</c:v>
                </c:pt>
                <c:pt idx="27">
                  <c:v>58.28</c:v>
                </c:pt>
                <c:pt idx="28">
                  <c:v>58.71</c:v>
                </c:pt>
                <c:pt idx="29">
                  <c:v>59.03</c:v>
                </c:pt>
                <c:pt idx="30">
                  <c:v>59.2</c:v>
                </c:pt>
                <c:pt idx="31">
                  <c:v>59.190000000000012</c:v>
                </c:pt>
                <c:pt idx="32">
                  <c:v>58.94</c:v>
                </c:pt>
                <c:pt idx="33">
                  <c:v>58.5</c:v>
                </c:pt>
                <c:pt idx="34">
                  <c:v>58</c:v>
                </c:pt>
                <c:pt idx="35">
                  <c:v>57.56</c:v>
                </c:pt>
                <c:pt idx="36">
                  <c:v>57.14</c:v>
                </c:pt>
                <c:pt idx="37">
                  <c:v>56.720000000000013</c:v>
                </c:pt>
                <c:pt idx="38">
                  <c:v>56.309999999999995</c:v>
                </c:pt>
                <c:pt idx="39">
                  <c:v>55.99</c:v>
                </c:pt>
                <c:pt idx="40">
                  <c:v>55.75</c:v>
                </c:pt>
                <c:pt idx="41">
                  <c:v>55.57</c:v>
                </c:pt>
                <c:pt idx="42">
                  <c:v>55.43</c:v>
                </c:pt>
                <c:pt idx="43">
                  <c:v>55.33</c:v>
                </c:pt>
                <c:pt idx="44">
                  <c:v>55.25</c:v>
                </c:pt>
                <c:pt idx="45">
                  <c:v>55.2</c:v>
                </c:pt>
                <c:pt idx="46">
                  <c:v>55.15</c:v>
                </c:pt>
                <c:pt idx="47">
                  <c:v>55.13</c:v>
                </c:pt>
                <c:pt idx="48">
                  <c:v>55.13</c:v>
                </c:pt>
                <c:pt idx="49">
                  <c:v>55.14</c:v>
                </c:pt>
                <c:pt idx="50">
                  <c:v>55.160000000000011</c:v>
                </c:pt>
                <c:pt idx="51">
                  <c:v>55.160000000000011</c:v>
                </c:pt>
                <c:pt idx="52">
                  <c:v>55.18</c:v>
                </c:pt>
                <c:pt idx="53">
                  <c:v>55.190000000000012</c:v>
                </c:pt>
                <c:pt idx="54">
                  <c:v>55.2</c:v>
                </c:pt>
                <c:pt idx="55">
                  <c:v>55.17</c:v>
                </c:pt>
                <c:pt idx="56">
                  <c:v>55.14</c:v>
                </c:pt>
                <c:pt idx="57">
                  <c:v>55.08</c:v>
                </c:pt>
                <c:pt idx="58">
                  <c:v>55.02</c:v>
                </c:pt>
                <c:pt idx="59">
                  <c:v>54.98</c:v>
                </c:pt>
              </c:numCache>
            </c:numRef>
          </c:val>
        </c:ser>
        <c:ser>
          <c:idx val="3"/>
          <c:order val="3"/>
          <c:tx>
            <c:strRef>
              <c:f>Forecast_All!$A$4</c:f>
              <c:strCache>
                <c:ptCount val="1"/>
                <c:pt idx="0">
                  <c:v>Sim 4</c:v>
                </c:pt>
              </c:strCache>
            </c:strRef>
          </c:tx>
          <c:marker>
            <c:symbol val="none"/>
          </c:marker>
          <c:val>
            <c:numRef>
              <c:f>Forecast_All!$B$4:$BI$4</c:f>
              <c:numCache>
                <c:formatCode>General</c:formatCode>
                <c:ptCount val="60"/>
                <c:pt idx="0">
                  <c:v>41.96</c:v>
                </c:pt>
                <c:pt idx="1">
                  <c:v>42.24</c:v>
                </c:pt>
                <c:pt idx="2">
                  <c:v>42.09</c:v>
                </c:pt>
                <c:pt idx="3">
                  <c:v>42.36</c:v>
                </c:pt>
                <c:pt idx="4">
                  <c:v>41.98</c:v>
                </c:pt>
                <c:pt idx="5">
                  <c:v>41.67</c:v>
                </c:pt>
                <c:pt idx="6">
                  <c:v>41.41</c:v>
                </c:pt>
                <c:pt idx="7">
                  <c:v>41.2</c:v>
                </c:pt>
                <c:pt idx="8">
                  <c:v>41.07</c:v>
                </c:pt>
                <c:pt idx="9">
                  <c:v>41</c:v>
                </c:pt>
                <c:pt idx="10">
                  <c:v>40.92</c:v>
                </c:pt>
                <c:pt idx="11">
                  <c:v>41.839999999999996</c:v>
                </c:pt>
                <c:pt idx="12">
                  <c:v>42.55</c:v>
                </c:pt>
                <c:pt idx="13">
                  <c:v>43.83</c:v>
                </c:pt>
                <c:pt idx="14">
                  <c:v>43.55</c:v>
                </c:pt>
                <c:pt idx="15">
                  <c:v>44.230000000000011</c:v>
                </c:pt>
                <c:pt idx="16">
                  <c:v>43.87</c:v>
                </c:pt>
                <c:pt idx="17">
                  <c:v>44.64</c:v>
                </c:pt>
                <c:pt idx="18">
                  <c:v>44.379999999999995</c:v>
                </c:pt>
                <c:pt idx="19">
                  <c:v>44.690000000000012</c:v>
                </c:pt>
                <c:pt idx="20">
                  <c:v>44.160000000000011</c:v>
                </c:pt>
                <c:pt idx="21">
                  <c:v>44.120000000000012</c:v>
                </c:pt>
                <c:pt idx="22">
                  <c:v>43.68</c:v>
                </c:pt>
                <c:pt idx="23">
                  <c:v>43.48</c:v>
                </c:pt>
                <c:pt idx="24">
                  <c:v>43.28</c:v>
                </c:pt>
                <c:pt idx="25">
                  <c:v>43.52</c:v>
                </c:pt>
                <c:pt idx="26">
                  <c:v>43.620000000000012</c:v>
                </c:pt>
                <c:pt idx="27">
                  <c:v>43.78</c:v>
                </c:pt>
                <c:pt idx="28">
                  <c:v>43.44</c:v>
                </c:pt>
                <c:pt idx="29">
                  <c:v>43.46</c:v>
                </c:pt>
                <c:pt idx="30">
                  <c:v>42.89</c:v>
                </c:pt>
                <c:pt idx="31">
                  <c:v>43.349999999999994</c:v>
                </c:pt>
                <c:pt idx="32">
                  <c:v>43.2</c:v>
                </c:pt>
                <c:pt idx="33">
                  <c:v>43.47</c:v>
                </c:pt>
                <c:pt idx="34">
                  <c:v>42.97</c:v>
                </c:pt>
                <c:pt idx="35">
                  <c:v>43.21</c:v>
                </c:pt>
                <c:pt idx="36">
                  <c:v>42.949999999999996</c:v>
                </c:pt>
                <c:pt idx="37">
                  <c:v>43.24</c:v>
                </c:pt>
                <c:pt idx="38">
                  <c:v>42.9</c:v>
                </c:pt>
                <c:pt idx="39">
                  <c:v>43.14</c:v>
                </c:pt>
                <c:pt idx="40">
                  <c:v>42.790000000000013</c:v>
                </c:pt>
                <c:pt idx="41">
                  <c:v>42.82</c:v>
                </c:pt>
                <c:pt idx="42">
                  <c:v>42.49</c:v>
                </c:pt>
                <c:pt idx="43">
                  <c:v>42.379999999999995</c:v>
                </c:pt>
                <c:pt idx="44">
                  <c:v>41.99</c:v>
                </c:pt>
                <c:pt idx="45">
                  <c:v>41.720000000000013</c:v>
                </c:pt>
                <c:pt idx="46">
                  <c:v>41.61</c:v>
                </c:pt>
                <c:pt idx="47">
                  <c:v>41.47</c:v>
                </c:pt>
                <c:pt idx="48">
                  <c:v>41.42</c:v>
                </c:pt>
                <c:pt idx="49">
                  <c:v>40.98</c:v>
                </c:pt>
                <c:pt idx="50">
                  <c:v>40.790000000000013</c:v>
                </c:pt>
                <c:pt idx="51">
                  <c:v>40.44</c:v>
                </c:pt>
                <c:pt idx="52">
                  <c:v>40.32</c:v>
                </c:pt>
                <c:pt idx="53">
                  <c:v>40.03</c:v>
                </c:pt>
                <c:pt idx="54">
                  <c:v>39.78</c:v>
                </c:pt>
                <c:pt idx="55">
                  <c:v>39.4</c:v>
                </c:pt>
                <c:pt idx="56">
                  <c:v>39.230000000000011</c:v>
                </c:pt>
                <c:pt idx="57">
                  <c:v>39.06</c:v>
                </c:pt>
                <c:pt idx="58">
                  <c:v>38.97</c:v>
                </c:pt>
                <c:pt idx="59">
                  <c:v>38.849999999999994</c:v>
                </c:pt>
              </c:numCache>
            </c:numRef>
          </c:val>
        </c:ser>
        <c:ser>
          <c:idx val="4"/>
          <c:order val="4"/>
          <c:tx>
            <c:strRef>
              <c:f>Forecast_All!$A$5</c:f>
              <c:strCache>
                <c:ptCount val="1"/>
                <c:pt idx="0">
                  <c:v>Sim 5</c:v>
                </c:pt>
              </c:strCache>
            </c:strRef>
          </c:tx>
          <c:marker>
            <c:symbol val="none"/>
          </c:marker>
          <c:val>
            <c:numRef>
              <c:f>Forecast_All!$B$5:$BI$5</c:f>
              <c:numCache>
                <c:formatCode>General</c:formatCode>
                <c:ptCount val="60"/>
                <c:pt idx="0">
                  <c:v>42.03</c:v>
                </c:pt>
                <c:pt idx="1">
                  <c:v>42.37</c:v>
                </c:pt>
                <c:pt idx="2">
                  <c:v>42.379999999999995</c:v>
                </c:pt>
                <c:pt idx="3">
                  <c:v>42.8</c:v>
                </c:pt>
                <c:pt idx="4">
                  <c:v>42.59</c:v>
                </c:pt>
                <c:pt idx="5">
                  <c:v>42.86</c:v>
                </c:pt>
                <c:pt idx="6">
                  <c:v>43.54</c:v>
                </c:pt>
                <c:pt idx="7">
                  <c:v>44.55</c:v>
                </c:pt>
                <c:pt idx="8">
                  <c:v>45.349999999999994</c:v>
                </c:pt>
                <c:pt idx="9">
                  <c:v>45.86</c:v>
                </c:pt>
                <c:pt idx="10">
                  <c:v>46.01</c:v>
                </c:pt>
                <c:pt idx="11">
                  <c:v>46.08</c:v>
                </c:pt>
                <c:pt idx="12">
                  <c:v>46.2</c:v>
                </c:pt>
                <c:pt idx="13">
                  <c:v>46.7</c:v>
                </c:pt>
                <c:pt idx="14">
                  <c:v>47.43</c:v>
                </c:pt>
                <c:pt idx="15">
                  <c:v>48.32</c:v>
                </c:pt>
                <c:pt idx="16">
                  <c:v>49.14</c:v>
                </c:pt>
                <c:pt idx="17">
                  <c:v>50.2</c:v>
                </c:pt>
                <c:pt idx="18">
                  <c:v>51.44</c:v>
                </c:pt>
                <c:pt idx="19">
                  <c:v>52.790000000000013</c:v>
                </c:pt>
                <c:pt idx="20">
                  <c:v>53.839999999999996</c:v>
                </c:pt>
                <c:pt idx="21">
                  <c:v>54.620000000000012</c:v>
                </c:pt>
                <c:pt idx="22">
                  <c:v>55.33</c:v>
                </c:pt>
                <c:pt idx="23">
                  <c:v>55.97</c:v>
                </c:pt>
                <c:pt idx="24">
                  <c:v>56.59</c:v>
                </c:pt>
                <c:pt idx="25">
                  <c:v>57.17</c:v>
                </c:pt>
                <c:pt idx="26">
                  <c:v>57.720000000000013</c:v>
                </c:pt>
                <c:pt idx="27">
                  <c:v>58.28</c:v>
                </c:pt>
                <c:pt idx="28">
                  <c:v>58.71</c:v>
                </c:pt>
                <c:pt idx="29">
                  <c:v>59.03</c:v>
                </c:pt>
                <c:pt idx="30">
                  <c:v>59.2</c:v>
                </c:pt>
                <c:pt idx="31">
                  <c:v>59.190000000000012</c:v>
                </c:pt>
                <c:pt idx="32">
                  <c:v>58.94</c:v>
                </c:pt>
                <c:pt idx="33">
                  <c:v>58.5</c:v>
                </c:pt>
                <c:pt idx="34">
                  <c:v>58</c:v>
                </c:pt>
                <c:pt idx="35">
                  <c:v>57.56</c:v>
                </c:pt>
                <c:pt idx="36">
                  <c:v>57.14</c:v>
                </c:pt>
                <c:pt idx="37">
                  <c:v>56.720000000000013</c:v>
                </c:pt>
                <c:pt idx="38">
                  <c:v>56.309999999999995</c:v>
                </c:pt>
                <c:pt idx="39">
                  <c:v>55.99</c:v>
                </c:pt>
                <c:pt idx="40">
                  <c:v>55.75</c:v>
                </c:pt>
                <c:pt idx="41">
                  <c:v>55.57</c:v>
                </c:pt>
                <c:pt idx="42">
                  <c:v>55.43</c:v>
                </c:pt>
                <c:pt idx="43">
                  <c:v>55.33</c:v>
                </c:pt>
                <c:pt idx="44">
                  <c:v>55.25</c:v>
                </c:pt>
                <c:pt idx="45">
                  <c:v>55.2</c:v>
                </c:pt>
                <c:pt idx="46">
                  <c:v>55.15</c:v>
                </c:pt>
                <c:pt idx="47">
                  <c:v>55.13</c:v>
                </c:pt>
                <c:pt idx="48">
                  <c:v>55.13</c:v>
                </c:pt>
                <c:pt idx="49">
                  <c:v>55.14</c:v>
                </c:pt>
                <c:pt idx="50">
                  <c:v>55.160000000000011</c:v>
                </c:pt>
                <c:pt idx="51">
                  <c:v>55.160000000000011</c:v>
                </c:pt>
                <c:pt idx="52">
                  <c:v>55.18</c:v>
                </c:pt>
                <c:pt idx="53">
                  <c:v>55.190000000000012</c:v>
                </c:pt>
                <c:pt idx="54">
                  <c:v>55.2</c:v>
                </c:pt>
                <c:pt idx="55">
                  <c:v>55.17</c:v>
                </c:pt>
                <c:pt idx="56">
                  <c:v>55.14</c:v>
                </c:pt>
                <c:pt idx="57">
                  <c:v>55.08</c:v>
                </c:pt>
                <c:pt idx="58">
                  <c:v>55.02</c:v>
                </c:pt>
                <c:pt idx="59">
                  <c:v>54.98</c:v>
                </c:pt>
              </c:numCache>
            </c:numRef>
          </c:val>
        </c:ser>
        <c:ser>
          <c:idx val="5"/>
          <c:order val="5"/>
          <c:tx>
            <c:strRef>
              <c:f>Forecast_All!$A$6</c:f>
              <c:strCache>
                <c:ptCount val="1"/>
                <c:pt idx="0">
                  <c:v>Sim 6</c:v>
                </c:pt>
              </c:strCache>
            </c:strRef>
          </c:tx>
          <c:marker>
            <c:symbol val="none"/>
          </c:marker>
          <c:val>
            <c:numRef>
              <c:f>Forecast_All!$B$6:$BI$6</c:f>
              <c:numCache>
                <c:formatCode>General</c:formatCode>
                <c:ptCount val="60"/>
                <c:pt idx="0">
                  <c:v>42.03</c:v>
                </c:pt>
                <c:pt idx="1">
                  <c:v>42.37</c:v>
                </c:pt>
                <c:pt idx="2">
                  <c:v>42.379999999999995</c:v>
                </c:pt>
                <c:pt idx="3">
                  <c:v>42.8</c:v>
                </c:pt>
                <c:pt idx="4">
                  <c:v>42.59</c:v>
                </c:pt>
                <c:pt idx="5">
                  <c:v>42.86</c:v>
                </c:pt>
                <c:pt idx="6">
                  <c:v>43.54</c:v>
                </c:pt>
                <c:pt idx="7">
                  <c:v>44.55</c:v>
                </c:pt>
                <c:pt idx="8">
                  <c:v>45.349999999999994</c:v>
                </c:pt>
                <c:pt idx="9">
                  <c:v>45.86</c:v>
                </c:pt>
                <c:pt idx="10">
                  <c:v>46.01</c:v>
                </c:pt>
                <c:pt idx="11">
                  <c:v>46.08</c:v>
                </c:pt>
                <c:pt idx="12">
                  <c:v>46.2</c:v>
                </c:pt>
                <c:pt idx="13">
                  <c:v>46.7</c:v>
                </c:pt>
                <c:pt idx="14">
                  <c:v>47.43</c:v>
                </c:pt>
                <c:pt idx="15">
                  <c:v>48.32</c:v>
                </c:pt>
                <c:pt idx="16">
                  <c:v>49.14</c:v>
                </c:pt>
                <c:pt idx="17">
                  <c:v>50.2</c:v>
                </c:pt>
                <c:pt idx="18">
                  <c:v>51.44</c:v>
                </c:pt>
                <c:pt idx="19">
                  <c:v>52.790000000000013</c:v>
                </c:pt>
                <c:pt idx="20">
                  <c:v>53.839999999999996</c:v>
                </c:pt>
                <c:pt idx="21">
                  <c:v>54.620000000000012</c:v>
                </c:pt>
                <c:pt idx="22">
                  <c:v>55.33</c:v>
                </c:pt>
                <c:pt idx="23">
                  <c:v>55.97</c:v>
                </c:pt>
                <c:pt idx="24">
                  <c:v>56.59</c:v>
                </c:pt>
                <c:pt idx="25">
                  <c:v>57.17</c:v>
                </c:pt>
                <c:pt idx="26">
                  <c:v>57.720000000000013</c:v>
                </c:pt>
                <c:pt idx="27">
                  <c:v>58.28</c:v>
                </c:pt>
                <c:pt idx="28">
                  <c:v>58.71</c:v>
                </c:pt>
                <c:pt idx="29">
                  <c:v>59.03</c:v>
                </c:pt>
                <c:pt idx="30">
                  <c:v>59.2</c:v>
                </c:pt>
                <c:pt idx="31">
                  <c:v>59.190000000000012</c:v>
                </c:pt>
                <c:pt idx="32">
                  <c:v>58.94</c:v>
                </c:pt>
                <c:pt idx="33">
                  <c:v>58.5</c:v>
                </c:pt>
                <c:pt idx="34">
                  <c:v>58</c:v>
                </c:pt>
                <c:pt idx="35">
                  <c:v>57.56</c:v>
                </c:pt>
                <c:pt idx="36">
                  <c:v>57.14</c:v>
                </c:pt>
                <c:pt idx="37">
                  <c:v>56.720000000000013</c:v>
                </c:pt>
                <c:pt idx="38">
                  <c:v>56.309999999999995</c:v>
                </c:pt>
                <c:pt idx="39">
                  <c:v>55.99</c:v>
                </c:pt>
                <c:pt idx="40">
                  <c:v>55.75</c:v>
                </c:pt>
                <c:pt idx="41">
                  <c:v>55.57</c:v>
                </c:pt>
                <c:pt idx="42">
                  <c:v>55.43</c:v>
                </c:pt>
                <c:pt idx="43">
                  <c:v>55.33</c:v>
                </c:pt>
                <c:pt idx="44">
                  <c:v>55.25</c:v>
                </c:pt>
                <c:pt idx="45">
                  <c:v>55.2</c:v>
                </c:pt>
                <c:pt idx="46">
                  <c:v>55.15</c:v>
                </c:pt>
                <c:pt idx="47">
                  <c:v>55.13</c:v>
                </c:pt>
                <c:pt idx="48">
                  <c:v>55.13</c:v>
                </c:pt>
                <c:pt idx="49">
                  <c:v>55.14</c:v>
                </c:pt>
                <c:pt idx="50">
                  <c:v>55.160000000000011</c:v>
                </c:pt>
                <c:pt idx="51">
                  <c:v>55.160000000000011</c:v>
                </c:pt>
                <c:pt idx="52">
                  <c:v>55.18</c:v>
                </c:pt>
                <c:pt idx="53">
                  <c:v>55.190000000000012</c:v>
                </c:pt>
                <c:pt idx="54">
                  <c:v>55.2</c:v>
                </c:pt>
                <c:pt idx="55">
                  <c:v>55.17</c:v>
                </c:pt>
                <c:pt idx="56">
                  <c:v>55.14</c:v>
                </c:pt>
                <c:pt idx="57">
                  <c:v>55.08</c:v>
                </c:pt>
                <c:pt idx="58">
                  <c:v>55.02</c:v>
                </c:pt>
                <c:pt idx="59">
                  <c:v>54.98</c:v>
                </c:pt>
              </c:numCache>
            </c:numRef>
          </c:val>
        </c:ser>
        <c:marker val="1"/>
        <c:axId val="78874880"/>
        <c:axId val="81514496"/>
      </c:lineChart>
      <c:catAx>
        <c:axId val="78874880"/>
        <c:scaling>
          <c:orientation val="minMax"/>
        </c:scaling>
        <c:axPos val="b"/>
        <c:majorTickMark val="none"/>
        <c:tickLblPos val="nextTo"/>
        <c:crossAx val="81514496"/>
        <c:crosses val="autoZero"/>
        <c:auto val="1"/>
        <c:lblAlgn val="ctr"/>
        <c:lblOffset val="100"/>
      </c:catAx>
      <c:valAx>
        <c:axId val="81514496"/>
        <c:scaling>
          <c:orientation val="minMax"/>
          <c:max val="60"/>
          <c:min val="30"/>
        </c:scaling>
        <c:axPos val="l"/>
        <c:majorGridlines/>
        <c:title>
          <c:tx>
            <c:rich>
              <a:bodyPr/>
              <a:lstStyle/>
              <a:p>
                <a:pPr>
                  <a:defRPr/>
                </a:pPr>
                <a:r>
                  <a:rPr lang="cs-CZ"/>
                  <a:t>Position</a:t>
                </a:r>
              </a:p>
            </c:rich>
          </c:tx>
          <c:layout/>
        </c:title>
        <c:numFmt formatCode="General" sourceLinked="1"/>
        <c:majorTickMark val="none"/>
        <c:tickLblPos val="nextTo"/>
        <c:crossAx val="78874880"/>
        <c:crosses val="autoZero"/>
        <c:crossBetween val="between"/>
      </c:valAx>
    </c:plotArea>
    <c:legend>
      <c:legendPos val="r"/>
      <c:layout/>
    </c:legend>
    <c:plotVisOnly val="1"/>
    <c:dispBlanksAs val="gap"/>
  </c:chart>
  <c:externalData r:id="rId1"/>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B7CE83-BA6A-4F2B-8376-D53206768FD0}" type="datetimeFigureOut">
              <a:rPr lang="cs-CZ" smtClean="0"/>
              <a:pPr/>
              <a:t>18.3.2021</a:t>
            </a:fld>
            <a:endParaRPr lang="cs-CZ"/>
          </a:p>
        </p:txBody>
      </p:sp>
      <p:sp>
        <p:nvSpPr>
          <p:cNvPr id="4" name="Zástupný symbol pro obrázek snímku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80BCDB-3281-484E-8EDB-DEEDB56900E9}" type="slidenum">
              <a:rPr lang="cs-CZ" smtClean="0"/>
              <a:pPr/>
              <a:t>‹#›</a:t>
            </a:fld>
            <a:endParaRPr lang="cs-CZ"/>
          </a:p>
        </p:txBody>
      </p:sp>
    </p:spTree>
    <p:extLst>
      <p:ext uri="{BB962C8B-B14F-4D97-AF65-F5344CB8AC3E}">
        <p14:creationId xmlns="" xmlns:p14="http://schemas.microsoft.com/office/powerpoint/2010/main" val="17363056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cs-CZ"/>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cs-CZ"/>
          </a:p>
        </p:txBody>
      </p:sp>
      <p:sp>
        <p:nvSpPr>
          <p:cNvPr id="4" name="Date Placeholder 3"/>
          <p:cNvSpPr>
            <a:spLocks noGrp="1"/>
          </p:cNvSpPr>
          <p:nvPr>
            <p:ph type="dt" sz="half" idx="10"/>
          </p:nvPr>
        </p:nvSpPr>
        <p:spPr/>
        <p:txBody>
          <a:bodyPr/>
          <a:lstStyle/>
          <a:p>
            <a:fld id="{FEFF86E8-BA58-483C-9197-80C95F6A660F}" type="datetimeFigureOut">
              <a:rPr lang="cs-CZ" smtClean="0"/>
              <a:pPr/>
              <a:t>18.3.2021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93AC18-5613-46BB-A440-D4649B95CBB6}" type="slidenum">
              <a:rPr lang="cs-CZ" smtClean="0"/>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FEFF86E8-BA58-483C-9197-80C95F6A660F}" type="datetimeFigureOut">
              <a:rPr lang="cs-CZ" smtClean="0"/>
              <a:pPr/>
              <a:t>18.3.2021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93AC18-5613-46BB-A440-D4649B95CBB6}"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cs-C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FEFF86E8-BA58-483C-9197-80C95F6A660F}" type="datetimeFigureOut">
              <a:rPr lang="cs-CZ" smtClean="0"/>
              <a:pPr/>
              <a:t>18.3.2021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93AC18-5613-46BB-A440-D4649B95CBB6}"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10"/>
          </p:nvPr>
        </p:nvSpPr>
        <p:spPr/>
        <p:txBody>
          <a:bodyPr/>
          <a:lstStyle/>
          <a:p>
            <a:fld id="{FEFF86E8-BA58-483C-9197-80C95F6A660F}" type="datetimeFigureOut">
              <a:rPr lang="cs-CZ" smtClean="0"/>
              <a:pPr/>
              <a:t>18.3.2021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93AC18-5613-46BB-A440-D4649B95CBB6}"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cs-CZ"/>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EFF86E8-BA58-483C-9197-80C95F6A660F}" type="datetimeFigureOut">
              <a:rPr lang="cs-CZ" smtClean="0"/>
              <a:pPr/>
              <a:t>18.3.2021</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7B93AC18-5613-46BB-A440-D4649B95CBB6}" type="slidenum">
              <a:rPr lang="cs-CZ" smtClean="0"/>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Date Placeholder 4"/>
          <p:cNvSpPr>
            <a:spLocks noGrp="1"/>
          </p:cNvSpPr>
          <p:nvPr>
            <p:ph type="dt" sz="half" idx="10"/>
          </p:nvPr>
        </p:nvSpPr>
        <p:spPr/>
        <p:txBody>
          <a:bodyPr/>
          <a:lstStyle/>
          <a:p>
            <a:fld id="{FEFF86E8-BA58-483C-9197-80C95F6A660F}" type="datetimeFigureOut">
              <a:rPr lang="cs-CZ" smtClean="0"/>
              <a:pPr/>
              <a:t>18.3.2021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93AC18-5613-46BB-A440-D4649B95CBB6}"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cs-CZ"/>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7" name="Date Placeholder 6"/>
          <p:cNvSpPr>
            <a:spLocks noGrp="1"/>
          </p:cNvSpPr>
          <p:nvPr>
            <p:ph type="dt" sz="half" idx="10"/>
          </p:nvPr>
        </p:nvSpPr>
        <p:spPr/>
        <p:txBody>
          <a:bodyPr/>
          <a:lstStyle/>
          <a:p>
            <a:fld id="{FEFF86E8-BA58-483C-9197-80C95F6A660F}" type="datetimeFigureOut">
              <a:rPr lang="cs-CZ" smtClean="0"/>
              <a:pPr/>
              <a:t>18.3.2021</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7B93AC18-5613-46BB-A440-D4649B95CBB6}"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cs-CZ"/>
          </a:p>
        </p:txBody>
      </p:sp>
      <p:sp>
        <p:nvSpPr>
          <p:cNvPr id="3" name="Date Placeholder 2"/>
          <p:cNvSpPr>
            <a:spLocks noGrp="1"/>
          </p:cNvSpPr>
          <p:nvPr>
            <p:ph type="dt" sz="half" idx="10"/>
          </p:nvPr>
        </p:nvSpPr>
        <p:spPr/>
        <p:txBody>
          <a:bodyPr/>
          <a:lstStyle/>
          <a:p>
            <a:fld id="{FEFF86E8-BA58-483C-9197-80C95F6A660F}" type="datetimeFigureOut">
              <a:rPr lang="cs-CZ" smtClean="0"/>
              <a:pPr/>
              <a:t>18.3.2021</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7B93AC18-5613-46BB-A440-D4649B95CBB6}"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FF86E8-BA58-483C-9197-80C95F6A660F}" type="datetimeFigureOut">
              <a:rPr lang="cs-CZ" smtClean="0"/>
              <a:pPr/>
              <a:t>18.3.2021</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7B93AC18-5613-46BB-A440-D4649B95CBB6}"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cs-C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FF86E8-BA58-483C-9197-80C95F6A660F}" type="datetimeFigureOut">
              <a:rPr lang="cs-CZ" smtClean="0"/>
              <a:pPr/>
              <a:t>18.3.2021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93AC18-5613-46BB-A440-D4649B95CBB6}"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cs-C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EFF86E8-BA58-483C-9197-80C95F6A660F}" type="datetimeFigureOut">
              <a:rPr lang="cs-CZ" smtClean="0"/>
              <a:pPr/>
              <a:t>18.3.2021</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7B93AC18-5613-46BB-A440-D4649B95CBB6}"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cs-CZ"/>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FF86E8-BA58-483C-9197-80C95F6A660F}" type="datetimeFigureOut">
              <a:rPr lang="cs-CZ" smtClean="0"/>
              <a:pPr/>
              <a:t>18.3.2021</a:t>
            </a:fld>
            <a:endParaRPr lang="cs-CZ"/>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3AC18-5613-46BB-A440-D4649B95CBB6}"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XfE0ih-6fi8" TargetMode="External"/><Relationship Id="rId2" Type="http://schemas.openxmlformats.org/officeDocument/2006/relationships/hyperlink" Target="https://www.youtube.com/watch?v=PnoSGZFVwp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mail.muni.cz/" TargetMode="External"/><Relationship Id="rId2" Type="http://schemas.openxmlformats.org/officeDocument/2006/relationships/hyperlink" Target="http://www.incidepro.u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cs-CZ" dirty="0" smtClean="0"/>
              <a:t>Predictioneers Game BBdM</a:t>
            </a:r>
            <a:endParaRPr lang="cs-CZ" dirty="0"/>
          </a:p>
        </p:txBody>
      </p:sp>
      <p:sp>
        <p:nvSpPr>
          <p:cNvPr id="3" name="Subtitle 2"/>
          <p:cNvSpPr>
            <a:spLocks noGrp="1"/>
          </p:cNvSpPr>
          <p:nvPr>
            <p:ph type="subTitle" idx="1"/>
          </p:nvPr>
        </p:nvSpPr>
        <p:spPr/>
        <p:txBody>
          <a:bodyPr/>
          <a:lstStyle/>
          <a:p>
            <a:r>
              <a:rPr lang="cs-CZ" dirty="0" smtClean="0"/>
              <a:t>BSSn4478, 18.3. 2021</a:t>
            </a:r>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Predioctioneers Game (současnost)</a:t>
            </a:r>
            <a:endParaRPr lang="cs-CZ" dirty="0"/>
          </a:p>
        </p:txBody>
      </p:sp>
      <p:sp>
        <p:nvSpPr>
          <p:cNvPr id="3" name="Content Placeholder 2"/>
          <p:cNvSpPr>
            <a:spLocks noGrp="1"/>
          </p:cNvSpPr>
          <p:nvPr>
            <p:ph idx="1"/>
          </p:nvPr>
        </p:nvSpPr>
        <p:spPr/>
        <p:txBody>
          <a:bodyPr/>
          <a:lstStyle/>
          <a:p>
            <a:pPr>
              <a:buNone/>
            </a:pPr>
            <a:r>
              <a:rPr lang="cs-CZ" dirty="0" smtClean="0"/>
              <a:t>- Predikční software, umí predikovat vývoj určitého problému</a:t>
            </a:r>
          </a:p>
          <a:p>
            <a:pPr>
              <a:buFontTx/>
              <a:buChar char="-"/>
            </a:pPr>
            <a:r>
              <a:rPr lang="cs-CZ" dirty="0" smtClean="0"/>
              <a:t>Má datovou část a algoritmus. </a:t>
            </a:r>
          </a:p>
          <a:p>
            <a:pPr>
              <a:buFontTx/>
              <a:buChar char="-"/>
            </a:pPr>
            <a:r>
              <a:rPr lang="cs-CZ" dirty="0" smtClean="0"/>
              <a:t>Datová část: definice systému, charakteristiky aktérů, vlastnosti simulace</a:t>
            </a:r>
          </a:p>
          <a:p>
            <a:pPr>
              <a:buFontTx/>
              <a:buChar char="-"/>
            </a:pPr>
            <a:r>
              <a:rPr lang="cs-CZ" dirty="0" smtClean="0"/>
              <a:t>Algoritmus neveřejný (</a:t>
            </a:r>
            <a:r>
              <a:rPr lang="cs-CZ" dirty="0" smtClean="0"/>
              <a:t>hlavní kritika modelu)</a:t>
            </a:r>
            <a:r>
              <a:rPr lang="cs-CZ" dirty="0" smtClean="0"/>
              <a:t>, dekonstruují Scholz et al. 2011</a:t>
            </a:r>
            <a:endParaRPr lang="cs-CZ" dirty="0"/>
          </a:p>
        </p:txBody>
      </p:sp>
      <p:pic>
        <p:nvPicPr>
          <p:cNvPr id="1026" name="Picture 2" descr="The Predictioneer's Game: Using the Logic of Brazen Self-Interest to See  and Shape the Future by Bruce Bueno de Mesquita"/>
          <p:cNvPicPr>
            <a:picLocks noChangeAspect="1" noChangeArrowheads="1"/>
          </p:cNvPicPr>
          <p:nvPr/>
        </p:nvPicPr>
        <p:blipFill>
          <a:blip r:embed="rId2" cstate="print"/>
          <a:srcRect/>
          <a:stretch>
            <a:fillRect/>
          </a:stretch>
        </p:blipFill>
        <p:spPr bwMode="auto">
          <a:xfrm>
            <a:off x="7812360" y="4941168"/>
            <a:ext cx="976658" cy="1484784"/>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Předpoklady modelu</a:t>
            </a:r>
            <a:endParaRPr lang="cs-CZ" dirty="0"/>
          </a:p>
        </p:txBody>
      </p:sp>
      <p:sp>
        <p:nvSpPr>
          <p:cNvPr id="3" name="Content Placeholder 2"/>
          <p:cNvSpPr>
            <a:spLocks noGrp="1"/>
          </p:cNvSpPr>
          <p:nvPr>
            <p:ph idx="1"/>
          </p:nvPr>
        </p:nvSpPr>
        <p:spPr/>
        <p:txBody>
          <a:bodyPr/>
          <a:lstStyle/>
          <a:p>
            <a:pPr>
              <a:buNone/>
            </a:pPr>
            <a:endParaRPr lang="cs-CZ" dirty="0" smtClean="0"/>
          </a:p>
          <a:p>
            <a:pPr>
              <a:buNone/>
            </a:pPr>
            <a:r>
              <a:rPr lang="cs-CZ" dirty="0" smtClean="0">
                <a:hlinkClick r:id="rId2"/>
              </a:rPr>
              <a:t>https://www.youtube.com/watch?v=PnoSGZFVwp8</a:t>
            </a:r>
            <a:endParaRPr lang="cs-CZ" dirty="0" smtClean="0"/>
          </a:p>
          <a:p>
            <a:pPr>
              <a:buNone/>
            </a:pPr>
            <a:endParaRPr lang="cs-CZ" dirty="0"/>
          </a:p>
          <a:p>
            <a:pPr>
              <a:buNone/>
            </a:pPr>
            <a:r>
              <a:rPr lang="cs-CZ" dirty="0" smtClean="0">
                <a:hlinkClick r:id="rId3"/>
              </a:rPr>
              <a:t>https://www.youtube.com/watch?v=XfE0ih-6fi8</a:t>
            </a: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Komponenty Mesquitovy hry</a:t>
            </a:r>
            <a:endParaRPr lang="cs-CZ" dirty="0"/>
          </a:p>
        </p:txBody>
      </p:sp>
      <p:sp>
        <p:nvSpPr>
          <p:cNvPr id="3" name="Content Placeholder 2"/>
          <p:cNvSpPr>
            <a:spLocks noGrp="1"/>
          </p:cNvSpPr>
          <p:nvPr>
            <p:ph idx="1"/>
          </p:nvPr>
        </p:nvSpPr>
        <p:spPr/>
        <p:txBody>
          <a:bodyPr>
            <a:normAutofit lnSpcReduction="10000"/>
          </a:bodyPr>
          <a:lstStyle/>
          <a:p>
            <a:endParaRPr lang="cs-CZ" dirty="0" smtClean="0"/>
          </a:p>
          <a:p>
            <a:r>
              <a:rPr lang="cs-CZ" dirty="0" smtClean="0"/>
              <a:t>Téma, Status Quo</a:t>
            </a:r>
          </a:p>
          <a:p>
            <a:endParaRPr lang="cs-CZ" dirty="0" smtClean="0"/>
          </a:p>
          <a:p>
            <a:r>
              <a:rPr lang="cs-CZ" dirty="0" smtClean="0"/>
              <a:t>Čas</a:t>
            </a:r>
          </a:p>
          <a:p>
            <a:endParaRPr lang="cs-CZ" dirty="0"/>
          </a:p>
          <a:p>
            <a:r>
              <a:rPr lang="cs-CZ" dirty="0" smtClean="0"/>
              <a:t>Aktéři, jejich charakteristiky a preference</a:t>
            </a:r>
          </a:p>
          <a:p>
            <a:endParaRPr lang="cs-CZ" dirty="0"/>
          </a:p>
          <a:p>
            <a:r>
              <a:rPr lang="cs-CZ" dirty="0" smtClean="0"/>
              <a:t>Interakce aktérů</a:t>
            </a:r>
          </a:p>
          <a:p>
            <a:pPr>
              <a:buNone/>
            </a:pPr>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Téma</a:t>
            </a:r>
            <a:endParaRPr lang="cs-CZ" dirty="0"/>
          </a:p>
        </p:txBody>
      </p:sp>
      <p:sp>
        <p:nvSpPr>
          <p:cNvPr id="3" name="Content Placeholder 2"/>
          <p:cNvSpPr>
            <a:spLocks noGrp="1"/>
          </p:cNvSpPr>
          <p:nvPr>
            <p:ph idx="1"/>
          </p:nvPr>
        </p:nvSpPr>
        <p:spPr/>
        <p:txBody>
          <a:bodyPr/>
          <a:lstStyle/>
          <a:p>
            <a:r>
              <a:rPr lang="cs-CZ" b="1" dirty="0" smtClean="0"/>
              <a:t>Téma je otázka</a:t>
            </a:r>
          </a:p>
          <a:p>
            <a:r>
              <a:rPr lang="cs-CZ" b="1" dirty="0" smtClean="0"/>
              <a:t>Příklad: </a:t>
            </a:r>
            <a:r>
              <a:rPr lang="cs-CZ" dirty="0" smtClean="0"/>
              <a:t>Jaká bude výsledek jednání o severokrejském jaderného programu?</a:t>
            </a:r>
          </a:p>
          <a:p>
            <a:r>
              <a:rPr lang="cs-CZ" dirty="0" smtClean="0"/>
              <a:t>Má </a:t>
            </a:r>
            <a:r>
              <a:rPr lang="cs-CZ" b="1" dirty="0" smtClean="0"/>
              <a:t>status quo </a:t>
            </a:r>
            <a:r>
              <a:rPr lang="cs-CZ" dirty="0" smtClean="0"/>
              <a:t>(např. „Probíhají jednání, ale Severní Korea zároveň podvádí“)</a:t>
            </a:r>
          </a:p>
          <a:p>
            <a:r>
              <a:rPr lang="cs-CZ" dirty="0" smtClean="0"/>
              <a:t>Má další </a:t>
            </a:r>
            <a:r>
              <a:rPr lang="cs-CZ" b="1" dirty="0" smtClean="0"/>
              <a:t>stavy světa</a:t>
            </a:r>
            <a:r>
              <a:rPr lang="cs-CZ" dirty="0" smtClean="0"/>
              <a:t>, které </a:t>
            </a:r>
            <a:r>
              <a:rPr lang="cs-CZ" b="1" dirty="0" smtClean="0"/>
              <a:t>mohou nastat </a:t>
            </a:r>
            <a:r>
              <a:rPr lang="cs-CZ" dirty="0" smtClean="0"/>
              <a:t>(např. na kontinuu „Žádná jednání vs. Bezpodmínečné ukončení programu“)</a:t>
            </a:r>
            <a:endParaRPr lang="cs-CZ"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cs-CZ" sz="3200" dirty="0" smtClean="0"/>
              <a:t>Příklad Kovářík 2012: možnosti vývoje iranského jaderného programu (SQ byl cca 40-50)</a:t>
            </a:r>
            <a:endParaRPr lang="cs-CZ" sz="3200" dirty="0"/>
          </a:p>
        </p:txBody>
      </p:sp>
      <p:graphicFrame>
        <p:nvGraphicFramePr>
          <p:cNvPr id="4" name="Content Placeholder 3"/>
          <p:cNvGraphicFramePr>
            <a:graphicFrameLocks noGrp="1"/>
          </p:cNvGraphicFramePr>
          <p:nvPr>
            <p:ph idx="1"/>
          </p:nvPr>
        </p:nvGraphicFramePr>
        <p:xfrm>
          <a:off x="1187624" y="1577182"/>
          <a:ext cx="5757621" cy="5092178"/>
        </p:xfrm>
        <a:graphic>
          <a:graphicData uri="http://schemas.openxmlformats.org/drawingml/2006/table">
            <a:tbl>
              <a:tblPr/>
              <a:tblGrid>
                <a:gridCol w="421884"/>
                <a:gridCol w="5335737"/>
              </a:tblGrid>
              <a:tr h="509218">
                <a:tc>
                  <a:txBody>
                    <a:bodyPr/>
                    <a:lstStyle/>
                    <a:p>
                      <a:pPr algn="just">
                        <a:lnSpc>
                          <a:spcPct val="150000"/>
                        </a:lnSpc>
                        <a:spcAft>
                          <a:spcPts val="0"/>
                        </a:spcAft>
                      </a:pPr>
                      <a:r>
                        <a:rPr lang="sk-SK" sz="1000" dirty="0">
                          <a:solidFill>
                            <a:srgbClr val="000000"/>
                          </a:solidFill>
                          <a:latin typeface="Times New Roman"/>
                          <a:ea typeface="Times New Roman"/>
                          <a:cs typeface="Times New Roman"/>
                        </a:rPr>
                        <a:t>Hodnota</a:t>
                      </a:r>
                      <a:endParaRPr lang="cs-CZ" sz="1000" dirty="0">
                        <a:solidFill>
                          <a:srgbClr val="000000"/>
                        </a:solidFill>
                        <a:latin typeface="Times New Roman"/>
                        <a:ea typeface="Calibri"/>
                        <a:cs typeface="Times New Roman"/>
                      </a:endParaRPr>
                    </a:p>
                  </a:txBody>
                  <a:tcPr marL="55647" marR="55647" marT="0" marB="0">
                    <a:lnL>
                      <a:noFill/>
                    </a:lnL>
                    <a:lnR>
                      <a:noFill/>
                    </a:lnR>
                    <a:lnT>
                      <a:noFill/>
                    </a:lnT>
                    <a:lnB w="38100" cap="flat" cmpd="sng" algn="ctr">
                      <a:solidFill>
                        <a:srgbClr val="000000"/>
                      </a:solidFill>
                      <a:prstDash val="solid"/>
                      <a:round/>
                      <a:headEnd type="none" w="med" len="med"/>
                      <a:tailEnd type="none" w="med" len="med"/>
                    </a:lnB>
                    <a:solidFill>
                      <a:srgbClr val="FFFFFF"/>
                    </a:solidFill>
                  </a:tcPr>
                </a:tc>
                <a:tc>
                  <a:txBody>
                    <a:bodyPr/>
                    <a:lstStyle/>
                    <a:p>
                      <a:pPr algn="just">
                        <a:lnSpc>
                          <a:spcPct val="150000"/>
                        </a:lnSpc>
                        <a:spcAft>
                          <a:spcPts val="0"/>
                        </a:spcAft>
                      </a:pPr>
                      <a:r>
                        <a:rPr lang="sk-SK" sz="1000">
                          <a:solidFill>
                            <a:srgbClr val="000000"/>
                          </a:solidFill>
                          <a:latin typeface="Times New Roman"/>
                          <a:ea typeface="Times New Roman"/>
                          <a:cs typeface="Times New Roman"/>
                        </a:rPr>
                        <a:t>Preferovaný stav</a:t>
                      </a:r>
                      <a:endParaRPr lang="cs-CZ" sz="1000">
                        <a:solidFill>
                          <a:srgbClr val="000000"/>
                        </a:solidFill>
                        <a:latin typeface="Times New Roman"/>
                        <a:ea typeface="Calibri"/>
                        <a:cs typeface="Times New Roman"/>
                      </a:endParaRPr>
                    </a:p>
                  </a:txBody>
                  <a:tcPr marL="55647" marR="55647" marT="0" marB="0">
                    <a:lnL>
                      <a:noFill/>
                    </a:lnL>
                    <a:lnR>
                      <a:noFill/>
                    </a:lnR>
                    <a:lnT>
                      <a:noFill/>
                    </a:lnT>
                    <a:lnB w="38100" cap="flat" cmpd="sng" algn="ctr">
                      <a:solidFill>
                        <a:srgbClr val="000000"/>
                      </a:solidFill>
                      <a:prstDash val="solid"/>
                      <a:round/>
                      <a:headEnd type="none" w="med" len="med"/>
                      <a:tailEnd type="none" w="med" len="med"/>
                    </a:lnB>
                    <a:solidFill>
                      <a:srgbClr val="FFFFFF"/>
                    </a:solidFill>
                  </a:tcPr>
                </a:tc>
              </a:tr>
              <a:tr h="458296">
                <a:tc>
                  <a:txBody>
                    <a:bodyPr/>
                    <a:lstStyle/>
                    <a:p>
                      <a:pPr algn="just">
                        <a:lnSpc>
                          <a:spcPct val="150000"/>
                        </a:lnSpc>
                        <a:spcAft>
                          <a:spcPts val="0"/>
                        </a:spcAft>
                      </a:pPr>
                      <a:r>
                        <a:rPr lang="sk-SK" sz="900">
                          <a:solidFill>
                            <a:srgbClr val="000000"/>
                          </a:solidFill>
                          <a:latin typeface="Times New Roman"/>
                          <a:ea typeface="Times New Roman"/>
                          <a:cs typeface="Times New Roman"/>
                        </a:rPr>
                        <a:t>0</a:t>
                      </a:r>
                      <a:endParaRPr lang="cs-CZ" sz="1000">
                        <a:solidFill>
                          <a:srgbClr val="000000"/>
                        </a:solidFill>
                        <a:latin typeface="Times New Roman"/>
                        <a:ea typeface="Calibri"/>
                        <a:cs typeface="Times New Roman"/>
                      </a:endParaRPr>
                    </a:p>
                  </a:txBody>
                  <a:tcPr marL="55647" marR="55647" marT="0" marB="0">
                    <a:lnL>
                      <a:noFill/>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a:noFill/>
                    </a:lnB>
                    <a:solidFill>
                      <a:srgbClr val="FFFFFF"/>
                    </a:solidFill>
                  </a:tcPr>
                </a:tc>
                <a:tc>
                  <a:txBody>
                    <a:bodyPr/>
                    <a:lstStyle/>
                    <a:p>
                      <a:pPr algn="just">
                        <a:lnSpc>
                          <a:spcPct val="150000"/>
                        </a:lnSpc>
                        <a:spcAft>
                          <a:spcPts val="0"/>
                        </a:spcAft>
                      </a:pPr>
                      <a:r>
                        <a:rPr lang="sk-SK" sz="900">
                          <a:solidFill>
                            <a:srgbClr val="000000"/>
                          </a:solidFill>
                          <a:latin typeface="Times New Roman"/>
                          <a:ea typeface="Times New Roman"/>
                          <a:cs typeface="Times New Roman"/>
                        </a:rPr>
                        <a:t>Iránsky jadrový program slúži výlučne na mierové použitie, Irán neobohacuje na svojom území žiadne palivo.</a:t>
                      </a:r>
                      <a:endParaRPr lang="cs-CZ" sz="1000">
                        <a:solidFill>
                          <a:srgbClr val="000000"/>
                        </a:solidFill>
                        <a:latin typeface="Times New Roman"/>
                        <a:ea typeface="Calibri"/>
                        <a:cs typeface="Times New Roman"/>
                      </a:endParaRPr>
                    </a:p>
                  </a:txBody>
                  <a:tcPr marL="55647" marR="55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a:noFill/>
                    </a:lnB>
                    <a:solidFill>
                      <a:srgbClr val="C0C0C0"/>
                    </a:solidFill>
                  </a:tcPr>
                </a:tc>
              </a:tr>
              <a:tr h="458296">
                <a:tc>
                  <a:txBody>
                    <a:bodyPr/>
                    <a:lstStyle/>
                    <a:p>
                      <a:pPr algn="just">
                        <a:lnSpc>
                          <a:spcPct val="150000"/>
                        </a:lnSpc>
                        <a:spcAft>
                          <a:spcPts val="0"/>
                        </a:spcAft>
                      </a:pPr>
                      <a:r>
                        <a:rPr lang="sk-SK" sz="900">
                          <a:solidFill>
                            <a:srgbClr val="000000"/>
                          </a:solidFill>
                          <a:latin typeface="Times New Roman"/>
                          <a:ea typeface="Times New Roman"/>
                          <a:cs typeface="Times New Roman"/>
                        </a:rPr>
                        <a:t>10</a:t>
                      </a:r>
                      <a:endParaRPr lang="cs-CZ" sz="1000">
                        <a:solidFill>
                          <a:srgbClr val="000000"/>
                        </a:solidFill>
                        <a:latin typeface="Times New Roman"/>
                        <a:ea typeface="Calibri"/>
                        <a:cs typeface="Times New Roman"/>
                      </a:endParaRPr>
                    </a:p>
                  </a:txBody>
                  <a:tcPr marL="55647" marR="55647"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lnSpc>
                          <a:spcPct val="150000"/>
                        </a:lnSpc>
                        <a:spcAft>
                          <a:spcPts val="0"/>
                        </a:spcAft>
                      </a:pPr>
                      <a:r>
                        <a:rPr lang="sk-SK" sz="900">
                          <a:solidFill>
                            <a:srgbClr val="000000"/>
                          </a:solidFill>
                          <a:latin typeface="Times New Roman"/>
                          <a:ea typeface="Times New Roman"/>
                          <a:cs typeface="Times New Roman"/>
                        </a:rPr>
                        <a:t>Irán má rozvinuté mierové využívanie jadrovej energie,  väčšinu jadrového paliva dováža zo zahraničia, má kapacitu na výrobu malého množstva LEU.</a:t>
                      </a:r>
                      <a:endParaRPr lang="cs-CZ" sz="1000">
                        <a:solidFill>
                          <a:srgbClr val="000000"/>
                        </a:solidFill>
                        <a:latin typeface="Times New Roman"/>
                        <a:ea typeface="Calibri"/>
                        <a:cs typeface="Times New Roman"/>
                      </a:endParaRPr>
                    </a:p>
                  </a:txBody>
                  <a:tcPr marL="55647" marR="55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58296">
                <a:tc>
                  <a:txBody>
                    <a:bodyPr/>
                    <a:lstStyle/>
                    <a:p>
                      <a:pPr algn="just">
                        <a:lnSpc>
                          <a:spcPct val="150000"/>
                        </a:lnSpc>
                        <a:spcAft>
                          <a:spcPts val="0"/>
                        </a:spcAft>
                      </a:pPr>
                      <a:r>
                        <a:rPr lang="sk-SK" sz="900">
                          <a:solidFill>
                            <a:srgbClr val="000000"/>
                          </a:solidFill>
                          <a:latin typeface="Times New Roman"/>
                          <a:ea typeface="Times New Roman"/>
                          <a:cs typeface="Times New Roman"/>
                        </a:rPr>
                        <a:t>20</a:t>
                      </a:r>
                      <a:endParaRPr lang="cs-CZ" sz="1000">
                        <a:solidFill>
                          <a:srgbClr val="000000"/>
                        </a:solidFill>
                        <a:latin typeface="Times New Roman"/>
                        <a:ea typeface="Calibri"/>
                        <a:cs typeface="Times New Roman"/>
                      </a:endParaRPr>
                    </a:p>
                  </a:txBody>
                  <a:tcPr marL="55647" marR="55647"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lnSpc>
                          <a:spcPct val="150000"/>
                        </a:lnSpc>
                        <a:spcAft>
                          <a:spcPts val="0"/>
                        </a:spcAft>
                      </a:pPr>
                      <a:r>
                        <a:rPr lang="sk-SK" sz="900">
                          <a:solidFill>
                            <a:srgbClr val="000000"/>
                          </a:solidFill>
                          <a:latin typeface="Times New Roman"/>
                          <a:ea typeface="Times New Roman"/>
                          <a:cs typeface="Times New Roman"/>
                        </a:rPr>
                        <a:t>Irán má rozvinuté mierové využívanie jadrovej energie, dochádza k obohacovaniu LEU v malom množstve, naďalej je palivo dovážané prevážne zo zahraničia.</a:t>
                      </a:r>
                      <a:endParaRPr lang="cs-CZ" sz="1000">
                        <a:solidFill>
                          <a:srgbClr val="000000"/>
                        </a:solidFill>
                        <a:latin typeface="Times New Roman"/>
                        <a:ea typeface="Calibri"/>
                        <a:cs typeface="Times New Roman"/>
                      </a:endParaRPr>
                    </a:p>
                  </a:txBody>
                  <a:tcPr marL="55647" marR="55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0C0C0"/>
                    </a:solidFill>
                  </a:tcPr>
                </a:tc>
              </a:tr>
              <a:tr h="458296">
                <a:tc>
                  <a:txBody>
                    <a:bodyPr/>
                    <a:lstStyle/>
                    <a:p>
                      <a:pPr algn="just">
                        <a:lnSpc>
                          <a:spcPct val="150000"/>
                        </a:lnSpc>
                        <a:spcAft>
                          <a:spcPts val="0"/>
                        </a:spcAft>
                      </a:pPr>
                      <a:r>
                        <a:rPr lang="sk-SK" sz="900">
                          <a:solidFill>
                            <a:srgbClr val="000000"/>
                          </a:solidFill>
                          <a:latin typeface="Times New Roman"/>
                          <a:ea typeface="Times New Roman"/>
                          <a:cs typeface="Times New Roman"/>
                        </a:rPr>
                        <a:t>30</a:t>
                      </a:r>
                      <a:endParaRPr lang="cs-CZ" sz="1000">
                        <a:solidFill>
                          <a:srgbClr val="000000"/>
                        </a:solidFill>
                        <a:latin typeface="Times New Roman"/>
                        <a:ea typeface="Calibri"/>
                        <a:cs typeface="Times New Roman"/>
                      </a:endParaRPr>
                    </a:p>
                  </a:txBody>
                  <a:tcPr marL="55647" marR="55647"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lnSpc>
                          <a:spcPct val="150000"/>
                        </a:lnSpc>
                        <a:spcAft>
                          <a:spcPts val="0"/>
                        </a:spcAft>
                      </a:pPr>
                      <a:r>
                        <a:rPr lang="sk-SK" sz="900">
                          <a:solidFill>
                            <a:srgbClr val="000000"/>
                          </a:solidFill>
                          <a:latin typeface="Times New Roman"/>
                          <a:ea typeface="Times New Roman"/>
                          <a:cs typeface="Times New Roman"/>
                        </a:rPr>
                        <a:t>Irán má rozvinuté mierové využívanie jadrovej energie, Irán obohacuje LEU, dovoz jadrového paliva stále vo väčšej miere, ako jeho domáca výroba.</a:t>
                      </a:r>
                      <a:endParaRPr lang="cs-CZ" sz="1000">
                        <a:solidFill>
                          <a:srgbClr val="000000"/>
                        </a:solidFill>
                        <a:latin typeface="Times New Roman"/>
                        <a:ea typeface="Calibri"/>
                        <a:cs typeface="Times New Roman"/>
                      </a:endParaRPr>
                    </a:p>
                  </a:txBody>
                  <a:tcPr marL="55647" marR="55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58296">
                <a:tc>
                  <a:txBody>
                    <a:bodyPr/>
                    <a:lstStyle/>
                    <a:p>
                      <a:pPr algn="just">
                        <a:lnSpc>
                          <a:spcPct val="150000"/>
                        </a:lnSpc>
                        <a:spcAft>
                          <a:spcPts val="0"/>
                        </a:spcAft>
                      </a:pPr>
                      <a:r>
                        <a:rPr lang="sk-SK" sz="900">
                          <a:solidFill>
                            <a:srgbClr val="000000"/>
                          </a:solidFill>
                          <a:latin typeface="Times New Roman"/>
                          <a:ea typeface="Times New Roman"/>
                          <a:cs typeface="Times New Roman"/>
                        </a:rPr>
                        <a:t>40</a:t>
                      </a:r>
                      <a:endParaRPr lang="cs-CZ" sz="1000">
                        <a:solidFill>
                          <a:srgbClr val="000000"/>
                        </a:solidFill>
                        <a:latin typeface="Times New Roman"/>
                        <a:ea typeface="Calibri"/>
                        <a:cs typeface="Times New Roman"/>
                      </a:endParaRPr>
                    </a:p>
                  </a:txBody>
                  <a:tcPr marL="55647" marR="55647"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lnSpc>
                          <a:spcPct val="150000"/>
                        </a:lnSpc>
                        <a:spcAft>
                          <a:spcPts val="0"/>
                        </a:spcAft>
                      </a:pPr>
                      <a:r>
                        <a:rPr lang="sk-SK" sz="900">
                          <a:solidFill>
                            <a:srgbClr val="000000"/>
                          </a:solidFill>
                          <a:latin typeface="Times New Roman"/>
                          <a:ea typeface="Times New Roman"/>
                          <a:cs typeface="Times New Roman"/>
                        </a:rPr>
                        <a:t>Irán používa jadrovú energiu aj na mierové použitie,  rozvinuté obohacovanie LEU, dostatočná produkcia LEU pre energetiku.</a:t>
                      </a:r>
                      <a:endParaRPr lang="cs-CZ" sz="1000">
                        <a:solidFill>
                          <a:srgbClr val="000000"/>
                        </a:solidFill>
                        <a:latin typeface="Times New Roman"/>
                        <a:ea typeface="Calibri"/>
                        <a:cs typeface="Times New Roman"/>
                      </a:endParaRPr>
                    </a:p>
                  </a:txBody>
                  <a:tcPr marL="55647" marR="55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0C0C0"/>
                    </a:solidFill>
                  </a:tcPr>
                </a:tc>
              </a:tr>
              <a:tr h="229148">
                <a:tc>
                  <a:txBody>
                    <a:bodyPr/>
                    <a:lstStyle/>
                    <a:p>
                      <a:pPr algn="just">
                        <a:lnSpc>
                          <a:spcPct val="150000"/>
                        </a:lnSpc>
                        <a:spcAft>
                          <a:spcPts val="0"/>
                        </a:spcAft>
                      </a:pPr>
                      <a:r>
                        <a:rPr lang="sk-SK" sz="900">
                          <a:solidFill>
                            <a:srgbClr val="000000"/>
                          </a:solidFill>
                          <a:latin typeface="Times New Roman"/>
                          <a:ea typeface="Times New Roman"/>
                          <a:cs typeface="Times New Roman"/>
                        </a:rPr>
                        <a:t>50</a:t>
                      </a:r>
                      <a:endParaRPr lang="cs-CZ" sz="1000">
                        <a:solidFill>
                          <a:srgbClr val="000000"/>
                        </a:solidFill>
                        <a:latin typeface="Times New Roman"/>
                        <a:ea typeface="Calibri"/>
                        <a:cs typeface="Times New Roman"/>
                      </a:endParaRPr>
                    </a:p>
                  </a:txBody>
                  <a:tcPr marL="55647" marR="55647"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lnSpc>
                          <a:spcPct val="150000"/>
                        </a:lnSpc>
                        <a:spcAft>
                          <a:spcPts val="0"/>
                        </a:spcAft>
                      </a:pPr>
                      <a:r>
                        <a:rPr lang="sk-SK" sz="900">
                          <a:solidFill>
                            <a:srgbClr val="000000"/>
                          </a:solidFill>
                          <a:latin typeface="Times New Roman"/>
                          <a:ea typeface="Times New Roman"/>
                          <a:cs typeface="Times New Roman"/>
                        </a:rPr>
                        <a:t>Irán používa jadrovú energiu aj na mierové použitie, dochádza k obohacovaniu 20% U-235.</a:t>
                      </a:r>
                      <a:endParaRPr lang="cs-CZ" sz="1000">
                        <a:solidFill>
                          <a:srgbClr val="000000"/>
                        </a:solidFill>
                        <a:latin typeface="Times New Roman"/>
                        <a:ea typeface="Calibri"/>
                        <a:cs typeface="Times New Roman"/>
                      </a:endParaRPr>
                    </a:p>
                  </a:txBody>
                  <a:tcPr marL="55647" marR="55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58296">
                <a:tc>
                  <a:txBody>
                    <a:bodyPr/>
                    <a:lstStyle/>
                    <a:p>
                      <a:pPr algn="just">
                        <a:lnSpc>
                          <a:spcPct val="150000"/>
                        </a:lnSpc>
                        <a:spcAft>
                          <a:spcPts val="0"/>
                        </a:spcAft>
                      </a:pPr>
                      <a:r>
                        <a:rPr lang="sk-SK" sz="900">
                          <a:solidFill>
                            <a:srgbClr val="000000"/>
                          </a:solidFill>
                          <a:latin typeface="Times New Roman"/>
                          <a:ea typeface="Times New Roman"/>
                          <a:cs typeface="Times New Roman"/>
                        </a:rPr>
                        <a:t>60</a:t>
                      </a:r>
                      <a:endParaRPr lang="cs-CZ" sz="1000">
                        <a:solidFill>
                          <a:srgbClr val="000000"/>
                        </a:solidFill>
                        <a:latin typeface="Times New Roman"/>
                        <a:ea typeface="Calibri"/>
                        <a:cs typeface="Times New Roman"/>
                      </a:endParaRPr>
                    </a:p>
                  </a:txBody>
                  <a:tcPr marL="55647" marR="55647"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lnSpc>
                          <a:spcPct val="150000"/>
                        </a:lnSpc>
                        <a:spcAft>
                          <a:spcPts val="0"/>
                        </a:spcAft>
                      </a:pPr>
                      <a:r>
                        <a:rPr lang="sk-SK" sz="900">
                          <a:solidFill>
                            <a:srgbClr val="000000"/>
                          </a:solidFill>
                          <a:latin typeface="Times New Roman"/>
                          <a:ea typeface="Times New Roman"/>
                          <a:cs typeface="Times New Roman"/>
                        </a:rPr>
                        <a:t>Irán svoje jadrové zariadenia čiastočne používa na mierové účely, navyšuje kapacity obohacovacích zariadení.</a:t>
                      </a:r>
                      <a:endParaRPr lang="cs-CZ" sz="1000">
                        <a:solidFill>
                          <a:srgbClr val="000000"/>
                        </a:solidFill>
                        <a:latin typeface="Times New Roman"/>
                        <a:ea typeface="Calibri"/>
                        <a:cs typeface="Times New Roman"/>
                      </a:endParaRPr>
                    </a:p>
                  </a:txBody>
                  <a:tcPr marL="55647" marR="55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0C0C0"/>
                    </a:solidFill>
                  </a:tcPr>
                </a:tc>
              </a:tr>
              <a:tr h="458296">
                <a:tc>
                  <a:txBody>
                    <a:bodyPr/>
                    <a:lstStyle/>
                    <a:p>
                      <a:pPr algn="just">
                        <a:lnSpc>
                          <a:spcPct val="150000"/>
                        </a:lnSpc>
                        <a:spcAft>
                          <a:spcPts val="0"/>
                        </a:spcAft>
                      </a:pPr>
                      <a:r>
                        <a:rPr lang="sk-SK" sz="900">
                          <a:solidFill>
                            <a:srgbClr val="000000"/>
                          </a:solidFill>
                          <a:latin typeface="Times New Roman"/>
                          <a:ea typeface="Times New Roman"/>
                          <a:cs typeface="Times New Roman"/>
                        </a:rPr>
                        <a:t>70</a:t>
                      </a:r>
                      <a:endParaRPr lang="cs-CZ" sz="1000">
                        <a:solidFill>
                          <a:srgbClr val="000000"/>
                        </a:solidFill>
                        <a:latin typeface="Times New Roman"/>
                        <a:ea typeface="Calibri"/>
                        <a:cs typeface="Times New Roman"/>
                      </a:endParaRPr>
                    </a:p>
                  </a:txBody>
                  <a:tcPr marL="55647" marR="55647"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lnSpc>
                          <a:spcPct val="150000"/>
                        </a:lnSpc>
                        <a:spcAft>
                          <a:spcPts val="0"/>
                        </a:spcAft>
                      </a:pPr>
                      <a:r>
                        <a:rPr lang="sk-SK" sz="900">
                          <a:solidFill>
                            <a:srgbClr val="000000"/>
                          </a:solidFill>
                          <a:latin typeface="Times New Roman"/>
                          <a:ea typeface="Times New Roman"/>
                          <a:cs typeface="Times New Roman"/>
                        </a:rPr>
                        <a:t>Mierové využitie jadrových zariadení je len externalita, schopnosť obohacovať urán na hodnoty vyššie, než 20%.</a:t>
                      </a:r>
                      <a:endParaRPr lang="cs-CZ" sz="1000">
                        <a:solidFill>
                          <a:srgbClr val="000000"/>
                        </a:solidFill>
                        <a:latin typeface="Times New Roman"/>
                        <a:ea typeface="Calibri"/>
                        <a:cs typeface="Times New Roman"/>
                      </a:endParaRPr>
                    </a:p>
                  </a:txBody>
                  <a:tcPr marL="55647" marR="55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58296">
                <a:tc>
                  <a:txBody>
                    <a:bodyPr/>
                    <a:lstStyle/>
                    <a:p>
                      <a:pPr algn="just">
                        <a:lnSpc>
                          <a:spcPct val="150000"/>
                        </a:lnSpc>
                        <a:spcAft>
                          <a:spcPts val="0"/>
                        </a:spcAft>
                      </a:pPr>
                      <a:r>
                        <a:rPr lang="sk-SK" sz="900">
                          <a:solidFill>
                            <a:srgbClr val="000000"/>
                          </a:solidFill>
                          <a:latin typeface="Times New Roman"/>
                          <a:ea typeface="Times New Roman"/>
                          <a:cs typeface="Times New Roman"/>
                        </a:rPr>
                        <a:t>80</a:t>
                      </a:r>
                      <a:endParaRPr lang="cs-CZ" sz="1000">
                        <a:solidFill>
                          <a:srgbClr val="000000"/>
                        </a:solidFill>
                        <a:latin typeface="Times New Roman"/>
                        <a:ea typeface="Calibri"/>
                        <a:cs typeface="Times New Roman"/>
                      </a:endParaRPr>
                    </a:p>
                  </a:txBody>
                  <a:tcPr marL="55647" marR="55647"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lnSpc>
                          <a:spcPct val="150000"/>
                        </a:lnSpc>
                        <a:spcAft>
                          <a:spcPts val="0"/>
                        </a:spcAft>
                      </a:pPr>
                      <a:r>
                        <a:rPr lang="sk-SK" sz="900">
                          <a:solidFill>
                            <a:srgbClr val="000000"/>
                          </a:solidFill>
                          <a:latin typeface="Times New Roman"/>
                          <a:ea typeface="Times New Roman"/>
                          <a:cs typeface="Times New Roman"/>
                        </a:rPr>
                        <a:t>Mierové využitie jadrových zariadení je len externalita, Irán dosahuje schopnosti produkovať dostatočné množstvo HEU 90% .</a:t>
                      </a:r>
                      <a:endParaRPr lang="cs-CZ" sz="1000">
                        <a:solidFill>
                          <a:srgbClr val="000000"/>
                        </a:solidFill>
                        <a:latin typeface="Times New Roman"/>
                        <a:ea typeface="Calibri"/>
                        <a:cs typeface="Times New Roman"/>
                      </a:endParaRPr>
                    </a:p>
                  </a:txBody>
                  <a:tcPr marL="55647" marR="55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0C0C0"/>
                    </a:solidFill>
                  </a:tcPr>
                </a:tc>
              </a:tr>
              <a:tr h="458296">
                <a:tc>
                  <a:txBody>
                    <a:bodyPr/>
                    <a:lstStyle/>
                    <a:p>
                      <a:pPr algn="just">
                        <a:lnSpc>
                          <a:spcPct val="150000"/>
                        </a:lnSpc>
                        <a:spcAft>
                          <a:spcPts val="0"/>
                        </a:spcAft>
                      </a:pPr>
                      <a:r>
                        <a:rPr lang="sk-SK" sz="900">
                          <a:solidFill>
                            <a:srgbClr val="000000"/>
                          </a:solidFill>
                          <a:latin typeface="Times New Roman"/>
                          <a:ea typeface="Times New Roman"/>
                          <a:cs typeface="Times New Roman"/>
                        </a:rPr>
                        <a:t>90</a:t>
                      </a:r>
                      <a:endParaRPr lang="cs-CZ" sz="1000">
                        <a:solidFill>
                          <a:srgbClr val="000000"/>
                        </a:solidFill>
                        <a:latin typeface="Times New Roman"/>
                        <a:ea typeface="Calibri"/>
                        <a:cs typeface="Times New Roman"/>
                      </a:endParaRPr>
                    </a:p>
                  </a:txBody>
                  <a:tcPr marL="55647" marR="55647"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lnSpc>
                          <a:spcPct val="150000"/>
                        </a:lnSpc>
                        <a:spcAft>
                          <a:spcPts val="0"/>
                        </a:spcAft>
                      </a:pPr>
                      <a:r>
                        <a:rPr lang="sk-SK" sz="900">
                          <a:solidFill>
                            <a:srgbClr val="000000"/>
                          </a:solidFill>
                          <a:latin typeface="Times New Roman"/>
                          <a:ea typeface="Times New Roman"/>
                          <a:cs typeface="Times New Roman"/>
                        </a:rPr>
                        <a:t>Mierové využitie jadrových zariadení je len externalita, Irán vyrobí prvú jadrovú nálož a zintenzívňuje práce na nosičoch.</a:t>
                      </a:r>
                      <a:endParaRPr lang="cs-CZ" sz="1000">
                        <a:solidFill>
                          <a:srgbClr val="000000"/>
                        </a:solidFill>
                        <a:latin typeface="Times New Roman"/>
                        <a:ea typeface="Calibri"/>
                        <a:cs typeface="Times New Roman"/>
                      </a:endParaRPr>
                    </a:p>
                  </a:txBody>
                  <a:tcPr marL="55647" marR="55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29148">
                <a:tc>
                  <a:txBody>
                    <a:bodyPr/>
                    <a:lstStyle/>
                    <a:p>
                      <a:pPr algn="just">
                        <a:lnSpc>
                          <a:spcPct val="150000"/>
                        </a:lnSpc>
                        <a:spcAft>
                          <a:spcPts val="0"/>
                        </a:spcAft>
                      </a:pPr>
                      <a:r>
                        <a:rPr lang="sk-SK" sz="900">
                          <a:solidFill>
                            <a:srgbClr val="000000"/>
                          </a:solidFill>
                          <a:latin typeface="Times New Roman"/>
                          <a:ea typeface="Times New Roman"/>
                          <a:cs typeface="Times New Roman"/>
                        </a:rPr>
                        <a:t>100</a:t>
                      </a:r>
                      <a:endParaRPr lang="cs-CZ" sz="1000">
                        <a:solidFill>
                          <a:srgbClr val="000000"/>
                        </a:solidFill>
                        <a:latin typeface="Times New Roman"/>
                        <a:ea typeface="Calibri"/>
                        <a:cs typeface="Times New Roman"/>
                      </a:endParaRPr>
                    </a:p>
                  </a:txBody>
                  <a:tcPr marL="55647" marR="55647"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lnSpc>
                          <a:spcPct val="150000"/>
                        </a:lnSpc>
                        <a:spcAft>
                          <a:spcPts val="0"/>
                        </a:spcAft>
                      </a:pPr>
                      <a:r>
                        <a:rPr lang="sk-SK" sz="900" dirty="0">
                          <a:solidFill>
                            <a:srgbClr val="000000"/>
                          </a:solidFill>
                          <a:latin typeface="Times New Roman"/>
                          <a:ea typeface="Times New Roman"/>
                          <a:cs typeface="Times New Roman"/>
                        </a:rPr>
                        <a:t>Irán sa stáva štátom s jadrovými zbraňami umiestnenými na použiteľných nosičoch.</a:t>
                      </a:r>
                      <a:endParaRPr lang="cs-CZ" sz="1000" dirty="0">
                        <a:solidFill>
                          <a:srgbClr val="000000"/>
                        </a:solidFill>
                        <a:latin typeface="Times New Roman"/>
                        <a:ea typeface="Calibri"/>
                        <a:cs typeface="Times New Roman"/>
                      </a:endParaRPr>
                    </a:p>
                  </a:txBody>
                  <a:tcPr marL="55647" marR="5564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C0C0C0"/>
                    </a:solid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Čas</a:t>
            </a:r>
            <a:endParaRPr lang="cs-CZ" dirty="0"/>
          </a:p>
        </p:txBody>
      </p:sp>
      <p:sp>
        <p:nvSpPr>
          <p:cNvPr id="3" name="Content Placeholder 2"/>
          <p:cNvSpPr>
            <a:spLocks noGrp="1"/>
          </p:cNvSpPr>
          <p:nvPr>
            <p:ph idx="1"/>
          </p:nvPr>
        </p:nvSpPr>
        <p:spPr/>
        <p:txBody>
          <a:bodyPr/>
          <a:lstStyle/>
          <a:p>
            <a:r>
              <a:rPr lang="cs-CZ" dirty="0" smtClean="0"/>
              <a:t>Dynamický systém, vyvíjí se, má „kola“. V každém z nich proběhnou interakce aktérů.</a:t>
            </a:r>
          </a:p>
          <a:p>
            <a:endParaRPr lang="cs-CZ" dirty="0"/>
          </a:p>
          <a:p>
            <a:r>
              <a:rPr lang="cs-CZ" dirty="0" smtClean="0"/>
              <a:t>Zavedení času zpřesňuje možnosti </a:t>
            </a:r>
            <a:r>
              <a:rPr lang="cs-CZ" dirty="0" smtClean="0"/>
              <a:t>predikce</a:t>
            </a:r>
          </a:p>
          <a:p>
            <a:endParaRPr lang="cs-CZ" dirty="0" smtClean="0"/>
          </a:p>
          <a:p>
            <a:r>
              <a:rPr lang="cs-CZ" dirty="0" smtClean="0"/>
              <a:t>Jedno kolo obvykle měsíce, ale je potřeba přemýšlet nad tím, jak rychle interakce probíhají.</a:t>
            </a:r>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Aktéři</a:t>
            </a:r>
            <a:endParaRPr lang="cs-CZ" dirty="0"/>
          </a:p>
        </p:txBody>
      </p:sp>
      <p:sp>
        <p:nvSpPr>
          <p:cNvPr id="3" name="Content Placeholder 2"/>
          <p:cNvSpPr>
            <a:spLocks noGrp="1"/>
          </p:cNvSpPr>
          <p:nvPr>
            <p:ph idx="1"/>
          </p:nvPr>
        </p:nvSpPr>
        <p:spPr/>
        <p:txBody>
          <a:bodyPr/>
          <a:lstStyle/>
          <a:p>
            <a:r>
              <a:rPr lang="cs-CZ" dirty="0" smtClean="0"/>
              <a:t>Aktérem je každý, komu smysluplně záleží na výsledku situace a má aspoň nějakou šanci ho ovlivňovat, ne jen ten, kdo o ní bezprostředně rozhoduje</a:t>
            </a:r>
          </a:p>
          <a:p>
            <a:endParaRPr lang="cs-CZ" dirty="0"/>
          </a:p>
          <a:p>
            <a:r>
              <a:rPr lang="cs-CZ" dirty="0" smtClean="0"/>
              <a:t>Aktéři mají vlastnosti: </a:t>
            </a:r>
            <a:r>
              <a:rPr lang="cs-CZ" b="1" dirty="0" smtClean="0"/>
              <a:t>pozici, zájem o téma</a:t>
            </a:r>
            <a:r>
              <a:rPr lang="cs-CZ" dirty="0" smtClean="0"/>
              <a:t>, </a:t>
            </a:r>
            <a:r>
              <a:rPr lang="cs-CZ" b="1" dirty="0" smtClean="0"/>
              <a:t>vliv a flexibilitu</a:t>
            </a:r>
            <a:endParaRPr lang="cs-CZ" b="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Aktéři severokorejského vyjednávání: příklady</a:t>
            </a:r>
            <a:endParaRPr lang="cs-CZ" dirty="0"/>
          </a:p>
        </p:txBody>
      </p:sp>
      <p:sp>
        <p:nvSpPr>
          <p:cNvPr id="3" name="Content Placeholder 2"/>
          <p:cNvSpPr>
            <a:spLocks noGrp="1"/>
          </p:cNvSpPr>
          <p:nvPr>
            <p:ph idx="1"/>
          </p:nvPr>
        </p:nvSpPr>
        <p:spPr/>
        <p:txBody>
          <a:bodyPr/>
          <a:lstStyle/>
          <a:p>
            <a:endParaRPr lang="cs-CZ" dirty="0" smtClean="0"/>
          </a:p>
          <a:p>
            <a:endParaRPr lang="cs-CZ" dirty="0"/>
          </a:p>
          <a:p>
            <a:r>
              <a:rPr lang="cs-CZ" dirty="0" smtClean="0"/>
              <a:t>Dept. of State (USA), Dept. of Defense (USA), Donald Trump, OSN, Kim Jong-Un, Choe Ryong-hae, USPACOM, Jižní Korea (disagregovaná), Čína (disagregovaná), IOC.....</a:t>
            </a:r>
            <a:endParaRPr lang="cs-CZ"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Vlastnosti aktérů</a:t>
            </a:r>
            <a:endParaRPr lang="cs-CZ" dirty="0"/>
          </a:p>
        </p:txBody>
      </p:sp>
      <p:sp>
        <p:nvSpPr>
          <p:cNvPr id="3" name="Content Placeholder 2"/>
          <p:cNvSpPr>
            <a:spLocks noGrp="1"/>
          </p:cNvSpPr>
          <p:nvPr>
            <p:ph idx="1"/>
          </p:nvPr>
        </p:nvSpPr>
        <p:spPr/>
        <p:txBody>
          <a:bodyPr>
            <a:normAutofit fontScale="70000" lnSpcReduction="20000"/>
          </a:bodyPr>
          <a:lstStyle/>
          <a:p>
            <a:pPr>
              <a:buNone/>
            </a:pPr>
            <a:r>
              <a:rPr lang="cs-CZ" b="1" dirty="0" smtClean="0"/>
              <a:t>OBECNÉ:</a:t>
            </a:r>
          </a:p>
          <a:p>
            <a:r>
              <a:rPr lang="cs-CZ" b="1" dirty="0" smtClean="0"/>
              <a:t>Pozice</a:t>
            </a:r>
            <a:r>
              <a:rPr lang="cs-CZ" dirty="0" smtClean="0"/>
              <a:t>: „jejich současné preference ohledně výsledku, pokud spolu mluví v soukromí </a:t>
            </a:r>
            <a:r>
              <a:rPr lang="cs-CZ" dirty="0" smtClean="0"/>
              <a:t>(tj. neadjustovaná </a:t>
            </a:r>
            <a:r>
              <a:rPr lang="cs-CZ" dirty="0" smtClean="0"/>
              <a:t>směrem k pozicím dalších hráčů)“</a:t>
            </a:r>
          </a:p>
          <a:p>
            <a:r>
              <a:rPr lang="cs-CZ" b="1" dirty="0" smtClean="0"/>
              <a:t>Vliv: </a:t>
            </a:r>
            <a:r>
              <a:rPr lang="cs-CZ" dirty="0" smtClean="0"/>
              <a:t>Potenciál ve vyjednávání přesvědčovat ostatní aktéry, aby změnili své </a:t>
            </a:r>
            <a:r>
              <a:rPr lang="cs-CZ" dirty="0" smtClean="0"/>
              <a:t>preference </a:t>
            </a:r>
            <a:r>
              <a:rPr lang="cs-CZ" dirty="0" smtClean="0"/>
              <a:t>tak, aby byly více v souladu s tím, co chce aktér, který se je snaží změnit</a:t>
            </a:r>
          </a:p>
          <a:p>
            <a:r>
              <a:rPr lang="cs-CZ" b="1" dirty="0" smtClean="0"/>
              <a:t>Zájem o téma: </a:t>
            </a:r>
            <a:r>
              <a:rPr lang="cs-CZ" dirty="0" smtClean="0"/>
              <a:t>Subjektivní palčivost, kterou přisuzuje aktér tématu</a:t>
            </a:r>
          </a:p>
          <a:p>
            <a:r>
              <a:rPr lang="cs-CZ" b="1" dirty="0" smtClean="0"/>
              <a:t>Flexibilita: </a:t>
            </a:r>
            <a:r>
              <a:rPr lang="cs-CZ" dirty="0" smtClean="0"/>
              <a:t>vyjadřuje, jak moc rigidní/otevřený ke kompromisu každý aktér je</a:t>
            </a:r>
          </a:p>
          <a:p>
            <a:endParaRPr lang="cs-CZ" dirty="0" smtClean="0"/>
          </a:p>
          <a:p>
            <a:pPr>
              <a:buNone/>
            </a:pPr>
            <a:r>
              <a:rPr lang="cs-CZ" b="1" dirty="0" smtClean="0"/>
              <a:t>SPECIÁLNÍ:</a:t>
            </a:r>
          </a:p>
          <a:p>
            <a:r>
              <a:rPr lang="cs-CZ" b="1" dirty="0" smtClean="0"/>
              <a:t>Veto: </a:t>
            </a:r>
            <a:r>
              <a:rPr lang="cs-CZ" dirty="0" smtClean="0"/>
              <a:t>Možnost vetovat jinak dohodnutelný/dohodnutý výsledek</a:t>
            </a:r>
          </a:p>
          <a:p>
            <a:r>
              <a:rPr lang="cs-CZ" b="1" dirty="0" smtClean="0"/>
              <a:t>Fixní pozice: </a:t>
            </a:r>
            <a:r>
              <a:rPr lang="cs-CZ" dirty="0" smtClean="0"/>
              <a:t>Neměnná během průběhu </a:t>
            </a:r>
            <a:r>
              <a:rPr lang="cs-CZ" dirty="0" smtClean="0"/>
              <a:t>celé simulace</a:t>
            </a:r>
            <a:endParaRPr lang="cs-CZ" b="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Příklad: aktéři iránské simulace 2012 (Kovářík 2012)</a:t>
            </a:r>
            <a:endParaRPr lang="cs-CZ" dirty="0"/>
          </a:p>
        </p:txBody>
      </p:sp>
      <p:graphicFrame>
        <p:nvGraphicFramePr>
          <p:cNvPr id="4" name="Content Placeholder 3"/>
          <p:cNvGraphicFramePr>
            <a:graphicFrameLocks noGrp="1"/>
          </p:cNvGraphicFramePr>
          <p:nvPr>
            <p:ph idx="1"/>
          </p:nvPr>
        </p:nvGraphicFramePr>
        <p:xfrm>
          <a:off x="1979714" y="1577182"/>
          <a:ext cx="4680518" cy="5280833"/>
        </p:xfrm>
        <a:graphic>
          <a:graphicData uri="http://schemas.openxmlformats.org/drawingml/2006/table">
            <a:tbl>
              <a:tblPr/>
              <a:tblGrid>
                <a:gridCol w="2346338"/>
                <a:gridCol w="583545"/>
                <a:gridCol w="583545"/>
                <a:gridCol w="583545"/>
                <a:gridCol w="583545"/>
              </a:tblGrid>
              <a:tr h="369658">
                <a:tc>
                  <a:txBody>
                    <a:bodyPr/>
                    <a:lstStyle/>
                    <a:p>
                      <a:endParaRPr lang="cs-CZ" sz="600">
                        <a:solidFill>
                          <a:srgbClr val="000000"/>
                        </a:solidFill>
                        <a:latin typeface="Cambria"/>
                        <a:ea typeface="Times New Roman"/>
                        <a:cs typeface="Times New Roman"/>
                      </a:endParaRPr>
                    </a:p>
                  </a:txBody>
                  <a:tcPr marL="37200" marR="37200" marT="0" marB="0">
                    <a:lnL>
                      <a:noFill/>
                    </a:lnL>
                    <a:lnR>
                      <a:noFill/>
                    </a:lnR>
                    <a:lnT>
                      <a:noFill/>
                    </a:lnT>
                    <a:lnB w="381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cs-CZ" sz="700">
                          <a:solidFill>
                            <a:srgbClr val="000000"/>
                          </a:solidFill>
                          <a:latin typeface="Times New Roman"/>
                          <a:ea typeface="Times New Roman"/>
                          <a:cs typeface="Times New Roman"/>
                        </a:rPr>
                        <a:t>Influence</a:t>
                      </a:r>
                      <a:endParaRPr lang="cs-CZ" sz="700">
                        <a:solidFill>
                          <a:srgbClr val="000000"/>
                        </a:solidFill>
                        <a:latin typeface="Times New Roman"/>
                        <a:ea typeface="Calibri"/>
                        <a:cs typeface="Times New Roman"/>
                      </a:endParaRPr>
                    </a:p>
                  </a:txBody>
                  <a:tcPr marL="37200" marR="37200" marT="0" marB="0">
                    <a:lnL>
                      <a:noFill/>
                    </a:lnL>
                    <a:lnR>
                      <a:noFill/>
                    </a:lnR>
                    <a:lnT>
                      <a:noFill/>
                    </a:lnT>
                    <a:lnB w="381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cs-CZ" sz="700">
                          <a:solidFill>
                            <a:srgbClr val="000000"/>
                          </a:solidFill>
                          <a:latin typeface="Times New Roman"/>
                          <a:ea typeface="Times New Roman"/>
                          <a:cs typeface="Times New Roman"/>
                        </a:rPr>
                        <a:t>Position</a:t>
                      </a:r>
                      <a:endParaRPr lang="cs-CZ" sz="700">
                        <a:solidFill>
                          <a:srgbClr val="000000"/>
                        </a:solidFill>
                        <a:latin typeface="Times New Roman"/>
                        <a:ea typeface="Calibri"/>
                        <a:cs typeface="Times New Roman"/>
                      </a:endParaRPr>
                    </a:p>
                  </a:txBody>
                  <a:tcPr marL="37200" marR="37200" marT="0" marB="0">
                    <a:lnL>
                      <a:noFill/>
                    </a:lnL>
                    <a:lnR>
                      <a:noFill/>
                    </a:lnR>
                    <a:lnT>
                      <a:noFill/>
                    </a:lnT>
                    <a:lnB w="381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cs-CZ" sz="700">
                          <a:solidFill>
                            <a:srgbClr val="000000"/>
                          </a:solidFill>
                          <a:latin typeface="Times New Roman"/>
                          <a:ea typeface="Times New Roman"/>
                          <a:cs typeface="Times New Roman"/>
                        </a:rPr>
                        <a:t>Salience</a:t>
                      </a:r>
                      <a:endParaRPr lang="cs-CZ" sz="700">
                        <a:solidFill>
                          <a:srgbClr val="000000"/>
                        </a:solidFill>
                        <a:latin typeface="Times New Roman"/>
                        <a:ea typeface="Calibri"/>
                        <a:cs typeface="Times New Roman"/>
                      </a:endParaRPr>
                    </a:p>
                  </a:txBody>
                  <a:tcPr marL="37200" marR="37200" marT="0" marB="0">
                    <a:lnL>
                      <a:noFill/>
                    </a:lnL>
                    <a:lnR>
                      <a:noFill/>
                    </a:lnR>
                    <a:lnT>
                      <a:noFill/>
                    </a:lnT>
                    <a:lnB w="38100" cap="flat" cmpd="sng" algn="ctr">
                      <a:solidFill>
                        <a:srgbClr val="000000"/>
                      </a:solidFill>
                      <a:prstDash val="solid"/>
                      <a:round/>
                      <a:headEnd type="none" w="med" len="med"/>
                      <a:tailEnd type="none" w="med" len="med"/>
                    </a:lnB>
                    <a:solidFill>
                      <a:srgbClr val="FFFFFF"/>
                    </a:solidFill>
                  </a:tcPr>
                </a:tc>
                <a:tc>
                  <a:txBody>
                    <a:bodyPr/>
                    <a:lstStyle/>
                    <a:p>
                      <a:pPr algn="l">
                        <a:lnSpc>
                          <a:spcPct val="150000"/>
                        </a:lnSpc>
                        <a:spcAft>
                          <a:spcPts val="0"/>
                        </a:spcAft>
                      </a:pPr>
                      <a:r>
                        <a:rPr lang="cs-CZ" sz="700">
                          <a:solidFill>
                            <a:srgbClr val="000000"/>
                          </a:solidFill>
                          <a:latin typeface="Times New Roman"/>
                          <a:ea typeface="Times New Roman"/>
                          <a:cs typeface="Times New Roman"/>
                        </a:rPr>
                        <a:t>Flexibility</a:t>
                      </a:r>
                      <a:endParaRPr lang="cs-CZ" sz="700">
                        <a:solidFill>
                          <a:srgbClr val="000000"/>
                        </a:solidFill>
                        <a:latin typeface="Times New Roman"/>
                        <a:ea typeface="Calibri"/>
                        <a:cs typeface="Times New Roman"/>
                      </a:endParaRPr>
                    </a:p>
                  </a:txBody>
                  <a:tcPr marL="37200" marR="37200" marT="0" marB="0">
                    <a:lnL>
                      <a:noFill/>
                    </a:lnL>
                    <a:lnR>
                      <a:noFill/>
                    </a:lnR>
                    <a:lnT>
                      <a:noFill/>
                    </a:lnT>
                    <a:lnB w="38100" cap="flat" cmpd="sng" algn="ctr">
                      <a:solidFill>
                        <a:srgbClr val="000000"/>
                      </a:solidFill>
                      <a:prstDash val="solid"/>
                      <a:round/>
                      <a:headEnd type="none" w="med" len="med"/>
                      <a:tailEnd type="none" w="med" len="med"/>
                    </a:lnB>
                    <a:solidFill>
                      <a:srgbClr val="FFFFFF"/>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Afganistan</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w="38100" cap="flat" cmpd="sng" algn="ctr">
                      <a:solidFill>
                        <a:srgbClr val="000000"/>
                      </a:solidFill>
                      <a:prstDash val="solid"/>
                      <a:round/>
                      <a:headEnd type="none" w="med" len="med"/>
                      <a:tailEnd type="none" w="med" len="med"/>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80</a:t>
                      </a:r>
                      <a:endParaRPr lang="cs-CZ" sz="700">
                        <a:solidFill>
                          <a:srgbClr val="000000"/>
                        </a:solidFill>
                        <a:latin typeface="Times New Roman"/>
                        <a:ea typeface="Calibri"/>
                        <a:cs typeface="Times New Roman"/>
                      </a:endParaRPr>
                    </a:p>
                  </a:txBody>
                  <a:tcPr marL="37200" marR="37200" marT="0" marB="0">
                    <a:lnL>
                      <a:noFill/>
                    </a:lnL>
                    <a:lnR>
                      <a:noFill/>
                    </a:lnR>
                    <a:lnT w="38100" cap="flat" cmpd="sng" algn="ctr">
                      <a:solidFill>
                        <a:srgbClr val="000000"/>
                      </a:solidFill>
                      <a:prstDash val="solid"/>
                      <a:round/>
                      <a:headEnd type="none" w="med" len="med"/>
                      <a:tailEnd type="none" w="med" len="med"/>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25</a:t>
                      </a:r>
                      <a:endParaRPr lang="cs-CZ" sz="700">
                        <a:solidFill>
                          <a:srgbClr val="000000"/>
                        </a:solidFill>
                        <a:latin typeface="Times New Roman"/>
                        <a:ea typeface="Calibri"/>
                        <a:cs typeface="Times New Roman"/>
                      </a:endParaRPr>
                    </a:p>
                  </a:txBody>
                  <a:tcPr marL="37200" marR="37200" marT="0" marB="0">
                    <a:lnL>
                      <a:noFill/>
                    </a:lnL>
                    <a:lnR>
                      <a:noFill/>
                    </a:lnR>
                    <a:lnT w="38100" cap="flat" cmpd="sng" algn="ctr">
                      <a:solidFill>
                        <a:srgbClr val="000000"/>
                      </a:solidFill>
                      <a:prstDash val="solid"/>
                      <a:round/>
                      <a:headEnd type="none" w="med" len="med"/>
                      <a:tailEnd type="none" w="med" len="med"/>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80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Ahmadínedžád</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40</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88</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Alí Laridžání</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60</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82</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68</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45</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Azerbajdžán</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10</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Bahrajn</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60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Bonyad</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35</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70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60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Čína</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45</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50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E3</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35</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70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EU-E3</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8</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Chameneí</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100</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80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55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IAEA</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25</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90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80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India</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15</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Irak</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6</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50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Izrael</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70</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98</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5</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Japonsko</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7</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Katar</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9</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52</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45</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Kuvajt</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7</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45</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Mossad</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8</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60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Národný bezpečnostný výbor</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55</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70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70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49</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Omán</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55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Pakistan</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12</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85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Rada Bezpečnosti OSN</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20</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45</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Revolučné gardy</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80</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80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75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15</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Rusko</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60</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50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Saudská Arábia</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15</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65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40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Severná Kórea</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10</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98</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Spojené Arabské Emiráty</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15</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55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15</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Turecko</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22</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50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Turkmenistan</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3</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80</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USA</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150</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12</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70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tcPr>
                </a:tc>
                <a:tc>
                  <a:txBody>
                    <a:bodyPr/>
                    <a:lstStyle/>
                    <a:p>
                      <a:pPr algn="r">
                        <a:lnSpc>
                          <a:spcPct val="150000"/>
                        </a:lnSpc>
                        <a:spcAft>
                          <a:spcPts val="0"/>
                        </a:spcAft>
                      </a:pPr>
                      <a:r>
                        <a:rPr lang="cs-CZ" sz="600">
                          <a:solidFill>
                            <a:srgbClr val="000000"/>
                          </a:solidFill>
                          <a:latin typeface="Times New Roman"/>
                          <a:ea typeface="Times New Roman"/>
                          <a:cs typeface="Times New Roman"/>
                        </a:rPr>
                        <a:t>25</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tcPr>
                </a:tc>
              </a:tr>
              <a:tr h="158425">
                <a:tc>
                  <a:txBody>
                    <a:bodyPr/>
                    <a:lstStyle/>
                    <a:p>
                      <a:pPr algn="l">
                        <a:lnSpc>
                          <a:spcPct val="150000"/>
                        </a:lnSpc>
                        <a:spcAft>
                          <a:spcPts val="0"/>
                        </a:spcAft>
                      </a:pPr>
                      <a:r>
                        <a:rPr lang="cs-CZ" sz="600">
                          <a:solidFill>
                            <a:srgbClr val="000000"/>
                          </a:solidFill>
                          <a:latin typeface="Times New Roman"/>
                          <a:ea typeface="Times New Roman"/>
                          <a:cs typeface="Times New Roman"/>
                        </a:rPr>
                        <a:t>Venezuela</a:t>
                      </a:r>
                      <a:endParaRPr lang="cs-CZ" sz="70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5</a:t>
                      </a:r>
                      <a:endParaRPr lang="cs-CZ" sz="700">
                        <a:solidFill>
                          <a:srgbClr val="000000"/>
                        </a:solidFill>
                        <a:latin typeface="Times New Roman"/>
                        <a:ea typeface="Calibri"/>
                        <a:cs typeface="Times New Roman"/>
                      </a:endParaRPr>
                    </a:p>
                  </a:txBody>
                  <a:tcPr marL="37200" marR="3720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95</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a:solidFill>
                            <a:srgbClr val="000000"/>
                          </a:solidFill>
                          <a:latin typeface="Times New Roman"/>
                          <a:ea typeface="Times New Roman"/>
                          <a:cs typeface="Times New Roman"/>
                        </a:rPr>
                        <a:t>10</a:t>
                      </a:r>
                      <a:endParaRPr lang="cs-CZ" sz="700">
                        <a:solidFill>
                          <a:srgbClr val="000000"/>
                        </a:solidFill>
                        <a:latin typeface="Times New Roman"/>
                        <a:ea typeface="Calibri"/>
                        <a:cs typeface="Times New Roman"/>
                      </a:endParaRPr>
                    </a:p>
                  </a:txBody>
                  <a:tcPr marL="37200" marR="37200" marT="0" marB="0">
                    <a:lnL>
                      <a:noFill/>
                    </a:lnL>
                    <a:lnR>
                      <a:noFill/>
                    </a:lnR>
                    <a:lnT>
                      <a:noFill/>
                    </a:lnT>
                    <a:lnB>
                      <a:noFill/>
                    </a:lnB>
                    <a:solidFill>
                      <a:srgbClr val="C0C0C0"/>
                    </a:solidFill>
                  </a:tcPr>
                </a:tc>
                <a:tc>
                  <a:txBody>
                    <a:bodyPr/>
                    <a:lstStyle/>
                    <a:p>
                      <a:pPr algn="r">
                        <a:lnSpc>
                          <a:spcPct val="150000"/>
                        </a:lnSpc>
                        <a:spcAft>
                          <a:spcPts val="0"/>
                        </a:spcAft>
                      </a:pPr>
                      <a:r>
                        <a:rPr lang="cs-CZ" sz="600" dirty="0">
                          <a:solidFill>
                            <a:srgbClr val="000000"/>
                          </a:solidFill>
                          <a:latin typeface="Times New Roman"/>
                          <a:ea typeface="Times New Roman"/>
                          <a:cs typeface="Times New Roman"/>
                        </a:rPr>
                        <a:t>30</a:t>
                      </a:r>
                      <a:endParaRPr lang="cs-CZ" sz="700" dirty="0">
                        <a:solidFill>
                          <a:srgbClr val="000000"/>
                        </a:solidFill>
                        <a:latin typeface="Times New Roman"/>
                        <a:ea typeface="Calibri"/>
                        <a:cs typeface="Times New Roman"/>
                      </a:endParaRPr>
                    </a:p>
                  </a:txBody>
                  <a:tcPr marL="37200" marR="3720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Bruce Bueno de Mesquita</a:t>
            </a:r>
            <a:endParaRPr lang="cs-CZ" dirty="0"/>
          </a:p>
        </p:txBody>
      </p:sp>
      <p:sp>
        <p:nvSpPr>
          <p:cNvPr id="3" name="Content Placeholder 2"/>
          <p:cNvSpPr>
            <a:spLocks noGrp="1"/>
          </p:cNvSpPr>
          <p:nvPr>
            <p:ph idx="1"/>
          </p:nvPr>
        </p:nvSpPr>
        <p:spPr/>
        <p:txBody>
          <a:bodyPr>
            <a:normAutofit fontScale="92500" lnSpcReduction="10000"/>
          </a:bodyPr>
          <a:lstStyle/>
          <a:p>
            <a:pPr>
              <a:buNone/>
            </a:pPr>
            <a:r>
              <a:rPr lang="cs-CZ" dirty="0" smtClean="0"/>
              <a:t>(1946-</a:t>
            </a:r>
            <a:r>
              <a:rPr lang="cs-CZ" dirty="0" smtClean="0"/>
              <a:t>)</a:t>
            </a:r>
          </a:p>
          <a:p>
            <a:pPr>
              <a:buNone/>
            </a:pPr>
            <a:r>
              <a:rPr lang="cs-CZ" dirty="0" smtClean="0"/>
              <a:t>NYU</a:t>
            </a:r>
          </a:p>
          <a:p>
            <a:pPr>
              <a:buNone/>
            </a:pPr>
            <a:r>
              <a:rPr lang="cs-CZ" dirty="0" smtClean="0"/>
              <a:t>Původně areálový specialista </a:t>
            </a:r>
          </a:p>
          <a:p>
            <a:pPr>
              <a:buNone/>
            </a:pPr>
            <a:r>
              <a:rPr lang="cs-CZ" dirty="0" smtClean="0"/>
              <a:t>Mezinárodní konflikt</a:t>
            </a:r>
          </a:p>
          <a:p>
            <a:pPr>
              <a:buNone/>
            </a:pPr>
            <a:r>
              <a:rPr lang="cs-CZ" dirty="0" smtClean="0"/>
              <a:t>Formování politiky</a:t>
            </a:r>
          </a:p>
          <a:p>
            <a:pPr>
              <a:buNone/>
            </a:pPr>
            <a:r>
              <a:rPr lang="cs-CZ" dirty="0" smtClean="0"/>
              <a:t>Obhajoval propojení „comparative“ a „international“ politics</a:t>
            </a:r>
          </a:p>
          <a:p>
            <a:pPr>
              <a:buNone/>
            </a:pPr>
            <a:r>
              <a:rPr lang="cs-CZ" i="1" dirty="0" smtClean="0"/>
              <a:t>Predicting Politics, The Logic of Political Survival, Predictioneers Game, Dictators Handbook</a:t>
            </a:r>
          </a:p>
          <a:p>
            <a:pPr>
              <a:buNone/>
            </a:pPr>
            <a:endParaRPr lang="cs-CZ" dirty="0" smtClean="0"/>
          </a:p>
          <a:p>
            <a:pPr>
              <a:buNone/>
            </a:pPr>
            <a:endParaRPr lang="cs-CZ" dirty="0"/>
          </a:p>
        </p:txBody>
      </p:sp>
      <p:pic>
        <p:nvPicPr>
          <p:cNvPr id="13314" name="Picture 2" descr="https://www.cato-unbound.org/sites/cato-unbound.org/files/images/authors/pictures/BBuenodemesquita.jpg"/>
          <p:cNvPicPr>
            <a:picLocks noChangeAspect="1" noChangeArrowheads="1"/>
          </p:cNvPicPr>
          <p:nvPr/>
        </p:nvPicPr>
        <p:blipFill>
          <a:blip r:embed="rId2" cstate="print"/>
          <a:srcRect/>
          <a:stretch>
            <a:fillRect/>
          </a:stretch>
        </p:blipFill>
        <p:spPr bwMode="auto">
          <a:xfrm>
            <a:off x="6300192" y="1196752"/>
            <a:ext cx="2600325" cy="2857500"/>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Výhoda: alternativní scénáře (Kovářík 2012)</a:t>
            </a:r>
            <a:endParaRPr lang="cs-CZ" dirty="0"/>
          </a:p>
        </p:txBody>
      </p:sp>
      <p:graphicFrame>
        <p:nvGraphicFramePr>
          <p:cNvPr id="4" name="Content Placeholder 3"/>
          <p:cNvGraphicFramePr>
            <a:graphicFrameLocks noGrp="1"/>
          </p:cNvGraphicFramePr>
          <p:nvPr>
            <p:ph idx="1"/>
          </p:nvPr>
        </p:nvGraphicFramePr>
        <p:xfrm>
          <a:off x="1259632" y="2971638"/>
          <a:ext cx="5941903" cy="2257561"/>
        </p:xfrm>
        <a:graphic>
          <a:graphicData uri="http://schemas.openxmlformats.org/drawingml/2006/table">
            <a:tbl>
              <a:tblPr/>
              <a:tblGrid>
                <a:gridCol w="992948"/>
                <a:gridCol w="2745673"/>
                <a:gridCol w="2203282"/>
              </a:tblGrid>
              <a:tr h="347317">
                <a:tc>
                  <a:txBody>
                    <a:bodyPr/>
                    <a:lstStyle/>
                    <a:p>
                      <a:pPr algn="just">
                        <a:lnSpc>
                          <a:spcPct val="150000"/>
                        </a:lnSpc>
                        <a:spcAft>
                          <a:spcPts val="0"/>
                        </a:spcAft>
                      </a:pPr>
                      <a:r>
                        <a:rPr lang="sk-SK" sz="1200">
                          <a:solidFill>
                            <a:srgbClr val="000000"/>
                          </a:solidFill>
                          <a:latin typeface="Times New Roman"/>
                          <a:ea typeface="Times New Roman"/>
                          <a:cs typeface="Times New Roman"/>
                        </a:rPr>
                        <a:t># Simulácie</a:t>
                      </a:r>
                      <a:endParaRPr lang="cs-CZ" sz="1200">
                        <a:solidFill>
                          <a:srgbClr val="000000"/>
                        </a:solidFill>
                        <a:latin typeface="Times New Roman"/>
                        <a:ea typeface="Calibri"/>
                        <a:cs typeface="Times New Roman"/>
                      </a:endParaRPr>
                    </a:p>
                  </a:txBody>
                  <a:tcPr marL="68580" marR="68580" marT="0" marB="0">
                    <a:lnL>
                      <a:noFill/>
                    </a:lnL>
                    <a:lnR>
                      <a:noFill/>
                    </a:lnR>
                    <a:lnT>
                      <a:noFill/>
                    </a:lnT>
                    <a:lnB w="38100" cap="flat" cmpd="sng" algn="ctr">
                      <a:solidFill>
                        <a:srgbClr val="000000"/>
                      </a:solidFill>
                      <a:prstDash val="solid"/>
                      <a:round/>
                      <a:headEnd type="none" w="med" len="med"/>
                      <a:tailEnd type="none" w="med" len="med"/>
                    </a:lnB>
                    <a:solidFill>
                      <a:srgbClr val="FFFFFF"/>
                    </a:solidFill>
                  </a:tcPr>
                </a:tc>
                <a:tc>
                  <a:txBody>
                    <a:bodyPr/>
                    <a:lstStyle/>
                    <a:p>
                      <a:pPr algn="just">
                        <a:lnSpc>
                          <a:spcPct val="150000"/>
                        </a:lnSpc>
                        <a:spcAft>
                          <a:spcPts val="0"/>
                        </a:spcAft>
                      </a:pPr>
                      <a:r>
                        <a:rPr lang="sk-SK" sz="1200">
                          <a:solidFill>
                            <a:srgbClr val="000000"/>
                          </a:solidFill>
                          <a:latin typeface="Times New Roman"/>
                          <a:ea typeface="Times New Roman"/>
                          <a:cs typeface="Times New Roman"/>
                        </a:rPr>
                        <a:t>Typ dodatočných parametrov</a:t>
                      </a:r>
                      <a:endParaRPr lang="cs-CZ" sz="1200">
                        <a:solidFill>
                          <a:srgbClr val="000000"/>
                        </a:solidFill>
                        <a:latin typeface="Times New Roman"/>
                        <a:ea typeface="Calibri"/>
                        <a:cs typeface="Times New Roman"/>
                      </a:endParaRPr>
                    </a:p>
                  </a:txBody>
                  <a:tcPr marL="68580" marR="68580" marT="0" marB="0">
                    <a:lnL>
                      <a:noFill/>
                    </a:lnL>
                    <a:lnR>
                      <a:noFill/>
                    </a:lnR>
                    <a:lnT>
                      <a:noFill/>
                    </a:lnT>
                    <a:lnB w="38100" cap="flat" cmpd="sng" algn="ctr">
                      <a:solidFill>
                        <a:srgbClr val="000000"/>
                      </a:solidFill>
                      <a:prstDash val="solid"/>
                      <a:round/>
                      <a:headEnd type="none" w="med" len="med"/>
                      <a:tailEnd type="none" w="med" len="med"/>
                    </a:lnB>
                    <a:solidFill>
                      <a:srgbClr val="FFFFFF"/>
                    </a:solidFill>
                  </a:tcPr>
                </a:tc>
                <a:tc>
                  <a:txBody>
                    <a:bodyPr/>
                    <a:lstStyle/>
                    <a:p>
                      <a:pPr algn="just">
                        <a:lnSpc>
                          <a:spcPct val="150000"/>
                        </a:lnSpc>
                        <a:spcAft>
                          <a:spcPts val="0"/>
                        </a:spcAft>
                      </a:pPr>
                      <a:r>
                        <a:rPr lang="sk-SK" sz="1200">
                          <a:solidFill>
                            <a:srgbClr val="000000"/>
                          </a:solidFill>
                          <a:latin typeface="Times New Roman"/>
                          <a:ea typeface="Times New Roman"/>
                          <a:cs typeface="Times New Roman"/>
                        </a:rPr>
                        <a:t>Náhodné šoky</a:t>
                      </a:r>
                      <a:endParaRPr lang="cs-CZ" sz="1200">
                        <a:solidFill>
                          <a:srgbClr val="000000"/>
                        </a:solidFill>
                        <a:latin typeface="Times New Roman"/>
                        <a:ea typeface="Calibri"/>
                        <a:cs typeface="Times New Roman"/>
                      </a:endParaRPr>
                    </a:p>
                  </a:txBody>
                  <a:tcPr marL="68580" marR="68580" marT="0" marB="0">
                    <a:lnL>
                      <a:noFill/>
                    </a:lnL>
                    <a:lnR>
                      <a:noFill/>
                    </a:lnR>
                    <a:lnT>
                      <a:noFill/>
                    </a:lnT>
                    <a:lnB w="38100" cap="flat" cmpd="sng" algn="ctr">
                      <a:solidFill>
                        <a:srgbClr val="000000"/>
                      </a:solidFill>
                      <a:prstDash val="solid"/>
                      <a:round/>
                      <a:headEnd type="none" w="med" len="med"/>
                      <a:tailEnd type="none" w="med" len="med"/>
                    </a:lnB>
                    <a:solidFill>
                      <a:srgbClr val="FFFFFF"/>
                    </a:solidFill>
                  </a:tcPr>
                </a:tc>
              </a:tr>
              <a:tr h="318374">
                <a:tc>
                  <a:txBody>
                    <a:bodyPr/>
                    <a:lstStyle/>
                    <a:p>
                      <a:pPr algn="just">
                        <a:lnSpc>
                          <a:spcPct val="150000"/>
                        </a:lnSpc>
                        <a:spcAft>
                          <a:spcPts val="0"/>
                        </a:spcAft>
                      </a:pPr>
                      <a:r>
                        <a:rPr lang="sk-SK" sz="1100">
                          <a:solidFill>
                            <a:srgbClr val="000000"/>
                          </a:solidFill>
                          <a:latin typeface="Times New Roman"/>
                          <a:ea typeface="Times New Roman"/>
                          <a:cs typeface="Times New Roman"/>
                        </a:rPr>
                        <a:t>Sim 1</a:t>
                      </a:r>
                      <a:endParaRPr lang="cs-CZ" sz="1200">
                        <a:solidFill>
                          <a:srgbClr val="000000"/>
                        </a:solidFill>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a:noFill/>
                    </a:lnB>
                    <a:solidFill>
                      <a:srgbClr val="FFFFFF"/>
                    </a:solidFill>
                  </a:tcPr>
                </a:tc>
                <a:tc>
                  <a:txBody>
                    <a:bodyPr/>
                    <a:lstStyle/>
                    <a:p>
                      <a:pPr algn="ctr">
                        <a:lnSpc>
                          <a:spcPct val="150000"/>
                        </a:lnSpc>
                        <a:spcAft>
                          <a:spcPts val="0"/>
                        </a:spcAft>
                      </a:pPr>
                      <a:r>
                        <a:rPr lang="sk-SK" sz="1100">
                          <a:solidFill>
                            <a:srgbClr val="000000"/>
                          </a:solidFill>
                          <a:latin typeface="Times New Roman"/>
                          <a:ea typeface="Times New Roman"/>
                          <a:cs typeface="Times New Roman"/>
                        </a:rPr>
                        <a:t>-</a:t>
                      </a:r>
                      <a:endParaRPr lang="cs-CZ" sz="12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w="38100" cap="flat" cmpd="sng" algn="ctr">
                      <a:solidFill>
                        <a:srgbClr val="000000"/>
                      </a:solidFill>
                      <a:prstDash val="solid"/>
                      <a:round/>
                      <a:headEnd type="none" w="med" len="med"/>
                      <a:tailEnd type="none" w="med" len="med"/>
                    </a:lnT>
                    <a:lnB>
                      <a:noFill/>
                    </a:lnB>
                    <a:solidFill>
                      <a:srgbClr val="C0C0C0"/>
                    </a:solidFill>
                  </a:tcPr>
                </a:tc>
                <a:tc>
                  <a:txBody>
                    <a:bodyPr/>
                    <a:lstStyle/>
                    <a:p>
                      <a:pPr algn="ctr">
                        <a:lnSpc>
                          <a:spcPct val="150000"/>
                        </a:lnSpc>
                        <a:spcAft>
                          <a:spcPts val="0"/>
                        </a:spcAft>
                      </a:pPr>
                      <a:r>
                        <a:rPr lang="sk-SK" sz="1100">
                          <a:solidFill>
                            <a:srgbClr val="000000"/>
                          </a:solidFill>
                          <a:latin typeface="Times New Roman"/>
                          <a:ea typeface="Times New Roman"/>
                          <a:cs typeface="Times New Roman"/>
                        </a:rPr>
                        <a:t>-</a:t>
                      </a:r>
                      <a:endParaRPr lang="cs-CZ" sz="1200">
                        <a:solidFill>
                          <a:srgbClr val="000000"/>
                        </a:solidFill>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w="38100" cap="flat" cmpd="sng" algn="ctr">
                      <a:solidFill>
                        <a:srgbClr val="000000"/>
                      </a:solidFill>
                      <a:prstDash val="solid"/>
                      <a:round/>
                      <a:headEnd type="none" w="med" len="med"/>
                      <a:tailEnd type="none" w="med" len="med"/>
                    </a:lnT>
                    <a:lnB>
                      <a:noFill/>
                    </a:lnB>
                    <a:solidFill>
                      <a:srgbClr val="C0C0C0"/>
                    </a:solidFill>
                  </a:tcPr>
                </a:tc>
              </a:tr>
              <a:tr h="318374">
                <a:tc>
                  <a:txBody>
                    <a:bodyPr/>
                    <a:lstStyle/>
                    <a:p>
                      <a:pPr algn="just">
                        <a:lnSpc>
                          <a:spcPct val="150000"/>
                        </a:lnSpc>
                        <a:spcAft>
                          <a:spcPts val="0"/>
                        </a:spcAft>
                      </a:pPr>
                      <a:r>
                        <a:rPr lang="sk-SK" sz="1100">
                          <a:solidFill>
                            <a:srgbClr val="000000"/>
                          </a:solidFill>
                          <a:latin typeface="Times New Roman"/>
                          <a:ea typeface="Times New Roman"/>
                          <a:cs typeface="Times New Roman"/>
                        </a:rPr>
                        <a:t>Sim 2</a:t>
                      </a:r>
                      <a:endParaRPr lang="cs-CZ" sz="1200">
                        <a:solidFill>
                          <a:srgbClr val="000000"/>
                        </a:solidFill>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lnSpc>
                          <a:spcPct val="150000"/>
                        </a:lnSpc>
                        <a:spcAft>
                          <a:spcPts val="0"/>
                        </a:spcAft>
                      </a:pPr>
                      <a:r>
                        <a:rPr lang="sk-SK" sz="1100">
                          <a:solidFill>
                            <a:srgbClr val="000000"/>
                          </a:solidFill>
                          <a:latin typeface="Times New Roman"/>
                          <a:ea typeface="Times New Roman"/>
                          <a:cs typeface="Times New Roman"/>
                        </a:rPr>
                        <a:t>Chameneí – veto, Izrael – fixed position</a:t>
                      </a:r>
                      <a:endParaRPr lang="cs-CZ" sz="12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ctr">
                        <a:lnSpc>
                          <a:spcPct val="150000"/>
                        </a:lnSpc>
                        <a:spcAft>
                          <a:spcPts val="0"/>
                        </a:spcAft>
                      </a:pPr>
                      <a:r>
                        <a:rPr lang="sk-SK" sz="1100">
                          <a:solidFill>
                            <a:srgbClr val="000000"/>
                          </a:solidFill>
                          <a:latin typeface="Times New Roman"/>
                          <a:ea typeface="Times New Roman"/>
                          <a:cs typeface="Times New Roman"/>
                        </a:rPr>
                        <a:t>-</a:t>
                      </a:r>
                      <a:endParaRPr lang="cs-CZ" sz="1200">
                        <a:solidFill>
                          <a:srgbClr val="000000"/>
                        </a:solidFill>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318374">
                <a:tc>
                  <a:txBody>
                    <a:bodyPr/>
                    <a:lstStyle/>
                    <a:p>
                      <a:pPr algn="just">
                        <a:lnSpc>
                          <a:spcPct val="150000"/>
                        </a:lnSpc>
                        <a:spcAft>
                          <a:spcPts val="0"/>
                        </a:spcAft>
                      </a:pPr>
                      <a:r>
                        <a:rPr lang="sk-SK" sz="1100">
                          <a:solidFill>
                            <a:srgbClr val="000000"/>
                          </a:solidFill>
                          <a:latin typeface="Times New Roman"/>
                          <a:ea typeface="Times New Roman"/>
                          <a:cs typeface="Times New Roman"/>
                        </a:rPr>
                        <a:t>Sim 3</a:t>
                      </a:r>
                      <a:endParaRPr lang="cs-CZ" sz="1200">
                        <a:solidFill>
                          <a:srgbClr val="000000"/>
                        </a:solidFill>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ctr">
                        <a:lnSpc>
                          <a:spcPct val="150000"/>
                        </a:lnSpc>
                        <a:spcAft>
                          <a:spcPts val="0"/>
                        </a:spcAft>
                      </a:pPr>
                      <a:r>
                        <a:rPr lang="sk-SK" sz="1100">
                          <a:solidFill>
                            <a:srgbClr val="000000"/>
                          </a:solidFill>
                          <a:latin typeface="Times New Roman"/>
                          <a:ea typeface="Times New Roman"/>
                          <a:cs typeface="Times New Roman"/>
                        </a:rPr>
                        <a:t>-</a:t>
                      </a:r>
                      <a:endParaRPr lang="cs-CZ" sz="12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just">
                        <a:lnSpc>
                          <a:spcPct val="150000"/>
                        </a:lnSpc>
                        <a:spcAft>
                          <a:spcPts val="0"/>
                        </a:spcAft>
                      </a:pPr>
                      <a:r>
                        <a:rPr lang="sk-SK" sz="1100">
                          <a:solidFill>
                            <a:srgbClr val="000000"/>
                          </a:solidFill>
                          <a:latin typeface="Times New Roman"/>
                          <a:ea typeface="Times New Roman"/>
                          <a:cs typeface="Times New Roman"/>
                        </a:rPr>
                        <a:t>Izrael, Revolučné Gardy</a:t>
                      </a:r>
                      <a:endParaRPr lang="cs-CZ" sz="1200">
                        <a:solidFill>
                          <a:srgbClr val="000000"/>
                        </a:solidFill>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318374">
                <a:tc>
                  <a:txBody>
                    <a:bodyPr/>
                    <a:lstStyle/>
                    <a:p>
                      <a:pPr algn="just">
                        <a:lnSpc>
                          <a:spcPct val="150000"/>
                        </a:lnSpc>
                        <a:spcAft>
                          <a:spcPts val="0"/>
                        </a:spcAft>
                      </a:pPr>
                      <a:r>
                        <a:rPr lang="sk-SK" sz="1100">
                          <a:solidFill>
                            <a:srgbClr val="000000"/>
                          </a:solidFill>
                          <a:latin typeface="Times New Roman"/>
                          <a:ea typeface="Times New Roman"/>
                          <a:cs typeface="Times New Roman"/>
                        </a:rPr>
                        <a:t>Sim 4</a:t>
                      </a:r>
                      <a:endParaRPr lang="cs-CZ" sz="1200">
                        <a:solidFill>
                          <a:srgbClr val="000000"/>
                        </a:solidFill>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lnSpc>
                          <a:spcPct val="150000"/>
                        </a:lnSpc>
                        <a:spcAft>
                          <a:spcPts val="0"/>
                        </a:spcAft>
                      </a:pPr>
                      <a:r>
                        <a:rPr lang="sk-SK" sz="1100">
                          <a:solidFill>
                            <a:srgbClr val="000000"/>
                          </a:solidFill>
                          <a:latin typeface="Times New Roman"/>
                          <a:ea typeface="Times New Roman"/>
                          <a:cs typeface="Times New Roman"/>
                        </a:rPr>
                        <a:t>Izrael – fixed position</a:t>
                      </a:r>
                      <a:endParaRPr lang="cs-CZ" sz="12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tcPr>
                </a:tc>
                <a:tc>
                  <a:txBody>
                    <a:bodyPr/>
                    <a:lstStyle/>
                    <a:p>
                      <a:pPr algn="just">
                        <a:lnSpc>
                          <a:spcPct val="150000"/>
                        </a:lnSpc>
                        <a:spcAft>
                          <a:spcPts val="0"/>
                        </a:spcAft>
                      </a:pPr>
                      <a:r>
                        <a:rPr lang="sk-SK" sz="1100">
                          <a:solidFill>
                            <a:srgbClr val="000000"/>
                          </a:solidFill>
                          <a:latin typeface="Times New Roman"/>
                          <a:ea typeface="Times New Roman"/>
                          <a:cs typeface="Times New Roman"/>
                        </a:rPr>
                        <a:t>Izrael, Revolučné Gardy</a:t>
                      </a:r>
                      <a:endParaRPr lang="cs-CZ" sz="1200">
                        <a:solidFill>
                          <a:srgbClr val="000000"/>
                        </a:solidFill>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tcPr>
                </a:tc>
              </a:tr>
              <a:tr h="318374">
                <a:tc>
                  <a:txBody>
                    <a:bodyPr/>
                    <a:lstStyle/>
                    <a:p>
                      <a:pPr algn="just">
                        <a:lnSpc>
                          <a:spcPct val="150000"/>
                        </a:lnSpc>
                        <a:spcAft>
                          <a:spcPts val="0"/>
                        </a:spcAft>
                      </a:pPr>
                      <a:r>
                        <a:rPr lang="sk-SK" sz="1100">
                          <a:solidFill>
                            <a:srgbClr val="000000"/>
                          </a:solidFill>
                          <a:latin typeface="Times New Roman"/>
                          <a:ea typeface="Times New Roman"/>
                          <a:cs typeface="Times New Roman"/>
                        </a:rPr>
                        <a:t>Sim 5</a:t>
                      </a:r>
                      <a:endParaRPr lang="cs-CZ" sz="1200">
                        <a:solidFill>
                          <a:srgbClr val="000000"/>
                        </a:solidFill>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lnSpc>
                          <a:spcPct val="150000"/>
                        </a:lnSpc>
                        <a:spcAft>
                          <a:spcPts val="0"/>
                        </a:spcAft>
                      </a:pPr>
                      <a:r>
                        <a:rPr lang="sk-SK" sz="1100">
                          <a:solidFill>
                            <a:srgbClr val="000000"/>
                          </a:solidFill>
                          <a:latin typeface="Times New Roman"/>
                          <a:ea typeface="Times New Roman"/>
                          <a:cs typeface="Times New Roman"/>
                        </a:rPr>
                        <a:t>Chameneí – veto</a:t>
                      </a:r>
                      <a:endParaRPr lang="cs-CZ" sz="12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a:noFill/>
                    </a:lnB>
                    <a:solidFill>
                      <a:srgbClr val="C0C0C0"/>
                    </a:solidFill>
                  </a:tcPr>
                </a:tc>
                <a:tc>
                  <a:txBody>
                    <a:bodyPr/>
                    <a:lstStyle/>
                    <a:p>
                      <a:pPr algn="just">
                        <a:lnSpc>
                          <a:spcPct val="150000"/>
                        </a:lnSpc>
                        <a:spcAft>
                          <a:spcPts val="0"/>
                        </a:spcAft>
                      </a:pPr>
                      <a:r>
                        <a:rPr lang="sk-SK" sz="1100">
                          <a:solidFill>
                            <a:srgbClr val="000000"/>
                          </a:solidFill>
                          <a:latin typeface="Times New Roman"/>
                          <a:ea typeface="Times New Roman"/>
                          <a:cs typeface="Times New Roman"/>
                        </a:rPr>
                        <a:t>Izrael, Revolučné Gardy</a:t>
                      </a:r>
                      <a:endParaRPr lang="cs-CZ" sz="1200">
                        <a:solidFill>
                          <a:srgbClr val="000000"/>
                        </a:solidFill>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C0C0C0"/>
                    </a:solidFill>
                  </a:tcPr>
                </a:tc>
              </a:tr>
              <a:tr h="318374">
                <a:tc>
                  <a:txBody>
                    <a:bodyPr/>
                    <a:lstStyle/>
                    <a:p>
                      <a:pPr algn="just">
                        <a:lnSpc>
                          <a:spcPct val="150000"/>
                        </a:lnSpc>
                        <a:spcAft>
                          <a:spcPts val="0"/>
                        </a:spcAft>
                      </a:pPr>
                      <a:r>
                        <a:rPr lang="sk-SK" sz="1100">
                          <a:solidFill>
                            <a:srgbClr val="000000"/>
                          </a:solidFill>
                          <a:latin typeface="Times New Roman"/>
                          <a:ea typeface="Times New Roman"/>
                          <a:cs typeface="Times New Roman"/>
                        </a:rPr>
                        <a:t>Sim 6</a:t>
                      </a:r>
                      <a:endParaRPr lang="cs-CZ" sz="1200">
                        <a:solidFill>
                          <a:srgbClr val="000000"/>
                        </a:solidFill>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just">
                        <a:lnSpc>
                          <a:spcPct val="150000"/>
                        </a:lnSpc>
                        <a:spcAft>
                          <a:spcPts val="0"/>
                        </a:spcAft>
                      </a:pPr>
                      <a:r>
                        <a:rPr lang="sk-SK" sz="1100">
                          <a:solidFill>
                            <a:srgbClr val="000000"/>
                          </a:solidFill>
                          <a:latin typeface="Times New Roman"/>
                          <a:ea typeface="Times New Roman"/>
                          <a:cs typeface="Times New Roman"/>
                        </a:rPr>
                        <a:t>Chameneí – veto, Izrael – veto</a:t>
                      </a:r>
                      <a:endParaRPr lang="cs-CZ" sz="1200">
                        <a:solidFill>
                          <a:srgbClr val="000000"/>
                        </a:solidFill>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just">
                        <a:lnSpc>
                          <a:spcPct val="150000"/>
                        </a:lnSpc>
                        <a:spcAft>
                          <a:spcPts val="0"/>
                        </a:spcAft>
                      </a:pPr>
                      <a:r>
                        <a:rPr lang="sk-SK" sz="1100" dirty="0">
                          <a:solidFill>
                            <a:srgbClr val="000000"/>
                          </a:solidFill>
                          <a:latin typeface="Times New Roman"/>
                          <a:ea typeface="Times New Roman"/>
                          <a:cs typeface="Times New Roman"/>
                        </a:rPr>
                        <a:t>Izrael, Revolučné Gardy</a:t>
                      </a:r>
                      <a:endParaRPr lang="cs-CZ" sz="1200" dirty="0">
                        <a:solidFill>
                          <a:srgbClr val="000000"/>
                        </a:solidFill>
                        <a:latin typeface="Times New Roman"/>
                        <a:ea typeface="Calibri"/>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Jak funguje Mesquitova „hra“:interakce aktérů</a:t>
            </a:r>
            <a:endParaRPr lang="cs-CZ" dirty="0"/>
          </a:p>
        </p:txBody>
      </p:sp>
      <p:sp>
        <p:nvSpPr>
          <p:cNvPr id="3" name="Content Placeholder 2"/>
          <p:cNvSpPr>
            <a:spLocks noGrp="1"/>
          </p:cNvSpPr>
          <p:nvPr>
            <p:ph idx="1"/>
          </p:nvPr>
        </p:nvSpPr>
        <p:spPr/>
        <p:txBody>
          <a:bodyPr>
            <a:normAutofit fontScale="70000" lnSpcReduction="20000"/>
          </a:bodyPr>
          <a:lstStyle/>
          <a:p>
            <a:pPr>
              <a:buNone/>
            </a:pPr>
            <a:r>
              <a:rPr lang="cs-CZ" dirty="0" smtClean="0"/>
              <a:t>Aktéři mají vždy dokonalou informaci o svých charakteristikách a charakteristikách všech dalších aktérů i o tom, jaký je aktuální SQ</a:t>
            </a:r>
          </a:p>
          <a:p>
            <a:pPr>
              <a:buNone/>
            </a:pPr>
            <a:r>
              <a:rPr lang="cs-CZ" dirty="0" smtClean="0"/>
              <a:t>Jsou středně „krátkozrací“ (uvažují na kolo dopředu</a:t>
            </a:r>
            <a:r>
              <a:rPr lang="cs-CZ" dirty="0" smtClean="0"/>
              <a:t>), </a:t>
            </a:r>
            <a:r>
              <a:rPr lang="cs-CZ" b="1" dirty="0" smtClean="0"/>
              <a:t>snaží se být důležití pro stanovení výsledku</a:t>
            </a:r>
            <a:endParaRPr lang="cs-CZ" b="1" dirty="0" smtClean="0"/>
          </a:p>
          <a:p>
            <a:pPr>
              <a:buNone/>
            </a:pPr>
            <a:r>
              <a:rPr lang="cs-CZ" dirty="0" smtClean="0"/>
              <a:t>V každém kole každý „mluví“ s každým o tom, jak by se měl změnit status quo</a:t>
            </a:r>
          </a:p>
          <a:p>
            <a:pPr>
              <a:buNone/>
            </a:pPr>
            <a:r>
              <a:rPr lang="cs-CZ" dirty="0" smtClean="0"/>
              <a:t>Status quo se mění tehdy, pokud se objeví nová pozice, která je výhodnější pro vítěznou koalici aktérů</a:t>
            </a:r>
          </a:p>
          <a:p>
            <a:pPr>
              <a:buNone/>
            </a:pPr>
            <a:r>
              <a:rPr lang="cs-CZ" dirty="0" smtClean="0"/>
              <a:t>Změna probíhá tak, že některý z aktérů (či více) změní i svou pozici</a:t>
            </a:r>
          </a:p>
          <a:p>
            <a:pPr>
              <a:buNone/>
            </a:pPr>
            <a:r>
              <a:rPr lang="cs-CZ" dirty="0" smtClean="0"/>
              <a:t>Skončí kolo, je ustaven nový status quo a pokračuje se podle stejných pravidel</a:t>
            </a:r>
          </a:p>
          <a:p>
            <a:pPr>
              <a:buNone/>
            </a:pPr>
            <a:r>
              <a:rPr lang="cs-CZ" dirty="0" smtClean="0"/>
              <a:t>Stabilní x nestabilní systémy</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Výsledky predikcí: Kovářík 2012</a:t>
            </a:r>
            <a:endParaRPr lang="cs-CZ" dirty="0"/>
          </a:p>
        </p:txBody>
      </p:sp>
      <p:sp>
        <p:nvSpPr>
          <p:cNvPr id="3" name="Content Placeholder 2"/>
          <p:cNvSpPr>
            <a:spLocks noGrp="1"/>
          </p:cNvSpPr>
          <p:nvPr>
            <p:ph idx="1"/>
          </p:nvPr>
        </p:nvSpPr>
        <p:spPr/>
        <p:txBody>
          <a:bodyPr/>
          <a:lstStyle/>
          <a:p>
            <a:endParaRPr lang="cs-CZ" dirty="0"/>
          </a:p>
        </p:txBody>
      </p:sp>
      <p:graphicFrame>
        <p:nvGraphicFramePr>
          <p:cNvPr id="4" name="Graf 1"/>
          <p:cNvGraphicFramePr/>
          <p:nvPr/>
        </p:nvGraphicFramePr>
        <p:xfrm>
          <a:off x="2339752" y="1988840"/>
          <a:ext cx="6192688" cy="403244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Systémové dynamiky</a:t>
            </a:r>
            <a:endParaRPr lang="cs-CZ" dirty="0"/>
          </a:p>
        </p:txBody>
      </p:sp>
      <p:sp>
        <p:nvSpPr>
          <p:cNvPr id="3" name="Content Placeholder 2"/>
          <p:cNvSpPr>
            <a:spLocks noGrp="1"/>
          </p:cNvSpPr>
          <p:nvPr>
            <p:ph idx="1"/>
          </p:nvPr>
        </p:nvSpPr>
        <p:spPr/>
        <p:txBody>
          <a:bodyPr>
            <a:normAutofit lnSpcReduction="10000"/>
          </a:bodyPr>
          <a:lstStyle/>
          <a:p>
            <a:r>
              <a:rPr lang="cs-CZ" b="1" dirty="0" smtClean="0"/>
              <a:t>Stabilní systémy </a:t>
            </a:r>
            <a:r>
              <a:rPr lang="cs-CZ" dirty="0" smtClean="0"/>
              <a:t>(status quo se od počátku příliš nemění)</a:t>
            </a:r>
          </a:p>
          <a:p>
            <a:endParaRPr lang="cs-CZ" dirty="0"/>
          </a:p>
          <a:p>
            <a:r>
              <a:rPr lang="cs-CZ" b="1" dirty="0" smtClean="0"/>
              <a:t>Stabilní vývoj jedním směrem- </a:t>
            </a:r>
            <a:r>
              <a:rPr lang="cs-CZ" dirty="0" smtClean="0"/>
              <a:t>během kol se postupně mění SQ1 na SQ2, kde </a:t>
            </a:r>
            <a:r>
              <a:rPr lang="cs-CZ" dirty="0" smtClean="0"/>
              <a:t>zůstane </a:t>
            </a:r>
            <a:r>
              <a:rPr lang="cs-CZ" dirty="0" smtClean="0"/>
              <a:t>stabilní</a:t>
            </a:r>
          </a:p>
          <a:p>
            <a:endParaRPr lang="cs-CZ" dirty="0"/>
          </a:p>
          <a:p>
            <a:r>
              <a:rPr lang="cs-CZ" b="1" dirty="0" smtClean="0"/>
              <a:t>Proměnlivé systémy </a:t>
            </a:r>
            <a:r>
              <a:rPr lang="cs-CZ" dirty="0" smtClean="0"/>
              <a:t>(SQ se mění oběma směry, komplexní, dlouhé simulace)</a:t>
            </a:r>
          </a:p>
          <a:p>
            <a:endParaRPr lang="cs-CZ"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PG: Stažení aplikace</a:t>
            </a:r>
            <a:endParaRPr lang="cs-CZ" dirty="0"/>
          </a:p>
        </p:txBody>
      </p:sp>
      <p:sp>
        <p:nvSpPr>
          <p:cNvPr id="3" name="Content Placeholder 2"/>
          <p:cNvSpPr>
            <a:spLocks noGrp="1"/>
          </p:cNvSpPr>
          <p:nvPr>
            <p:ph idx="1"/>
          </p:nvPr>
        </p:nvSpPr>
        <p:spPr/>
        <p:txBody>
          <a:bodyPr>
            <a:normAutofit fontScale="62500" lnSpcReduction="20000"/>
          </a:bodyPr>
          <a:lstStyle/>
          <a:p>
            <a:r>
              <a:rPr lang="cs-CZ" dirty="0" smtClean="0">
                <a:hlinkClick r:id="rId2"/>
              </a:rPr>
              <a:t>www.incidepro.us</a:t>
            </a:r>
            <a:endParaRPr lang="cs-CZ" dirty="0" smtClean="0"/>
          </a:p>
          <a:p>
            <a:endParaRPr lang="cs-CZ" dirty="0" smtClean="0"/>
          </a:p>
          <a:p>
            <a:pPr marL="514350" indent="-514350">
              <a:buAutoNum type="arabicPeriod"/>
            </a:pPr>
            <a:r>
              <a:rPr lang="cs-CZ" dirty="0" smtClean="0"/>
              <a:t>Instalujete </a:t>
            </a:r>
            <a:r>
              <a:rPr lang="cs-CZ" dirty="0" smtClean="0"/>
              <a:t>z </a:t>
            </a:r>
            <a:r>
              <a:rPr lang="cs-CZ" dirty="0" smtClean="0"/>
              <a:t>www.incidepro.us, </a:t>
            </a:r>
            <a:r>
              <a:rPr lang="cs-CZ" dirty="0" smtClean="0"/>
              <a:t>v momentě, kdy to půjde, si </a:t>
            </a:r>
            <a:r>
              <a:rPr lang="cs-CZ" dirty="0" smtClean="0"/>
              <a:t>aplikaci stáhněte </a:t>
            </a:r>
          </a:p>
          <a:p>
            <a:pPr marL="514350" indent="-514350">
              <a:buAutoNum type="arabicPeriod"/>
            </a:pPr>
            <a:r>
              <a:rPr lang="cs-CZ" dirty="0" smtClean="0"/>
              <a:t>Vaše</a:t>
            </a:r>
            <a:r>
              <a:rPr lang="cs-CZ" dirty="0" smtClean="0"/>
              <a:t> instalace je studentská licence (vybíráte "STUDENT"), zásadně</a:t>
            </a:r>
            <a:br>
              <a:rPr lang="cs-CZ" dirty="0" smtClean="0"/>
            </a:br>
            <a:r>
              <a:rPr lang="cs-CZ" dirty="0" smtClean="0"/>
              <a:t>používejte při </a:t>
            </a:r>
            <a:r>
              <a:rPr lang="cs-CZ" dirty="0" smtClean="0"/>
              <a:t>registraci studentskou emailovou adresu z domény </a:t>
            </a:r>
            <a:r>
              <a:rPr lang="cs-CZ" dirty="0" smtClean="0">
                <a:hlinkClick r:id="rId3"/>
              </a:rPr>
              <a:t>mail.muni.cz</a:t>
            </a:r>
            <a:endParaRPr lang="cs-CZ" dirty="0" smtClean="0"/>
          </a:p>
          <a:p>
            <a:pPr marL="514350" indent="-514350">
              <a:buAutoNum type="arabicPeriod"/>
            </a:pPr>
            <a:r>
              <a:rPr lang="cs-CZ" dirty="0" smtClean="0"/>
              <a:t>Návod </a:t>
            </a:r>
            <a:r>
              <a:rPr lang="cs-CZ" dirty="0" smtClean="0"/>
              <a:t>k provedení registrace je </a:t>
            </a:r>
            <a:r>
              <a:rPr lang="cs-CZ" dirty="0" smtClean="0"/>
              <a:t>zde</a:t>
            </a:r>
            <a:r>
              <a:rPr lang="cs-CZ" dirty="0" smtClean="0"/>
              <a:t>: https://www.incidepro.us/help/FAQ.html</a:t>
            </a:r>
            <a:endParaRPr lang="cs-CZ" dirty="0" smtClean="0"/>
          </a:p>
          <a:p>
            <a:pPr marL="514350" indent="-514350">
              <a:buAutoNum type="arabicPeriod"/>
            </a:pPr>
            <a:r>
              <a:rPr lang="cs-CZ" dirty="0" smtClean="0"/>
              <a:t>Security </a:t>
            </a:r>
            <a:r>
              <a:rPr lang="cs-CZ" dirty="0" smtClean="0"/>
              <a:t>Code, který musíte ve fázi registrace vyplnit, je </a:t>
            </a:r>
            <a:r>
              <a:rPr lang="cs-CZ" dirty="0" smtClean="0"/>
              <a:t>FSSBSS478</a:t>
            </a:r>
          </a:p>
          <a:p>
            <a:pPr marL="514350" indent="-514350">
              <a:buAutoNum type="arabicPeriod"/>
            </a:pPr>
            <a:r>
              <a:rPr lang="cs-CZ" dirty="0" smtClean="0"/>
              <a:t>Po </a:t>
            </a:r>
            <a:r>
              <a:rPr lang="cs-CZ" dirty="0" smtClean="0"/>
              <a:t>registraci je nutné zaplatit licenci 60USD přes </a:t>
            </a:r>
            <a:r>
              <a:rPr lang="cs-CZ" dirty="0" smtClean="0"/>
              <a:t>Paypal.</a:t>
            </a:r>
          </a:p>
          <a:p>
            <a:pPr marL="514350" indent="-514350">
              <a:buAutoNum type="arabicPeriod"/>
            </a:pPr>
            <a:r>
              <a:rPr lang="cs-CZ" dirty="0" smtClean="0"/>
              <a:t>Na </a:t>
            </a:r>
            <a:r>
              <a:rPr lang="cs-CZ" dirty="0" smtClean="0"/>
              <a:t>základě této registrace a platby byste měli dostat licenční klíč,</a:t>
            </a:r>
            <a:br>
              <a:rPr lang="cs-CZ" dirty="0" smtClean="0"/>
            </a:br>
            <a:r>
              <a:rPr lang="cs-CZ" dirty="0" smtClean="0"/>
              <a:t>který je spárovaný </a:t>
            </a:r>
            <a:r>
              <a:rPr lang="cs-CZ" dirty="0" smtClean="0"/>
              <a:t>s vaším počítačem, kde máte instalaci, ten musíte zadat v PG </a:t>
            </a:r>
            <a:r>
              <a:rPr lang="cs-CZ" dirty="0" smtClean="0"/>
              <a:t>podle manuálu </a:t>
            </a:r>
            <a:r>
              <a:rPr lang="cs-CZ" dirty="0" smtClean="0"/>
              <a:t>pro spuštění všech funkcionalit ve hře</a:t>
            </a:r>
            <a:r>
              <a:rPr lang="cs-CZ" dirty="0" smtClean="0"/>
              <a:t>.</a:t>
            </a:r>
          </a:p>
          <a:p>
            <a:pPr marL="514350" indent="-514350">
              <a:buAutoNum type="arabicPeriod"/>
            </a:pPr>
            <a:r>
              <a:rPr lang="cs-CZ" dirty="0" smtClean="0"/>
              <a:t>Aplikace aktuálně funguje jen na PC, ne s IOS.</a:t>
            </a: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Filozofická pozice BBdM</a:t>
            </a:r>
            <a:endParaRPr lang="cs-CZ" dirty="0"/>
          </a:p>
        </p:txBody>
      </p:sp>
      <p:sp>
        <p:nvSpPr>
          <p:cNvPr id="3" name="Content Placeholder 2"/>
          <p:cNvSpPr>
            <a:spLocks noGrp="1"/>
          </p:cNvSpPr>
          <p:nvPr>
            <p:ph idx="1"/>
          </p:nvPr>
        </p:nvSpPr>
        <p:spPr/>
        <p:txBody>
          <a:bodyPr>
            <a:normAutofit lnSpcReduction="10000"/>
          </a:bodyPr>
          <a:lstStyle/>
          <a:p>
            <a:r>
              <a:rPr lang="cs-CZ" dirty="0" smtClean="0"/>
              <a:t>obtížně zařaditelný, nejblíž neorelismu (Waltz, Morgenthau)</a:t>
            </a:r>
          </a:p>
          <a:p>
            <a:endParaRPr lang="cs-CZ" dirty="0" smtClean="0"/>
          </a:p>
          <a:p>
            <a:r>
              <a:rPr lang="cs-CZ" dirty="0" smtClean="0"/>
              <a:t>Rozdíl: systematicky se zaměřuje na individuální úroveň</a:t>
            </a:r>
          </a:p>
          <a:p>
            <a:r>
              <a:rPr lang="cs-CZ" dirty="0" smtClean="0"/>
              <a:t>Shoda: důraz na pojmy jako sebezájem/egoismus či přežití aktérů (tvrdí, že na státní úrovni nedává velký smysl, nemá např. rád pojem „národní zájem“).</a:t>
            </a:r>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Pojetí politiky BBdM</a:t>
            </a:r>
            <a:endParaRPr lang="cs-CZ" dirty="0"/>
          </a:p>
        </p:txBody>
      </p:sp>
      <p:sp>
        <p:nvSpPr>
          <p:cNvPr id="3" name="Content Placeholder 2"/>
          <p:cNvSpPr>
            <a:spLocks noGrp="1"/>
          </p:cNvSpPr>
          <p:nvPr>
            <p:ph idx="1"/>
          </p:nvPr>
        </p:nvSpPr>
        <p:spPr/>
        <p:txBody>
          <a:bodyPr/>
          <a:lstStyle/>
          <a:p>
            <a:r>
              <a:rPr lang="cs-CZ" dirty="0" smtClean="0"/>
              <a:t>Sebezájem aktérů</a:t>
            </a:r>
          </a:p>
          <a:p>
            <a:r>
              <a:rPr lang="cs-CZ" dirty="0" smtClean="0"/>
              <a:t>Hlavní cíl politické přežití</a:t>
            </a:r>
          </a:p>
          <a:p>
            <a:r>
              <a:rPr lang="cs-CZ" dirty="0" smtClean="0"/>
              <a:t>Domácí i mezinárodní politika vytváří problematické situace pro politické přežití, často protikladné</a:t>
            </a:r>
          </a:p>
          <a:p>
            <a:r>
              <a:rPr lang="cs-CZ" dirty="0" smtClean="0"/>
              <a:t>Uspokojit v procesu přežití jak domácí podporovatele, tak zahraniční konkurenty klíčový problém poliotiky.</a:t>
            </a:r>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Klíčové charakteristiky modelu BBdM</a:t>
            </a:r>
            <a:endParaRPr lang="cs-CZ" dirty="0"/>
          </a:p>
        </p:txBody>
      </p:sp>
      <p:sp>
        <p:nvSpPr>
          <p:cNvPr id="3" name="Content Placeholder 2"/>
          <p:cNvSpPr>
            <a:spLocks noGrp="1"/>
          </p:cNvSpPr>
          <p:nvPr>
            <p:ph idx="1"/>
          </p:nvPr>
        </p:nvSpPr>
        <p:spPr/>
        <p:txBody>
          <a:bodyPr>
            <a:normAutofit fontScale="92500" lnSpcReduction="20000"/>
          </a:bodyPr>
          <a:lstStyle/>
          <a:p>
            <a:pPr>
              <a:buNone/>
            </a:pPr>
            <a:r>
              <a:rPr lang="cs-CZ" b="1" dirty="0" smtClean="0"/>
              <a:t>Soustředění se na (individuální, disagregované) aktéry:</a:t>
            </a:r>
          </a:p>
          <a:p>
            <a:pPr>
              <a:buNone/>
            </a:pPr>
            <a:r>
              <a:rPr lang="cs-CZ" dirty="0" smtClean="0"/>
              <a:t>jejich zájem se automaticky nerovná zájem státu (odklon od realismu)</a:t>
            </a:r>
          </a:p>
          <a:p>
            <a:pPr>
              <a:buNone/>
            </a:pPr>
            <a:r>
              <a:rPr lang="cs-CZ" dirty="0" smtClean="0"/>
              <a:t>Státy nemají vlastní zájmy, tyto zájmy jsou agregací zájmů individuálních aktérů</a:t>
            </a:r>
          </a:p>
          <a:p>
            <a:pPr>
              <a:buNone/>
            </a:pPr>
            <a:r>
              <a:rPr lang="cs-CZ" b="1" dirty="0" smtClean="0"/>
              <a:t>Soustředění se na data:</a:t>
            </a:r>
          </a:p>
          <a:p>
            <a:pPr>
              <a:buNone/>
            </a:pPr>
            <a:r>
              <a:rPr lang="cs-CZ" dirty="0" smtClean="0"/>
              <a:t>teorie her vs. ilustrativní příklady. Z teorie her si vybírá především její základy o tom, jak funguje svět </a:t>
            </a:r>
          </a:p>
          <a:p>
            <a:pPr>
              <a:buNone/>
            </a:pP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Teorie her (BBdM)</a:t>
            </a:r>
            <a:endParaRPr lang="cs-CZ" dirty="0"/>
          </a:p>
        </p:txBody>
      </p:sp>
      <p:sp>
        <p:nvSpPr>
          <p:cNvPr id="3" name="Content Placeholder 2"/>
          <p:cNvSpPr>
            <a:spLocks noGrp="1"/>
          </p:cNvSpPr>
          <p:nvPr>
            <p:ph idx="1"/>
          </p:nvPr>
        </p:nvSpPr>
        <p:spPr/>
        <p:txBody>
          <a:bodyPr/>
          <a:lstStyle/>
          <a:p>
            <a:endParaRPr lang="cs-CZ" dirty="0" smtClean="0"/>
          </a:p>
          <a:p>
            <a:r>
              <a:rPr lang="cs-CZ" dirty="0" smtClean="0"/>
              <a:t>„Dívat se na svět očima druhých“</a:t>
            </a:r>
          </a:p>
          <a:p>
            <a:endParaRPr lang="cs-CZ" dirty="0"/>
          </a:p>
          <a:p>
            <a:endParaRPr lang="cs-CZ" dirty="0" smtClean="0"/>
          </a:p>
          <a:p>
            <a:r>
              <a:rPr lang="cs-CZ" dirty="0" smtClean="0"/>
              <a:t>„Přítomnost je ovlivněna budoucností“</a:t>
            </a:r>
            <a:endParaRPr lang="cs-CZ"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b="1" dirty="0" smtClean="0"/>
              <a:t>Příklad jednoduché predikce, vycházející z teorie her: Piráti</a:t>
            </a:r>
            <a:endParaRPr lang="cs-CZ" b="1" dirty="0"/>
          </a:p>
        </p:txBody>
      </p:sp>
      <p:sp>
        <p:nvSpPr>
          <p:cNvPr id="3" name="Content Placeholder 2"/>
          <p:cNvSpPr>
            <a:spLocks noGrp="1"/>
          </p:cNvSpPr>
          <p:nvPr>
            <p:ph idx="1"/>
          </p:nvPr>
        </p:nvSpPr>
        <p:spPr/>
        <p:txBody>
          <a:bodyPr>
            <a:normAutofit fontScale="62500" lnSpcReduction="20000"/>
          </a:bodyPr>
          <a:lstStyle/>
          <a:p>
            <a:pPr marL="457200" indent="-457200">
              <a:lnSpc>
                <a:spcPct val="80000"/>
              </a:lnSpc>
              <a:buNone/>
            </a:pPr>
            <a:endParaRPr lang="cs-CZ" altLang="cs-CZ" dirty="0" smtClean="0">
              <a:latin typeface="Calibri" pitchFamily="34" charset="0"/>
            </a:endParaRPr>
          </a:p>
          <a:p>
            <a:pPr marL="457200" indent="-457200">
              <a:lnSpc>
                <a:spcPct val="80000"/>
              </a:lnSpc>
              <a:buNone/>
            </a:pPr>
            <a:r>
              <a:rPr lang="cs-CZ" altLang="cs-CZ" dirty="0" smtClean="0">
                <a:latin typeface="Calibri" pitchFamily="34" charset="0"/>
              </a:rPr>
              <a:t>Pět pirátů si dělí poklad (100 zlaťáků). Dělení probíhá následujícím způsobem:</a:t>
            </a:r>
          </a:p>
          <a:p>
            <a:pPr marL="457200" indent="-457200">
              <a:lnSpc>
                <a:spcPct val="80000"/>
              </a:lnSpc>
              <a:buNone/>
            </a:pPr>
            <a:r>
              <a:rPr lang="cs-CZ" altLang="cs-CZ" dirty="0" smtClean="0">
                <a:latin typeface="Calibri" pitchFamily="34" charset="0"/>
              </a:rPr>
              <a:t>Nejstarší pirát navrhne ostatním, jak poklad rozdělit, načež se o jeho návrhu hlasuje. Pro schválení je potřeba nadpoloviční většina (nelze se zdržet, při rovnosti rozhoduje navrhovatel). Pokud je návrh schválen, je poklad rozdělen, pokud ne, hodí ostatní nejstaršího piráta do moře a v navrhování pokračuje druhý nejstarší stejnou procedurou.</a:t>
            </a:r>
          </a:p>
          <a:p>
            <a:pPr marL="457200" indent="-457200">
              <a:lnSpc>
                <a:spcPct val="80000"/>
              </a:lnSpc>
              <a:buNone/>
            </a:pPr>
            <a:endParaRPr lang="cs-CZ" altLang="cs-CZ" dirty="0" smtClean="0">
              <a:latin typeface="Calibri" pitchFamily="34" charset="0"/>
            </a:endParaRPr>
          </a:p>
          <a:p>
            <a:pPr marL="457200" indent="-457200">
              <a:lnSpc>
                <a:spcPct val="80000"/>
              </a:lnSpc>
              <a:buNone/>
            </a:pPr>
            <a:r>
              <a:rPr lang="cs-CZ" altLang="cs-CZ" dirty="0" smtClean="0">
                <a:latin typeface="Calibri" pitchFamily="34" charset="0"/>
              </a:rPr>
              <a:t>Všichni piráti mají následující (hierarchické) preference:</a:t>
            </a:r>
          </a:p>
          <a:p>
            <a:pPr marL="457200" indent="-457200">
              <a:lnSpc>
                <a:spcPct val="80000"/>
              </a:lnSpc>
              <a:buFontTx/>
              <a:buAutoNum type="arabicPeriod"/>
            </a:pPr>
            <a:r>
              <a:rPr lang="cs-CZ" altLang="cs-CZ" dirty="0" smtClean="0">
                <a:latin typeface="Calibri" pitchFamily="34" charset="0"/>
              </a:rPr>
              <a:t>Chtějí přežít</a:t>
            </a:r>
          </a:p>
          <a:p>
            <a:pPr marL="457200" indent="-457200">
              <a:lnSpc>
                <a:spcPct val="80000"/>
              </a:lnSpc>
              <a:buFontTx/>
              <a:buAutoNum type="arabicPeriod"/>
            </a:pPr>
            <a:r>
              <a:rPr lang="cs-CZ" altLang="cs-CZ" dirty="0" smtClean="0">
                <a:latin typeface="Calibri" pitchFamily="34" charset="0"/>
              </a:rPr>
              <a:t>Chtějí získat co nejvíce z pokladu</a:t>
            </a:r>
          </a:p>
          <a:p>
            <a:pPr marL="457200" indent="-457200">
              <a:lnSpc>
                <a:spcPct val="80000"/>
              </a:lnSpc>
              <a:buFontTx/>
              <a:buAutoNum type="arabicPeriod"/>
            </a:pPr>
            <a:r>
              <a:rPr lang="cs-CZ" altLang="cs-CZ" dirty="0" smtClean="0">
                <a:latin typeface="Calibri" pitchFamily="34" charset="0"/>
              </a:rPr>
              <a:t>Líbí se jim, pokud mohou někoho jiného hodit přes palubu</a:t>
            </a:r>
          </a:p>
          <a:p>
            <a:pPr marL="457200" indent="-457200">
              <a:lnSpc>
                <a:spcPct val="80000"/>
              </a:lnSpc>
              <a:buNone/>
            </a:pPr>
            <a:endParaRPr lang="cs-CZ" altLang="cs-CZ" dirty="0" smtClean="0">
              <a:latin typeface="Calibri" pitchFamily="34" charset="0"/>
            </a:endParaRPr>
          </a:p>
          <a:p>
            <a:pPr marL="457200" indent="-457200">
              <a:lnSpc>
                <a:spcPct val="80000"/>
              </a:lnSpc>
              <a:buNone/>
            </a:pPr>
            <a:endParaRPr lang="cs-CZ" altLang="cs-CZ" b="1" dirty="0" smtClean="0">
              <a:latin typeface="Calibri" pitchFamily="34" charset="0"/>
            </a:endParaRPr>
          </a:p>
          <a:p>
            <a:pPr marL="457200" indent="-457200">
              <a:lnSpc>
                <a:spcPct val="80000"/>
              </a:lnSpc>
              <a:buNone/>
            </a:pPr>
            <a:r>
              <a:rPr lang="cs-CZ" altLang="cs-CZ" b="1" dirty="0" smtClean="0">
                <a:latin typeface="Calibri" pitchFamily="34" charset="0"/>
              </a:rPr>
              <a:t>Jaký návrh učiní první pirát ostatním, aby maximalizoval svůj zisk?</a:t>
            </a:r>
          </a:p>
          <a:p>
            <a:pPr marL="457200" indent="-457200">
              <a:lnSpc>
                <a:spcPct val="80000"/>
              </a:lnSpc>
              <a:buNone/>
            </a:pPr>
            <a:endParaRPr lang="cs-CZ" altLang="cs-CZ" b="1" dirty="0">
              <a:latin typeface="Calibri" pitchFamily="34" charset="0"/>
            </a:endParaRPr>
          </a:p>
          <a:p>
            <a:pPr marL="457200" indent="-457200">
              <a:lnSpc>
                <a:spcPct val="80000"/>
              </a:lnSpc>
              <a:buNone/>
            </a:pPr>
            <a:r>
              <a:rPr lang="cs-CZ" altLang="cs-CZ" b="1" dirty="0" smtClean="0">
                <a:latin typeface="Calibri" pitchFamily="34" charset="0"/>
              </a:rPr>
              <a:t>Jak hra dopadne?</a:t>
            </a:r>
          </a:p>
          <a:p>
            <a:pPr marL="457200" indent="-457200">
              <a:lnSpc>
                <a:spcPct val="80000"/>
              </a:lnSpc>
              <a:buNone/>
            </a:pPr>
            <a:endParaRPr lang="cs-CZ" altLang="cs-CZ" b="1" dirty="0">
              <a:latin typeface="Calibri" pitchFamily="34" charset="0"/>
            </a:endParaRPr>
          </a:p>
          <a:p>
            <a:pPr marL="457200" indent="-457200">
              <a:lnSpc>
                <a:spcPct val="80000"/>
              </a:lnSpc>
              <a:buNone/>
            </a:pPr>
            <a:r>
              <a:rPr lang="cs-CZ" altLang="cs-CZ" b="1" dirty="0" smtClean="0">
                <a:latin typeface="Calibri" pitchFamily="34" charset="0"/>
              </a:rPr>
              <a:t>Jak ji řešit?</a:t>
            </a:r>
          </a:p>
          <a:p>
            <a:pPr marL="457200" indent="-457200">
              <a:lnSpc>
                <a:spcPct val="80000"/>
              </a:lnSpc>
              <a:buNone/>
            </a:pPr>
            <a:endParaRPr lang="cs-CZ" altLang="cs-CZ" b="1" dirty="0" smtClean="0">
              <a:latin typeface="Calibri" pitchFamily="34" charset="0"/>
            </a:endParaRPr>
          </a:p>
          <a:p>
            <a:pPr marL="457200" indent="-457200">
              <a:lnSpc>
                <a:spcPct val="80000"/>
              </a:lnSpc>
              <a:buNone/>
            </a:pPr>
            <a:endParaRPr lang="cs-CZ" altLang="cs-CZ" b="1" dirty="0" smtClean="0">
              <a:latin typeface="Calibri" pitchFamily="34" charset="0"/>
            </a:endParaRPr>
          </a:p>
          <a:p>
            <a:pPr>
              <a:buNone/>
            </a:pPr>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cs-CZ" dirty="0" smtClean="0"/>
              <a:t>Proč BBdM používá teorii her? (Kovářík 2012)</a:t>
            </a:r>
            <a:endParaRPr lang="cs-CZ" dirty="0"/>
          </a:p>
        </p:txBody>
      </p:sp>
      <p:sp>
        <p:nvSpPr>
          <p:cNvPr id="3" name="Content Placeholder 2"/>
          <p:cNvSpPr>
            <a:spLocks noGrp="1"/>
          </p:cNvSpPr>
          <p:nvPr>
            <p:ph idx="1"/>
          </p:nvPr>
        </p:nvSpPr>
        <p:spPr/>
        <p:txBody>
          <a:bodyPr/>
          <a:lstStyle/>
          <a:p>
            <a:endParaRPr lang="cs-CZ" dirty="0" smtClean="0"/>
          </a:p>
          <a:p>
            <a:r>
              <a:rPr lang="cs-CZ" dirty="0" smtClean="0"/>
              <a:t>Pracuje se strategickými interakcemi</a:t>
            </a:r>
          </a:p>
          <a:p>
            <a:r>
              <a:rPr lang="cs-CZ" dirty="0" smtClean="0"/>
              <a:t>Používá často sekvenční logiku</a:t>
            </a:r>
          </a:p>
          <a:p>
            <a:r>
              <a:rPr lang="cs-CZ" dirty="0" smtClean="0"/>
              <a:t>V jejím centru stojí sebezájem aktérů, předpokládá se, že ho mají všichni</a:t>
            </a:r>
          </a:p>
          <a:p>
            <a:r>
              <a:rPr lang="cs-CZ" dirty="0" smtClean="0"/>
              <a:t>Relativní úspěšnost herních modelů v predikci</a:t>
            </a:r>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dirty="0" smtClean="0"/>
              <a:t>Predictioneers Game (historie)</a:t>
            </a:r>
            <a:endParaRPr lang="cs-CZ" dirty="0"/>
          </a:p>
        </p:txBody>
      </p:sp>
      <p:sp>
        <p:nvSpPr>
          <p:cNvPr id="3" name="Content Placeholder 2"/>
          <p:cNvSpPr>
            <a:spLocks noGrp="1"/>
          </p:cNvSpPr>
          <p:nvPr>
            <p:ph idx="1"/>
          </p:nvPr>
        </p:nvSpPr>
        <p:spPr/>
        <p:txBody>
          <a:bodyPr>
            <a:normAutofit fontScale="92500" lnSpcReduction="20000"/>
          </a:bodyPr>
          <a:lstStyle/>
          <a:p>
            <a:r>
              <a:rPr lang="cs-CZ" dirty="0" smtClean="0"/>
              <a:t>Vznikal od roku 1980 (</a:t>
            </a:r>
            <a:r>
              <a:rPr lang="cs-CZ" dirty="0" err="1" smtClean="0"/>
              <a:t>Policon</a:t>
            </a:r>
            <a:r>
              <a:rPr lang="cs-CZ" dirty="0" smtClean="0"/>
              <a:t>)</a:t>
            </a:r>
          </a:p>
          <a:p>
            <a:endParaRPr lang="cs-CZ" dirty="0" smtClean="0"/>
          </a:p>
          <a:p>
            <a:r>
              <a:rPr lang="cs-CZ" dirty="0" smtClean="0"/>
              <a:t>Využívala ho CIA v období zhruba do 1990, poté komerčně</a:t>
            </a:r>
          </a:p>
          <a:p>
            <a:endParaRPr lang="cs-CZ" dirty="0" smtClean="0"/>
          </a:p>
          <a:p>
            <a:r>
              <a:rPr lang="cs-CZ" b="1" dirty="0" smtClean="0"/>
              <a:t>Některé predikce</a:t>
            </a:r>
            <a:r>
              <a:rPr lang="cs-CZ" dirty="0" smtClean="0"/>
              <a:t>:</a:t>
            </a:r>
          </a:p>
          <a:p>
            <a:pPr>
              <a:buNone/>
            </a:pPr>
            <a:r>
              <a:rPr lang="cs-CZ" dirty="0"/>
              <a:t>d</a:t>
            </a:r>
            <a:r>
              <a:rPr lang="cs-CZ" dirty="0" smtClean="0"/>
              <a:t>ruhá intifáda, kdo nahradí Brežněva, napětí v Číně (Tiananmen),  dohoda mezi GB a IRA, způsob předání Honkongu Číně, vývoj jednání s Iránem o jaderném programu</a:t>
            </a:r>
            <a:endParaRPr lang="cs-CZ"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1352</TotalTime>
  <Words>1451</Words>
  <Application>Microsoft Office PowerPoint</Application>
  <PresentationFormat>On-screen Show (4:3)</PresentationFormat>
  <Paragraphs>344</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Predictioneers Game BBdM</vt:lpstr>
      <vt:lpstr>Bruce Bueno de Mesquita</vt:lpstr>
      <vt:lpstr>Filozofická pozice BBdM</vt:lpstr>
      <vt:lpstr>Pojetí politiky BBdM</vt:lpstr>
      <vt:lpstr>Klíčové charakteristiky modelu BBdM</vt:lpstr>
      <vt:lpstr>Teorie her (BBdM)</vt:lpstr>
      <vt:lpstr>Příklad jednoduché predikce, vycházející z teorie her: Piráti</vt:lpstr>
      <vt:lpstr>Proč BBdM používá teorii her? (Kovářík 2012)</vt:lpstr>
      <vt:lpstr>Predictioneers Game (historie)</vt:lpstr>
      <vt:lpstr>Predioctioneers Game (současnost)</vt:lpstr>
      <vt:lpstr>Předpoklady modelu</vt:lpstr>
      <vt:lpstr>Komponenty Mesquitovy hry</vt:lpstr>
      <vt:lpstr>Téma</vt:lpstr>
      <vt:lpstr>Příklad Kovářík 2012: možnosti vývoje iranského jaderného programu (SQ byl cca 40-50)</vt:lpstr>
      <vt:lpstr>Čas</vt:lpstr>
      <vt:lpstr>Aktéři</vt:lpstr>
      <vt:lpstr>Aktéři severokorejského vyjednávání: příklady</vt:lpstr>
      <vt:lpstr>Vlastnosti aktérů</vt:lpstr>
      <vt:lpstr>Příklad: aktéři iránské simulace 2012 (Kovářík 2012)</vt:lpstr>
      <vt:lpstr>Výhoda: alternativní scénáře (Kovářík 2012)</vt:lpstr>
      <vt:lpstr>Jak funguje Mesquitova „hra“:interakce aktérů</vt:lpstr>
      <vt:lpstr>Výsledky predikcí: Kovářík 2012</vt:lpstr>
      <vt:lpstr>Systémové dynamiky</vt:lpstr>
      <vt:lpstr>PG: Stažení aplikace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Roman</dc:creator>
  <cp:lastModifiedBy>Roman</cp:lastModifiedBy>
  <cp:revision>93</cp:revision>
  <dcterms:created xsi:type="dcterms:W3CDTF">2018-03-01T06:19:44Z</dcterms:created>
  <dcterms:modified xsi:type="dcterms:W3CDTF">2021-03-18T10:42:32Z</dcterms:modified>
</cp:coreProperties>
</file>