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3"/>
  </p:notesMasterIdLst>
  <p:handoutMasterIdLst>
    <p:handoutMasterId r:id="rId44"/>
  </p:handoutMasterIdLst>
  <p:sldIdLst>
    <p:sldId id="256" r:id="rId2"/>
    <p:sldId id="357" r:id="rId3"/>
    <p:sldId id="258" r:id="rId4"/>
    <p:sldId id="345" r:id="rId5"/>
    <p:sldId id="281" r:id="rId6"/>
    <p:sldId id="274" r:id="rId7"/>
    <p:sldId id="282" r:id="rId8"/>
    <p:sldId id="283" r:id="rId9"/>
    <p:sldId id="351" r:id="rId10"/>
    <p:sldId id="350" r:id="rId11"/>
    <p:sldId id="352" r:id="rId12"/>
    <p:sldId id="353" r:id="rId13"/>
    <p:sldId id="354" r:id="rId14"/>
    <p:sldId id="355" r:id="rId15"/>
    <p:sldId id="276" r:id="rId16"/>
    <p:sldId id="277" r:id="rId17"/>
    <p:sldId id="285" r:id="rId18"/>
    <p:sldId id="286" r:id="rId19"/>
    <p:sldId id="288" r:id="rId20"/>
    <p:sldId id="289" r:id="rId21"/>
    <p:sldId id="290" r:id="rId22"/>
    <p:sldId id="291" r:id="rId23"/>
    <p:sldId id="356" r:id="rId24"/>
    <p:sldId id="297" r:id="rId25"/>
    <p:sldId id="358" r:id="rId26"/>
    <p:sldId id="298" r:id="rId27"/>
    <p:sldId id="343" r:id="rId28"/>
    <p:sldId id="300" r:id="rId29"/>
    <p:sldId id="293" r:id="rId30"/>
    <p:sldId id="301" r:id="rId31"/>
    <p:sldId id="302" r:id="rId32"/>
    <p:sldId id="304" r:id="rId33"/>
    <p:sldId id="305" r:id="rId34"/>
    <p:sldId id="307" r:id="rId35"/>
    <p:sldId id="306" r:id="rId36"/>
    <p:sldId id="308" r:id="rId37"/>
    <p:sldId id="309" r:id="rId38"/>
    <p:sldId id="310" r:id="rId39"/>
    <p:sldId id="359" r:id="rId40"/>
    <p:sldId id="311" r:id="rId41"/>
    <p:sldId id="360" r:id="rId42"/>
  </p:sldIdLst>
  <p:sldSz cx="12192000" cy="6858000"/>
  <p:notesSz cx="7099300" cy="102346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224">
          <p15:clr>
            <a:srgbClr val="A4A3A4"/>
          </p15:clr>
        </p15:guide>
        <p15:guide id="4"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78"/>
    <a:srgbClr val="46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17" autoAdjust="0"/>
    <p:restoredTop sz="76728" autoAdjust="0"/>
  </p:normalViewPr>
  <p:slideViewPr>
    <p:cSldViewPr snapToGrid="0">
      <p:cViewPr varScale="1">
        <p:scale>
          <a:sx n="67" d="100"/>
          <a:sy n="67" d="100"/>
        </p:scale>
        <p:origin x="350" y="6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1380"/>
    </p:cViewPr>
  </p:sorterViewPr>
  <p:notesViewPr>
    <p:cSldViewPr snapToGrid="0">
      <p:cViewPr varScale="1">
        <p:scale>
          <a:sx n="86" d="100"/>
          <a:sy n="86" d="100"/>
        </p:scale>
        <p:origin x="-3762" y="-84"/>
      </p:cViewPr>
      <p:guideLst>
        <p:guide orient="horz" pos="2880"/>
        <p:guide pos="2160"/>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1300"/>
            </a:lvl1pPr>
          </a:lstStyle>
          <a:p>
            <a:endParaRPr lang="cs-CZ" altLang="cs-CZ"/>
          </a:p>
        </p:txBody>
      </p:sp>
      <p:sp>
        <p:nvSpPr>
          <p:cNvPr id="100355"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vl1pPr>
          </a:lstStyle>
          <a:p>
            <a:endParaRPr lang="cs-CZ" altLang="cs-CZ"/>
          </a:p>
        </p:txBody>
      </p:sp>
      <p:sp>
        <p:nvSpPr>
          <p:cNvPr id="100356"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1300"/>
            </a:lvl1pPr>
          </a:lstStyle>
          <a:p>
            <a:endParaRPr lang="cs-CZ" altLang="cs-CZ"/>
          </a:p>
        </p:txBody>
      </p:sp>
      <p:sp>
        <p:nvSpPr>
          <p:cNvPr id="100357"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1300">
                <a:latin typeface="Arial" charset="0"/>
              </a:defRPr>
            </a:lvl1pPr>
          </a:lstStyle>
          <a:p>
            <a:endParaRPr lang="cs-CZ" altLang="cs-CZ"/>
          </a:p>
        </p:txBody>
      </p:sp>
      <p:sp>
        <p:nvSpPr>
          <p:cNvPr id="102403" name="Rectangle 3"/>
          <p:cNvSpPr>
            <a:spLocks noGrp="1" noChangeArrowheads="1"/>
          </p:cNvSpPr>
          <p:nvPr>
            <p:ph type="dt" idx="1"/>
          </p:nvPr>
        </p:nvSpPr>
        <p:spPr bwMode="auto">
          <a:xfrm>
            <a:off x="4021294"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39700" y="768350"/>
            <a:ext cx="68199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13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4021294"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baseline="0" noProof="0"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Chunks of these texts are then units of our analysis</a:t>
            </a:r>
            <a:r>
              <a:rPr lang="cs-CZ" baseline="0" noProof="0" dirty="0" smtClean="0"/>
              <a:t>.</a:t>
            </a:r>
            <a:endParaRPr lang="en-GB" baseline="0" noProof="0"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These can be paragraphs…</a:t>
            </a:r>
            <a:endParaRPr lang="en-GB" noProof="0" dirty="0" smtClean="0"/>
          </a:p>
          <a:p>
            <a:endParaRPr lang="en-GB" baseline="0" noProof="0"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baseline="0" noProof="0" dirty="0" smtClean="0"/>
              <a:t>…</a:t>
            </a:r>
            <a:r>
              <a:rPr lang="en-GB" baseline="0" noProof="0" dirty="0" smtClean="0"/>
              <a:t>words</a:t>
            </a:r>
            <a:r>
              <a:rPr lang="cs-CZ" baseline="0" noProof="0" dirty="0" smtClean="0"/>
              <a:t>…</a:t>
            </a:r>
            <a:endParaRPr lang="en-GB" baseline="0" noProof="0"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baseline="0" noProof="0" dirty="0" smtClean="0"/>
              <a:t>…</a:t>
            </a:r>
            <a:r>
              <a:rPr lang="en-GB" baseline="0" noProof="0" dirty="0" smtClean="0"/>
              <a:t>entire texts (common in case of speeches)</a:t>
            </a:r>
            <a:r>
              <a:rPr lang="cs-CZ" baseline="0" noProof="0"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lang="cs-CZ" baseline="0" noProof="0" dirty="0" smtClean="0"/>
              <a:t>I</a:t>
            </a:r>
            <a:r>
              <a:rPr lang="en-GB" baseline="0" noProof="0" dirty="0" smtClean="0"/>
              <a:t>n such case we talk about holistic grading approach in content analysis</a:t>
            </a:r>
            <a:r>
              <a:rPr lang="cs-CZ" baseline="0" noProof="0" dirty="0" smtClean="0"/>
              <a:t>.</a:t>
            </a:r>
            <a:endParaRPr lang="en-GB" noProof="0" dirty="0" smtClean="0"/>
          </a:p>
          <a:p>
            <a:endParaRPr lang="en-GB" baseline="0" noProof="0"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14</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Lets have</a:t>
            </a:r>
            <a:r>
              <a:rPr lang="en-GB" baseline="0" noProof="0" dirty="0" smtClean="0"/>
              <a:t> a look at the article on content analysis you have been asked to read before the class</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In their research,</a:t>
            </a:r>
            <a:r>
              <a:rPr lang="en-GB" baseline="0" noProof="0" dirty="0" smtClean="0"/>
              <a:t>…</a:t>
            </a:r>
          </a:p>
          <a:p>
            <a:r>
              <a:rPr lang="en-GB" baseline="0" noProof="0" dirty="0" smtClean="0"/>
              <a:t>They measure populism in election manifestos of political parties in these countries.</a:t>
            </a:r>
          </a:p>
          <a:p>
            <a:r>
              <a:rPr lang="en-GB" baseline="0" noProof="0" dirty="0" smtClean="0"/>
              <a:t>And they try to identify people-centrism and anti-elitism in these party manifestos.</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In classical content analysis they look at individual paragraphs in</a:t>
            </a:r>
            <a:r>
              <a:rPr lang="en-GB" baseline="0" noProof="0" dirty="0" smtClean="0"/>
              <a:t> election manifestos.</a:t>
            </a:r>
          </a:p>
          <a:p>
            <a:r>
              <a:rPr lang="en-GB" baseline="0" noProof="0" dirty="0" smtClean="0"/>
              <a:t>Only if both people-centrism and anti-elitism are identified in a paragraph, that paragraph is coded as populist.</a:t>
            </a:r>
          </a:p>
          <a:p>
            <a:r>
              <a:rPr lang="en-GB" baseline="0" noProof="0" dirty="0" smtClean="0"/>
              <a:t>Therefore, the comparison of the degree of populism….</a:t>
            </a:r>
          </a:p>
          <a:p>
            <a:endParaRPr lang="en-GB" baseline="0" noProof="0"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By people-centrism authors mean reference to the people.</a:t>
            </a:r>
          </a:p>
          <a:p>
            <a:r>
              <a:rPr lang="en-GB" noProof="0" dirty="0" smtClean="0"/>
              <a:t>Coders</a:t>
            </a:r>
            <a:r>
              <a:rPr lang="en-GB" baseline="0" noProof="0" dirty="0" smtClean="0"/>
              <a:t> provided with the list of words and combinations of words that may refer to the people, such as….</a:t>
            </a:r>
          </a:p>
          <a:p>
            <a:r>
              <a:rPr lang="en-GB" baseline="0" noProof="0" dirty="0" smtClean="0"/>
              <a:t>Coders also asked to take into account the context – word we may not refer to the people but to the party.</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18</a:t>
            </a:fld>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By anti-elitism authors</a:t>
            </a:r>
            <a:r>
              <a:rPr lang="en-GB" baseline="0" noProof="0" dirty="0" smtClean="0"/>
              <a:t> mean </a:t>
            </a:r>
            <a:r>
              <a:rPr lang="en-GB" baseline="0" noProof="0" dirty="0" err="1" smtClean="0"/>
              <a:t>ciriticsm</a:t>
            </a:r>
            <a:r>
              <a:rPr lang="en-GB" baseline="0" noProof="0" dirty="0" smtClean="0"/>
              <a:t> concerning the elite in general, not </a:t>
            </a:r>
            <a:r>
              <a:rPr lang="en-GB" baseline="0" noProof="0" dirty="0" err="1" smtClean="0"/>
              <a:t>ciriticism</a:t>
            </a:r>
            <a:r>
              <a:rPr lang="en-GB" baseline="0" noProof="0" dirty="0" smtClean="0"/>
              <a:t> of specific party or </a:t>
            </a:r>
            <a:r>
              <a:rPr lang="en-GB" baseline="0" noProof="0" dirty="0" err="1" smtClean="0"/>
              <a:t>polician</a:t>
            </a:r>
            <a:r>
              <a:rPr lang="en-GB" baseline="0" noProof="0" dirty="0" smtClean="0"/>
              <a:t>.</a:t>
            </a:r>
          </a:p>
          <a:p>
            <a:r>
              <a:rPr lang="en-GB" baseline="0" noProof="0" dirty="0" smtClean="0"/>
              <a:t>Again, coders asked to take into account the context.</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19</a:t>
            </a:fld>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In computerised content analysis authors</a:t>
            </a:r>
            <a:r>
              <a:rPr lang="en-GB" baseline="0" noProof="0" dirty="0" smtClean="0"/>
              <a:t> look at individual words in party manifestos</a:t>
            </a:r>
            <a:r>
              <a:rPr lang="cs-CZ" baseline="0" noProof="0" dirty="0" smtClean="0"/>
              <a:t>.</a:t>
            </a:r>
            <a:endParaRPr lang="en-GB" baseline="0" noProof="0" dirty="0" smtClean="0"/>
          </a:p>
          <a:p>
            <a:r>
              <a:rPr lang="en-GB" baseline="0" noProof="0" dirty="0" smtClean="0"/>
              <a:t>Therefore, comparison of the degree of populism is based… in those manifestos</a:t>
            </a:r>
            <a:r>
              <a:rPr lang="cs-CZ" baseline="0" noProof="0" dirty="0" smtClean="0"/>
              <a:t>.</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20</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baseline="0" noProof="0"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baseline="0" noProof="0" dirty="0" smtClean="0"/>
              <a:t>Authors developed their own dictionary.</a:t>
            </a:r>
            <a:endParaRPr lang="cs-CZ" baseline="0" noProof="0" dirty="0" smtClean="0"/>
          </a:p>
          <a:p>
            <a:r>
              <a:rPr lang="en-GB" baseline="0" noProof="0" dirty="0" smtClean="0"/>
              <a:t>Contains only words that refer to anti-elitism.</a:t>
            </a:r>
          </a:p>
          <a:p>
            <a:r>
              <a:rPr lang="en-GB" baseline="0" noProof="0" dirty="0" smtClean="0"/>
              <a:t>They used party manifestos of populist parties not included in the analysis to identify those words.</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21</a:t>
            </a:fld>
            <a:endParaRPr lang="cs-CZ" alt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Here you can see wha</a:t>
            </a:r>
            <a:r>
              <a:rPr lang="en-GB" baseline="0" noProof="0" dirty="0" smtClean="0"/>
              <a:t>t a dictionary used in a computerised content analysis can look like.</a:t>
            </a:r>
          </a:p>
          <a:p>
            <a:r>
              <a:rPr lang="en-GB" baseline="0" noProof="0" dirty="0" smtClean="0"/>
              <a:t>Star symbols next to each chunk.</a:t>
            </a:r>
          </a:p>
          <a:p>
            <a:r>
              <a:rPr lang="en-GB" baseline="0" noProof="0" dirty="0" smtClean="0"/>
              <a:t>Means that such chunk can be followed or preceded by any letters.</a:t>
            </a:r>
          </a:p>
          <a:p>
            <a:r>
              <a:rPr lang="en-GB" baseline="0" noProof="0" dirty="0" smtClean="0"/>
              <a:t>Why is it useful?</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baseline="0" noProof="0" dirty="0" smtClean="0"/>
              <a:t>Example: chunk corrupt* -&gt; not only word corrupt but also corruption, </a:t>
            </a:r>
            <a:r>
              <a:rPr lang="en-GB" baseline="0" noProof="0" smtClean="0"/>
              <a:t>corrupted counted </a:t>
            </a:r>
            <a:r>
              <a:rPr lang="en-GB" baseline="0" noProof="0" dirty="0" smtClean="0"/>
              <a:t>as indicator of populism in a text</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23</a:t>
            </a:fld>
            <a:endParaRPr lang="cs-CZ" alt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noProof="0" dirty="0" err="1" smtClean="0"/>
              <a:t>If</a:t>
            </a:r>
            <a:r>
              <a:rPr lang="cs-CZ" noProof="0" dirty="0" smtClean="0"/>
              <a:t> </a:t>
            </a:r>
            <a:r>
              <a:rPr lang="cs-CZ" noProof="0" dirty="0" err="1" smtClean="0"/>
              <a:t>interested</a:t>
            </a:r>
            <a:r>
              <a:rPr lang="cs-CZ" noProof="0" dirty="0" smtClean="0"/>
              <a:t> in PM </a:t>
            </a:r>
            <a:r>
              <a:rPr lang="cs-CZ" noProof="0" dirty="0" err="1" smtClean="0"/>
              <a:t>project</a:t>
            </a:r>
            <a:r>
              <a:rPr lang="cs-CZ" noProof="0" dirty="0" smtClean="0"/>
              <a:t> – look </a:t>
            </a:r>
            <a:r>
              <a:rPr lang="cs-CZ" noProof="0" dirty="0" err="1" smtClean="0"/>
              <a:t>at</a:t>
            </a:r>
            <a:r>
              <a:rPr lang="cs-CZ" baseline="0" noProof="0" dirty="0" smtClean="0"/>
              <a:t> </a:t>
            </a:r>
            <a:r>
              <a:rPr lang="cs-CZ" baseline="0" noProof="0" dirty="0" err="1" smtClean="0"/>
              <a:t>it</a:t>
            </a:r>
            <a:r>
              <a:rPr lang="cs-CZ" baseline="0" noProof="0" dirty="0" smtClean="0"/>
              <a:t> </a:t>
            </a:r>
            <a:r>
              <a:rPr lang="cs-CZ" baseline="0" noProof="0" dirty="0" err="1" smtClean="0"/>
              <a:t>at</a:t>
            </a:r>
            <a:r>
              <a:rPr lang="cs-CZ" baseline="0" noProof="0" dirty="0" smtClean="0"/>
              <a:t> </a:t>
            </a:r>
            <a:r>
              <a:rPr lang="cs-CZ" baseline="0" noProof="0" dirty="0" err="1" smtClean="0"/>
              <a:t>home</a:t>
            </a:r>
            <a:r>
              <a:rPr lang="cs-CZ" baseline="0" noProof="0" dirty="0" smtClean="0"/>
              <a:t>. In </a:t>
            </a:r>
            <a:r>
              <a:rPr lang="cs-CZ" baseline="0" noProof="0" dirty="0" err="1" smtClean="0"/>
              <a:t>the</a:t>
            </a:r>
            <a:r>
              <a:rPr lang="cs-CZ" baseline="0" noProof="0" dirty="0" smtClean="0"/>
              <a:t> </a:t>
            </a:r>
            <a:r>
              <a:rPr lang="cs-CZ" baseline="0" noProof="0" dirty="0" err="1" smtClean="0"/>
              <a:t>available</a:t>
            </a:r>
            <a:r>
              <a:rPr lang="cs-CZ" baseline="0" noProof="0" dirty="0" smtClean="0"/>
              <a:t> </a:t>
            </a:r>
            <a:r>
              <a:rPr lang="cs-CZ" baseline="0" noProof="0" dirty="0" err="1" smtClean="0"/>
              <a:t>datasets</a:t>
            </a:r>
            <a:r>
              <a:rPr lang="cs-CZ" baseline="0" noProof="0" dirty="0" smtClean="0"/>
              <a:t> </a:t>
            </a:r>
            <a:r>
              <a:rPr lang="cs-CZ" baseline="0" noProof="0" dirty="0" err="1" smtClean="0"/>
              <a:t>you</a:t>
            </a:r>
            <a:r>
              <a:rPr lang="cs-CZ" baseline="0" noProof="0" dirty="0" smtClean="0"/>
              <a:t> </a:t>
            </a:r>
            <a:r>
              <a:rPr lang="cs-CZ" baseline="0" noProof="0" dirty="0" err="1" smtClean="0"/>
              <a:t>can</a:t>
            </a:r>
            <a:r>
              <a:rPr lang="cs-CZ" baseline="0" noProof="0" dirty="0" smtClean="0"/>
              <a:t> </a:t>
            </a:r>
            <a:r>
              <a:rPr lang="cs-CZ" baseline="0" noProof="0" dirty="0" err="1" smtClean="0"/>
              <a:t>find</a:t>
            </a:r>
            <a:r>
              <a:rPr lang="cs-CZ" baseline="0" noProof="0" dirty="0" smtClean="0"/>
              <a:t> </a:t>
            </a:r>
            <a:r>
              <a:rPr lang="cs-CZ" baseline="0" noProof="0" dirty="0" err="1" smtClean="0"/>
              <a:t>informaiton</a:t>
            </a:r>
            <a:r>
              <a:rPr lang="cs-CZ" baseline="0" noProof="0" dirty="0" smtClean="0"/>
              <a:t> </a:t>
            </a:r>
            <a:r>
              <a:rPr lang="cs-CZ" baseline="0" noProof="0" dirty="0" err="1" smtClean="0"/>
              <a:t>about</a:t>
            </a:r>
            <a:r>
              <a:rPr lang="cs-CZ" baseline="0" noProof="0" dirty="0" smtClean="0"/>
              <a:t> </a:t>
            </a:r>
            <a:r>
              <a:rPr lang="cs-CZ" baseline="0" noProof="0" dirty="0" err="1" smtClean="0"/>
              <a:t>parties</a:t>
            </a:r>
            <a:r>
              <a:rPr lang="cs-CZ" baseline="0" noProof="0" dirty="0" smtClean="0"/>
              <a:t>‘ policy </a:t>
            </a:r>
            <a:r>
              <a:rPr lang="cs-CZ" baseline="0" noProof="0" dirty="0" err="1" smtClean="0"/>
              <a:t>preferences</a:t>
            </a:r>
            <a:r>
              <a:rPr lang="cs-CZ" baseline="0" noProof="0" dirty="0" smtClean="0"/>
              <a:t>. </a:t>
            </a:r>
            <a:r>
              <a:rPr lang="cs-CZ" baseline="0" noProof="0" dirty="0" err="1" smtClean="0"/>
              <a:t>Does</a:t>
            </a:r>
            <a:r>
              <a:rPr lang="cs-CZ" baseline="0" noProof="0" dirty="0" smtClean="0"/>
              <a:t> not </a:t>
            </a:r>
            <a:r>
              <a:rPr lang="cs-CZ" baseline="0" noProof="0" dirty="0" err="1" smtClean="0"/>
              <a:t>measure</a:t>
            </a:r>
            <a:r>
              <a:rPr lang="cs-CZ" baseline="0" noProof="0" dirty="0" smtClean="0"/>
              <a:t> </a:t>
            </a:r>
            <a:r>
              <a:rPr lang="cs-CZ" baseline="0" noProof="0" dirty="0" err="1" smtClean="0"/>
              <a:t>populism</a:t>
            </a:r>
            <a:r>
              <a:rPr lang="cs-CZ" baseline="0" noProof="0" dirty="0" smtClean="0"/>
              <a:t> but </a:t>
            </a:r>
            <a:r>
              <a:rPr lang="cs-CZ" baseline="0" noProof="0" dirty="0" err="1" smtClean="0"/>
              <a:t>you</a:t>
            </a:r>
            <a:r>
              <a:rPr lang="cs-CZ" baseline="0" noProof="0" dirty="0" smtClean="0"/>
              <a:t> </a:t>
            </a:r>
            <a:r>
              <a:rPr lang="cs-CZ" baseline="0" noProof="0" dirty="0" err="1" smtClean="0"/>
              <a:t>can</a:t>
            </a:r>
            <a:r>
              <a:rPr lang="cs-CZ" baseline="0" noProof="0" dirty="0" smtClean="0"/>
              <a:t> </a:t>
            </a:r>
            <a:r>
              <a:rPr lang="cs-CZ" baseline="0" noProof="0" dirty="0" err="1" smtClean="0"/>
              <a:t>look</a:t>
            </a:r>
            <a:r>
              <a:rPr lang="cs-CZ" baseline="0" noProof="0" dirty="0" smtClean="0"/>
              <a:t> </a:t>
            </a:r>
            <a:r>
              <a:rPr lang="cs-CZ" baseline="0" noProof="0" dirty="0" err="1" smtClean="0"/>
              <a:t>at</a:t>
            </a:r>
            <a:r>
              <a:rPr lang="cs-CZ" baseline="0" noProof="0" dirty="0" smtClean="0"/>
              <a:t> </a:t>
            </a:r>
            <a:r>
              <a:rPr lang="cs-CZ" baseline="0" noProof="0" dirty="0" err="1" smtClean="0"/>
              <a:t>policy</a:t>
            </a:r>
            <a:r>
              <a:rPr lang="cs-CZ" baseline="0" noProof="0" dirty="0" smtClean="0"/>
              <a:t> </a:t>
            </a:r>
            <a:r>
              <a:rPr lang="cs-CZ" baseline="0" noProof="0" dirty="0" err="1" smtClean="0"/>
              <a:t>preferences</a:t>
            </a:r>
            <a:r>
              <a:rPr lang="cs-CZ" baseline="0" noProof="0" dirty="0" smtClean="0"/>
              <a:t> </a:t>
            </a:r>
            <a:r>
              <a:rPr lang="cs-CZ" baseline="0" noProof="0" dirty="0" err="1" smtClean="0"/>
              <a:t>of</a:t>
            </a:r>
            <a:r>
              <a:rPr lang="cs-CZ" baseline="0" noProof="0" dirty="0" smtClean="0"/>
              <a:t> </a:t>
            </a:r>
            <a:r>
              <a:rPr lang="cs-CZ" baseline="0" noProof="0" dirty="0" err="1" smtClean="0"/>
              <a:t>populist</a:t>
            </a:r>
            <a:r>
              <a:rPr lang="cs-CZ" baseline="0" noProof="0" dirty="0" smtClean="0"/>
              <a:t> </a:t>
            </a:r>
            <a:r>
              <a:rPr lang="cs-CZ" baseline="0" noProof="0" dirty="0" err="1" smtClean="0"/>
              <a:t>political</a:t>
            </a:r>
            <a:r>
              <a:rPr lang="cs-CZ" baseline="0" noProof="0" dirty="0" smtClean="0"/>
              <a:t> </a:t>
            </a:r>
            <a:r>
              <a:rPr lang="cs-CZ" baseline="0" noProof="0" dirty="0" err="1" smtClean="0"/>
              <a:t>parties</a:t>
            </a:r>
            <a:r>
              <a:rPr lang="cs-CZ" baseline="0" noProof="0" dirty="0" smtClean="0"/>
              <a:t> </a:t>
            </a:r>
            <a:r>
              <a:rPr lang="cs-CZ" baseline="0" noProof="0" dirty="0" err="1" smtClean="0"/>
              <a:t>or</a:t>
            </a:r>
            <a:r>
              <a:rPr lang="cs-CZ" baseline="0" noProof="0" dirty="0" smtClean="0"/>
              <a:t> </a:t>
            </a:r>
            <a:r>
              <a:rPr lang="cs-CZ" baseline="0" noProof="0" dirty="0" err="1" smtClean="0"/>
              <a:t>compare</a:t>
            </a:r>
            <a:r>
              <a:rPr lang="cs-CZ" baseline="0" noProof="0" dirty="0" smtClean="0"/>
              <a:t> </a:t>
            </a:r>
            <a:r>
              <a:rPr lang="cs-CZ" baseline="0" noProof="0" dirty="0" err="1" smtClean="0"/>
              <a:t>them</a:t>
            </a:r>
            <a:r>
              <a:rPr lang="cs-CZ" baseline="0" noProof="0" dirty="0" smtClean="0"/>
              <a:t> to </a:t>
            </a:r>
            <a:r>
              <a:rPr lang="cs-CZ" baseline="0" noProof="0" dirty="0" err="1" smtClean="0"/>
              <a:t>other</a:t>
            </a:r>
            <a:r>
              <a:rPr lang="cs-CZ" baseline="0" noProof="0" dirty="0" smtClean="0"/>
              <a:t> </a:t>
            </a:r>
            <a:r>
              <a:rPr lang="cs-CZ" baseline="0" noProof="0" dirty="0" err="1" smtClean="0"/>
              <a:t>parties</a:t>
            </a:r>
            <a:r>
              <a:rPr lang="cs-CZ" baseline="0" noProof="0" dirty="0" smtClean="0"/>
              <a:t>.</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300" dirty="0" err="1" smtClean="0"/>
              <a:t>For</a:t>
            </a:r>
            <a:r>
              <a:rPr lang="cs-CZ" sz="1300" baseline="0" dirty="0" smtClean="0"/>
              <a:t> </a:t>
            </a:r>
            <a:r>
              <a:rPr lang="cs-CZ" sz="1300" baseline="0" dirty="0" err="1" smtClean="0"/>
              <a:t>this</a:t>
            </a:r>
            <a:r>
              <a:rPr lang="cs-CZ" sz="1300" baseline="0" dirty="0" smtClean="0"/>
              <a:t> </a:t>
            </a:r>
            <a:r>
              <a:rPr lang="cs-CZ" sz="1300" baseline="0" dirty="0" err="1" smtClean="0"/>
              <a:t>course</a:t>
            </a:r>
            <a:r>
              <a:rPr lang="cs-CZ" sz="1300" baseline="0" dirty="0" smtClean="0"/>
              <a:t>, </a:t>
            </a:r>
            <a:r>
              <a:rPr lang="cs-CZ" sz="1300" baseline="0" dirty="0" err="1" smtClean="0"/>
              <a:t>Global</a:t>
            </a:r>
            <a:r>
              <a:rPr lang="cs-CZ" sz="1300" baseline="0" dirty="0" smtClean="0"/>
              <a:t> </a:t>
            </a:r>
            <a:r>
              <a:rPr lang="cs-CZ" sz="1300" baseline="0" dirty="0" err="1" smtClean="0"/>
              <a:t>populism</a:t>
            </a:r>
            <a:r>
              <a:rPr lang="cs-CZ" sz="1300" baseline="0" dirty="0" smtClean="0"/>
              <a:t> </a:t>
            </a:r>
            <a:r>
              <a:rPr lang="cs-CZ" sz="1300" baseline="0" dirty="0" err="1" smtClean="0"/>
              <a:t>Database</a:t>
            </a:r>
            <a:r>
              <a:rPr lang="cs-CZ" sz="1300" baseline="0" dirty="0" smtClean="0"/>
              <a:t> more </a:t>
            </a:r>
            <a:r>
              <a:rPr lang="cs-CZ" sz="1300" baseline="0" dirty="0" err="1" smtClean="0"/>
              <a:t>usufl</a:t>
            </a:r>
            <a:endParaRPr lang="cs-CZ" sz="1300" baseline="0" dirty="0" smtClean="0"/>
          </a:p>
          <a:p>
            <a:r>
              <a:rPr lang="cs-CZ" sz="1300" baseline="0" dirty="0" err="1" smtClean="0"/>
              <a:t>Dataset</a:t>
            </a:r>
            <a:r>
              <a:rPr lang="cs-CZ" sz="1300" baseline="0" dirty="0" smtClean="0"/>
              <a:t> </a:t>
            </a:r>
            <a:r>
              <a:rPr lang="cs-CZ" sz="1300" baseline="0" dirty="0" err="1" smtClean="0"/>
              <a:t>contains</a:t>
            </a:r>
            <a:r>
              <a:rPr lang="cs-CZ" sz="1300" baseline="0" dirty="0" smtClean="0"/>
              <a:t> data on </a:t>
            </a:r>
            <a:r>
              <a:rPr lang="cs-CZ" sz="1300" baseline="0" dirty="0" err="1" smtClean="0"/>
              <a:t>measurement</a:t>
            </a:r>
            <a:r>
              <a:rPr lang="cs-CZ" sz="1300" baseline="0" dirty="0" smtClean="0"/>
              <a:t> …..</a:t>
            </a:r>
          </a:p>
          <a:p>
            <a:r>
              <a:rPr lang="cs-CZ" sz="1300" baseline="0" dirty="0" err="1" smtClean="0"/>
              <a:t>Holistic</a:t>
            </a:r>
            <a:r>
              <a:rPr lang="cs-CZ" sz="1300" baseline="0" dirty="0" smtClean="0"/>
              <a:t> </a:t>
            </a:r>
            <a:r>
              <a:rPr lang="cs-CZ" sz="1300" baseline="0" dirty="0" err="1" smtClean="0"/>
              <a:t>grading</a:t>
            </a:r>
            <a:r>
              <a:rPr lang="cs-CZ" sz="1300" baseline="0" dirty="0" smtClean="0"/>
              <a:t> </a:t>
            </a:r>
            <a:r>
              <a:rPr lang="cs-CZ" sz="1300" baseline="0" dirty="0" err="1" smtClean="0"/>
              <a:t>used</a:t>
            </a:r>
            <a:r>
              <a:rPr lang="cs-CZ" sz="1300" baseline="0" dirty="0" smtClean="0"/>
              <a:t> – </a:t>
            </a:r>
            <a:r>
              <a:rPr lang="cs-CZ" sz="1300" baseline="0" dirty="0" err="1" smtClean="0"/>
              <a:t>entire</a:t>
            </a:r>
            <a:r>
              <a:rPr lang="cs-CZ" sz="1300" baseline="0" dirty="0" smtClean="0"/>
              <a:t> text – </a:t>
            </a:r>
            <a:r>
              <a:rPr lang="cs-CZ" sz="1300" baseline="0" dirty="0" err="1" smtClean="0"/>
              <a:t>speech</a:t>
            </a:r>
            <a:r>
              <a:rPr lang="cs-CZ" sz="1300" baseline="0" dirty="0" smtClean="0"/>
              <a:t> – </a:t>
            </a:r>
            <a:r>
              <a:rPr lang="cs-CZ" sz="1300" baseline="0" dirty="0" err="1" smtClean="0"/>
              <a:t>one</a:t>
            </a:r>
            <a:r>
              <a:rPr lang="cs-CZ" sz="1300" baseline="0" dirty="0" smtClean="0"/>
              <a:t> unit </a:t>
            </a:r>
            <a:r>
              <a:rPr lang="cs-CZ" sz="1300" baseline="0" dirty="0" err="1" smtClean="0"/>
              <a:t>of</a:t>
            </a:r>
            <a:r>
              <a:rPr lang="cs-CZ" sz="1300" baseline="0" dirty="0" smtClean="0"/>
              <a:t> analysis.</a:t>
            </a:r>
            <a:endParaRPr lang="cs-CZ" sz="1300" dirty="0" smtClean="0"/>
          </a:p>
          <a:p>
            <a:endParaRPr lang="cs-CZ" sz="1300" dirty="0" smtClean="0"/>
          </a:p>
          <a:p>
            <a:r>
              <a:rPr lang="en-GB" sz="1300" dirty="0" smtClean="0"/>
              <a:t>Example </a:t>
            </a:r>
            <a:r>
              <a:rPr lang="en-GB" sz="1300" dirty="0"/>
              <a:t>of </a:t>
            </a:r>
            <a:r>
              <a:rPr lang="en-GB" sz="1300" dirty="0" err="1" smtClean="0"/>
              <a:t>codeboo</a:t>
            </a:r>
            <a:r>
              <a:rPr lang="cs-CZ" sz="1300" dirty="0" smtClean="0"/>
              <a:t>k</a:t>
            </a:r>
            <a:r>
              <a:rPr lang="en-GB" sz="1300" dirty="0" smtClean="0"/>
              <a:t>.</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27</a:t>
            </a:fld>
            <a:endParaRPr lang="cs-CZ" alt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28</a:t>
            </a:fld>
            <a:endParaRPr lang="cs-CZ" alt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defTabSz="990478">
              <a:defRPr/>
            </a:pPr>
            <a:r>
              <a:rPr lang="en-GB" noProof="0" dirty="0"/>
              <a:t>Note: Each scale needs to be given a clear title and anchored at each end with two precise substantive definitions of the scale endpoints based on the theoretical understanding of the issue we are interested in.</a:t>
            </a:r>
          </a:p>
          <a:p>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29</a:t>
            </a:fld>
            <a:endParaRPr lang="cs-CZ" alt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Chapter</a:t>
            </a:r>
            <a:r>
              <a:rPr lang="cs-CZ" baseline="0" dirty="0" smtClean="0"/>
              <a:t> on ES</a:t>
            </a:r>
            <a:endParaRPr lang="en-GB"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30</a:t>
            </a:fld>
            <a:endParaRPr lang="cs-CZ" alt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The</a:t>
            </a:r>
            <a:r>
              <a:rPr lang="cs-CZ" baseline="0" dirty="0" smtClean="0"/>
              <a:t> </a:t>
            </a:r>
            <a:r>
              <a:rPr lang="cs-CZ" baseline="0" dirty="0" err="1" smtClean="0"/>
              <a:t>author</a:t>
            </a:r>
            <a:r>
              <a:rPr lang="cs-CZ" baseline="0" dirty="0" smtClean="0"/>
              <a:t> </a:t>
            </a:r>
            <a:r>
              <a:rPr lang="cs-CZ" baseline="0" dirty="0" err="1" smtClean="0"/>
              <a:t>used</a:t>
            </a:r>
            <a:r>
              <a:rPr lang="cs-CZ" baseline="0" dirty="0" smtClean="0"/>
              <a:t> ES to </a:t>
            </a:r>
            <a:r>
              <a:rPr lang="cs-CZ" baseline="0" dirty="0" err="1" smtClean="0"/>
              <a:t>meaure</a:t>
            </a:r>
            <a:r>
              <a:rPr lang="cs-CZ" baseline="0" dirty="0" smtClean="0"/>
              <a:t>…. </a:t>
            </a:r>
            <a:r>
              <a:rPr lang="cs-CZ" baseline="0" dirty="0" err="1" smtClean="0"/>
              <a:t>Survey</a:t>
            </a:r>
            <a:r>
              <a:rPr lang="cs-CZ" baseline="0" dirty="0" smtClean="0"/>
              <a:t> </a:t>
            </a:r>
            <a:r>
              <a:rPr lang="cs-CZ" baseline="0" dirty="0" err="1" smtClean="0"/>
              <a:t>was</a:t>
            </a:r>
            <a:r>
              <a:rPr lang="cs-CZ" baseline="0" dirty="0" smtClean="0"/>
              <a:t> </a:t>
            </a:r>
            <a:r>
              <a:rPr lang="cs-CZ" baseline="0" dirty="0" err="1" smtClean="0"/>
              <a:t>conducted</a:t>
            </a:r>
            <a:r>
              <a:rPr lang="cs-CZ" baseline="0" dirty="0" smtClean="0"/>
              <a:t> in </a:t>
            </a:r>
            <a:r>
              <a:rPr lang="cs-CZ" baseline="0" dirty="0" err="1" smtClean="0"/>
              <a:t>two</a:t>
            </a:r>
            <a:r>
              <a:rPr lang="cs-CZ" baseline="0" dirty="0" smtClean="0"/>
              <a:t> </a:t>
            </a:r>
            <a:r>
              <a:rPr lang="cs-CZ" baseline="0" dirty="0" err="1" smtClean="0"/>
              <a:t>waves</a:t>
            </a:r>
            <a:endParaRPr lang="cs-CZ" baseline="0" dirty="0" smtClean="0"/>
          </a:p>
          <a:p>
            <a:r>
              <a:rPr lang="cs-CZ" baseline="0" dirty="0" smtClean="0"/>
              <a:t>In a </a:t>
            </a:r>
            <a:r>
              <a:rPr lang="cs-CZ" baseline="0" dirty="0" err="1" smtClean="0"/>
              <a:t>survey</a:t>
            </a:r>
            <a:r>
              <a:rPr lang="cs-CZ" baseline="0" dirty="0" smtClean="0"/>
              <a:t>, </a:t>
            </a:r>
            <a:r>
              <a:rPr lang="cs-CZ" baseline="0" dirty="0" err="1" smtClean="0"/>
              <a:t>experts</a:t>
            </a:r>
            <a:r>
              <a:rPr lang="cs-CZ" baseline="0" dirty="0" smtClean="0"/>
              <a:t> </a:t>
            </a:r>
            <a:r>
              <a:rPr lang="cs-CZ" baseline="0" dirty="0" err="1" smtClean="0"/>
              <a:t>were</a:t>
            </a:r>
            <a:r>
              <a:rPr lang="cs-CZ" baseline="0" dirty="0" smtClean="0"/>
              <a:t> </a:t>
            </a:r>
            <a:r>
              <a:rPr lang="cs-CZ" baseline="0" dirty="0" err="1" smtClean="0"/>
              <a:t>asked</a:t>
            </a:r>
            <a:r>
              <a:rPr lang="cs-CZ" baseline="0" dirty="0" smtClean="0"/>
              <a:t> to </a:t>
            </a:r>
            <a:r>
              <a:rPr lang="cs-CZ" baseline="0" dirty="0" err="1" smtClean="0"/>
              <a:t>loacte</a:t>
            </a:r>
            <a:r>
              <a:rPr lang="cs-CZ" baseline="0" dirty="0" smtClean="0"/>
              <a:t> </a:t>
            </a:r>
            <a:r>
              <a:rPr lang="cs-CZ" baseline="0" dirty="0" err="1" smtClean="0"/>
              <a:t>parties</a:t>
            </a:r>
            <a:r>
              <a:rPr lang="cs-CZ" baseline="0" dirty="0" smtClean="0"/>
              <a:t> </a:t>
            </a:r>
            <a:r>
              <a:rPr lang="cs-CZ" baseline="0" dirty="0" err="1" smtClean="0"/>
              <a:t>along</a:t>
            </a:r>
            <a:r>
              <a:rPr lang="cs-CZ" baseline="0" dirty="0" smtClean="0"/>
              <a:t> a </a:t>
            </a:r>
          </a:p>
          <a:p>
            <a:endParaRPr lang="cs-CZ" baseline="0" dirty="0" smtClean="0"/>
          </a:p>
          <a:p>
            <a:endParaRPr lang="cs-CZ" baseline="0" dirty="0" smtClean="0"/>
          </a:p>
          <a:p>
            <a:r>
              <a:rPr lang="cs-CZ" baseline="0" dirty="0" err="1" smtClean="0"/>
              <a:t>Unlike</a:t>
            </a:r>
            <a:r>
              <a:rPr lang="cs-CZ" baseline="0" dirty="0" smtClean="0"/>
              <a:t> </a:t>
            </a:r>
            <a:r>
              <a:rPr lang="cs-CZ" baseline="0" dirty="0" err="1" smtClean="0"/>
              <a:t>populism</a:t>
            </a:r>
            <a:r>
              <a:rPr lang="cs-CZ" baseline="0" dirty="0" smtClean="0"/>
              <a:t>, </a:t>
            </a:r>
            <a:r>
              <a:rPr lang="cs-CZ" baseline="0" dirty="0" err="1" smtClean="0"/>
              <a:t>pluralism</a:t>
            </a:r>
            <a:r>
              <a:rPr lang="cs-CZ" baseline="0" dirty="0" smtClean="0"/>
              <a:t>….</a:t>
            </a:r>
            <a:endParaRPr lang="en-GB"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31</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Let‘s </a:t>
            </a:r>
            <a:r>
              <a:rPr lang="cs-CZ" dirty="0" err="1" smtClean="0"/>
              <a:t>have</a:t>
            </a:r>
            <a:r>
              <a:rPr lang="cs-CZ" dirty="0" smtClean="0"/>
              <a:t> a look</a:t>
            </a:r>
            <a:r>
              <a:rPr lang="cs-CZ" baseline="0" dirty="0" smtClean="0"/>
              <a:t> </a:t>
            </a:r>
            <a:r>
              <a:rPr lang="cs-CZ" baseline="0" dirty="0" err="1" smtClean="0"/>
              <a:t>at</a:t>
            </a:r>
            <a:r>
              <a:rPr lang="cs-CZ" baseline="0" dirty="0" smtClean="0"/>
              <a:t> </a:t>
            </a:r>
            <a:r>
              <a:rPr lang="cs-CZ" baseline="0" dirty="0" err="1" smtClean="0"/>
              <a:t>the</a:t>
            </a:r>
            <a:r>
              <a:rPr lang="cs-CZ" baseline="0" dirty="0" smtClean="0"/>
              <a:t> </a:t>
            </a:r>
            <a:r>
              <a:rPr lang="cs-CZ" baseline="0" dirty="0" err="1" smtClean="0"/>
              <a:t>scales</a:t>
            </a:r>
            <a:r>
              <a:rPr lang="cs-CZ" baseline="0" dirty="0" smtClean="0"/>
              <a:t> </a:t>
            </a:r>
            <a:r>
              <a:rPr lang="cs-CZ" baseline="0" dirty="0" err="1" smtClean="0"/>
              <a:t>used</a:t>
            </a:r>
            <a:r>
              <a:rPr lang="cs-CZ" baseline="0" dirty="0" smtClean="0"/>
              <a:t> in </a:t>
            </a:r>
            <a:r>
              <a:rPr lang="cs-CZ" baseline="0" dirty="0" err="1" smtClean="0"/>
              <a:t>the</a:t>
            </a:r>
            <a:r>
              <a:rPr lang="cs-CZ" baseline="0" dirty="0" smtClean="0"/>
              <a:t> 2nd </a:t>
            </a:r>
            <a:r>
              <a:rPr lang="cs-CZ" baseline="0" dirty="0" err="1" smtClean="0"/>
              <a:t>wave</a:t>
            </a:r>
            <a:r>
              <a:rPr lang="cs-CZ" baseline="0" dirty="0" smtClean="0"/>
              <a:t>, on </a:t>
            </a:r>
            <a:r>
              <a:rPr lang="cs-CZ" baseline="0" dirty="0" err="1" smtClean="0"/>
              <a:t>whhich</a:t>
            </a:r>
            <a:r>
              <a:rPr lang="cs-CZ" baseline="0" dirty="0" smtClean="0"/>
              <a:t> </a:t>
            </a:r>
            <a:r>
              <a:rPr lang="cs-CZ" baseline="0" dirty="0" err="1" smtClean="0"/>
              <a:t>experrts</a:t>
            </a:r>
            <a:r>
              <a:rPr lang="cs-CZ" baseline="0" dirty="0" smtClean="0"/>
              <a:t> </a:t>
            </a:r>
            <a:r>
              <a:rPr lang="cs-CZ" baseline="0" dirty="0" err="1" smtClean="0"/>
              <a:t>were</a:t>
            </a:r>
            <a:r>
              <a:rPr lang="cs-CZ" baseline="0" dirty="0" smtClean="0"/>
              <a:t> </a:t>
            </a:r>
            <a:r>
              <a:rPr lang="cs-CZ" baseline="0" dirty="0" err="1" smtClean="0"/>
              <a:t>asked</a:t>
            </a:r>
            <a:r>
              <a:rPr lang="cs-CZ" baseline="0" dirty="0" smtClean="0"/>
              <a:t> to </a:t>
            </a:r>
            <a:r>
              <a:rPr lang="cs-CZ" baseline="0" dirty="0" err="1" smtClean="0"/>
              <a:t>allocate</a:t>
            </a:r>
            <a:r>
              <a:rPr lang="cs-CZ" baseline="0" dirty="0" smtClean="0"/>
              <a:t> </a:t>
            </a:r>
            <a:r>
              <a:rPr lang="cs-CZ" baseline="0" dirty="0" err="1" smtClean="0"/>
              <a:t>of</a:t>
            </a:r>
            <a:r>
              <a:rPr lang="cs-CZ" baseline="0" dirty="0" smtClean="0"/>
              <a:t> </a:t>
            </a:r>
            <a:r>
              <a:rPr lang="cs-CZ" baseline="0" dirty="0" err="1" smtClean="0"/>
              <a:t>political</a:t>
            </a:r>
            <a:r>
              <a:rPr lang="cs-CZ" baseline="0" dirty="0" smtClean="0"/>
              <a:t> </a:t>
            </a:r>
            <a:r>
              <a:rPr lang="cs-CZ" baseline="0" dirty="0" err="1" smtClean="0"/>
              <a:t>actors</a:t>
            </a:r>
            <a:endParaRPr lang="cs-CZ" baseline="0" dirty="0" smtClean="0"/>
          </a:p>
          <a:p>
            <a:pPr>
              <a:buFontTx/>
              <a:buNone/>
            </a:pPr>
            <a:r>
              <a:rPr lang="cs-CZ" baseline="0" dirty="0" smtClean="0"/>
              <a:t>- </a:t>
            </a:r>
            <a:r>
              <a:rPr lang="cs-CZ" baseline="0" dirty="0" err="1" smtClean="0"/>
              <a:t>Two</a:t>
            </a:r>
            <a:r>
              <a:rPr lang="cs-CZ" baseline="0" dirty="0" smtClean="0"/>
              <a:t> </a:t>
            </a:r>
            <a:r>
              <a:rPr lang="cs-CZ" baseline="0" dirty="0" err="1" smtClean="0"/>
              <a:t>scales</a:t>
            </a:r>
            <a:r>
              <a:rPr lang="cs-CZ" baseline="0" dirty="0" smtClean="0"/>
              <a:t> – </a:t>
            </a:r>
            <a:r>
              <a:rPr lang="cs-CZ" baseline="0" dirty="0" err="1" smtClean="0"/>
              <a:t>one</a:t>
            </a:r>
            <a:r>
              <a:rPr lang="cs-CZ" baseline="0" dirty="0" smtClean="0"/>
              <a:t> </a:t>
            </a:r>
            <a:r>
              <a:rPr lang="cs-CZ" baseline="0" dirty="0" err="1" smtClean="0"/>
              <a:t>for</a:t>
            </a:r>
            <a:r>
              <a:rPr lang="cs-CZ" baseline="0" dirty="0" smtClean="0"/>
              <a:t> </a:t>
            </a:r>
            <a:r>
              <a:rPr lang="cs-CZ" baseline="0" dirty="0" err="1" smtClean="0"/>
              <a:t>people</a:t>
            </a:r>
            <a:r>
              <a:rPr lang="cs-CZ" baseline="0" dirty="0" smtClean="0"/>
              <a:t>-</a:t>
            </a:r>
            <a:r>
              <a:rPr lang="cs-CZ" baseline="0" dirty="0" err="1" smtClean="0"/>
              <a:t>centrism</a:t>
            </a:r>
            <a:r>
              <a:rPr lang="cs-CZ" baseline="0" dirty="0" smtClean="0"/>
              <a:t>, </a:t>
            </a:r>
            <a:r>
              <a:rPr lang="cs-CZ" baseline="0" dirty="0" err="1" smtClean="0"/>
              <a:t>other</a:t>
            </a:r>
            <a:r>
              <a:rPr lang="cs-CZ" baseline="0" dirty="0" smtClean="0"/>
              <a:t> </a:t>
            </a:r>
            <a:r>
              <a:rPr lang="cs-CZ" baseline="0" dirty="0" err="1" smtClean="0"/>
              <a:t>for</a:t>
            </a:r>
            <a:r>
              <a:rPr lang="cs-CZ" baseline="0" dirty="0" smtClean="0"/>
              <a:t> anti-</a:t>
            </a:r>
            <a:r>
              <a:rPr lang="cs-CZ" baseline="0" dirty="0" err="1" smtClean="0"/>
              <a:t>elitism</a:t>
            </a:r>
            <a:endParaRPr lang="cs-CZ" baseline="0" dirty="0" smtClean="0"/>
          </a:p>
          <a:p>
            <a:pPr>
              <a:buFontTx/>
              <a:buChar char="-"/>
            </a:pPr>
            <a:r>
              <a:rPr lang="cs-CZ" baseline="0" dirty="0" smtClean="0"/>
              <a:t> </a:t>
            </a:r>
            <a:r>
              <a:rPr lang="cs-CZ" baseline="0" dirty="0" err="1" smtClean="0"/>
              <a:t>endpoints</a:t>
            </a:r>
            <a:r>
              <a:rPr lang="cs-CZ" baseline="0" dirty="0" smtClean="0"/>
              <a:t> </a:t>
            </a:r>
            <a:r>
              <a:rPr lang="cs-CZ" baseline="0" dirty="0" err="1" smtClean="0"/>
              <a:t>of</a:t>
            </a:r>
            <a:r>
              <a:rPr lang="cs-CZ" baseline="0" dirty="0" smtClean="0"/>
              <a:t> </a:t>
            </a:r>
            <a:r>
              <a:rPr lang="cs-CZ" baseline="0" dirty="0" err="1" smtClean="0"/>
              <a:t>the</a:t>
            </a:r>
            <a:r>
              <a:rPr lang="cs-CZ" baseline="0" dirty="0" smtClean="0"/>
              <a:t> </a:t>
            </a:r>
            <a:r>
              <a:rPr lang="cs-CZ" baseline="0" dirty="0" err="1" smtClean="0"/>
              <a:t>scale</a:t>
            </a:r>
            <a:r>
              <a:rPr lang="cs-CZ" baseline="0" dirty="0" smtClean="0"/>
              <a:t> on </a:t>
            </a:r>
            <a:r>
              <a:rPr lang="cs-CZ" baseline="0" dirty="0" err="1" smtClean="0"/>
              <a:t>people</a:t>
            </a:r>
            <a:r>
              <a:rPr lang="cs-CZ" baseline="0" dirty="0" smtClean="0"/>
              <a:t>-</a:t>
            </a:r>
            <a:r>
              <a:rPr lang="cs-CZ" baseline="0" dirty="0" err="1" smtClean="0"/>
              <a:t>centrism</a:t>
            </a:r>
            <a:r>
              <a:rPr lang="cs-CZ" baseline="0" dirty="0" smtClean="0"/>
              <a:t> – </a:t>
            </a:r>
            <a:r>
              <a:rPr lang="cs-CZ" baseline="0" dirty="0" err="1" smtClean="0"/>
              <a:t>populist</a:t>
            </a:r>
            <a:r>
              <a:rPr lang="cs-CZ" baseline="0" dirty="0" smtClean="0"/>
              <a:t> </a:t>
            </a:r>
            <a:r>
              <a:rPr lang="cs-CZ" baseline="0" dirty="0" err="1" smtClean="0"/>
              <a:t>endpoint</a:t>
            </a:r>
            <a:r>
              <a:rPr lang="cs-CZ" baseline="0" dirty="0" smtClean="0"/>
              <a:t> </a:t>
            </a:r>
            <a:r>
              <a:rPr lang="cs-CZ" baseline="0" dirty="0" err="1" smtClean="0"/>
              <a:t>describe</a:t>
            </a:r>
            <a:r>
              <a:rPr lang="cs-CZ" baseline="0" dirty="0" smtClean="0"/>
              <a:t> as:</a:t>
            </a:r>
          </a:p>
          <a:p>
            <a:pPr>
              <a:buFontTx/>
              <a:buChar char="-"/>
            </a:pPr>
            <a:r>
              <a:rPr lang="cs-CZ" baseline="0" dirty="0" err="1" smtClean="0"/>
              <a:t>Pluralist</a:t>
            </a:r>
            <a:r>
              <a:rPr lang="cs-CZ" baseline="0" dirty="0" smtClean="0"/>
              <a:t> </a:t>
            </a:r>
            <a:r>
              <a:rPr lang="cs-CZ" baseline="0" dirty="0" err="1" smtClean="0"/>
              <a:t>endpoint</a:t>
            </a:r>
            <a:r>
              <a:rPr lang="cs-CZ" baseline="0" dirty="0" smtClean="0"/>
              <a:t> </a:t>
            </a:r>
            <a:r>
              <a:rPr lang="cs-CZ" baseline="0" dirty="0" err="1" smtClean="0"/>
              <a:t>described</a:t>
            </a:r>
            <a:r>
              <a:rPr lang="cs-CZ" baseline="0" dirty="0" smtClean="0"/>
              <a:t> as:</a:t>
            </a: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32</a:t>
            </a:fld>
            <a:endParaRPr lang="cs-CZ" alt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Tx/>
              <a:buChar char="-"/>
            </a:pPr>
            <a:r>
              <a:rPr lang="cs-CZ" baseline="0" dirty="0" smtClean="0"/>
              <a:t> </a:t>
            </a:r>
            <a:r>
              <a:rPr lang="cs-CZ" baseline="0" dirty="0" err="1" smtClean="0"/>
              <a:t>endpoints</a:t>
            </a:r>
            <a:r>
              <a:rPr lang="cs-CZ" baseline="0" dirty="0" smtClean="0"/>
              <a:t> </a:t>
            </a:r>
            <a:r>
              <a:rPr lang="cs-CZ" baseline="0" dirty="0" err="1" smtClean="0"/>
              <a:t>of</a:t>
            </a:r>
            <a:r>
              <a:rPr lang="cs-CZ" baseline="0" dirty="0" smtClean="0"/>
              <a:t> </a:t>
            </a:r>
            <a:r>
              <a:rPr lang="cs-CZ" baseline="0" dirty="0" err="1" smtClean="0"/>
              <a:t>the</a:t>
            </a:r>
            <a:r>
              <a:rPr lang="cs-CZ" baseline="0" dirty="0" smtClean="0"/>
              <a:t> </a:t>
            </a:r>
            <a:r>
              <a:rPr lang="cs-CZ" baseline="0" dirty="0" err="1" smtClean="0"/>
              <a:t>scale</a:t>
            </a:r>
            <a:r>
              <a:rPr lang="cs-CZ" baseline="0" dirty="0" smtClean="0"/>
              <a:t> on anti-</a:t>
            </a:r>
            <a:r>
              <a:rPr lang="cs-CZ" baseline="0" dirty="0" err="1" smtClean="0"/>
              <a:t>elitism</a:t>
            </a:r>
            <a:r>
              <a:rPr lang="cs-CZ" baseline="0" dirty="0" smtClean="0"/>
              <a:t>– </a:t>
            </a:r>
            <a:r>
              <a:rPr lang="cs-CZ" baseline="0" dirty="0" err="1" smtClean="0"/>
              <a:t>populist</a:t>
            </a:r>
            <a:r>
              <a:rPr lang="cs-CZ" baseline="0" dirty="0" smtClean="0"/>
              <a:t> </a:t>
            </a:r>
            <a:r>
              <a:rPr lang="cs-CZ" baseline="0" dirty="0" err="1" smtClean="0"/>
              <a:t>endpoint</a:t>
            </a:r>
            <a:r>
              <a:rPr lang="cs-CZ" baseline="0" dirty="0" smtClean="0"/>
              <a:t> </a:t>
            </a:r>
            <a:r>
              <a:rPr lang="cs-CZ" baseline="0" dirty="0" err="1" smtClean="0"/>
              <a:t>describe</a:t>
            </a:r>
            <a:r>
              <a:rPr lang="cs-CZ" baseline="0" dirty="0" smtClean="0"/>
              <a:t> as:</a:t>
            </a:r>
          </a:p>
          <a:p>
            <a:pPr>
              <a:buFontTx/>
              <a:buChar char="-"/>
            </a:pPr>
            <a:r>
              <a:rPr lang="cs-CZ" baseline="0" dirty="0" err="1" smtClean="0"/>
              <a:t>Pluralist</a:t>
            </a:r>
            <a:r>
              <a:rPr lang="cs-CZ" baseline="0" dirty="0" smtClean="0"/>
              <a:t> </a:t>
            </a:r>
            <a:r>
              <a:rPr lang="cs-CZ" baseline="0" dirty="0" err="1" smtClean="0"/>
              <a:t>endpoint</a:t>
            </a:r>
            <a:r>
              <a:rPr lang="cs-CZ" baseline="0" dirty="0" smtClean="0"/>
              <a:t> </a:t>
            </a:r>
            <a:r>
              <a:rPr lang="cs-CZ" baseline="0" dirty="0" err="1" smtClean="0"/>
              <a:t>described</a:t>
            </a:r>
            <a:r>
              <a:rPr lang="cs-CZ" baseline="0" dirty="0" smtClean="0"/>
              <a:t> as:</a:t>
            </a:r>
          </a:p>
          <a:p>
            <a:endParaRPr lang="en-GB"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33</a:t>
            </a:fld>
            <a:endParaRPr lang="cs-CZ" alt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noProof="0" dirty="0" err="1" smtClean="0"/>
              <a:t>Two</a:t>
            </a:r>
            <a:r>
              <a:rPr lang="cs-CZ" noProof="0" dirty="0" smtClean="0"/>
              <a:t> </a:t>
            </a:r>
            <a:r>
              <a:rPr lang="cs-CZ" noProof="0" dirty="0" err="1" smtClean="0"/>
              <a:t>sources</a:t>
            </a:r>
            <a:r>
              <a:rPr lang="cs-CZ" noProof="0" dirty="0" smtClean="0"/>
              <a:t> </a:t>
            </a:r>
            <a:r>
              <a:rPr lang="cs-CZ" noProof="0" dirty="0" err="1" smtClean="0"/>
              <a:t>of</a:t>
            </a:r>
            <a:r>
              <a:rPr lang="cs-CZ" noProof="0" dirty="0" smtClean="0"/>
              <a:t> </a:t>
            </a:r>
            <a:r>
              <a:rPr lang="cs-CZ" noProof="0" dirty="0" err="1" smtClean="0"/>
              <a:t>useful</a:t>
            </a:r>
            <a:r>
              <a:rPr lang="cs-CZ" noProof="0" dirty="0" smtClean="0"/>
              <a:t> </a:t>
            </a:r>
            <a:r>
              <a:rPr lang="cs-CZ" noProof="0" dirty="0" err="1" smtClean="0"/>
              <a:t>datasets</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34</a:t>
            </a:fld>
            <a:endParaRPr lang="cs-CZ" alt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noProof="0" dirty="0" err="1" smtClean="0"/>
              <a:t>First</a:t>
            </a:r>
            <a:r>
              <a:rPr lang="cs-CZ" noProof="0" dirty="0" smtClean="0"/>
              <a:t> </a:t>
            </a:r>
            <a:r>
              <a:rPr lang="cs-CZ" noProof="0" dirty="0" err="1" smtClean="0"/>
              <a:t>is</a:t>
            </a:r>
            <a:r>
              <a:rPr lang="cs-CZ" baseline="0" noProof="0" dirty="0" smtClean="0"/>
              <a:t> </a:t>
            </a:r>
            <a:r>
              <a:rPr lang="cs-CZ" baseline="0" noProof="0" dirty="0" err="1" smtClean="0"/>
              <a:t>the</a:t>
            </a:r>
            <a:r>
              <a:rPr lang="cs-CZ" baseline="0" noProof="0" dirty="0" smtClean="0"/>
              <a:t> </a:t>
            </a:r>
            <a:r>
              <a:rPr lang="cs-CZ" noProof="0" dirty="0" err="1" smtClean="0"/>
              <a:t>Chappel</a:t>
            </a:r>
            <a:r>
              <a:rPr lang="cs-CZ" noProof="0" dirty="0" smtClean="0"/>
              <a:t> </a:t>
            </a:r>
            <a:r>
              <a:rPr lang="cs-CZ" noProof="0" dirty="0" err="1" smtClean="0"/>
              <a:t>hill</a:t>
            </a:r>
            <a:r>
              <a:rPr lang="cs-CZ" noProof="0" dirty="0" smtClean="0"/>
              <a:t> expert </a:t>
            </a:r>
            <a:r>
              <a:rPr lang="cs-CZ" noProof="0" dirty="0" err="1" smtClean="0"/>
              <a:t>flash</a:t>
            </a:r>
            <a:r>
              <a:rPr lang="cs-CZ" noProof="0" dirty="0" smtClean="0"/>
              <a:t> </a:t>
            </a:r>
            <a:r>
              <a:rPr lang="cs-CZ" noProof="0" dirty="0" err="1" smtClean="0"/>
              <a:t>survey</a:t>
            </a:r>
            <a:r>
              <a:rPr lang="cs-CZ" noProof="0" dirty="0" smtClean="0"/>
              <a:t> </a:t>
            </a:r>
            <a:r>
              <a:rPr lang="cs-CZ" noProof="0" dirty="0" err="1" smtClean="0"/>
              <a:t>whcih</a:t>
            </a:r>
            <a:r>
              <a:rPr lang="cs-CZ" baseline="0" noProof="0" dirty="0" smtClean="0"/>
              <a:t> </a:t>
            </a:r>
            <a:r>
              <a:rPr lang="cs-CZ" baseline="0" noProof="0" dirty="0" err="1" smtClean="0"/>
              <a:t>was</a:t>
            </a:r>
            <a:r>
              <a:rPr lang="cs-CZ" baseline="0" noProof="0" dirty="0" smtClean="0"/>
              <a:t> </a:t>
            </a:r>
            <a:r>
              <a:rPr lang="cs-CZ" baseline="0" noProof="0" dirty="0" err="1" smtClean="0"/>
              <a:t>carried</a:t>
            </a:r>
            <a:r>
              <a:rPr lang="cs-CZ" baseline="0" noProof="0" dirty="0" smtClean="0"/>
              <a:t> </a:t>
            </a:r>
            <a:r>
              <a:rPr lang="cs-CZ" baseline="0" noProof="0" dirty="0" err="1" smtClean="0"/>
              <a:t>out</a:t>
            </a:r>
            <a:r>
              <a:rPr lang="cs-CZ" baseline="0" noProof="0" dirty="0" smtClean="0"/>
              <a:t> in….</a:t>
            </a:r>
          </a:p>
          <a:p>
            <a:r>
              <a:rPr lang="cs-CZ" baseline="0" noProof="0" dirty="0" err="1" smtClean="0"/>
              <a:t>Expertes</a:t>
            </a:r>
            <a:r>
              <a:rPr lang="cs-CZ" baseline="0" noProof="0" dirty="0" smtClean="0"/>
              <a:t> </a:t>
            </a:r>
            <a:r>
              <a:rPr lang="cs-CZ" baseline="0" noProof="0" dirty="0" err="1" smtClean="0"/>
              <a:t>were</a:t>
            </a:r>
            <a:r>
              <a:rPr lang="cs-CZ" baseline="0" noProof="0" dirty="0" smtClean="0"/>
              <a:t> </a:t>
            </a:r>
            <a:r>
              <a:rPr lang="cs-CZ" baseline="0" noProof="0" dirty="0" err="1" smtClean="0"/>
              <a:t>asked</a:t>
            </a:r>
            <a:r>
              <a:rPr lang="cs-CZ" baseline="0" noProof="0" dirty="0" smtClean="0"/>
              <a:t> </a:t>
            </a:r>
            <a:r>
              <a:rPr lang="cs-CZ" baseline="0" noProof="0" dirty="0" err="1" smtClean="0"/>
              <a:t>about</a:t>
            </a:r>
            <a:r>
              <a:rPr lang="cs-CZ" baseline="0" noProof="0" dirty="0" smtClean="0"/>
              <a:t>…..</a:t>
            </a:r>
          </a:p>
          <a:p>
            <a:r>
              <a:rPr lang="cs-CZ" baseline="0" noProof="0" dirty="0" err="1" smtClean="0"/>
              <a:t>Survey</a:t>
            </a:r>
            <a:r>
              <a:rPr lang="cs-CZ" baseline="0" noProof="0" dirty="0" smtClean="0"/>
              <a:t> </a:t>
            </a:r>
            <a:r>
              <a:rPr lang="cs-CZ" baseline="0" noProof="0" dirty="0" err="1" smtClean="0"/>
              <a:t>included</a:t>
            </a:r>
            <a:r>
              <a:rPr lang="cs-CZ" baseline="0" noProof="0" dirty="0" smtClean="0"/>
              <a:t> </a:t>
            </a:r>
            <a:r>
              <a:rPr lang="cs-CZ" baseline="0" noProof="0" dirty="0" err="1" smtClean="0"/>
              <a:t>questions</a:t>
            </a:r>
            <a:r>
              <a:rPr lang="cs-CZ" baseline="0" noProof="0" dirty="0" smtClean="0"/>
              <a:t> on</a:t>
            </a:r>
          </a:p>
          <a:p>
            <a:r>
              <a:rPr lang="cs-CZ" baseline="0" noProof="0" dirty="0" err="1" smtClean="0"/>
              <a:t>Websites</a:t>
            </a:r>
            <a:r>
              <a:rPr lang="cs-CZ" baseline="0" noProof="0" dirty="0" smtClean="0"/>
              <a:t> – </a:t>
            </a:r>
            <a:r>
              <a:rPr lang="cs-CZ" baseline="0" noProof="0" dirty="0" err="1" smtClean="0"/>
              <a:t>you</a:t>
            </a:r>
            <a:r>
              <a:rPr lang="cs-CZ" baseline="0" noProof="0" dirty="0" smtClean="0"/>
              <a:t> </a:t>
            </a:r>
            <a:r>
              <a:rPr lang="cs-CZ" baseline="0" noProof="0" dirty="0" err="1" smtClean="0"/>
              <a:t>can</a:t>
            </a:r>
            <a:r>
              <a:rPr lang="cs-CZ" baseline="0" noProof="0" dirty="0" smtClean="0"/>
              <a:t> </a:t>
            </a:r>
            <a:r>
              <a:rPr lang="cs-CZ" baseline="0" noProof="0" dirty="0" err="1" smtClean="0"/>
              <a:t>find</a:t>
            </a:r>
            <a:r>
              <a:rPr lang="cs-CZ" baseline="0" noProof="0" dirty="0" smtClean="0"/>
              <a:t> sample </a:t>
            </a:r>
            <a:r>
              <a:rPr lang="cs-CZ" baseline="0" noProof="0" dirty="0" err="1" smtClean="0"/>
              <a:t>questiaonnere</a:t>
            </a:r>
            <a:r>
              <a:rPr lang="cs-CZ" baseline="0" noProof="0" dirty="0" smtClean="0"/>
              <a:t>, </a:t>
            </a:r>
            <a:r>
              <a:rPr lang="cs-CZ" baseline="0" noProof="0" dirty="0" err="1" smtClean="0"/>
              <a:t>codebook</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35</a:t>
            </a:fld>
            <a:endParaRPr lang="cs-CZ" alt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36</a:t>
            </a:fld>
            <a:endParaRPr lang="cs-CZ" altLang="cs-CZ"/>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37</a:t>
            </a:fld>
            <a:endParaRPr lang="cs-CZ" altLang="cs-CZ"/>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38</a:t>
            </a:fld>
            <a:endParaRPr lang="cs-CZ" altLang="cs-CZ"/>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noProof="0" dirty="0" err="1" smtClean="0"/>
              <a:t>Interesting</a:t>
            </a:r>
            <a:r>
              <a:rPr lang="cs-CZ" noProof="0" dirty="0" smtClean="0"/>
              <a:t> source </a:t>
            </a:r>
            <a:r>
              <a:rPr lang="cs-CZ" noProof="0" dirty="0" err="1" smtClean="0"/>
              <a:t>of</a:t>
            </a:r>
            <a:r>
              <a:rPr lang="cs-CZ" noProof="0" dirty="0" smtClean="0"/>
              <a:t> data </a:t>
            </a:r>
            <a:r>
              <a:rPr lang="cs-CZ" noProof="0" dirty="0" err="1" smtClean="0"/>
              <a:t>is</a:t>
            </a:r>
            <a:r>
              <a:rPr lang="cs-CZ" noProof="0" dirty="0" smtClean="0"/>
              <a:t> </a:t>
            </a:r>
            <a:r>
              <a:rPr lang="cs-CZ" noProof="0" dirty="0" err="1" smtClean="0"/>
              <a:t>Populism</a:t>
            </a:r>
            <a:r>
              <a:rPr lang="cs-CZ" noProof="0" dirty="0" smtClean="0"/>
              <a:t> and </a:t>
            </a:r>
            <a:r>
              <a:rPr lang="cs-CZ" noProof="0" dirty="0" err="1" smtClean="0"/>
              <a:t>Political</a:t>
            </a:r>
            <a:r>
              <a:rPr lang="cs-CZ" noProof="0" dirty="0" smtClean="0"/>
              <a:t> </a:t>
            </a:r>
            <a:r>
              <a:rPr lang="cs-CZ" noProof="0" dirty="0" err="1" smtClean="0"/>
              <a:t>Parties</a:t>
            </a:r>
            <a:r>
              <a:rPr lang="cs-CZ" baseline="0" noProof="0" dirty="0" smtClean="0"/>
              <a:t> Expert </a:t>
            </a:r>
            <a:r>
              <a:rPr lang="cs-CZ" baseline="0" noProof="0" dirty="0" err="1" smtClean="0"/>
              <a:t>surveys</a:t>
            </a:r>
            <a:r>
              <a:rPr lang="cs-CZ" baseline="0" noProof="0" dirty="0" smtClean="0"/>
              <a:t> </a:t>
            </a:r>
            <a:r>
              <a:rPr lang="cs-CZ" baseline="0" noProof="0" dirty="0" err="1" smtClean="0"/>
              <a:t>was</a:t>
            </a:r>
            <a:r>
              <a:rPr lang="cs-CZ" baseline="0" noProof="0" dirty="0" smtClean="0"/>
              <a:t> </a:t>
            </a:r>
            <a:r>
              <a:rPr lang="cs-CZ" baseline="0" noProof="0" dirty="0" err="1" smtClean="0"/>
              <a:t>carried</a:t>
            </a:r>
            <a:r>
              <a:rPr lang="cs-CZ" baseline="0" noProof="0" dirty="0" smtClean="0"/>
              <a:t> </a:t>
            </a:r>
            <a:r>
              <a:rPr lang="cs-CZ" baseline="0" noProof="0" dirty="0" err="1" smtClean="0"/>
              <a:t>out</a:t>
            </a:r>
            <a:r>
              <a:rPr lang="cs-CZ" baseline="0" noProof="0" dirty="0" smtClean="0"/>
              <a:t> in…</a:t>
            </a:r>
          </a:p>
          <a:p>
            <a:r>
              <a:rPr lang="cs-CZ" baseline="0" noProof="0" dirty="0" err="1" smtClean="0"/>
              <a:t>Epxerts</a:t>
            </a:r>
            <a:r>
              <a:rPr lang="cs-CZ" baseline="0" noProof="0" dirty="0" smtClean="0"/>
              <a:t> </a:t>
            </a:r>
            <a:r>
              <a:rPr lang="cs-CZ" baseline="0" noProof="0" dirty="0" err="1" smtClean="0"/>
              <a:t>asked</a:t>
            </a:r>
            <a:r>
              <a:rPr lang="cs-CZ" baseline="0" noProof="0" dirty="0" smtClean="0"/>
              <a:t> </a:t>
            </a:r>
            <a:r>
              <a:rPr lang="cs-CZ" baseline="0" noProof="0" dirty="0" err="1" smtClean="0"/>
              <a:t>about</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40</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There</a:t>
            </a:r>
            <a:r>
              <a:rPr lang="en-GB" baseline="0" noProof="0" dirty="0" smtClean="0"/>
              <a:t> are two main types…</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In</a:t>
            </a:r>
            <a:r>
              <a:rPr lang="en-GB" baseline="0" noProof="0" dirty="0" smtClean="0"/>
              <a:t> a classical content analysis researchers first create a codebook, in which they specify what they mean by populism, how they want to measure/ code </a:t>
            </a:r>
            <a:r>
              <a:rPr lang="en-GB" baseline="0" noProof="0" dirty="0" err="1" smtClean="0"/>
              <a:t>i</a:t>
            </a:r>
            <a:r>
              <a:rPr lang="cs-CZ" baseline="0" noProof="0" dirty="0" err="1" smtClean="0"/>
              <a:t>t</a:t>
            </a:r>
            <a:r>
              <a:rPr lang="cs-CZ" baseline="0" noProof="0" dirty="0" smtClean="0"/>
              <a:t>.</a:t>
            </a:r>
            <a:endParaRPr lang="en-GB" baseline="0" noProof="0" dirty="0" smtClean="0"/>
          </a:p>
          <a:p>
            <a:r>
              <a:rPr lang="en-GB" baseline="0" noProof="0" dirty="0" smtClean="0"/>
              <a:t>This codebook is then used by coders to analyse populism in texts of political actors – speeches of presidents, party manifestos etc.</a:t>
            </a:r>
          </a:p>
          <a:p>
            <a:r>
              <a:rPr lang="en-GB" baseline="0" noProof="0" dirty="0" smtClean="0"/>
              <a:t>People do the analysis – referred to as human-coded approach</a:t>
            </a:r>
            <a:r>
              <a:rPr lang="cs-CZ" baseline="0" noProof="0" dirty="0" smtClean="0"/>
              <a:t>.</a:t>
            </a:r>
            <a:endParaRPr lang="en-GB" baseline="0" noProof="0"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In computerised</a:t>
            </a:r>
            <a:r>
              <a:rPr lang="en-GB" baseline="0" noProof="0" dirty="0" smtClean="0"/>
              <a:t> content analysis researchers first create dictionary containing words/ phrases which are indicators of populism.</a:t>
            </a:r>
          </a:p>
          <a:p>
            <a:r>
              <a:rPr lang="en-GB" baseline="0" noProof="0" dirty="0" smtClean="0"/>
              <a:t>Computer is then given both the texts of political actors in which populism should be measured and the dictionary</a:t>
            </a:r>
            <a:r>
              <a:rPr lang="cs-CZ" baseline="0" noProof="0" dirty="0" smtClean="0"/>
              <a:t>.</a:t>
            </a:r>
            <a:endParaRPr lang="en-GB" baseline="0" noProof="0" dirty="0" smtClean="0"/>
          </a:p>
          <a:p>
            <a:r>
              <a:rPr lang="en-GB" baseline="0" noProof="0" dirty="0" smtClean="0"/>
              <a:t>Output is the proportions of populist words in those texts.</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8</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…election manifestos, speeches…</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noProof="0" dirty="0" smtClean="0"/>
              <a:t>…debates, newspaper articles, but also Tweets or Facebook posts.</a:t>
            </a:r>
            <a:endParaRPr lang="en-GB" noProof="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US" noProof="0" smtClean="0"/>
              <a:t>POLb1111 Populism and parties: Measurements of Populism 23.10.2019</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01591" cy="1036097"/>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POLb1111 Populism and parties: Measurements of Populism 23.10.2019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POLb1111 Populism and parties: Measurements of Populism 23.10.2019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008C7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smtClean="0"/>
              <a:t>POLb1111 Populism and parties: Measurements of Populism 23.10.2019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3731" y="6048047"/>
            <a:ext cx="866087" cy="597600"/>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8C78"/>
        </a:solidFill>
        <a:effectLst/>
      </p:bgPr>
    </p:bg>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087670" cy="2820491"/>
          </a:xfrm>
          <a:prstGeom prst="rect">
            <a:avLst/>
          </a:prstGeom>
        </p:spPr>
      </p:pic>
      <p:sp>
        <p:nvSpPr>
          <p:cNvPr id="4" name="Zástupný symbol pro zápatí 1"/>
          <p:cNvSpPr>
            <a:spLocks noGrp="1"/>
          </p:cNvSpPr>
          <p:nvPr>
            <p:ph type="ftr" sz="quarter" idx="10"/>
          </p:nvPr>
        </p:nvSpPr>
        <p:spPr>
          <a:xfrm>
            <a:off x="720000" y="6228000"/>
            <a:ext cx="7920000" cy="252000"/>
          </a:xfrm>
        </p:spPr>
        <p:txBody>
          <a:bodyPr/>
          <a:lstStyle>
            <a:lvl1pPr>
              <a:defRPr>
                <a:solidFill>
                  <a:srgbClr val="008C78"/>
                </a:solidFill>
              </a:defRPr>
            </a:lvl1pPr>
          </a:lstStyle>
          <a:p>
            <a:r>
              <a:rPr lang="en-US" smtClean="0"/>
              <a:t>POLb1111 Populism and parties: Measurements of Populism 23.10.2019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008C78"/>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51D826CB-0B0F-418C-B9F2-3FFBE770A80E}"/>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smtClean="0"/>
              <a:t>POLb1111 Populism and parties: Measurements of Populism 23.10.2019</a:t>
            </a:r>
            <a:endParaRPr lang="en-US" dirty="0"/>
          </a:p>
        </p:txBody>
      </p:sp>
      <p:sp>
        <p:nvSpPr>
          <p:cNvPr id="4" name="Zástupný symbol pro číslo snímku 2">
            <a:extLst>
              <a:ext uri="{FF2B5EF4-FFF2-40B4-BE49-F238E27FC236}">
                <a16:creationId xmlns:a16="http://schemas.microsoft.com/office/drawing/2014/main" id="{9DF2E72C-C858-414F-A1B2-C08F9606631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US" noProof="0" smtClean="0"/>
              <a:t>POLb1111 Populism and parties: Measurements of Populism 23.10.2019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008C7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smtClean="0"/>
              <a:t>POLb1111 Populism and parties: Measurements of Populism 23.10.2019</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0" name="Obrázek 9">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490962" cy="1028763"/>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US" noProof="0" smtClean="0"/>
              <a:t>POLb1111 Populism and parties: Measurements of Populism 23.10.2019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POLb1111 Populism and parties: Measurements of Populism 23.10.2019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POLb1111 Populism and parties: Measurements of Populism 23.10.2019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POLb1111 Populism and parties: Measurements of Populism 23.10.2019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POLb1111 Populism and parties: Measurements of Populism 23.10.2019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POLb1111 Populism and parties: Measurements of Populism 23.10.2019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3991" y="6062548"/>
            <a:ext cx="841913" cy="580919"/>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US" noProof="0" smtClean="0"/>
              <a:t>POLb1111 Populism and parties: Measurements of Populism 23.10.2019</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tandfonline.com/doi/abs/10.1080/01402382.2011.61666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manifesto-project.wzb.eu/"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dataverse.harvard.edu/dataset.xhtml?persistentId=doi:10.7910/DVN/LFTQEZ"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chesdata.eu/1999-2014-chapel-hill-expert-survey-ches-trend-file-1"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poppa-data.eu/"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dataverse.harvard.edu/dataset.xhtml?persistentId=doi:10.7910/DVN/WMGTNS"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6" name="Nadpis 5"/>
          <p:cNvSpPr>
            <a:spLocks noGrp="1"/>
          </p:cNvSpPr>
          <p:nvPr>
            <p:ph type="title"/>
          </p:nvPr>
        </p:nvSpPr>
        <p:spPr/>
        <p:txBody>
          <a:bodyPr/>
          <a:lstStyle/>
          <a:p>
            <a:r>
              <a:rPr lang="cs-CZ" dirty="0" err="1" smtClean="0"/>
              <a:t>Content</a:t>
            </a:r>
            <a:r>
              <a:rPr lang="cs-CZ" dirty="0" smtClean="0"/>
              <a:t> </a:t>
            </a:r>
            <a:r>
              <a:rPr lang="cs-CZ" dirty="0" err="1" smtClean="0"/>
              <a:t>analysis</a:t>
            </a:r>
            <a:r>
              <a:rPr lang="cs-CZ" dirty="0" smtClean="0"/>
              <a:t> and expert </a:t>
            </a:r>
            <a:r>
              <a:rPr lang="cs-CZ" dirty="0" err="1" smtClean="0"/>
              <a:t>surveys</a:t>
            </a:r>
            <a:endParaRPr lang="en-GB" dirty="0"/>
          </a:p>
        </p:txBody>
      </p:sp>
      <p:sp>
        <p:nvSpPr>
          <p:cNvPr id="7" name="Podnadpis 6"/>
          <p:cNvSpPr>
            <a:spLocks noGrp="1"/>
          </p:cNvSpPr>
          <p:nvPr>
            <p:ph type="subTitle" idx="1"/>
          </p:nvPr>
        </p:nvSpPr>
        <p:spPr/>
        <p:txBody>
          <a:bodyPr/>
          <a:lstStyle/>
          <a:p>
            <a:r>
              <a:rPr dirty="0" err="1" smtClean="0"/>
              <a:t>Radicalization</a:t>
            </a:r>
            <a:r>
              <a:rPr dirty="0" smtClean="0"/>
              <a:t> </a:t>
            </a:r>
            <a:r>
              <a:rPr dirty="0" err="1" smtClean="0"/>
              <a:t>of</a:t>
            </a:r>
            <a:r>
              <a:rPr dirty="0" smtClean="0"/>
              <a:t> </a:t>
            </a:r>
            <a:r>
              <a:rPr dirty="0" err="1" smtClean="0"/>
              <a:t>politics</a:t>
            </a:r>
            <a:r>
              <a:rPr dirty="0" smtClean="0"/>
              <a:t> in CEE</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10</a:t>
            </a:fld>
            <a:endParaRPr lang="cs-CZ" altLang="cs-CZ" dirty="0"/>
          </a:p>
        </p:txBody>
      </p:sp>
      <p:sp>
        <p:nvSpPr>
          <p:cNvPr id="10" name="Nadpis 9"/>
          <p:cNvSpPr>
            <a:spLocks noGrp="1"/>
          </p:cNvSpPr>
          <p:nvPr>
            <p:ph type="title"/>
          </p:nvPr>
        </p:nvSpPr>
        <p:spPr/>
        <p:txBody>
          <a:bodyPr/>
          <a:lstStyle/>
          <a:p>
            <a:r>
              <a:rPr lang="en-GB" dirty="0"/>
              <a:t>Content </a:t>
            </a:r>
            <a:r>
              <a:rPr lang="en-GB" dirty="0" smtClean="0"/>
              <a:t>analysis</a:t>
            </a:r>
            <a:r>
              <a:rPr lang="cs-CZ" dirty="0" smtClean="0"/>
              <a:t>:</a:t>
            </a:r>
            <a:r>
              <a:rPr lang="en-GB" dirty="0" smtClean="0"/>
              <a:t> units of analysis</a:t>
            </a:r>
            <a:endParaRPr lang="cs-CZ" dirty="0"/>
          </a:p>
        </p:txBody>
      </p:sp>
      <p:pic>
        <p:nvPicPr>
          <p:cNvPr id="13" name="Picture 6" descr="Související obrázek"/>
          <p:cNvPicPr>
            <a:picLocks noGrp="1" noChangeAspect="1" noChangeArrowheads="1"/>
          </p:cNvPicPr>
          <p:nvPr>
            <p:ph idx="1"/>
          </p:nvPr>
        </p:nvPicPr>
        <p:blipFill>
          <a:blip r:embed="rId3"/>
          <a:srcRect/>
          <a:stretch>
            <a:fillRect/>
          </a:stretch>
        </p:blipFill>
        <p:spPr bwMode="auto">
          <a:xfrm>
            <a:off x="763578" y="1756071"/>
            <a:ext cx="4637759" cy="3478319"/>
          </a:xfrm>
          <a:prstGeom prst="rect">
            <a:avLst/>
          </a:prstGeom>
          <a:noFill/>
        </p:spPr>
      </p:pic>
      <p:pic>
        <p:nvPicPr>
          <p:cNvPr id="14" name="Picture 8" descr="Výsledek obrázku pro trump tweet"/>
          <p:cNvPicPr>
            <a:picLocks noChangeAspect="1" noChangeArrowheads="1"/>
          </p:cNvPicPr>
          <p:nvPr/>
        </p:nvPicPr>
        <p:blipFill>
          <a:blip r:embed="rId4"/>
          <a:srcRect/>
          <a:stretch>
            <a:fillRect/>
          </a:stretch>
        </p:blipFill>
        <p:spPr bwMode="auto">
          <a:xfrm>
            <a:off x="5709685" y="1598617"/>
            <a:ext cx="5434490" cy="3622993"/>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11</a:t>
            </a:fld>
            <a:endParaRPr lang="cs-CZ" altLang="cs-CZ" dirty="0"/>
          </a:p>
        </p:txBody>
      </p:sp>
      <p:sp>
        <p:nvSpPr>
          <p:cNvPr id="10" name="Nadpis 9"/>
          <p:cNvSpPr>
            <a:spLocks noGrp="1"/>
          </p:cNvSpPr>
          <p:nvPr>
            <p:ph type="title"/>
          </p:nvPr>
        </p:nvSpPr>
        <p:spPr/>
        <p:txBody>
          <a:bodyPr/>
          <a:lstStyle/>
          <a:p>
            <a:r>
              <a:rPr lang="en-GB" dirty="0"/>
              <a:t>Content analysis</a:t>
            </a:r>
            <a:endParaRPr lang="cs-CZ" dirty="0"/>
          </a:p>
        </p:txBody>
      </p:sp>
      <p:sp>
        <p:nvSpPr>
          <p:cNvPr id="11" name="Zástupný symbol pro obsah 10"/>
          <p:cNvSpPr>
            <a:spLocks noGrp="1"/>
          </p:cNvSpPr>
          <p:nvPr>
            <p:ph idx="1"/>
          </p:nvPr>
        </p:nvSpPr>
        <p:spPr/>
        <p:txBody>
          <a:bodyPr/>
          <a:lstStyle/>
          <a:p>
            <a:pPr>
              <a:buNone/>
            </a:pPr>
            <a:endParaRPr lang="en-GB" b="1" dirty="0" smtClean="0">
              <a:solidFill>
                <a:schemeClr val="tx2"/>
              </a:solidFill>
            </a:endParaRPr>
          </a:p>
          <a:p>
            <a:pPr>
              <a:buNone/>
            </a:pPr>
            <a:endParaRPr lang="en-GB" b="1" dirty="0" smtClean="0">
              <a:solidFill>
                <a:schemeClr val="tx2"/>
              </a:solidFill>
            </a:endParaRPr>
          </a:p>
          <a:p>
            <a:pPr algn="ctr">
              <a:buNone/>
            </a:pPr>
            <a:r>
              <a:rPr lang="en-GB" b="1" dirty="0" smtClean="0">
                <a:solidFill>
                  <a:schemeClr val="tx2"/>
                </a:solidFill>
              </a:rPr>
              <a:t>units of analysis ≠ units of measurement</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12</a:t>
            </a:fld>
            <a:endParaRPr lang="cs-CZ" altLang="cs-CZ" dirty="0"/>
          </a:p>
        </p:txBody>
      </p:sp>
      <p:sp>
        <p:nvSpPr>
          <p:cNvPr id="10" name="Nadpis 9"/>
          <p:cNvSpPr>
            <a:spLocks noGrp="1"/>
          </p:cNvSpPr>
          <p:nvPr>
            <p:ph type="title"/>
          </p:nvPr>
        </p:nvSpPr>
        <p:spPr/>
        <p:txBody>
          <a:bodyPr/>
          <a:lstStyle/>
          <a:p>
            <a:r>
              <a:rPr lang="en-GB" dirty="0"/>
              <a:t>Content </a:t>
            </a:r>
            <a:r>
              <a:rPr lang="en-GB" dirty="0" smtClean="0"/>
              <a:t>analysis</a:t>
            </a:r>
            <a:r>
              <a:rPr lang="cs-CZ" dirty="0" smtClean="0"/>
              <a:t>:</a:t>
            </a:r>
            <a:r>
              <a:rPr lang="en-GB" dirty="0" smtClean="0"/>
              <a:t> units of measurement</a:t>
            </a:r>
            <a:r>
              <a:rPr lang="cs-CZ" dirty="0" smtClean="0"/>
              <a:t> </a:t>
            </a:r>
            <a:endParaRPr lang="cs-CZ" dirty="0"/>
          </a:p>
        </p:txBody>
      </p:sp>
      <p:sp>
        <p:nvSpPr>
          <p:cNvPr id="11" name="Zástupný symbol pro obsah 10"/>
          <p:cNvSpPr>
            <a:spLocks noGrp="1"/>
          </p:cNvSpPr>
          <p:nvPr>
            <p:ph idx="1"/>
          </p:nvPr>
        </p:nvSpPr>
        <p:spPr/>
        <p:txBody>
          <a:bodyPr/>
          <a:lstStyle/>
          <a:p>
            <a:pPr>
              <a:buNone/>
            </a:pPr>
            <a:r>
              <a:rPr lang="en-US" sz="1800" b="1" dirty="0" smtClean="0"/>
              <a:t>Donald Trump inauguration speech transcript</a:t>
            </a:r>
          </a:p>
          <a:p>
            <a:pPr>
              <a:buNone/>
            </a:pPr>
            <a:endParaRPr lang="en-GB" sz="1800" b="1" dirty="0"/>
          </a:p>
        </p:txBody>
      </p:sp>
      <p:pic>
        <p:nvPicPr>
          <p:cNvPr id="6" name="Picture 2"/>
          <p:cNvPicPr>
            <a:picLocks noChangeAspect="1" noChangeArrowheads="1"/>
          </p:cNvPicPr>
          <p:nvPr/>
        </p:nvPicPr>
        <p:blipFill>
          <a:blip r:embed="rId3"/>
          <a:srcRect/>
          <a:stretch>
            <a:fillRect/>
          </a:stretch>
        </p:blipFill>
        <p:spPr bwMode="auto">
          <a:xfrm>
            <a:off x="817268" y="2115436"/>
            <a:ext cx="5857875" cy="3924300"/>
          </a:xfrm>
          <a:prstGeom prst="rect">
            <a:avLst/>
          </a:prstGeom>
          <a:noFill/>
          <a:ln w="9525">
            <a:noFill/>
            <a:miter lim="800000"/>
            <a:headEnd/>
            <a:tailEnd/>
          </a:ln>
          <a:effectLst/>
        </p:spPr>
      </p:pic>
      <p:sp>
        <p:nvSpPr>
          <p:cNvPr id="8" name="Pravá složená závorka 7"/>
          <p:cNvSpPr/>
          <p:nvPr/>
        </p:nvSpPr>
        <p:spPr bwMode="auto">
          <a:xfrm>
            <a:off x="7017485" y="2137144"/>
            <a:ext cx="170120" cy="372140"/>
          </a:xfrm>
          <a:prstGeom prst="rightBrace">
            <a:avLst/>
          </a:prstGeom>
          <a:no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ahoma" pitchFamily="34" charset="0"/>
            </a:endParaRPr>
          </a:p>
        </p:txBody>
      </p:sp>
      <p:sp>
        <p:nvSpPr>
          <p:cNvPr id="9" name="Pravá složená závorka 8"/>
          <p:cNvSpPr/>
          <p:nvPr/>
        </p:nvSpPr>
        <p:spPr bwMode="auto">
          <a:xfrm>
            <a:off x="7019789" y="3090437"/>
            <a:ext cx="170120" cy="372140"/>
          </a:xfrm>
          <a:prstGeom prst="rightBrace">
            <a:avLst/>
          </a:prstGeom>
          <a:no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ahoma" pitchFamily="34" charset="0"/>
            </a:endParaRPr>
          </a:p>
        </p:txBody>
      </p:sp>
      <p:sp>
        <p:nvSpPr>
          <p:cNvPr id="12" name="Pravá složená závorka 11"/>
          <p:cNvSpPr/>
          <p:nvPr/>
        </p:nvSpPr>
        <p:spPr bwMode="auto">
          <a:xfrm>
            <a:off x="7025727" y="3616038"/>
            <a:ext cx="170120" cy="506037"/>
          </a:xfrm>
          <a:prstGeom prst="rightBrace">
            <a:avLst/>
          </a:prstGeom>
          <a:no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ahoma" pitchFamily="34" charset="0"/>
            </a:endParaRPr>
          </a:p>
        </p:txBody>
      </p:sp>
      <p:sp>
        <p:nvSpPr>
          <p:cNvPr id="13" name="Pravá složená závorka 12"/>
          <p:cNvSpPr/>
          <p:nvPr/>
        </p:nvSpPr>
        <p:spPr bwMode="auto">
          <a:xfrm>
            <a:off x="7018639" y="2596738"/>
            <a:ext cx="170120" cy="372140"/>
          </a:xfrm>
          <a:prstGeom prst="rightBrace">
            <a:avLst/>
          </a:prstGeom>
          <a:no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ahoma" pitchFamily="34" charset="0"/>
            </a:endParaRPr>
          </a:p>
        </p:txBody>
      </p:sp>
      <p:sp>
        <p:nvSpPr>
          <p:cNvPr id="14" name="TextovéPole 13"/>
          <p:cNvSpPr txBox="1"/>
          <p:nvPr/>
        </p:nvSpPr>
        <p:spPr>
          <a:xfrm>
            <a:off x="7366955" y="2078966"/>
            <a:ext cx="293298" cy="461665"/>
          </a:xfrm>
          <a:prstGeom prst="rect">
            <a:avLst/>
          </a:prstGeom>
          <a:noFill/>
        </p:spPr>
        <p:txBody>
          <a:bodyPr wrap="square" rtlCol="0">
            <a:spAutoFit/>
          </a:bodyPr>
          <a:lstStyle/>
          <a:p>
            <a:r>
              <a:rPr lang="cs-CZ" dirty="0" smtClean="0"/>
              <a:t>1</a:t>
            </a:r>
            <a:endParaRPr lang="en-GB" dirty="0"/>
          </a:p>
        </p:txBody>
      </p:sp>
      <p:sp>
        <p:nvSpPr>
          <p:cNvPr id="15" name="TextovéPole 14"/>
          <p:cNvSpPr txBox="1"/>
          <p:nvPr/>
        </p:nvSpPr>
        <p:spPr>
          <a:xfrm>
            <a:off x="7364081" y="2541916"/>
            <a:ext cx="293298" cy="461665"/>
          </a:xfrm>
          <a:prstGeom prst="rect">
            <a:avLst/>
          </a:prstGeom>
          <a:noFill/>
        </p:spPr>
        <p:txBody>
          <a:bodyPr wrap="square" rtlCol="0">
            <a:spAutoFit/>
          </a:bodyPr>
          <a:lstStyle/>
          <a:p>
            <a:r>
              <a:rPr lang="cs-CZ" dirty="0" smtClean="0"/>
              <a:t>2</a:t>
            </a:r>
            <a:endParaRPr lang="en-GB" dirty="0"/>
          </a:p>
        </p:txBody>
      </p:sp>
      <p:sp>
        <p:nvSpPr>
          <p:cNvPr id="16" name="TextovéPole 15"/>
          <p:cNvSpPr txBox="1"/>
          <p:nvPr/>
        </p:nvSpPr>
        <p:spPr>
          <a:xfrm>
            <a:off x="7369835" y="3091131"/>
            <a:ext cx="293298" cy="461665"/>
          </a:xfrm>
          <a:prstGeom prst="rect">
            <a:avLst/>
          </a:prstGeom>
          <a:noFill/>
        </p:spPr>
        <p:txBody>
          <a:bodyPr wrap="square" rtlCol="0">
            <a:spAutoFit/>
          </a:bodyPr>
          <a:lstStyle/>
          <a:p>
            <a:r>
              <a:rPr lang="cs-CZ" dirty="0" smtClean="0"/>
              <a:t>3</a:t>
            </a:r>
            <a:endParaRPr lang="en-GB" dirty="0"/>
          </a:p>
        </p:txBody>
      </p:sp>
      <p:sp>
        <p:nvSpPr>
          <p:cNvPr id="17" name="TextovéPole 16"/>
          <p:cNvSpPr txBox="1"/>
          <p:nvPr/>
        </p:nvSpPr>
        <p:spPr>
          <a:xfrm>
            <a:off x="7369834" y="3625969"/>
            <a:ext cx="293298" cy="461665"/>
          </a:xfrm>
          <a:prstGeom prst="rect">
            <a:avLst/>
          </a:prstGeom>
          <a:noFill/>
        </p:spPr>
        <p:txBody>
          <a:bodyPr wrap="square" rtlCol="0">
            <a:spAutoFit/>
          </a:bodyPr>
          <a:lstStyle/>
          <a:p>
            <a:r>
              <a:rPr lang="cs-CZ" dirty="0" smtClean="0"/>
              <a:t>4</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13</a:t>
            </a:fld>
            <a:endParaRPr lang="cs-CZ" altLang="cs-CZ" dirty="0"/>
          </a:p>
        </p:txBody>
      </p:sp>
      <p:sp>
        <p:nvSpPr>
          <p:cNvPr id="10" name="Nadpis 9"/>
          <p:cNvSpPr>
            <a:spLocks noGrp="1"/>
          </p:cNvSpPr>
          <p:nvPr>
            <p:ph type="title"/>
          </p:nvPr>
        </p:nvSpPr>
        <p:spPr/>
        <p:txBody>
          <a:bodyPr/>
          <a:lstStyle/>
          <a:p>
            <a:r>
              <a:rPr lang="en-GB" dirty="0"/>
              <a:t>Content </a:t>
            </a:r>
            <a:r>
              <a:rPr lang="en-GB" dirty="0" smtClean="0"/>
              <a:t>analysis</a:t>
            </a:r>
            <a:r>
              <a:rPr lang="cs-CZ" dirty="0" smtClean="0"/>
              <a:t>:</a:t>
            </a:r>
            <a:r>
              <a:rPr lang="en-GB" dirty="0" smtClean="0"/>
              <a:t> units of measurement</a:t>
            </a:r>
            <a:r>
              <a:rPr lang="cs-CZ" dirty="0" smtClean="0"/>
              <a:t> </a:t>
            </a:r>
            <a:endParaRPr lang="cs-CZ" dirty="0"/>
          </a:p>
        </p:txBody>
      </p:sp>
      <p:sp>
        <p:nvSpPr>
          <p:cNvPr id="11" name="Zástupný symbol pro obsah 10"/>
          <p:cNvSpPr>
            <a:spLocks noGrp="1"/>
          </p:cNvSpPr>
          <p:nvPr>
            <p:ph idx="1"/>
          </p:nvPr>
        </p:nvSpPr>
        <p:spPr/>
        <p:txBody>
          <a:bodyPr/>
          <a:lstStyle/>
          <a:p>
            <a:pPr>
              <a:buNone/>
            </a:pPr>
            <a:r>
              <a:rPr lang="en-US" sz="1800" b="1" dirty="0" smtClean="0"/>
              <a:t>Donald Trump inauguration speech transcript</a:t>
            </a:r>
          </a:p>
          <a:p>
            <a:pPr>
              <a:buNone/>
            </a:pPr>
            <a:endParaRPr lang="en-GB" sz="1800" b="1" dirty="0"/>
          </a:p>
        </p:txBody>
      </p:sp>
      <p:pic>
        <p:nvPicPr>
          <p:cNvPr id="6" name="Picture 2"/>
          <p:cNvPicPr>
            <a:picLocks noChangeAspect="1" noChangeArrowheads="1"/>
          </p:cNvPicPr>
          <p:nvPr/>
        </p:nvPicPr>
        <p:blipFill>
          <a:blip r:embed="rId3"/>
          <a:srcRect/>
          <a:stretch>
            <a:fillRect/>
          </a:stretch>
        </p:blipFill>
        <p:spPr bwMode="auto">
          <a:xfrm>
            <a:off x="817268" y="2115436"/>
            <a:ext cx="5857875" cy="3924300"/>
          </a:xfrm>
          <a:prstGeom prst="rect">
            <a:avLst/>
          </a:prstGeom>
          <a:noFill/>
          <a:ln w="9525">
            <a:noFill/>
            <a:miter lim="800000"/>
            <a:headEnd/>
            <a:tailEnd/>
          </a:ln>
          <a:effectLst/>
        </p:spPr>
      </p:pic>
      <p:cxnSp>
        <p:nvCxnSpPr>
          <p:cNvPr id="9" name="Přímá spojovací čára 8"/>
          <p:cNvCxnSpPr/>
          <p:nvPr/>
        </p:nvCxnSpPr>
        <p:spPr bwMode="auto">
          <a:xfrm>
            <a:off x="3459192" y="2393591"/>
            <a:ext cx="573058" cy="359"/>
          </a:xfrm>
          <a:prstGeom prst="line">
            <a:avLst/>
          </a:prstGeom>
          <a:solidFill>
            <a:schemeClr val="accent1"/>
          </a:solid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Přímá spojovací čára 12"/>
          <p:cNvCxnSpPr/>
          <p:nvPr/>
        </p:nvCxnSpPr>
        <p:spPr bwMode="auto">
          <a:xfrm>
            <a:off x="6119842" y="2387241"/>
            <a:ext cx="573058" cy="359"/>
          </a:xfrm>
          <a:prstGeom prst="line">
            <a:avLst/>
          </a:prstGeom>
          <a:solidFill>
            <a:schemeClr val="accent1"/>
          </a:solid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Přímá spojovací čára 13"/>
          <p:cNvCxnSpPr/>
          <p:nvPr/>
        </p:nvCxnSpPr>
        <p:spPr bwMode="auto">
          <a:xfrm>
            <a:off x="823942" y="3301641"/>
            <a:ext cx="573058" cy="359"/>
          </a:xfrm>
          <a:prstGeom prst="line">
            <a:avLst/>
          </a:prstGeom>
          <a:solidFill>
            <a:schemeClr val="accent1"/>
          </a:solid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Přímá spojovací čára 14"/>
          <p:cNvCxnSpPr/>
          <p:nvPr/>
        </p:nvCxnSpPr>
        <p:spPr bwMode="auto">
          <a:xfrm>
            <a:off x="1712942" y="3301641"/>
            <a:ext cx="573058" cy="359"/>
          </a:xfrm>
          <a:prstGeom prst="line">
            <a:avLst/>
          </a:prstGeom>
          <a:solidFill>
            <a:schemeClr val="accent1"/>
          </a:solid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Přímá spojovací čára 15"/>
          <p:cNvCxnSpPr/>
          <p:nvPr/>
        </p:nvCxnSpPr>
        <p:spPr bwMode="auto">
          <a:xfrm>
            <a:off x="4195792" y="3511191"/>
            <a:ext cx="573058" cy="359"/>
          </a:xfrm>
          <a:prstGeom prst="line">
            <a:avLst/>
          </a:prstGeom>
          <a:solidFill>
            <a:schemeClr val="accent1"/>
          </a:solid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14</a:t>
            </a:fld>
            <a:endParaRPr lang="cs-CZ" altLang="cs-CZ" dirty="0"/>
          </a:p>
        </p:txBody>
      </p:sp>
      <p:sp>
        <p:nvSpPr>
          <p:cNvPr id="10" name="Nadpis 9"/>
          <p:cNvSpPr>
            <a:spLocks noGrp="1"/>
          </p:cNvSpPr>
          <p:nvPr>
            <p:ph type="title"/>
          </p:nvPr>
        </p:nvSpPr>
        <p:spPr/>
        <p:txBody>
          <a:bodyPr/>
          <a:lstStyle/>
          <a:p>
            <a:r>
              <a:rPr lang="en-GB" dirty="0"/>
              <a:t>Content </a:t>
            </a:r>
            <a:r>
              <a:rPr lang="en-GB" dirty="0" smtClean="0"/>
              <a:t>analysis</a:t>
            </a:r>
            <a:r>
              <a:rPr lang="cs-CZ" dirty="0" smtClean="0"/>
              <a:t>:</a:t>
            </a:r>
            <a:r>
              <a:rPr lang="en-GB" dirty="0" smtClean="0"/>
              <a:t> units of measurement</a:t>
            </a:r>
            <a:r>
              <a:rPr lang="cs-CZ" dirty="0" smtClean="0"/>
              <a:t> </a:t>
            </a:r>
            <a:endParaRPr lang="cs-CZ" dirty="0"/>
          </a:p>
        </p:txBody>
      </p:sp>
      <p:sp>
        <p:nvSpPr>
          <p:cNvPr id="11" name="Zástupný symbol pro obsah 10"/>
          <p:cNvSpPr>
            <a:spLocks noGrp="1"/>
          </p:cNvSpPr>
          <p:nvPr>
            <p:ph idx="1"/>
          </p:nvPr>
        </p:nvSpPr>
        <p:spPr/>
        <p:txBody>
          <a:bodyPr/>
          <a:lstStyle/>
          <a:p>
            <a:pPr>
              <a:buNone/>
            </a:pPr>
            <a:r>
              <a:rPr lang="en-US" sz="1800" b="1" dirty="0" smtClean="0"/>
              <a:t>Donald Trump inauguration speech transcript</a:t>
            </a:r>
          </a:p>
          <a:p>
            <a:pPr>
              <a:buNone/>
            </a:pPr>
            <a:endParaRPr lang="en-GB" sz="1800" b="1" dirty="0"/>
          </a:p>
        </p:txBody>
      </p:sp>
      <p:pic>
        <p:nvPicPr>
          <p:cNvPr id="6" name="Picture 2"/>
          <p:cNvPicPr>
            <a:picLocks noChangeAspect="1" noChangeArrowheads="1"/>
          </p:cNvPicPr>
          <p:nvPr/>
        </p:nvPicPr>
        <p:blipFill>
          <a:blip r:embed="rId3"/>
          <a:srcRect/>
          <a:stretch>
            <a:fillRect/>
          </a:stretch>
        </p:blipFill>
        <p:spPr bwMode="auto">
          <a:xfrm>
            <a:off x="817268" y="2115436"/>
            <a:ext cx="5857875" cy="3924300"/>
          </a:xfrm>
          <a:prstGeom prst="rect">
            <a:avLst/>
          </a:prstGeom>
          <a:noFill/>
          <a:ln w="9525">
            <a:noFill/>
            <a:miter lim="800000"/>
            <a:headEnd/>
            <a:tailEnd/>
          </a:ln>
          <a:effectLst/>
        </p:spPr>
      </p:pic>
      <p:sp>
        <p:nvSpPr>
          <p:cNvPr id="7" name="Pravá složená závorka 6"/>
          <p:cNvSpPr/>
          <p:nvPr/>
        </p:nvSpPr>
        <p:spPr bwMode="auto">
          <a:xfrm>
            <a:off x="6952890" y="2199736"/>
            <a:ext cx="370935" cy="3761117"/>
          </a:xfrm>
          <a:prstGeom prst="rightBrace">
            <a:avLst>
              <a:gd name="adj1" fmla="val 0"/>
              <a:gd name="adj2" fmla="val 50000"/>
            </a:avLst>
          </a:prstGeom>
          <a:no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ahoma" pitchFamily="34" charset="0"/>
            </a:endParaRPr>
          </a:p>
        </p:txBody>
      </p:sp>
      <p:sp>
        <p:nvSpPr>
          <p:cNvPr id="8" name="TextovéPole 7"/>
          <p:cNvSpPr txBox="1"/>
          <p:nvPr/>
        </p:nvSpPr>
        <p:spPr>
          <a:xfrm>
            <a:off x="7435968" y="3830129"/>
            <a:ext cx="293298" cy="461665"/>
          </a:xfrm>
          <a:prstGeom prst="rect">
            <a:avLst/>
          </a:prstGeom>
          <a:noFill/>
        </p:spPr>
        <p:txBody>
          <a:bodyPr wrap="square" rtlCol="0">
            <a:spAutoFit/>
          </a:bodyPr>
          <a:lstStyle/>
          <a:p>
            <a:r>
              <a:rPr lang="cs-CZ" dirty="0" smtClean="0"/>
              <a:t>1</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15</a:t>
            </a:fld>
            <a:endParaRPr lang="cs-CZ" altLang="cs-CZ" dirty="0"/>
          </a:p>
        </p:txBody>
      </p:sp>
      <p:sp>
        <p:nvSpPr>
          <p:cNvPr id="10" name="Nadpis 9"/>
          <p:cNvSpPr>
            <a:spLocks noGrp="1"/>
          </p:cNvSpPr>
          <p:nvPr>
            <p:ph type="title"/>
          </p:nvPr>
        </p:nvSpPr>
        <p:spPr/>
        <p:txBody>
          <a:bodyPr/>
          <a:lstStyle/>
          <a:p>
            <a:r>
              <a:rPr lang="en-GB" dirty="0"/>
              <a:t>Content analysis in practise</a:t>
            </a:r>
            <a:endParaRPr lang="cs-CZ" sz="4800" dirty="0"/>
          </a:p>
        </p:txBody>
      </p:sp>
      <p:sp>
        <p:nvSpPr>
          <p:cNvPr id="11" name="Zástupný symbol pro obsah 10"/>
          <p:cNvSpPr>
            <a:spLocks noGrp="1"/>
          </p:cNvSpPr>
          <p:nvPr>
            <p:ph idx="1"/>
          </p:nvPr>
        </p:nvSpPr>
        <p:spPr>
          <a:xfrm>
            <a:off x="720000" y="1692002"/>
            <a:ext cx="10753200" cy="4139998"/>
          </a:xfrm>
        </p:spPr>
        <p:txBody>
          <a:bodyPr/>
          <a:lstStyle/>
          <a:p>
            <a:pPr marL="0" indent="0">
              <a:lnSpc>
                <a:spcPct val="100000"/>
              </a:lnSpc>
              <a:buNone/>
            </a:pPr>
            <a:r>
              <a:rPr lang="en-GB" sz="2400" dirty="0" err="1"/>
              <a:t>Rooduijn</a:t>
            </a:r>
            <a:r>
              <a:rPr lang="en-GB" sz="2400" dirty="0"/>
              <a:t> , M</a:t>
            </a:r>
            <a:r>
              <a:rPr lang="cs-CZ" sz="2400" dirty="0"/>
              <a:t>.</a:t>
            </a:r>
            <a:r>
              <a:rPr lang="en-GB" sz="2400" dirty="0"/>
              <a:t> &amp; </a:t>
            </a:r>
            <a:r>
              <a:rPr lang="en-GB" sz="2400" dirty="0" err="1"/>
              <a:t>Pauwels</a:t>
            </a:r>
            <a:r>
              <a:rPr lang="en-GB" sz="2400" dirty="0"/>
              <a:t>, T. 2011. “Measuring Populism: Comparing Two Methods of Content Analysis.” West European Politics 34(6), 1272–1283, online </a:t>
            </a:r>
            <a:r>
              <a:rPr lang="en-GB" sz="2400" u="sng" dirty="0">
                <a:hlinkClick r:id="rId3"/>
              </a:rPr>
              <a:t>https://www.tandfonline.com/doi/abs/10.1080/01402382.2011.616665</a:t>
            </a:r>
            <a:r>
              <a:rPr lang="cs-CZ" sz="2400" dirty="0"/>
              <a:t> </a:t>
            </a:r>
          </a:p>
          <a:p>
            <a:pPr>
              <a:buNone/>
            </a:pP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lvl="0">
              <a:lnSpc>
                <a:spcPct val="100000"/>
              </a:lnSpc>
            </a:pPr>
            <a:r>
              <a:rPr lang="en-GB" dirty="0"/>
              <a:t>authors use both </a:t>
            </a:r>
            <a:r>
              <a:rPr lang="en-GB" b="1" dirty="0">
                <a:solidFill>
                  <a:schemeClr val="tx2"/>
                </a:solidFill>
              </a:rPr>
              <a:t>classical and computerised content analysis </a:t>
            </a:r>
            <a:r>
              <a:rPr lang="en-GB" dirty="0"/>
              <a:t>to measure and compare the degree of </a:t>
            </a:r>
            <a:r>
              <a:rPr lang="en-GB" b="1" dirty="0">
                <a:solidFill>
                  <a:schemeClr val="tx2"/>
                </a:solidFill>
              </a:rPr>
              <a:t>populism of political parties</a:t>
            </a:r>
            <a:r>
              <a:rPr lang="en-GB" dirty="0"/>
              <a:t> in the </a:t>
            </a:r>
            <a:r>
              <a:rPr lang="cs-CZ" dirty="0"/>
              <a:t>UK</a:t>
            </a:r>
            <a:r>
              <a:rPr lang="en-GB" dirty="0"/>
              <a:t>, the Netherlands, Germany and Italy</a:t>
            </a:r>
            <a:endParaRPr lang="cs-CZ" dirty="0"/>
          </a:p>
          <a:p>
            <a:pPr lvl="0">
              <a:lnSpc>
                <a:spcPct val="100000"/>
              </a:lnSpc>
            </a:pPr>
            <a:endParaRPr lang="cs-CZ" dirty="0"/>
          </a:p>
          <a:p>
            <a:pPr lvl="0">
              <a:lnSpc>
                <a:spcPct val="100000"/>
              </a:lnSpc>
            </a:pPr>
            <a:r>
              <a:rPr lang="en-GB" dirty="0"/>
              <a:t>units of analysis: </a:t>
            </a:r>
            <a:r>
              <a:rPr lang="en-GB" b="1" dirty="0">
                <a:solidFill>
                  <a:schemeClr val="tx2"/>
                </a:solidFill>
              </a:rPr>
              <a:t>election manifestos</a:t>
            </a:r>
            <a:endParaRPr lang="cs-CZ" b="1" dirty="0">
              <a:solidFill>
                <a:schemeClr val="tx2"/>
              </a:solidFill>
            </a:endParaRPr>
          </a:p>
          <a:p>
            <a:pPr lvl="0">
              <a:lnSpc>
                <a:spcPct val="100000"/>
              </a:lnSpc>
            </a:pPr>
            <a:r>
              <a:rPr lang="en-GB" dirty="0"/>
              <a:t>core components of populism: people-centrism, anti-elitism</a:t>
            </a:r>
            <a:endParaRPr lang="cs-CZ" dirty="0"/>
          </a:p>
          <a:p>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16</a:t>
            </a:fld>
            <a:endParaRPr lang="cs-CZ" altLang="cs-CZ" dirty="0"/>
          </a:p>
        </p:txBody>
      </p:sp>
      <p:sp>
        <p:nvSpPr>
          <p:cNvPr id="6" name="Zástupný symbol pro text 5"/>
          <p:cNvSpPr>
            <a:spLocks noGrp="1"/>
          </p:cNvSpPr>
          <p:nvPr>
            <p:ph type="body" sz="quarter" idx="13"/>
          </p:nvPr>
        </p:nvSpPr>
        <p:spPr/>
        <p:txBody>
          <a:bodyPr/>
          <a:lstStyle/>
          <a:p>
            <a:r>
              <a:rPr lang="en-GB" dirty="0" err="1"/>
              <a:t>Rooduijn</a:t>
            </a:r>
            <a:r>
              <a:rPr lang="cs-CZ" dirty="0"/>
              <a:t> </a:t>
            </a:r>
            <a:r>
              <a:rPr lang="en-GB" dirty="0"/>
              <a:t>&amp; </a:t>
            </a:r>
            <a:r>
              <a:rPr lang="en-GB" dirty="0" err="1"/>
              <a:t>Pauwels</a:t>
            </a:r>
            <a:r>
              <a:rPr lang="en-GB" dirty="0"/>
              <a:t> 2011</a:t>
            </a:r>
          </a:p>
        </p:txBody>
      </p:sp>
      <p:sp>
        <p:nvSpPr>
          <p:cNvPr id="10" name="Nadpis 9"/>
          <p:cNvSpPr>
            <a:spLocks noGrp="1"/>
          </p:cNvSpPr>
          <p:nvPr>
            <p:ph type="title"/>
          </p:nvPr>
        </p:nvSpPr>
        <p:spPr/>
        <p:txBody>
          <a:bodyPr/>
          <a:lstStyle/>
          <a:p>
            <a:r>
              <a:rPr lang="en-GB" dirty="0"/>
              <a:t>Content analysis in practise</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a:buNone/>
            </a:pPr>
            <a:r>
              <a:rPr lang="en-GB" b="1" u="sng" dirty="0">
                <a:solidFill>
                  <a:schemeClr val="tx2"/>
                </a:solidFill>
              </a:rPr>
              <a:t>Classical</a:t>
            </a:r>
            <a:r>
              <a:rPr lang="en-GB" dirty="0"/>
              <a:t> content analysis</a:t>
            </a:r>
            <a:endParaRPr lang="cs-CZ" dirty="0"/>
          </a:p>
          <a:p>
            <a:pPr lvl="0"/>
            <a:r>
              <a:rPr lang="en-GB" dirty="0"/>
              <a:t>units of measurement: </a:t>
            </a:r>
            <a:r>
              <a:rPr lang="en-GB" b="1" dirty="0">
                <a:solidFill>
                  <a:schemeClr val="tx2"/>
                </a:solidFill>
              </a:rPr>
              <a:t>paragraph </a:t>
            </a:r>
            <a:endParaRPr lang="cs-CZ" b="1" dirty="0">
              <a:solidFill>
                <a:schemeClr val="tx2"/>
              </a:solidFill>
            </a:endParaRPr>
          </a:p>
          <a:p>
            <a:pPr lvl="1"/>
            <a:r>
              <a:rPr lang="en-GB" dirty="0">
                <a:sym typeface="Wingdings" pitchFamily="2" charset="2"/>
              </a:rPr>
              <a:t></a:t>
            </a:r>
            <a:r>
              <a:rPr lang="en-GB" dirty="0"/>
              <a:t> comparison of the degree of populism among parties based on % of populist paragraphs in their manifestos</a:t>
            </a:r>
            <a:endParaRPr lang="cs-CZ" dirty="0"/>
          </a:p>
          <a:p>
            <a:pPr lvl="1"/>
            <a:r>
              <a:rPr lang="en-GB" dirty="0"/>
              <a:t>paragraphs in which both people-centrism and anti-elitism were present selected as populist</a:t>
            </a:r>
            <a:endParaRPr lang="cs-CZ" dirty="0"/>
          </a:p>
          <a:p>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17</a:t>
            </a:fld>
            <a:endParaRPr lang="cs-CZ" altLang="cs-CZ" dirty="0"/>
          </a:p>
        </p:txBody>
      </p:sp>
      <p:sp>
        <p:nvSpPr>
          <p:cNvPr id="6" name="Zástupný symbol pro text 5"/>
          <p:cNvSpPr>
            <a:spLocks noGrp="1"/>
          </p:cNvSpPr>
          <p:nvPr>
            <p:ph type="body" sz="quarter" idx="13"/>
          </p:nvPr>
        </p:nvSpPr>
        <p:spPr/>
        <p:txBody>
          <a:bodyPr/>
          <a:lstStyle/>
          <a:p>
            <a:r>
              <a:rPr lang="en-GB" dirty="0" err="1"/>
              <a:t>Rooduijn</a:t>
            </a:r>
            <a:r>
              <a:rPr lang="cs-CZ" dirty="0"/>
              <a:t> </a:t>
            </a:r>
            <a:r>
              <a:rPr lang="en-GB" dirty="0"/>
              <a:t>&amp; </a:t>
            </a:r>
            <a:r>
              <a:rPr lang="en-GB" dirty="0" err="1"/>
              <a:t>Pauwels</a:t>
            </a:r>
            <a:r>
              <a:rPr lang="en-GB" dirty="0"/>
              <a:t> 2011</a:t>
            </a:r>
          </a:p>
        </p:txBody>
      </p:sp>
      <p:sp>
        <p:nvSpPr>
          <p:cNvPr id="10" name="Nadpis 9"/>
          <p:cNvSpPr>
            <a:spLocks noGrp="1"/>
          </p:cNvSpPr>
          <p:nvPr>
            <p:ph type="title"/>
          </p:nvPr>
        </p:nvSpPr>
        <p:spPr/>
        <p:txBody>
          <a:bodyPr/>
          <a:lstStyle/>
          <a:p>
            <a:r>
              <a:rPr lang="en-GB" dirty="0"/>
              <a:t>Content analysis in practise</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marL="85725" indent="-14288">
              <a:lnSpc>
                <a:spcPct val="100000"/>
              </a:lnSpc>
              <a:buNone/>
            </a:pPr>
            <a:r>
              <a:rPr lang="en-GB" dirty="0"/>
              <a:t>Classical content analysis</a:t>
            </a:r>
            <a:r>
              <a:rPr lang="cs-CZ" dirty="0"/>
              <a:t>: </a:t>
            </a:r>
            <a:r>
              <a:rPr lang="en-GB" dirty="0"/>
              <a:t>operationalisation of the core components of populism</a:t>
            </a:r>
            <a:endParaRPr lang="cs-CZ" dirty="0"/>
          </a:p>
          <a:p>
            <a:pPr marL="85725" indent="-14288">
              <a:lnSpc>
                <a:spcPct val="100000"/>
              </a:lnSpc>
              <a:buNone/>
            </a:pPr>
            <a:endParaRPr lang="cs-CZ" dirty="0"/>
          </a:p>
          <a:p>
            <a:pPr>
              <a:lnSpc>
                <a:spcPct val="100000"/>
              </a:lnSpc>
            </a:pPr>
            <a:r>
              <a:rPr lang="en-GB" b="1" dirty="0">
                <a:solidFill>
                  <a:schemeClr val="tx2"/>
                </a:solidFill>
              </a:rPr>
              <a:t>people-centrism</a:t>
            </a:r>
            <a:r>
              <a:rPr lang="en-GB" dirty="0"/>
              <a:t>: “Do the authors of the manifesto refer to the people?”</a:t>
            </a:r>
            <a:endParaRPr lang="cs-CZ" dirty="0"/>
          </a:p>
          <a:p>
            <a:pPr lvl="1"/>
            <a:r>
              <a:rPr lang="en-GB" sz="2100" dirty="0"/>
              <a:t>examination of every possible </a:t>
            </a:r>
            <a:r>
              <a:rPr lang="en-GB" sz="2100" b="1" dirty="0">
                <a:solidFill>
                  <a:schemeClr val="tx2"/>
                </a:solidFill>
              </a:rPr>
              <a:t>reference to the people </a:t>
            </a:r>
            <a:r>
              <a:rPr lang="en-GB" sz="2100" dirty="0"/>
              <a:t>(citizens, our country, society, we the people, etc.)</a:t>
            </a:r>
            <a:endParaRPr lang="cs-CZ" sz="2100" dirty="0"/>
          </a:p>
          <a:p>
            <a:pPr lvl="2"/>
            <a:r>
              <a:rPr lang="en-GB" sz="1600" dirty="0"/>
              <a:t>list of words and combinations of words that could refer to the people:  people, citizen(s), community, society, public, population, nation(al), all of us, each of us, everyone, our, we, voter(s), electorate, referenda, direct democracy, public opinion, country, specific country (depending of course on the country under analysis</a:t>
            </a:r>
            <a:endParaRPr lang="cs-CZ" sz="1600" dirty="0"/>
          </a:p>
          <a:p>
            <a:pPr lvl="1"/>
            <a:r>
              <a:rPr lang="en-GB" sz="2100" dirty="0"/>
              <a:t>interpretation of the broader </a:t>
            </a:r>
            <a:r>
              <a:rPr lang="en-GB" sz="2100" b="1" dirty="0">
                <a:solidFill>
                  <a:schemeClr val="tx2"/>
                </a:solidFill>
              </a:rPr>
              <a:t>context</a:t>
            </a:r>
            <a:endParaRPr lang="cs-CZ" sz="2100" b="1" dirty="0">
              <a:solidFill>
                <a:schemeClr val="tx2"/>
              </a:solidFill>
            </a:endParaRP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18</a:t>
            </a:fld>
            <a:endParaRPr lang="cs-CZ" altLang="cs-CZ" dirty="0"/>
          </a:p>
        </p:txBody>
      </p:sp>
      <p:sp>
        <p:nvSpPr>
          <p:cNvPr id="6" name="Zástupný symbol pro text 5"/>
          <p:cNvSpPr>
            <a:spLocks noGrp="1"/>
          </p:cNvSpPr>
          <p:nvPr>
            <p:ph type="body" sz="quarter" idx="13"/>
          </p:nvPr>
        </p:nvSpPr>
        <p:spPr/>
        <p:txBody>
          <a:bodyPr/>
          <a:lstStyle/>
          <a:p>
            <a:r>
              <a:rPr lang="en-GB" dirty="0" err="1"/>
              <a:t>Rooduijn</a:t>
            </a:r>
            <a:r>
              <a:rPr lang="cs-CZ" dirty="0"/>
              <a:t> </a:t>
            </a:r>
            <a:r>
              <a:rPr lang="en-GB" dirty="0"/>
              <a:t>&amp; </a:t>
            </a:r>
            <a:r>
              <a:rPr lang="en-GB" dirty="0" err="1"/>
              <a:t>Pauwels</a:t>
            </a:r>
            <a:r>
              <a:rPr lang="en-GB" dirty="0"/>
              <a:t> 2011</a:t>
            </a:r>
          </a:p>
        </p:txBody>
      </p:sp>
      <p:sp>
        <p:nvSpPr>
          <p:cNvPr id="10" name="Nadpis 9"/>
          <p:cNvSpPr>
            <a:spLocks noGrp="1"/>
          </p:cNvSpPr>
          <p:nvPr>
            <p:ph type="title"/>
          </p:nvPr>
        </p:nvSpPr>
        <p:spPr/>
        <p:txBody>
          <a:bodyPr/>
          <a:lstStyle/>
          <a:p>
            <a:r>
              <a:rPr lang="en-GB" dirty="0"/>
              <a:t>Content analysis in practise</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marL="85725" indent="-14288">
              <a:lnSpc>
                <a:spcPct val="100000"/>
              </a:lnSpc>
              <a:buNone/>
            </a:pPr>
            <a:r>
              <a:rPr lang="en-GB" dirty="0"/>
              <a:t>Classical content analysis</a:t>
            </a:r>
            <a:r>
              <a:rPr lang="cs-CZ" dirty="0"/>
              <a:t>: </a:t>
            </a:r>
            <a:r>
              <a:rPr lang="en-GB" dirty="0"/>
              <a:t>operationalisation of the core components of populism</a:t>
            </a:r>
            <a:endParaRPr lang="cs-CZ" dirty="0"/>
          </a:p>
          <a:p>
            <a:pPr marL="85725" indent="-14288">
              <a:lnSpc>
                <a:spcPct val="100000"/>
              </a:lnSpc>
              <a:buNone/>
            </a:pPr>
            <a:endParaRPr lang="cs-CZ" dirty="0"/>
          </a:p>
          <a:p>
            <a:pPr>
              <a:lnSpc>
                <a:spcPct val="100000"/>
              </a:lnSpc>
            </a:pPr>
            <a:r>
              <a:rPr lang="en-GB" b="1" dirty="0">
                <a:solidFill>
                  <a:schemeClr val="tx2"/>
                </a:solidFill>
              </a:rPr>
              <a:t>anti-elitism</a:t>
            </a:r>
            <a:r>
              <a:rPr lang="en-GB" dirty="0"/>
              <a:t>: “Do the authors of the manifesto criticise elites?”</a:t>
            </a:r>
            <a:endParaRPr lang="cs-CZ" dirty="0"/>
          </a:p>
          <a:p>
            <a:pPr lvl="1"/>
            <a:r>
              <a:rPr lang="en-US" sz="2100" dirty="0"/>
              <a:t>focus on criticism concerning the </a:t>
            </a:r>
            <a:r>
              <a:rPr lang="en-US" sz="2100" b="1" dirty="0">
                <a:solidFill>
                  <a:schemeClr val="tx2"/>
                </a:solidFill>
              </a:rPr>
              <a:t>elite in general </a:t>
            </a:r>
            <a:r>
              <a:rPr lang="en-US" sz="2100" dirty="0"/>
              <a:t>(critique on a specific party/ politician not coded)</a:t>
            </a:r>
            <a:endParaRPr lang="cs-CZ" sz="2100" dirty="0"/>
          </a:p>
          <a:p>
            <a:pPr lvl="1"/>
            <a:r>
              <a:rPr lang="en-GB" sz="2100" dirty="0"/>
              <a:t>interpretation of the broader context</a:t>
            </a:r>
            <a:endParaRPr lang="cs-CZ" sz="2100"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19</a:t>
            </a:fld>
            <a:endParaRPr lang="cs-CZ" altLang="cs-CZ" dirty="0"/>
          </a:p>
        </p:txBody>
      </p:sp>
      <p:sp>
        <p:nvSpPr>
          <p:cNvPr id="6" name="Zástupný symbol pro text 5"/>
          <p:cNvSpPr>
            <a:spLocks noGrp="1"/>
          </p:cNvSpPr>
          <p:nvPr>
            <p:ph type="body" sz="quarter" idx="13"/>
          </p:nvPr>
        </p:nvSpPr>
        <p:spPr/>
        <p:txBody>
          <a:bodyPr/>
          <a:lstStyle/>
          <a:p>
            <a:r>
              <a:rPr lang="en-GB" dirty="0" err="1"/>
              <a:t>Rooduijn</a:t>
            </a:r>
            <a:r>
              <a:rPr lang="cs-CZ" dirty="0"/>
              <a:t> </a:t>
            </a:r>
            <a:r>
              <a:rPr lang="en-GB" dirty="0"/>
              <a:t>&amp; </a:t>
            </a:r>
            <a:r>
              <a:rPr lang="en-GB" dirty="0" err="1"/>
              <a:t>Pauwels</a:t>
            </a:r>
            <a:r>
              <a:rPr lang="en-GB" dirty="0"/>
              <a:t> 2011</a:t>
            </a:r>
          </a:p>
        </p:txBody>
      </p:sp>
      <p:sp>
        <p:nvSpPr>
          <p:cNvPr id="10" name="Nadpis 9"/>
          <p:cNvSpPr>
            <a:spLocks noGrp="1"/>
          </p:cNvSpPr>
          <p:nvPr>
            <p:ph type="title"/>
          </p:nvPr>
        </p:nvSpPr>
        <p:spPr/>
        <p:txBody>
          <a:bodyPr/>
          <a:lstStyle/>
          <a:p>
            <a:r>
              <a:rPr lang="en-GB" dirty="0"/>
              <a:t>Content analysis in practise</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3" name="Nadpis 2"/>
          <p:cNvSpPr>
            <a:spLocks noGrp="1"/>
          </p:cNvSpPr>
          <p:nvPr>
            <p:ph type="title"/>
          </p:nvPr>
        </p:nvSpPr>
        <p:spPr/>
        <p:txBody>
          <a:bodyPr/>
          <a:lstStyle/>
          <a:p>
            <a:r>
              <a:rPr lang="cs-CZ" dirty="0" err="1" smtClean="0"/>
              <a:t>Outline</a:t>
            </a:r>
            <a:endParaRPr lang="cs-CZ" dirty="0"/>
          </a:p>
        </p:txBody>
      </p:sp>
      <p:sp>
        <p:nvSpPr>
          <p:cNvPr id="4" name="Zástupný symbol pro obsah 3"/>
          <p:cNvSpPr>
            <a:spLocks noGrp="1"/>
          </p:cNvSpPr>
          <p:nvPr>
            <p:ph idx="1"/>
          </p:nvPr>
        </p:nvSpPr>
        <p:spPr/>
        <p:txBody>
          <a:bodyPr/>
          <a:lstStyle/>
          <a:p>
            <a:pPr marL="72000" indent="0">
              <a:buNone/>
            </a:pPr>
            <a:r>
              <a:rPr lang="cs-CZ" dirty="0" err="1" smtClean="0"/>
              <a:t>How</a:t>
            </a:r>
            <a:r>
              <a:rPr lang="cs-CZ" dirty="0" smtClean="0"/>
              <a:t> to </a:t>
            </a:r>
            <a:r>
              <a:rPr lang="cs-CZ" dirty="0" err="1" smtClean="0"/>
              <a:t>analyze</a:t>
            </a:r>
            <a:r>
              <a:rPr lang="cs-CZ" dirty="0" smtClean="0"/>
              <a:t> </a:t>
            </a:r>
            <a:r>
              <a:rPr lang="cs-CZ" dirty="0" err="1" smtClean="0"/>
              <a:t>populist</a:t>
            </a:r>
            <a:r>
              <a:rPr lang="cs-CZ" dirty="0" smtClean="0"/>
              <a:t> </a:t>
            </a:r>
            <a:r>
              <a:rPr lang="cs-CZ" dirty="0" err="1" smtClean="0"/>
              <a:t>content</a:t>
            </a:r>
            <a:r>
              <a:rPr lang="cs-CZ" dirty="0" smtClean="0"/>
              <a:t>?</a:t>
            </a:r>
          </a:p>
          <a:p>
            <a:pPr marL="72000" indent="0">
              <a:buNone/>
            </a:pPr>
            <a:endParaRPr lang="cs-CZ" dirty="0"/>
          </a:p>
          <a:p>
            <a:pPr marL="586350" indent="-514350">
              <a:buAutoNum type="alphaLcParenR"/>
            </a:pPr>
            <a:r>
              <a:rPr lang="cs-CZ" dirty="0" err="1" smtClean="0"/>
              <a:t>Content</a:t>
            </a:r>
            <a:r>
              <a:rPr lang="cs-CZ" dirty="0" smtClean="0"/>
              <a:t> </a:t>
            </a:r>
            <a:r>
              <a:rPr lang="cs-CZ" dirty="0" err="1" smtClean="0"/>
              <a:t>analysis</a:t>
            </a:r>
            <a:r>
              <a:rPr lang="cs-CZ" dirty="0" smtClean="0"/>
              <a:t> (</a:t>
            </a:r>
            <a:r>
              <a:rPr lang="cs-CZ" dirty="0" err="1" smtClean="0"/>
              <a:t>various</a:t>
            </a:r>
            <a:r>
              <a:rPr lang="cs-CZ" dirty="0" smtClean="0"/>
              <a:t> </a:t>
            </a:r>
            <a:r>
              <a:rPr lang="cs-CZ" dirty="0" err="1" smtClean="0"/>
              <a:t>forms</a:t>
            </a:r>
            <a:r>
              <a:rPr lang="cs-CZ" dirty="0" smtClean="0"/>
              <a:t>) – </a:t>
            </a:r>
            <a:r>
              <a:rPr lang="cs-CZ" dirty="0" err="1" smtClean="0"/>
              <a:t>the</a:t>
            </a:r>
            <a:r>
              <a:rPr lang="cs-CZ" dirty="0" smtClean="0"/>
              <a:t> </a:t>
            </a:r>
            <a:r>
              <a:rPr lang="cs-CZ" dirty="0" err="1" smtClean="0"/>
              <a:t>logic</a:t>
            </a:r>
            <a:r>
              <a:rPr lang="cs-CZ" dirty="0" smtClean="0"/>
              <a:t>, </a:t>
            </a:r>
            <a:r>
              <a:rPr lang="cs-CZ" dirty="0" err="1" smtClean="0"/>
              <a:t>possibilities</a:t>
            </a:r>
            <a:r>
              <a:rPr lang="cs-CZ" dirty="0" smtClean="0"/>
              <a:t>, </a:t>
            </a:r>
            <a:r>
              <a:rPr lang="cs-CZ" dirty="0" err="1" smtClean="0"/>
              <a:t>the</a:t>
            </a:r>
            <a:r>
              <a:rPr lang="cs-CZ" dirty="0" smtClean="0"/>
              <a:t> data</a:t>
            </a:r>
          </a:p>
          <a:p>
            <a:pPr marL="586350" indent="-514350">
              <a:buAutoNum type="alphaLcParenR"/>
            </a:pPr>
            <a:r>
              <a:rPr lang="cs-CZ" dirty="0" smtClean="0"/>
              <a:t>Expert </a:t>
            </a:r>
            <a:r>
              <a:rPr lang="cs-CZ" dirty="0" err="1" smtClean="0"/>
              <a:t>surveys</a:t>
            </a:r>
            <a:r>
              <a:rPr lang="cs-CZ" dirty="0" smtClean="0"/>
              <a:t> – </a:t>
            </a:r>
            <a:r>
              <a:rPr lang="cs-CZ" dirty="0" err="1" smtClean="0"/>
              <a:t>advantages</a:t>
            </a:r>
            <a:r>
              <a:rPr lang="cs-CZ" dirty="0" smtClean="0"/>
              <a:t> and </a:t>
            </a:r>
            <a:r>
              <a:rPr lang="cs-CZ" dirty="0" err="1" smtClean="0"/>
              <a:t>disadvantages</a:t>
            </a:r>
            <a:r>
              <a:rPr lang="cs-CZ" dirty="0" smtClean="0"/>
              <a:t>, </a:t>
            </a:r>
            <a:r>
              <a:rPr lang="cs-CZ" dirty="0" err="1" smtClean="0"/>
              <a:t>the</a:t>
            </a:r>
            <a:r>
              <a:rPr lang="cs-CZ" dirty="0" smtClean="0"/>
              <a:t> data</a:t>
            </a:r>
          </a:p>
          <a:p>
            <a:pPr marL="586350" indent="-514350">
              <a:buAutoNum type="alphaLcParenR"/>
            </a:pPr>
            <a:endParaRPr lang="cs-CZ" dirty="0"/>
          </a:p>
          <a:p>
            <a:pPr marL="72000" indent="0">
              <a:buNone/>
            </a:pPr>
            <a:r>
              <a:rPr lang="cs-CZ" dirty="0" err="1" smtClean="0"/>
              <a:t>Goal</a:t>
            </a:r>
            <a:r>
              <a:rPr lang="cs-CZ" dirty="0" smtClean="0"/>
              <a:t>: to </a:t>
            </a:r>
            <a:r>
              <a:rPr lang="cs-CZ" dirty="0" err="1" smtClean="0"/>
              <a:t>get</a:t>
            </a:r>
            <a:r>
              <a:rPr lang="cs-CZ" dirty="0" smtClean="0"/>
              <a:t> </a:t>
            </a:r>
            <a:r>
              <a:rPr lang="cs-CZ" dirty="0" err="1" smtClean="0"/>
              <a:t>the</a:t>
            </a:r>
            <a:r>
              <a:rPr lang="cs-CZ" dirty="0" smtClean="0"/>
              <a:t> </a:t>
            </a:r>
            <a:r>
              <a:rPr lang="cs-CZ" dirty="0" err="1" smtClean="0"/>
              <a:t>basics</a:t>
            </a:r>
            <a:r>
              <a:rPr lang="cs-CZ" dirty="0" smtClean="0"/>
              <a:t> </a:t>
            </a:r>
            <a:r>
              <a:rPr lang="cs-CZ" dirty="0" err="1" smtClean="0"/>
              <a:t>of</a:t>
            </a:r>
            <a:r>
              <a:rPr lang="cs-CZ" dirty="0" smtClean="0"/>
              <a:t> </a:t>
            </a:r>
            <a:r>
              <a:rPr lang="cs-CZ" dirty="0" err="1" smtClean="0"/>
              <a:t>selected</a:t>
            </a:r>
            <a:r>
              <a:rPr lang="cs-CZ" dirty="0"/>
              <a:t> </a:t>
            </a:r>
            <a:r>
              <a:rPr lang="cs-CZ" dirty="0" err="1" smtClean="0"/>
              <a:t>methods</a:t>
            </a:r>
            <a:r>
              <a:rPr lang="cs-CZ" dirty="0" smtClean="0"/>
              <a:t> </a:t>
            </a:r>
            <a:r>
              <a:rPr lang="cs-CZ" dirty="0" err="1" smtClean="0"/>
              <a:t>of</a:t>
            </a:r>
            <a:r>
              <a:rPr lang="cs-CZ" dirty="0" smtClean="0"/>
              <a:t> </a:t>
            </a:r>
            <a:r>
              <a:rPr lang="cs-CZ" dirty="0" err="1" smtClean="0"/>
              <a:t>analysis</a:t>
            </a:r>
            <a:r>
              <a:rPr lang="cs-CZ" dirty="0" smtClean="0"/>
              <a:t> </a:t>
            </a:r>
            <a:r>
              <a:rPr lang="cs-CZ" dirty="0" err="1" smtClean="0"/>
              <a:t>of</a:t>
            </a:r>
            <a:r>
              <a:rPr lang="cs-CZ" dirty="0" smtClean="0"/>
              <a:t> </a:t>
            </a:r>
            <a:r>
              <a:rPr lang="cs-CZ" dirty="0" err="1" smtClean="0"/>
              <a:t>political</a:t>
            </a:r>
            <a:r>
              <a:rPr lang="cs-CZ" dirty="0" smtClean="0"/>
              <a:t> </a:t>
            </a:r>
            <a:r>
              <a:rPr lang="cs-CZ" dirty="0" err="1" smtClean="0"/>
              <a:t>contents</a:t>
            </a:r>
            <a:r>
              <a:rPr lang="cs-CZ" dirty="0" smtClean="0"/>
              <a:t>, </a:t>
            </a:r>
            <a:r>
              <a:rPr lang="cs-CZ" dirty="0" err="1" smtClean="0"/>
              <a:t>introduction</a:t>
            </a:r>
            <a:r>
              <a:rPr lang="cs-CZ" dirty="0" smtClean="0"/>
              <a:t> </a:t>
            </a:r>
            <a:r>
              <a:rPr lang="cs-CZ" dirty="0" err="1" smtClean="0"/>
              <a:t>of</a:t>
            </a:r>
            <a:r>
              <a:rPr lang="cs-CZ" dirty="0" smtClean="0"/>
              <a:t> </a:t>
            </a:r>
            <a:r>
              <a:rPr lang="cs-CZ" dirty="0" err="1" smtClean="0"/>
              <a:t>some</a:t>
            </a:r>
            <a:r>
              <a:rPr lang="cs-CZ" dirty="0" smtClean="0"/>
              <a:t> data </a:t>
            </a:r>
            <a:r>
              <a:rPr lang="cs-CZ" dirty="0" err="1" smtClean="0"/>
              <a:t>sources</a:t>
            </a:r>
            <a:endParaRPr lang="cs-CZ" dirty="0"/>
          </a:p>
        </p:txBody>
      </p:sp>
    </p:spTree>
    <p:extLst>
      <p:ext uri="{BB962C8B-B14F-4D97-AF65-F5344CB8AC3E}">
        <p14:creationId xmlns:p14="http://schemas.microsoft.com/office/powerpoint/2010/main" val="1930817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a:buNone/>
            </a:pPr>
            <a:r>
              <a:rPr lang="en-GB" b="1" u="sng" dirty="0">
                <a:solidFill>
                  <a:schemeClr val="tx2"/>
                </a:solidFill>
              </a:rPr>
              <a:t>Computerised</a:t>
            </a:r>
            <a:r>
              <a:rPr lang="en-GB" dirty="0"/>
              <a:t> content analysis</a:t>
            </a:r>
            <a:endParaRPr lang="cs-CZ" dirty="0"/>
          </a:p>
          <a:p>
            <a:pPr lvl="0"/>
            <a:r>
              <a:rPr lang="en-GB" dirty="0"/>
              <a:t>units of measurement: </a:t>
            </a:r>
            <a:r>
              <a:rPr lang="en-GB" b="1" dirty="0">
                <a:solidFill>
                  <a:schemeClr val="tx2"/>
                </a:solidFill>
              </a:rPr>
              <a:t>words</a:t>
            </a:r>
            <a:endParaRPr lang="cs-CZ" b="1" dirty="0">
              <a:solidFill>
                <a:schemeClr val="tx2"/>
              </a:solidFill>
            </a:endParaRPr>
          </a:p>
          <a:p>
            <a:pPr lvl="1"/>
            <a:r>
              <a:rPr lang="en-GB" dirty="0">
                <a:sym typeface="Wingdings" pitchFamily="2" charset="2"/>
              </a:rPr>
              <a:t></a:t>
            </a:r>
            <a:r>
              <a:rPr lang="en-GB" dirty="0"/>
              <a:t> comparison of the degree of populism among parties based on % of populist words (words considered populism)</a:t>
            </a:r>
            <a:endParaRPr lang="cs-CZ" dirty="0"/>
          </a:p>
          <a:p>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20</a:t>
            </a:fld>
            <a:endParaRPr lang="cs-CZ" altLang="cs-CZ" dirty="0"/>
          </a:p>
        </p:txBody>
      </p:sp>
      <p:sp>
        <p:nvSpPr>
          <p:cNvPr id="6" name="Zástupný symbol pro text 5"/>
          <p:cNvSpPr>
            <a:spLocks noGrp="1"/>
          </p:cNvSpPr>
          <p:nvPr>
            <p:ph type="body" sz="quarter" idx="13"/>
          </p:nvPr>
        </p:nvSpPr>
        <p:spPr/>
        <p:txBody>
          <a:bodyPr/>
          <a:lstStyle/>
          <a:p>
            <a:r>
              <a:rPr lang="en-GB" dirty="0" err="1"/>
              <a:t>Rooduijn</a:t>
            </a:r>
            <a:r>
              <a:rPr lang="cs-CZ" dirty="0"/>
              <a:t> </a:t>
            </a:r>
            <a:r>
              <a:rPr lang="en-GB" dirty="0"/>
              <a:t>&amp; </a:t>
            </a:r>
            <a:r>
              <a:rPr lang="en-GB" dirty="0" err="1"/>
              <a:t>Pauwels</a:t>
            </a:r>
            <a:r>
              <a:rPr lang="en-GB" dirty="0"/>
              <a:t> 2011</a:t>
            </a:r>
          </a:p>
        </p:txBody>
      </p:sp>
      <p:sp>
        <p:nvSpPr>
          <p:cNvPr id="10" name="Nadpis 9"/>
          <p:cNvSpPr>
            <a:spLocks noGrp="1"/>
          </p:cNvSpPr>
          <p:nvPr>
            <p:ph type="title"/>
          </p:nvPr>
        </p:nvSpPr>
        <p:spPr/>
        <p:txBody>
          <a:bodyPr/>
          <a:lstStyle/>
          <a:p>
            <a:r>
              <a:rPr lang="en-GB" dirty="0"/>
              <a:t>Content analysis in practise</a:t>
            </a: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marL="85725" indent="-14288">
              <a:lnSpc>
                <a:spcPct val="100000"/>
              </a:lnSpc>
              <a:buNone/>
            </a:pPr>
            <a:r>
              <a:rPr lang="en-GB" dirty="0"/>
              <a:t>Computerised content analysis</a:t>
            </a:r>
            <a:r>
              <a:rPr lang="cs-CZ" dirty="0"/>
              <a:t>: </a:t>
            </a:r>
            <a:r>
              <a:rPr lang="en-GB" dirty="0"/>
              <a:t>operationalisation of the core components of populism</a:t>
            </a:r>
            <a:endParaRPr lang="cs-CZ" dirty="0"/>
          </a:p>
          <a:p>
            <a:pPr marL="85725" indent="-14288">
              <a:lnSpc>
                <a:spcPct val="100000"/>
              </a:lnSpc>
              <a:buNone/>
            </a:pPr>
            <a:endParaRPr lang="cs-CZ" dirty="0"/>
          </a:p>
          <a:p>
            <a:pPr>
              <a:lnSpc>
                <a:spcPct val="100000"/>
              </a:lnSpc>
            </a:pPr>
            <a:r>
              <a:rPr lang="en-GB" dirty="0"/>
              <a:t>focus only on </a:t>
            </a:r>
            <a:r>
              <a:rPr lang="en-GB" dirty="0" smtClean="0"/>
              <a:t>words </a:t>
            </a:r>
            <a:r>
              <a:rPr lang="en-GB" dirty="0"/>
              <a:t>that refer to </a:t>
            </a:r>
            <a:r>
              <a:rPr lang="en-GB" b="1" dirty="0">
                <a:solidFill>
                  <a:schemeClr val="tx2"/>
                </a:solidFill>
              </a:rPr>
              <a:t>anti-elitism</a:t>
            </a:r>
            <a:endParaRPr lang="cs-CZ" b="1" dirty="0">
              <a:solidFill>
                <a:schemeClr val="tx2"/>
              </a:solidFill>
            </a:endParaRPr>
          </a:p>
          <a:p>
            <a:pPr lvl="1"/>
            <a:r>
              <a:rPr lang="en-US" sz="2100" dirty="0"/>
              <a:t>measurement of people-centrism by means of individual words in nearly impossible (words we and our often mentioned not in reference to the people, but to the political party)</a:t>
            </a:r>
            <a:endParaRPr lang="cs-CZ" sz="2100" dirty="0"/>
          </a:p>
          <a:p>
            <a:pPr>
              <a:lnSpc>
                <a:spcPct val="100000"/>
              </a:lnSpc>
            </a:pPr>
            <a:r>
              <a:rPr lang="en-US" dirty="0"/>
              <a:t>selection of words </a:t>
            </a:r>
            <a:r>
              <a:rPr lang="en-GB" dirty="0"/>
              <a:t>into </a:t>
            </a:r>
            <a:r>
              <a:rPr lang="en-GB" b="1" dirty="0">
                <a:solidFill>
                  <a:schemeClr val="tx2"/>
                </a:solidFill>
              </a:rPr>
              <a:t>dictionary</a:t>
            </a:r>
            <a:r>
              <a:rPr lang="en-GB" dirty="0"/>
              <a:t> </a:t>
            </a:r>
            <a:r>
              <a:rPr lang="en-US" dirty="0"/>
              <a:t>based on both empirical and theoretical reasoning</a:t>
            </a:r>
            <a:endParaRPr lang="cs-CZ" dirty="0"/>
          </a:p>
          <a:p>
            <a:pPr lvl="1"/>
            <a:r>
              <a:rPr lang="en-GB" sz="2100" dirty="0"/>
              <a:t>election manifestos of populist parties not analysed in this study used to make list of words that such parties have used to express their negativity towards elites</a:t>
            </a:r>
            <a:endParaRPr lang="en-US" sz="2100" dirty="0"/>
          </a:p>
          <a:p>
            <a:pPr lvl="1"/>
            <a:endParaRPr lang="cs-CZ" sz="2100"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21</a:t>
            </a:fld>
            <a:endParaRPr lang="cs-CZ" altLang="cs-CZ" dirty="0"/>
          </a:p>
        </p:txBody>
      </p:sp>
      <p:sp>
        <p:nvSpPr>
          <p:cNvPr id="6" name="Zástupný symbol pro text 5"/>
          <p:cNvSpPr>
            <a:spLocks noGrp="1"/>
          </p:cNvSpPr>
          <p:nvPr>
            <p:ph type="body" sz="quarter" idx="13"/>
          </p:nvPr>
        </p:nvSpPr>
        <p:spPr/>
        <p:txBody>
          <a:bodyPr/>
          <a:lstStyle/>
          <a:p>
            <a:r>
              <a:rPr lang="en-GB" dirty="0" err="1"/>
              <a:t>Rooduijn</a:t>
            </a:r>
            <a:r>
              <a:rPr lang="cs-CZ" dirty="0"/>
              <a:t> </a:t>
            </a:r>
            <a:r>
              <a:rPr lang="en-GB" dirty="0"/>
              <a:t>&amp; </a:t>
            </a:r>
            <a:r>
              <a:rPr lang="en-GB" dirty="0" err="1"/>
              <a:t>Pauwels</a:t>
            </a:r>
            <a:r>
              <a:rPr lang="en-GB" dirty="0"/>
              <a:t> 2011</a:t>
            </a:r>
          </a:p>
        </p:txBody>
      </p:sp>
      <p:sp>
        <p:nvSpPr>
          <p:cNvPr id="10" name="Nadpis 9"/>
          <p:cNvSpPr>
            <a:spLocks noGrp="1"/>
          </p:cNvSpPr>
          <p:nvPr>
            <p:ph type="title"/>
          </p:nvPr>
        </p:nvSpPr>
        <p:spPr/>
        <p:txBody>
          <a:bodyPr/>
          <a:lstStyle/>
          <a:p>
            <a:r>
              <a:rPr lang="en-GB" dirty="0"/>
              <a:t>Content analysis in practise</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22</a:t>
            </a:fld>
            <a:endParaRPr lang="cs-CZ" altLang="cs-CZ" dirty="0"/>
          </a:p>
        </p:txBody>
      </p:sp>
      <p:sp>
        <p:nvSpPr>
          <p:cNvPr id="6" name="Zástupný symbol pro text 5"/>
          <p:cNvSpPr>
            <a:spLocks noGrp="1"/>
          </p:cNvSpPr>
          <p:nvPr>
            <p:ph type="body" sz="quarter" idx="13"/>
          </p:nvPr>
        </p:nvSpPr>
        <p:spPr/>
        <p:txBody>
          <a:bodyPr/>
          <a:lstStyle/>
          <a:p>
            <a:r>
              <a:rPr lang="en-GB" dirty="0" err="1"/>
              <a:t>Rooduijn</a:t>
            </a:r>
            <a:r>
              <a:rPr lang="cs-CZ" dirty="0"/>
              <a:t> </a:t>
            </a:r>
            <a:r>
              <a:rPr lang="en-GB" dirty="0"/>
              <a:t>&amp; </a:t>
            </a:r>
            <a:r>
              <a:rPr lang="en-GB" dirty="0" err="1"/>
              <a:t>Pauwels</a:t>
            </a:r>
            <a:r>
              <a:rPr lang="en-GB" dirty="0"/>
              <a:t> 2011</a:t>
            </a:r>
          </a:p>
        </p:txBody>
      </p:sp>
      <p:sp>
        <p:nvSpPr>
          <p:cNvPr id="10" name="Nadpis 9"/>
          <p:cNvSpPr>
            <a:spLocks noGrp="1"/>
          </p:cNvSpPr>
          <p:nvPr>
            <p:ph type="title"/>
          </p:nvPr>
        </p:nvSpPr>
        <p:spPr/>
        <p:txBody>
          <a:bodyPr/>
          <a:lstStyle/>
          <a:p>
            <a:r>
              <a:rPr lang="en-GB" dirty="0"/>
              <a:t>Content analysis in practise</a:t>
            </a:r>
            <a:endParaRPr lang="cs-CZ" dirty="0"/>
          </a:p>
        </p:txBody>
      </p:sp>
      <p:pic>
        <p:nvPicPr>
          <p:cNvPr id="9" name="Picture 2"/>
          <p:cNvPicPr>
            <a:picLocks noGrp="1" noChangeAspect="1" noChangeArrowheads="1"/>
          </p:cNvPicPr>
          <p:nvPr>
            <p:ph idx="1"/>
          </p:nvPr>
        </p:nvPicPr>
        <p:blipFill>
          <a:blip r:embed="rId3"/>
          <a:srcRect/>
          <a:stretch>
            <a:fillRect/>
          </a:stretch>
        </p:blipFill>
        <p:spPr bwMode="auto">
          <a:xfrm>
            <a:off x="2490125" y="1692275"/>
            <a:ext cx="7213338" cy="414020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23</a:t>
            </a:fld>
            <a:endParaRPr lang="cs-CZ" altLang="cs-CZ" dirty="0"/>
          </a:p>
        </p:txBody>
      </p:sp>
      <p:sp>
        <p:nvSpPr>
          <p:cNvPr id="6" name="Zástupný symbol pro text 5"/>
          <p:cNvSpPr>
            <a:spLocks noGrp="1"/>
          </p:cNvSpPr>
          <p:nvPr>
            <p:ph type="body" sz="quarter" idx="13"/>
          </p:nvPr>
        </p:nvSpPr>
        <p:spPr/>
        <p:txBody>
          <a:bodyPr/>
          <a:lstStyle/>
          <a:p>
            <a:r>
              <a:rPr lang="en-GB" dirty="0" err="1"/>
              <a:t>Rooduijn</a:t>
            </a:r>
            <a:r>
              <a:rPr lang="cs-CZ" dirty="0"/>
              <a:t> </a:t>
            </a:r>
            <a:r>
              <a:rPr lang="en-GB" dirty="0"/>
              <a:t>&amp; </a:t>
            </a:r>
            <a:r>
              <a:rPr lang="en-GB" dirty="0" err="1"/>
              <a:t>Pauwels</a:t>
            </a:r>
            <a:r>
              <a:rPr lang="en-GB" dirty="0"/>
              <a:t> 2011</a:t>
            </a:r>
          </a:p>
        </p:txBody>
      </p:sp>
      <p:sp>
        <p:nvSpPr>
          <p:cNvPr id="10" name="Nadpis 9"/>
          <p:cNvSpPr>
            <a:spLocks noGrp="1"/>
          </p:cNvSpPr>
          <p:nvPr>
            <p:ph type="title"/>
          </p:nvPr>
        </p:nvSpPr>
        <p:spPr/>
        <p:txBody>
          <a:bodyPr/>
          <a:lstStyle/>
          <a:p>
            <a:r>
              <a:rPr lang="en-GB" dirty="0"/>
              <a:t>Content analysis in practise</a:t>
            </a:r>
            <a:endParaRPr lang="cs-CZ" dirty="0"/>
          </a:p>
        </p:txBody>
      </p:sp>
      <p:pic>
        <p:nvPicPr>
          <p:cNvPr id="9" name="Picture 2"/>
          <p:cNvPicPr>
            <a:picLocks noGrp="1" noChangeAspect="1" noChangeArrowheads="1"/>
          </p:cNvPicPr>
          <p:nvPr>
            <p:ph idx="1"/>
          </p:nvPr>
        </p:nvPicPr>
        <p:blipFill>
          <a:blip r:embed="rId3"/>
          <a:srcRect/>
          <a:stretch>
            <a:fillRect/>
          </a:stretch>
        </p:blipFill>
        <p:spPr bwMode="auto">
          <a:xfrm>
            <a:off x="2490125" y="1726781"/>
            <a:ext cx="7213338" cy="4140200"/>
          </a:xfrm>
          <a:prstGeom prst="rect">
            <a:avLst/>
          </a:prstGeom>
          <a:noFill/>
          <a:ln w="9525">
            <a:noFill/>
            <a:miter lim="800000"/>
            <a:headEnd/>
            <a:tailEnd/>
          </a:ln>
          <a:effectLst/>
        </p:spPr>
      </p:pic>
      <p:sp>
        <p:nvSpPr>
          <p:cNvPr id="8" name="Šipka dolů 7"/>
          <p:cNvSpPr/>
          <p:nvPr/>
        </p:nvSpPr>
        <p:spPr bwMode="auto">
          <a:xfrm rot="16200000">
            <a:off x="4239569" y="2819994"/>
            <a:ext cx="579863" cy="1260088"/>
          </a:xfrm>
          <a:prstGeom prst="downArrow">
            <a:avLst/>
          </a:prstGeom>
          <a:solidFill>
            <a:schemeClr val="accent2">
              <a:lumMod val="40000"/>
              <a:lumOff val="60000"/>
            </a:schemeClr>
          </a:solidFill>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ahoma" pitchFamily="34" charset="0"/>
            </a:endParaRPr>
          </a:p>
        </p:txBody>
      </p:sp>
      <p:sp>
        <p:nvSpPr>
          <p:cNvPr id="11" name="Obdélník 10"/>
          <p:cNvSpPr/>
          <p:nvPr/>
        </p:nvSpPr>
        <p:spPr bwMode="auto">
          <a:xfrm>
            <a:off x="5184475" y="3329796"/>
            <a:ext cx="672860" cy="207034"/>
          </a:xfrm>
          <a:prstGeom prst="rect">
            <a:avLst/>
          </a:prstGeom>
          <a:noFill/>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24</a:t>
            </a:fld>
            <a:endParaRPr lang="cs-CZ" altLang="cs-CZ" dirty="0"/>
          </a:p>
        </p:txBody>
      </p:sp>
      <p:sp>
        <p:nvSpPr>
          <p:cNvPr id="10" name="Nadpis 9"/>
          <p:cNvSpPr>
            <a:spLocks noGrp="1"/>
          </p:cNvSpPr>
          <p:nvPr>
            <p:ph type="title"/>
          </p:nvPr>
        </p:nvSpPr>
        <p:spPr/>
        <p:txBody>
          <a:bodyPr/>
          <a:lstStyle/>
          <a:p>
            <a:r>
              <a:rPr lang="en-GB" dirty="0"/>
              <a:t>Content analysis</a:t>
            </a:r>
            <a:endParaRPr lang="cs-CZ" dirty="0"/>
          </a:p>
        </p:txBody>
      </p:sp>
      <p:sp>
        <p:nvSpPr>
          <p:cNvPr id="11" name="Zástupný symbol pro obsah 10"/>
          <p:cNvSpPr>
            <a:spLocks noGrp="1"/>
          </p:cNvSpPr>
          <p:nvPr>
            <p:ph idx="1"/>
          </p:nvPr>
        </p:nvSpPr>
        <p:spPr/>
        <p:txBody>
          <a:bodyPr/>
          <a:lstStyle/>
          <a:p>
            <a:pPr>
              <a:lnSpc>
                <a:spcPct val="100000"/>
              </a:lnSpc>
              <a:buNone/>
            </a:pPr>
            <a:r>
              <a:rPr lang="en-GB" dirty="0"/>
              <a:t>The Manifesto Project: </a:t>
            </a:r>
            <a:r>
              <a:rPr lang="cs-CZ" u="sng" dirty="0">
                <a:hlinkClick r:id="rId3"/>
              </a:rPr>
              <a:t>https://manifesto-project.wzb.eu/</a:t>
            </a:r>
            <a:endParaRPr lang="cs-CZ" dirty="0"/>
          </a:p>
          <a:p>
            <a:pPr lvl="0">
              <a:lnSpc>
                <a:spcPct val="100000"/>
              </a:lnSpc>
            </a:pPr>
            <a:endParaRPr lang="cs-CZ" dirty="0"/>
          </a:p>
          <a:p>
            <a:pPr lvl="0">
              <a:lnSpc>
                <a:spcPct val="100000"/>
              </a:lnSpc>
            </a:pPr>
            <a:r>
              <a:rPr lang="en-GB" dirty="0"/>
              <a:t>content analysis of parties’ election manifestos in order to study parties’ policy  preferences</a:t>
            </a:r>
            <a:endParaRPr lang="cs-CZ" dirty="0"/>
          </a:p>
          <a:p>
            <a:pPr lvl="0">
              <a:lnSpc>
                <a:spcPct val="100000"/>
              </a:lnSpc>
            </a:pPr>
            <a:r>
              <a:rPr lang="en-GB" dirty="0"/>
              <a:t>for each dataset</a:t>
            </a:r>
            <a:r>
              <a:rPr lang="cs-CZ" dirty="0"/>
              <a:t>:</a:t>
            </a:r>
          </a:p>
          <a:p>
            <a:pPr lvl="1"/>
            <a:r>
              <a:rPr lang="en-GB" dirty="0"/>
              <a:t>codebook</a:t>
            </a:r>
            <a:endParaRPr lang="cs-CZ" dirty="0"/>
          </a:p>
          <a:p>
            <a:pPr lvl="1"/>
            <a:r>
              <a:rPr lang="en-GB" dirty="0"/>
              <a:t>coding instructions</a:t>
            </a:r>
            <a:endParaRPr lang="cs-CZ" dirty="0"/>
          </a:p>
          <a:p>
            <a:pPr lvl="1"/>
            <a:r>
              <a:rPr lang="en-GB" dirty="0"/>
              <a:t>list of coded documents (titles of parties’ election manifestos)</a:t>
            </a:r>
            <a:endParaRPr lang="cs-CZ" dirty="0"/>
          </a:p>
          <a:p>
            <a:pPr lvl="1"/>
            <a:r>
              <a:rPr lang="en-GB" dirty="0"/>
              <a:t>list of political parties</a:t>
            </a: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3" name="Nadpis 2"/>
          <p:cNvSpPr>
            <a:spLocks noGrp="1"/>
          </p:cNvSpPr>
          <p:nvPr>
            <p:ph type="title"/>
          </p:nvPr>
        </p:nvSpPr>
        <p:spPr/>
        <p:txBody>
          <a:bodyPr/>
          <a:lstStyle/>
          <a:p>
            <a:r>
              <a:rPr lang="cs-CZ" dirty="0" err="1" smtClean="0"/>
              <a:t>Jungar</a:t>
            </a:r>
            <a:r>
              <a:rPr lang="cs-CZ" dirty="0" smtClean="0"/>
              <a:t>, </a:t>
            </a:r>
            <a:r>
              <a:rPr lang="cs-CZ" dirty="0" err="1" smtClean="0"/>
              <a:t>Jupskas</a:t>
            </a:r>
            <a:r>
              <a:rPr lang="cs-CZ" dirty="0"/>
              <a:t> </a:t>
            </a:r>
            <a:r>
              <a:rPr lang="cs-CZ" dirty="0" smtClean="0"/>
              <a:t>(2014)</a:t>
            </a:r>
            <a:endParaRPr lang="cs-CZ" dirty="0"/>
          </a:p>
        </p:txBody>
      </p:sp>
      <p:sp>
        <p:nvSpPr>
          <p:cNvPr id="4" name="Zástupný symbol pro obsah 3"/>
          <p:cNvSpPr>
            <a:spLocks noGrp="1"/>
          </p:cNvSpPr>
          <p:nvPr>
            <p:ph idx="1"/>
          </p:nvPr>
        </p:nvSpPr>
        <p:spPr/>
        <p:txBody>
          <a:bodyPr/>
          <a:lstStyle/>
          <a:p>
            <a:r>
              <a:rPr lang="en-US" dirty="0"/>
              <a:t>Populist Radical Right Parties in </a:t>
            </a:r>
            <a:r>
              <a:rPr lang="en-US" dirty="0" smtClean="0"/>
              <a:t>the</a:t>
            </a:r>
            <a:r>
              <a:rPr lang="cs-CZ" dirty="0" smtClean="0"/>
              <a:t> </a:t>
            </a:r>
            <a:r>
              <a:rPr lang="en-US" dirty="0" smtClean="0"/>
              <a:t>Nordic </a:t>
            </a:r>
            <a:r>
              <a:rPr lang="en-US" dirty="0"/>
              <a:t>Region: A New and </a:t>
            </a:r>
            <a:r>
              <a:rPr lang="en-US" dirty="0" smtClean="0"/>
              <a:t>Distinct</a:t>
            </a:r>
            <a:r>
              <a:rPr lang="cs-CZ" dirty="0" smtClean="0"/>
              <a:t> </a:t>
            </a:r>
            <a:r>
              <a:rPr lang="en-US" dirty="0" smtClean="0"/>
              <a:t>Party </a:t>
            </a:r>
            <a:r>
              <a:rPr lang="en-US" dirty="0"/>
              <a:t>Family</a:t>
            </a:r>
            <a:r>
              <a:rPr lang="en-US" dirty="0" smtClean="0"/>
              <a:t>?</a:t>
            </a:r>
            <a:endParaRPr lang="cs-CZ" dirty="0" smtClean="0"/>
          </a:p>
          <a:p>
            <a:r>
              <a:rPr lang="cs-CZ" dirty="0" err="1" smtClean="0"/>
              <a:t>Comparing</a:t>
            </a:r>
            <a:r>
              <a:rPr lang="cs-CZ" dirty="0" smtClean="0"/>
              <a:t> </a:t>
            </a:r>
            <a:r>
              <a:rPr lang="cs-CZ" dirty="0" err="1" smtClean="0"/>
              <a:t>policy</a:t>
            </a:r>
            <a:r>
              <a:rPr lang="cs-CZ" dirty="0" smtClean="0"/>
              <a:t> </a:t>
            </a:r>
            <a:r>
              <a:rPr lang="cs-CZ" dirty="0" err="1" smtClean="0"/>
              <a:t>positions</a:t>
            </a:r>
            <a:r>
              <a:rPr lang="cs-CZ" dirty="0" smtClean="0"/>
              <a:t> </a:t>
            </a:r>
            <a:r>
              <a:rPr lang="cs-CZ" dirty="0" err="1" smtClean="0"/>
              <a:t>of</a:t>
            </a:r>
            <a:r>
              <a:rPr lang="cs-CZ" dirty="0" smtClean="0"/>
              <a:t> PRR </a:t>
            </a:r>
            <a:r>
              <a:rPr lang="cs-CZ" dirty="0" err="1" smtClean="0"/>
              <a:t>parties</a:t>
            </a:r>
            <a:r>
              <a:rPr lang="cs-CZ" dirty="0" smtClean="0"/>
              <a:t> in </a:t>
            </a:r>
            <a:r>
              <a:rPr lang="cs-CZ" dirty="0" err="1" smtClean="0"/>
              <a:t>Scandinavia</a:t>
            </a:r>
            <a:endParaRPr lang="cs-CZ" dirty="0"/>
          </a:p>
          <a:p>
            <a:r>
              <a:rPr lang="cs-CZ" dirty="0" err="1" smtClean="0"/>
              <a:t>Rooted</a:t>
            </a:r>
            <a:r>
              <a:rPr lang="cs-CZ" dirty="0" smtClean="0"/>
              <a:t> in </a:t>
            </a:r>
            <a:r>
              <a:rPr lang="cs-CZ" dirty="0" err="1" smtClean="0"/>
              <a:t>the</a:t>
            </a:r>
            <a:r>
              <a:rPr lang="cs-CZ" dirty="0" smtClean="0"/>
              <a:t> </a:t>
            </a:r>
            <a:r>
              <a:rPr lang="cs-CZ" dirty="0" err="1" smtClean="0"/>
              <a:t>concepts</a:t>
            </a:r>
            <a:r>
              <a:rPr lang="cs-CZ" dirty="0" smtClean="0"/>
              <a:t> </a:t>
            </a:r>
            <a:r>
              <a:rPr lang="cs-CZ" dirty="0" err="1" smtClean="0"/>
              <a:t>of</a:t>
            </a:r>
            <a:r>
              <a:rPr lang="cs-CZ" dirty="0" smtClean="0"/>
              <a:t> party </a:t>
            </a:r>
            <a:r>
              <a:rPr lang="cs-CZ" dirty="0" err="1" smtClean="0"/>
              <a:t>families</a:t>
            </a:r>
            <a:r>
              <a:rPr lang="cs-CZ" dirty="0" smtClean="0"/>
              <a:t> and PRR</a:t>
            </a:r>
          </a:p>
          <a:p>
            <a:r>
              <a:rPr lang="cs-CZ" dirty="0" err="1" smtClean="0"/>
              <a:t>Using</a:t>
            </a:r>
            <a:r>
              <a:rPr lang="cs-CZ" dirty="0" smtClean="0"/>
              <a:t> CMP data (l-r and </a:t>
            </a:r>
            <a:r>
              <a:rPr lang="cs-CZ" dirty="0" err="1" smtClean="0"/>
              <a:t>authoritarian</a:t>
            </a:r>
            <a:r>
              <a:rPr lang="cs-CZ" dirty="0" smtClean="0"/>
              <a:t>/</a:t>
            </a:r>
            <a:r>
              <a:rPr lang="cs-CZ" dirty="0" err="1" smtClean="0"/>
              <a:t>liberal</a:t>
            </a:r>
            <a:r>
              <a:rPr lang="cs-CZ" dirty="0" smtClean="0"/>
              <a:t> </a:t>
            </a:r>
            <a:r>
              <a:rPr lang="cs-CZ" dirty="0" err="1" smtClean="0"/>
              <a:t>indices</a:t>
            </a:r>
            <a:r>
              <a:rPr lang="cs-CZ" dirty="0" smtClean="0"/>
              <a:t>)</a:t>
            </a:r>
            <a:endParaRPr lang="cs-CZ" dirty="0"/>
          </a:p>
        </p:txBody>
      </p:sp>
      <p:pic>
        <p:nvPicPr>
          <p:cNvPr id="5" name="Obrázek 4"/>
          <p:cNvPicPr>
            <a:picLocks noChangeAspect="1"/>
          </p:cNvPicPr>
          <p:nvPr/>
        </p:nvPicPr>
        <p:blipFill>
          <a:blip r:embed="rId2"/>
          <a:stretch>
            <a:fillRect/>
          </a:stretch>
        </p:blipFill>
        <p:spPr>
          <a:xfrm>
            <a:off x="2475104" y="0"/>
            <a:ext cx="7677214" cy="6858000"/>
          </a:xfrm>
          <a:prstGeom prst="rect">
            <a:avLst/>
          </a:prstGeom>
        </p:spPr>
      </p:pic>
    </p:spTree>
    <p:extLst>
      <p:ext uri="{BB962C8B-B14F-4D97-AF65-F5344CB8AC3E}">
        <p14:creationId xmlns:p14="http://schemas.microsoft.com/office/powerpoint/2010/main" val="300877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26</a:t>
            </a:fld>
            <a:endParaRPr lang="cs-CZ" altLang="cs-CZ" dirty="0"/>
          </a:p>
        </p:txBody>
      </p:sp>
      <p:sp>
        <p:nvSpPr>
          <p:cNvPr id="10" name="Nadpis 9"/>
          <p:cNvSpPr>
            <a:spLocks noGrp="1"/>
          </p:cNvSpPr>
          <p:nvPr>
            <p:ph type="title"/>
          </p:nvPr>
        </p:nvSpPr>
        <p:spPr/>
        <p:txBody>
          <a:bodyPr/>
          <a:lstStyle/>
          <a:p>
            <a:r>
              <a:rPr lang="en-GB" dirty="0"/>
              <a:t>Content analysis</a:t>
            </a:r>
            <a:endParaRPr lang="cs-CZ" dirty="0"/>
          </a:p>
        </p:txBody>
      </p:sp>
      <p:sp>
        <p:nvSpPr>
          <p:cNvPr id="11" name="Zástupný symbol pro obsah 10"/>
          <p:cNvSpPr>
            <a:spLocks noGrp="1"/>
          </p:cNvSpPr>
          <p:nvPr>
            <p:ph idx="1"/>
          </p:nvPr>
        </p:nvSpPr>
        <p:spPr/>
        <p:txBody>
          <a:bodyPr/>
          <a:lstStyle/>
          <a:p>
            <a:pPr>
              <a:lnSpc>
                <a:spcPct val="100000"/>
              </a:lnSpc>
              <a:buNone/>
            </a:pPr>
            <a:r>
              <a:rPr lang="en-GB" dirty="0"/>
              <a:t>Harvard Dataverse</a:t>
            </a:r>
            <a:r>
              <a:rPr lang="cs-CZ" dirty="0"/>
              <a:t> – </a:t>
            </a:r>
            <a:r>
              <a:rPr lang="en-GB" dirty="0"/>
              <a:t>Global Populism Database: </a:t>
            </a:r>
            <a:r>
              <a:rPr lang="cs-CZ" u="sng" dirty="0">
                <a:hlinkClick r:id="rId3"/>
              </a:rPr>
              <a:t>https://dataverse.harvard.edu/dataset.xhtml?persistentId=doi:10.7910/DVN/LFTQEZ</a:t>
            </a:r>
            <a:endParaRPr lang="cs-CZ" u="sng" dirty="0"/>
          </a:p>
          <a:p>
            <a:pPr lvl="0">
              <a:lnSpc>
                <a:spcPct val="100000"/>
              </a:lnSpc>
            </a:pPr>
            <a:endParaRPr lang="cs-CZ" dirty="0"/>
          </a:p>
          <a:p>
            <a:pPr lvl="0">
              <a:lnSpc>
                <a:spcPct val="100000"/>
              </a:lnSpc>
            </a:pPr>
            <a:r>
              <a:rPr lang="en-US" dirty="0"/>
              <a:t>measurement of the level of populist discourse in the speeches of 215 chief executives (presidents and prime ministers) from 66 countries across all continents, mostly between 2000 and 2018</a:t>
            </a:r>
          </a:p>
          <a:p>
            <a:pPr lvl="0">
              <a:lnSpc>
                <a:spcPct val="100000"/>
              </a:lnSpc>
            </a:pPr>
            <a:r>
              <a:rPr lang="en-US" dirty="0"/>
              <a:t>holistic grading</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27</a:t>
            </a:fld>
            <a:endParaRPr lang="cs-CZ" altLang="cs-CZ" dirty="0"/>
          </a:p>
        </p:txBody>
      </p:sp>
      <p:sp>
        <p:nvSpPr>
          <p:cNvPr id="10" name="Nadpis 9"/>
          <p:cNvSpPr>
            <a:spLocks noGrp="1"/>
          </p:cNvSpPr>
          <p:nvPr>
            <p:ph type="title"/>
          </p:nvPr>
        </p:nvSpPr>
        <p:spPr/>
        <p:txBody>
          <a:bodyPr/>
          <a:lstStyle/>
          <a:p>
            <a:r>
              <a:rPr lang="en-GB" dirty="0"/>
              <a:t>Advantages &amp; Drawbacks of different types of content analysis</a:t>
            </a:r>
            <a:endParaRPr lang="cs-CZ" dirty="0"/>
          </a:p>
        </p:txBody>
      </p:sp>
      <p:pic>
        <p:nvPicPr>
          <p:cNvPr id="2051" name="Picture 3"/>
          <p:cNvPicPr>
            <a:picLocks noGrp="1" noChangeAspect="1" noChangeArrowheads="1"/>
          </p:cNvPicPr>
          <p:nvPr>
            <p:ph idx="1"/>
          </p:nvPr>
        </p:nvPicPr>
        <p:blipFill>
          <a:blip r:embed="rId3"/>
          <a:srcRect/>
          <a:stretch>
            <a:fillRect/>
          </a:stretch>
        </p:blipFill>
        <p:spPr bwMode="auto">
          <a:xfrm>
            <a:off x="598477" y="1759789"/>
            <a:ext cx="10341610" cy="4313208"/>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28</a:t>
            </a:fld>
            <a:endParaRPr lang="cs-CZ" altLang="cs-CZ" dirty="0"/>
          </a:p>
        </p:txBody>
      </p:sp>
      <p:sp>
        <p:nvSpPr>
          <p:cNvPr id="12" name="Zástupný symbol pro obsah 11"/>
          <p:cNvSpPr>
            <a:spLocks noGrp="1"/>
          </p:cNvSpPr>
          <p:nvPr>
            <p:ph idx="1"/>
          </p:nvPr>
        </p:nvSpPr>
        <p:spPr/>
        <p:txBody>
          <a:bodyPr/>
          <a:lstStyle/>
          <a:p>
            <a:pPr algn="ctr">
              <a:buNone/>
            </a:pPr>
            <a:endParaRPr lang="en-GB" dirty="0"/>
          </a:p>
          <a:p>
            <a:pPr algn="ctr">
              <a:buNone/>
            </a:pPr>
            <a:r>
              <a:rPr lang="cs-CZ" sz="4000" b="1" dirty="0" smtClean="0"/>
              <a:t>Expert </a:t>
            </a:r>
            <a:r>
              <a:rPr lang="cs-CZ" sz="4000" b="1" dirty="0" err="1" smtClean="0"/>
              <a:t>surveys</a:t>
            </a:r>
            <a:endParaRPr lang="en-GB" sz="4000" b="1" dirty="0"/>
          </a:p>
          <a:p>
            <a:pPr algn="ctr">
              <a:buNone/>
            </a:pPr>
            <a:endParaRPr lang="en-GB" dirty="0"/>
          </a:p>
          <a:p>
            <a:pPr algn="ctr">
              <a:buNone/>
            </a:pPr>
            <a:endParaRPr lang="cs-CZ" dirty="0" smtClean="0"/>
          </a:p>
          <a:p>
            <a:pPr algn="ctr">
              <a:buNone/>
            </a:pPr>
            <a:r>
              <a:rPr lang="en-GB" dirty="0" smtClean="0"/>
              <a:t>Who </a:t>
            </a:r>
            <a:r>
              <a:rPr lang="en-GB" dirty="0"/>
              <a:t>are respondents in expert surveys? </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29</a:t>
            </a:fld>
            <a:endParaRPr lang="cs-CZ" altLang="cs-CZ" dirty="0"/>
          </a:p>
        </p:txBody>
      </p:sp>
      <p:sp>
        <p:nvSpPr>
          <p:cNvPr id="10" name="Nadpis 9"/>
          <p:cNvSpPr>
            <a:spLocks noGrp="1"/>
          </p:cNvSpPr>
          <p:nvPr>
            <p:ph type="title"/>
          </p:nvPr>
        </p:nvSpPr>
        <p:spPr/>
        <p:txBody>
          <a:bodyPr/>
          <a:lstStyle/>
          <a:p>
            <a:r>
              <a:rPr lang="en-GB" dirty="0"/>
              <a:t>Expert surveys</a:t>
            </a:r>
            <a:endParaRPr lang="cs-CZ" dirty="0"/>
          </a:p>
        </p:txBody>
      </p:sp>
      <p:sp>
        <p:nvSpPr>
          <p:cNvPr id="11" name="Zástupný symbol pro obsah 10"/>
          <p:cNvSpPr>
            <a:spLocks noGrp="1"/>
          </p:cNvSpPr>
          <p:nvPr>
            <p:ph idx="1"/>
          </p:nvPr>
        </p:nvSpPr>
        <p:spPr/>
        <p:txBody>
          <a:bodyPr/>
          <a:lstStyle/>
          <a:p>
            <a:pPr lvl="0">
              <a:lnSpc>
                <a:spcPct val="100000"/>
              </a:lnSpc>
              <a:buNone/>
            </a:pPr>
            <a:r>
              <a:rPr lang="en-GB" dirty="0"/>
              <a:t>Expert surveys</a:t>
            </a:r>
            <a:endParaRPr lang="cs-CZ" dirty="0"/>
          </a:p>
          <a:p>
            <a:pPr lvl="0">
              <a:lnSpc>
                <a:spcPct val="100000"/>
              </a:lnSpc>
            </a:pPr>
            <a:r>
              <a:rPr lang="en-GB" dirty="0"/>
              <a:t>respondents are experts with a high degree of specialized knowledge in their own national contexts</a:t>
            </a:r>
            <a:endParaRPr lang="cs-CZ" dirty="0"/>
          </a:p>
          <a:p>
            <a:pPr lvl="0">
              <a:lnSpc>
                <a:spcPct val="100000"/>
              </a:lnSpc>
            </a:pPr>
            <a:endParaRPr lang="cs-CZ" dirty="0"/>
          </a:p>
          <a:p>
            <a:pPr lvl="0">
              <a:lnSpc>
                <a:spcPct val="100000"/>
              </a:lnSpc>
            </a:pPr>
            <a:r>
              <a:rPr lang="en-GB" dirty="0"/>
              <a:t>experts are presented with predefined questions or scales and asked to use their best judgements when answering the questions/ placing given actors on given scales</a:t>
            </a:r>
            <a:endParaRPr lang="cs-CZ" dirty="0"/>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a:t>
            </a:fld>
            <a:endParaRPr lang="cs-CZ" altLang="cs-CZ" dirty="0"/>
          </a:p>
        </p:txBody>
      </p:sp>
      <p:sp>
        <p:nvSpPr>
          <p:cNvPr id="10" name="Nadpis 9"/>
          <p:cNvSpPr>
            <a:spLocks noGrp="1"/>
          </p:cNvSpPr>
          <p:nvPr>
            <p:ph type="title"/>
          </p:nvPr>
        </p:nvSpPr>
        <p:spPr>
          <a:xfrm>
            <a:off x="720000" y="731430"/>
            <a:ext cx="10753200" cy="451576"/>
          </a:xfrm>
        </p:spPr>
        <p:txBody>
          <a:bodyPr/>
          <a:lstStyle/>
          <a:p>
            <a:r>
              <a:rPr lang="cs-CZ" dirty="0"/>
              <a:t> </a:t>
            </a:r>
            <a:r>
              <a:rPr lang="cs-CZ" dirty="0" err="1" smtClean="0"/>
              <a:t>Based</a:t>
            </a:r>
            <a:r>
              <a:rPr lang="cs-CZ" dirty="0" smtClean="0"/>
              <a:t> on </a:t>
            </a:r>
            <a:r>
              <a:rPr lang="cs-CZ" dirty="0" err="1" smtClean="0"/>
              <a:t>the</a:t>
            </a:r>
            <a:r>
              <a:rPr lang="cs-CZ" dirty="0" smtClean="0"/>
              <a:t> </a:t>
            </a:r>
            <a:r>
              <a:rPr lang="cs-CZ" dirty="0" err="1" smtClean="0"/>
              <a:t>ideational</a:t>
            </a:r>
            <a:r>
              <a:rPr lang="cs-CZ" dirty="0" smtClean="0"/>
              <a:t> </a:t>
            </a:r>
            <a:r>
              <a:rPr lang="cs-CZ" dirty="0" err="1" smtClean="0"/>
              <a:t>approach</a:t>
            </a:r>
            <a:r>
              <a:rPr lang="cs-CZ" dirty="0" smtClean="0"/>
              <a:t> to </a:t>
            </a:r>
            <a:r>
              <a:rPr lang="cs-CZ" dirty="0" err="1" smtClean="0"/>
              <a:t>populism</a:t>
            </a:r>
            <a:endParaRPr lang="cs-CZ" dirty="0"/>
          </a:p>
        </p:txBody>
      </p:sp>
      <p:sp>
        <p:nvSpPr>
          <p:cNvPr id="11" name="Zástupný symbol pro obsah 10"/>
          <p:cNvSpPr>
            <a:spLocks noGrp="1"/>
          </p:cNvSpPr>
          <p:nvPr>
            <p:ph idx="1"/>
          </p:nvPr>
        </p:nvSpPr>
        <p:spPr/>
        <p:txBody>
          <a:bodyPr/>
          <a:lstStyle/>
          <a:p>
            <a:pPr marL="85725" indent="-14288" algn="just">
              <a:lnSpc>
                <a:spcPct val="100000"/>
              </a:lnSpc>
              <a:buNone/>
            </a:pPr>
            <a:endParaRPr lang="cs-CZ" i="1" dirty="0" smtClean="0"/>
          </a:p>
          <a:p>
            <a:pPr marL="85725" indent="-14288" algn="just">
              <a:lnSpc>
                <a:spcPct val="100000"/>
              </a:lnSpc>
              <a:buNone/>
            </a:pPr>
            <a:r>
              <a:rPr lang="en-GB" i="1" dirty="0" smtClean="0"/>
              <a:t>Populism </a:t>
            </a:r>
            <a:r>
              <a:rPr lang="en-GB" i="1" dirty="0"/>
              <a:t>is “a </a:t>
            </a:r>
            <a:r>
              <a:rPr lang="en-GB" b="1" i="1" dirty="0">
                <a:solidFill>
                  <a:schemeClr val="tx2"/>
                </a:solidFill>
              </a:rPr>
              <a:t>thin-</a:t>
            </a:r>
            <a:r>
              <a:rPr lang="en-GB" b="1" i="1" dirty="0" err="1">
                <a:solidFill>
                  <a:schemeClr val="tx2"/>
                </a:solidFill>
              </a:rPr>
              <a:t>centered</a:t>
            </a:r>
            <a:r>
              <a:rPr lang="en-GB" b="1" i="1" dirty="0">
                <a:solidFill>
                  <a:schemeClr val="tx2"/>
                </a:solidFill>
              </a:rPr>
              <a:t> ideology </a:t>
            </a:r>
            <a:r>
              <a:rPr lang="en-GB" i="1" dirty="0"/>
              <a:t>that considers society to be ultimately separated into two homogeneous and antagonistic camps, </a:t>
            </a:r>
            <a:r>
              <a:rPr lang="en-GB" b="1" i="1" dirty="0">
                <a:solidFill>
                  <a:schemeClr val="tx2"/>
                </a:solidFill>
              </a:rPr>
              <a:t>“the pure people” versus “the corrupt </a:t>
            </a:r>
            <a:r>
              <a:rPr lang="en-GB" b="1" i="1" dirty="0" smtClean="0">
                <a:solidFill>
                  <a:schemeClr val="tx2"/>
                </a:solidFill>
              </a:rPr>
              <a:t>elite”</a:t>
            </a:r>
            <a:r>
              <a:rPr lang="cs-CZ" b="1" i="1" dirty="0" smtClean="0">
                <a:solidFill>
                  <a:schemeClr val="tx2"/>
                </a:solidFill>
              </a:rPr>
              <a:t>,</a:t>
            </a:r>
            <a:r>
              <a:rPr lang="en-GB" b="1" i="1" dirty="0" smtClean="0">
                <a:solidFill>
                  <a:schemeClr val="tx2"/>
                </a:solidFill>
              </a:rPr>
              <a:t> </a:t>
            </a:r>
            <a:r>
              <a:rPr lang="en-GB" i="1" dirty="0"/>
              <a:t>and which argues that politics should be an expression of the </a:t>
            </a:r>
            <a:r>
              <a:rPr lang="en-GB" b="1" i="1" dirty="0" err="1">
                <a:solidFill>
                  <a:schemeClr val="tx2"/>
                </a:solidFill>
              </a:rPr>
              <a:t>volonté</a:t>
            </a:r>
            <a:r>
              <a:rPr lang="en-GB" b="1" i="1" dirty="0">
                <a:solidFill>
                  <a:schemeClr val="tx2"/>
                </a:solidFill>
              </a:rPr>
              <a:t> </a:t>
            </a:r>
            <a:r>
              <a:rPr lang="en-GB" b="1" i="1" dirty="0" err="1">
                <a:solidFill>
                  <a:schemeClr val="tx2"/>
                </a:solidFill>
              </a:rPr>
              <a:t>générale</a:t>
            </a:r>
            <a:r>
              <a:rPr lang="en-GB" i="1" dirty="0"/>
              <a:t> (general will) of the people.” </a:t>
            </a:r>
            <a:endParaRPr lang="cs-CZ" i="1" dirty="0" smtClean="0"/>
          </a:p>
          <a:p>
            <a:pPr marL="85725" indent="-14288" algn="r">
              <a:lnSpc>
                <a:spcPct val="100000"/>
              </a:lnSpc>
              <a:buNone/>
            </a:pPr>
            <a:endParaRPr lang="cs-CZ" i="1" dirty="0" smtClean="0"/>
          </a:p>
          <a:p>
            <a:pPr marL="85725" indent="-14288" algn="r">
              <a:lnSpc>
                <a:spcPct val="100000"/>
              </a:lnSpc>
              <a:buNone/>
            </a:pPr>
            <a:r>
              <a:rPr lang="en-GB" dirty="0" smtClean="0"/>
              <a:t>(</a:t>
            </a:r>
            <a:r>
              <a:rPr lang="en-GB" dirty="0" err="1"/>
              <a:t>Mudde</a:t>
            </a:r>
            <a:r>
              <a:rPr lang="en-GB" dirty="0"/>
              <a:t> 2004: 543).</a:t>
            </a:r>
          </a:p>
          <a:p>
            <a:pPr algn="just">
              <a:lnSpc>
                <a:spcPct val="100000"/>
              </a:lnSpc>
            </a:pPr>
            <a:endParaRPr lang="en-GB" dirty="0"/>
          </a:p>
          <a:p>
            <a:pPr algn="just">
              <a:lnSpc>
                <a:spcPct val="100000"/>
              </a:lnSpc>
            </a:pP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30</a:t>
            </a:fld>
            <a:endParaRPr lang="cs-CZ" altLang="cs-CZ" dirty="0"/>
          </a:p>
        </p:txBody>
      </p:sp>
      <p:sp>
        <p:nvSpPr>
          <p:cNvPr id="10" name="Nadpis 9"/>
          <p:cNvSpPr>
            <a:spLocks noGrp="1"/>
          </p:cNvSpPr>
          <p:nvPr>
            <p:ph type="title"/>
          </p:nvPr>
        </p:nvSpPr>
        <p:spPr/>
        <p:txBody>
          <a:bodyPr/>
          <a:lstStyle/>
          <a:p>
            <a:r>
              <a:rPr lang="en-GB" dirty="0"/>
              <a:t>Expert surveys</a:t>
            </a:r>
            <a:r>
              <a:rPr lang="cs-CZ" dirty="0"/>
              <a:t> </a:t>
            </a:r>
            <a:r>
              <a:rPr lang="en-GB" dirty="0"/>
              <a:t>in practise</a:t>
            </a:r>
            <a:endParaRPr lang="cs-CZ" dirty="0"/>
          </a:p>
        </p:txBody>
      </p:sp>
      <p:sp>
        <p:nvSpPr>
          <p:cNvPr id="11" name="Zástupný symbol pro obsah 10"/>
          <p:cNvSpPr>
            <a:spLocks noGrp="1"/>
          </p:cNvSpPr>
          <p:nvPr>
            <p:ph idx="1"/>
          </p:nvPr>
        </p:nvSpPr>
        <p:spPr/>
        <p:txBody>
          <a:bodyPr/>
          <a:lstStyle/>
          <a:p>
            <a:pPr marL="85725" indent="-14288">
              <a:lnSpc>
                <a:spcPct val="100000"/>
              </a:lnSpc>
              <a:buNone/>
            </a:pPr>
            <a:r>
              <a:rPr lang="en-GB" dirty="0" err="1"/>
              <a:t>Wiesehomeier</a:t>
            </a:r>
            <a:r>
              <a:rPr lang="en-GB" dirty="0"/>
              <a:t>, N. (2018). Expert Surveys In Hawkins, K.,  Carlin, R., </a:t>
            </a:r>
            <a:r>
              <a:rPr lang="en-GB" dirty="0" err="1"/>
              <a:t>Littvay</a:t>
            </a:r>
            <a:r>
              <a:rPr lang="en-GB" dirty="0"/>
              <a:t>, L. &amp; </a:t>
            </a:r>
            <a:r>
              <a:rPr lang="en-GB" dirty="0" err="1"/>
              <a:t>Rovira</a:t>
            </a:r>
            <a:r>
              <a:rPr lang="en-GB" dirty="0"/>
              <a:t> </a:t>
            </a:r>
            <a:r>
              <a:rPr lang="en-GB" dirty="0" err="1"/>
              <a:t>Kaltwasser</a:t>
            </a:r>
            <a:r>
              <a:rPr lang="en-GB" dirty="0"/>
              <a:t>, C. (eds.) </a:t>
            </a:r>
            <a:r>
              <a:rPr lang="en-GB" i="1" dirty="0"/>
              <a:t>The Ideational Approach to Populism: Concept, Theory, and Analysis</a:t>
            </a:r>
            <a:r>
              <a:rPr lang="en-GB" dirty="0"/>
              <a:t>. London: </a:t>
            </a:r>
            <a:r>
              <a:rPr lang="en-GB" dirty="0" err="1"/>
              <a:t>Routledge</a:t>
            </a:r>
            <a:r>
              <a:rPr lang="en-GB" dirty="0"/>
              <a:t>, pp. 90–111.</a:t>
            </a:r>
            <a:endParaRPr lang="cs-CZ" dirty="0"/>
          </a:p>
          <a:p>
            <a:pPr>
              <a:buNone/>
            </a:pP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lvl="0">
              <a:lnSpc>
                <a:spcPct val="100000"/>
              </a:lnSpc>
            </a:pPr>
            <a:r>
              <a:rPr lang="en-GB" dirty="0"/>
              <a:t>expert survey used to measure populism in Latin America (two waves: 2011/2012 and 2015)</a:t>
            </a:r>
            <a:endParaRPr lang="cs-CZ" dirty="0"/>
          </a:p>
          <a:p>
            <a:pPr lvl="0">
              <a:lnSpc>
                <a:spcPct val="100000"/>
              </a:lnSpc>
            </a:pPr>
            <a:endParaRPr lang="cs-CZ" dirty="0"/>
          </a:p>
          <a:p>
            <a:pPr lvl="0">
              <a:lnSpc>
                <a:spcPct val="100000"/>
              </a:lnSpc>
            </a:pPr>
            <a:r>
              <a:rPr lang="en-GB" dirty="0"/>
              <a:t>location of parties and presidents along a 20-point scale of Political communication; 1 indicates the populist endpoint, 20 the pluralist endpoint</a:t>
            </a:r>
            <a:endParaRPr lang="cs-CZ" dirty="0"/>
          </a:p>
          <a:p>
            <a:pPr lvl="1"/>
            <a:r>
              <a:rPr lang="en-GB" dirty="0"/>
              <a:t>pluralism acknowledges diversity in society</a:t>
            </a:r>
            <a:endParaRPr lang="cs-CZ" dirty="0"/>
          </a:p>
          <a:p>
            <a:pPr lvl="1"/>
            <a:r>
              <a:rPr lang="en-GB" dirty="0"/>
              <a:t>pluralist actors consider different groups that constitute the social fabric of a country as legitimate, and favour the diffusion of power</a:t>
            </a:r>
            <a:endParaRPr lang="cs-CZ" dirty="0"/>
          </a:p>
          <a:p>
            <a:pPr>
              <a:lnSpc>
                <a:spcPct val="100000"/>
              </a:lnSpc>
            </a:pP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31</a:t>
            </a:fld>
            <a:endParaRPr lang="cs-CZ" altLang="cs-CZ" dirty="0"/>
          </a:p>
        </p:txBody>
      </p:sp>
      <p:sp>
        <p:nvSpPr>
          <p:cNvPr id="6" name="Zástupný symbol pro text 5"/>
          <p:cNvSpPr>
            <a:spLocks noGrp="1"/>
          </p:cNvSpPr>
          <p:nvPr>
            <p:ph type="body" sz="quarter" idx="13"/>
          </p:nvPr>
        </p:nvSpPr>
        <p:spPr/>
        <p:txBody>
          <a:bodyPr/>
          <a:lstStyle/>
          <a:p>
            <a:r>
              <a:rPr lang="en-GB" dirty="0" err="1"/>
              <a:t>Wiesehomeier</a:t>
            </a:r>
            <a:r>
              <a:rPr lang="cs-CZ" dirty="0"/>
              <a:t> </a:t>
            </a:r>
            <a:r>
              <a:rPr lang="en-GB" dirty="0"/>
              <a:t>2018</a:t>
            </a:r>
          </a:p>
        </p:txBody>
      </p:sp>
      <p:sp>
        <p:nvSpPr>
          <p:cNvPr id="10" name="Nadpis 9"/>
          <p:cNvSpPr>
            <a:spLocks noGrp="1"/>
          </p:cNvSpPr>
          <p:nvPr>
            <p:ph type="title"/>
          </p:nvPr>
        </p:nvSpPr>
        <p:spPr/>
        <p:txBody>
          <a:bodyPr/>
          <a:lstStyle/>
          <a:p>
            <a:r>
              <a:rPr lang="en-GB" dirty="0"/>
              <a:t>Expert surveys</a:t>
            </a:r>
            <a:r>
              <a:rPr lang="cs-CZ" dirty="0"/>
              <a:t> </a:t>
            </a:r>
            <a:r>
              <a:rPr lang="en-GB" dirty="0"/>
              <a:t>in practise</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a:lnSpc>
                <a:spcPct val="100000"/>
              </a:lnSpc>
              <a:buNone/>
            </a:pPr>
            <a:r>
              <a:rPr lang="en-GB" dirty="0"/>
              <a:t>Second wave (2015): Scale of Political communication</a:t>
            </a:r>
          </a:p>
          <a:p>
            <a:pPr>
              <a:lnSpc>
                <a:spcPct val="100000"/>
              </a:lnSpc>
              <a:buNone/>
            </a:pPr>
            <a:endParaRPr lang="en-GB" dirty="0"/>
          </a:p>
          <a:p>
            <a:pPr>
              <a:lnSpc>
                <a:spcPct val="100000"/>
              </a:lnSpc>
              <a:buNone/>
            </a:pPr>
            <a:r>
              <a:rPr lang="en-GB" dirty="0"/>
              <a:t>Dimension: People-centrism</a:t>
            </a:r>
          </a:p>
          <a:p>
            <a:pPr>
              <a:lnSpc>
                <a:spcPct val="100000"/>
              </a:lnSpc>
              <a:buNone/>
            </a:pPr>
            <a:endParaRPr lang="en-GB" dirty="0"/>
          </a:p>
          <a:p>
            <a:pPr lvl="1"/>
            <a:r>
              <a:rPr lang="en-GB" sz="2800" b="1" dirty="0">
                <a:solidFill>
                  <a:schemeClr val="accent1"/>
                </a:solidFill>
              </a:rPr>
              <a:t>1: </a:t>
            </a:r>
            <a:r>
              <a:rPr lang="en-GB" sz="2800" dirty="0"/>
              <a:t>“Identifies with the common people and celebrates their authenticity.”</a:t>
            </a:r>
          </a:p>
          <a:p>
            <a:pPr lvl="1"/>
            <a:r>
              <a:rPr lang="en-GB" sz="2800" b="1" dirty="0">
                <a:solidFill>
                  <a:schemeClr val="accent1"/>
                </a:solidFill>
              </a:rPr>
              <a:t>20: </a:t>
            </a:r>
            <a:r>
              <a:rPr lang="en-GB" sz="2800" dirty="0"/>
              <a:t>“Refers more generally to citizens and their unique interests.”</a:t>
            </a:r>
          </a:p>
          <a:p>
            <a:pPr>
              <a:lnSpc>
                <a:spcPct val="100000"/>
              </a:lnSpc>
              <a:buNone/>
            </a:pPr>
            <a:endParaRPr lang="en-GB"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32</a:t>
            </a:fld>
            <a:endParaRPr lang="cs-CZ" altLang="cs-CZ" dirty="0"/>
          </a:p>
        </p:txBody>
      </p:sp>
      <p:sp>
        <p:nvSpPr>
          <p:cNvPr id="6" name="Zástupný symbol pro text 5"/>
          <p:cNvSpPr>
            <a:spLocks noGrp="1"/>
          </p:cNvSpPr>
          <p:nvPr>
            <p:ph type="body" sz="quarter" idx="13"/>
          </p:nvPr>
        </p:nvSpPr>
        <p:spPr/>
        <p:txBody>
          <a:bodyPr/>
          <a:lstStyle/>
          <a:p>
            <a:r>
              <a:rPr lang="en-GB" dirty="0" err="1"/>
              <a:t>Wiesehomeier</a:t>
            </a:r>
            <a:r>
              <a:rPr lang="cs-CZ" dirty="0"/>
              <a:t> </a:t>
            </a:r>
            <a:r>
              <a:rPr lang="en-GB" dirty="0"/>
              <a:t>2018</a:t>
            </a:r>
          </a:p>
        </p:txBody>
      </p:sp>
      <p:sp>
        <p:nvSpPr>
          <p:cNvPr id="10" name="Nadpis 9"/>
          <p:cNvSpPr>
            <a:spLocks noGrp="1"/>
          </p:cNvSpPr>
          <p:nvPr>
            <p:ph type="title"/>
          </p:nvPr>
        </p:nvSpPr>
        <p:spPr/>
        <p:txBody>
          <a:bodyPr/>
          <a:lstStyle/>
          <a:p>
            <a:r>
              <a:rPr lang="en-GB" dirty="0"/>
              <a:t>Expert surveys</a:t>
            </a:r>
            <a:r>
              <a:rPr lang="cs-CZ" dirty="0"/>
              <a:t> </a:t>
            </a:r>
            <a:r>
              <a:rPr lang="en-GB" dirty="0"/>
              <a:t>in practise</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idx="1"/>
          </p:nvPr>
        </p:nvSpPr>
        <p:spPr/>
        <p:txBody>
          <a:bodyPr/>
          <a:lstStyle/>
          <a:p>
            <a:pPr>
              <a:lnSpc>
                <a:spcPct val="100000"/>
              </a:lnSpc>
              <a:buNone/>
            </a:pPr>
            <a:r>
              <a:rPr lang="en-GB" dirty="0"/>
              <a:t>Second wave (2015): Scale of Political communication</a:t>
            </a:r>
          </a:p>
          <a:p>
            <a:pPr>
              <a:lnSpc>
                <a:spcPct val="100000"/>
              </a:lnSpc>
              <a:buNone/>
            </a:pPr>
            <a:endParaRPr lang="en-GB" dirty="0"/>
          </a:p>
          <a:p>
            <a:pPr>
              <a:lnSpc>
                <a:spcPct val="100000"/>
              </a:lnSpc>
              <a:buNone/>
            </a:pPr>
            <a:r>
              <a:rPr lang="en-GB" dirty="0"/>
              <a:t>Dimension: Anti-elite: morality</a:t>
            </a:r>
            <a:endParaRPr lang="cs-CZ" dirty="0"/>
          </a:p>
          <a:p>
            <a:pPr>
              <a:lnSpc>
                <a:spcPct val="100000"/>
              </a:lnSpc>
              <a:buNone/>
            </a:pPr>
            <a:endParaRPr lang="cs-CZ" dirty="0"/>
          </a:p>
          <a:p>
            <a:pPr>
              <a:lnSpc>
                <a:spcPct val="100000"/>
              </a:lnSpc>
            </a:pPr>
            <a:r>
              <a:rPr lang="en-GB" sz="2800" b="1" dirty="0">
                <a:solidFill>
                  <a:schemeClr val="accent1"/>
                </a:solidFill>
              </a:rPr>
              <a:t>1:</a:t>
            </a:r>
            <a:r>
              <a:rPr lang="en-GB" sz="2800" dirty="0"/>
              <a:t> “Demonizes and vilifies opponents.”</a:t>
            </a:r>
            <a:endParaRPr lang="cs-CZ" sz="2800" dirty="0"/>
          </a:p>
          <a:p>
            <a:pPr>
              <a:lnSpc>
                <a:spcPct val="100000"/>
              </a:lnSpc>
            </a:pPr>
            <a:r>
              <a:rPr lang="en-GB" sz="2800" b="1" dirty="0">
                <a:solidFill>
                  <a:schemeClr val="accent1"/>
                </a:solidFill>
              </a:rPr>
              <a:t>20: </a:t>
            </a:r>
            <a:r>
              <a:rPr lang="en-GB" sz="2800" dirty="0"/>
              <a:t>“Treats opponents with respect.”</a:t>
            </a:r>
          </a:p>
          <a:p>
            <a:pPr>
              <a:lnSpc>
                <a:spcPct val="100000"/>
              </a:lnSpc>
              <a:buNone/>
            </a:pPr>
            <a:endParaRPr lang="en-GB"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33</a:t>
            </a:fld>
            <a:endParaRPr lang="cs-CZ" altLang="cs-CZ" dirty="0"/>
          </a:p>
        </p:txBody>
      </p:sp>
      <p:sp>
        <p:nvSpPr>
          <p:cNvPr id="6" name="Zástupný symbol pro text 5"/>
          <p:cNvSpPr>
            <a:spLocks noGrp="1"/>
          </p:cNvSpPr>
          <p:nvPr>
            <p:ph type="body" sz="quarter" idx="13"/>
          </p:nvPr>
        </p:nvSpPr>
        <p:spPr/>
        <p:txBody>
          <a:bodyPr/>
          <a:lstStyle/>
          <a:p>
            <a:r>
              <a:rPr lang="en-GB" dirty="0" err="1"/>
              <a:t>Wiesehomeier</a:t>
            </a:r>
            <a:r>
              <a:rPr lang="cs-CZ" dirty="0"/>
              <a:t> </a:t>
            </a:r>
            <a:r>
              <a:rPr lang="en-GB" dirty="0"/>
              <a:t>2018</a:t>
            </a:r>
          </a:p>
        </p:txBody>
      </p:sp>
      <p:sp>
        <p:nvSpPr>
          <p:cNvPr id="10" name="Nadpis 9"/>
          <p:cNvSpPr>
            <a:spLocks noGrp="1"/>
          </p:cNvSpPr>
          <p:nvPr>
            <p:ph type="title"/>
          </p:nvPr>
        </p:nvSpPr>
        <p:spPr/>
        <p:txBody>
          <a:bodyPr/>
          <a:lstStyle/>
          <a:p>
            <a:r>
              <a:rPr lang="en-GB" dirty="0"/>
              <a:t>Expert surveys</a:t>
            </a:r>
            <a:r>
              <a:rPr lang="cs-CZ" dirty="0"/>
              <a:t> </a:t>
            </a:r>
            <a:r>
              <a:rPr lang="en-GB" dirty="0"/>
              <a:t>in practise</a:t>
            </a:r>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34</a:t>
            </a:fld>
            <a:endParaRPr lang="cs-CZ" altLang="cs-CZ" dirty="0"/>
          </a:p>
        </p:txBody>
      </p:sp>
      <p:sp>
        <p:nvSpPr>
          <p:cNvPr id="10" name="Nadpis 9"/>
          <p:cNvSpPr>
            <a:spLocks noGrp="1"/>
          </p:cNvSpPr>
          <p:nvPr>
            <p:ph type="title"/>
          </p:nvPr>
        </p:nvSpPr>
        <p:spPr/>
        <p:txBody>
          <a:bodyPr/>
          <a:lstStyle/>
          <a:p>
            <a:r>
              <a:rPr lang="en-GB" dirty="0"/>
              <a:t>Expert surveys</a:t>
            </a:r>
            <a:endParaRPr lang="cs-CZ" dirty="0"/>
          </a:p>
        </p:txBody>
      </p:sp>
      <p:sp>
        <p:nvSpPr>
          <p:cNvPr id="11" name="Zástupný symbol pro obsah 10"/>
          <p:cNvSpPr>
            <a:spLocks noGrp="1"/>
          </p:cNvSpPr>
          <p:nvPr>
            <p:ph idx="1"/>
          </p:nvPr>
        </p:nvSpPr>
        <p:spPr/>
        <p:txBody>
          <a:bodyPr/>
          <a:lstStyle/>
          <a:p>
            <a:pPr>
              <a:buNone/>
            </a:pPr>
            <a:r>
              <a:rPr lang="en-GB" dirty="0"/>
              <a:t>Useful datasets</a:t>
            </a:r>
            <a:r>
              <a:rPr lang="cs-CZ" dirty="0"/>
              <a:t>:</a:t>
            </a:r>
          </a:p>
          <a:p>
            <a:pPr>
              <a:buNone/>
            </a:pPr>
            <a:endParaRPr lang="cs-CZ" dirty="0"/>
          </a:p>
          <a:p>
            <a:pPr>
              <a:lnSpc>
                <a:spcPct val="100000"/>
              </a:lnSpc>
            </a:pPr>
            <a:r>
              <a:rPr lang="en-GB" dirty="0"/>
              <a:t>2017 Chapel Hill Expert FLASH Survey (CHES)</a:t>
            </a:r>
            <a:endParaRPr lang="cs-CZ" dirty="0"/>
          </a:p>
          <a:p>
            <a:pPr lvl="0">
              <a:lnSpc>
                <a:spcPct val="100000"/>
              </a:lnSpc>
            </a:pPr>
            <a:r>
              <a:rPr lang="en-GB" dirty="0"/>
              <a:t>Populism and Political Parties Expert Survey (POPPA)</a:t>
            </a:r>
            <a:endParaRPr lang="cs-CZ" dirty="0"/>
          </a:p>
          <a:p>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35</a:t>
            </a:fld>
            <a:endParaRPr lang="cs-CZ" altLang="cs-CZ" dirty="0"/>
          </a:p>
        </p:txBody>
      </p:sp>
      <p:sp>
        <p:nvSpPr>
          <p:cNvPr id="10" name="Nadpis 9"/>
          <p:cNvSpPr>
            <a:spLocks noGrp="1"/>
          </p:cNvSpPr>
          <p:nvPr>
            <p:ph type="title"/>
          </p:nvPr>
        </p:nvSpPr>
        <p:spPr/>
        <p:txBody>
          <a:bodyPr/>
          <a:lstStyle/>
          <a:p>
            <a:r>
              <a:rPr lang="en-GB" dirty="0"/>
              <a:t>Expert surveys</a:t>
            </a:r>
            <a:endParaRPr lang="cs-CZ" dirty="0"/>
          </a:p>
        </p:txBody>
      </p:sp>
      <p:sp>
        <p:nvSpPr>
          <p:cNvPr id="11" name="Zástupný symbol pro obsah 10"/>
          <p:cNvSpPr>
            <a:spLocks noGrp="1"/>
          </p:cNvSpPr>
          <p:nvPr>
            <p:ph idx="1"/>
          </p:nvPr>
        </p:nvSpPr>
        <p:spPr/>
        <p:txBody>
          <a:bodyPr/>
          <a:lstStyle/>
          <a:p>
            <a:pPr>
              <a:lnSpc>
                <a:spcPct val="100000"/>
              </a:lnSpc>
              <a:buNone/>
            </a:pPr>
            <a:r>
              <a:rPr lang="en-GB" dirty="0"/>
              <a:t>2017 CHES: </a:t>
            </a:r>
            <a:r>
              <a:rPr lang="en-GB" u="sng" dirty="0">
                <a:hlinkClick r:id="rId3"/>
              </a:rPr>
              <a:t>https://www.chesdata.eu/1999-2014-chapel-hill-expert-survey-ches-trend-file-1</a:t>
            </a:r>
            <a:endParaRPr lang="cs-CZ" u="sng" dirty="0"/>
          </a:p>
          <a:p>
            <a:pPr lvl="0">
              <a:lnSpc>
                <a:spcPct val="100000"/>
              </a:lnSpc>
            </a:pPr>
            <a:endParaRPr lang="cs-CZ" sz="2400" dirty="0"/>
          </a:p>
          <a:p>
            <a:pPr lvl="0">
              <a:lnSpc>
                <a:spcPct val="100000"/>
              </a:lnSpc>
            </a:pPr>
            <a:r>
              <a:rPr lang="en-GB" sz="2400" dirty="0"/>
              <a:t>carried out in January and February 2018, asked about party positions in 2017 in14 EU member states: Czech Republic, Estonia, France, Germany, Greece, Hungary, Italy, Netherlands, Poland, Portugal, Slovakia, Spain, Sweden, UK</a:t>
            </a:r>
          </a:p>
          <a:p>
            <a:pPr lvl="0">
              <a:lnSpc>
                <a:spcPct val="100000"/>
              </a:lnSpc>
            </a:pPr>
            <a:r>
              <a:rPr lang="en-GB" sz="2400" dirty="0"/>
              <a:t>questions on EU placement, economic and social party positioning, policy issues - EU economic coordination, populism, and migration</a:t>
            </a:r>
            <a:endParaRPr lang="cs-CZ" sz="2400" dirty="0"/>
          </a:p>
          <a:p>
            <a:pPr lvl="0">
              <a:lnSpc>
                <a:spcPct val="100000"/>
              </a:lnSpc>
            </a:pPr>
            <a:r>
              <a:rPr lang="en-GB" sz="2400" dirty="0"/>
              <a:t>data including sample questionnaire and codebook available</a:t>
            </a:r>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36</a:t>
            </a:fld>
            <a:endParaRPr lang="cs-CZ" altLang="cs-CZ" dirty="0"/>
          </a:p>
        </p:txBody>
      </p:sp>
      <p:sp>
        <p:nvSpPr>
          <p:cNvPr id="10" name="Nadpis 9"/>
          <p:cNvSpPr>
            <a:spLocks noGrp="1"/>
          </p:cNvSpPr>
          <p:nvPr>
            <p:ph type="title"/>
          </p:nvPr>
        </p:nvSpPr>
        <p:spPr/>
        <p:txBody>
          <a:bodyPr/>
          <a:lstStyle/>
          <a:p>
            <a:r>
              <a:rPr lang="en-GB" dirty="0"/>
              <a:t>Expert surveys</a:t>
            </a:r>
            <a:endParaRPr lang="cs-CZ" dirty="0"/>
          </a:p>
        </p:txBody>
      </p:sp>
      <p:sp>
        <p:nvSpPr>
          <p:cNvPr id="11" name="Zástupný symbol pro obsah 10"/>
          <p:cNvSpPr>
            <a:spLocks noGrp="1"/>
          </p:cNvSpPr>
          <p:nvPr>
            <p:ph idx="1"/>
          </p:nvPr>
        </p:nvSpPr>
        <p:spPr/>
        <p:txBody>
          <a:bodyPr/>
          <a:lstStyle/>
          <a:p>
            <a:pPr lvl="0">
              <a:lnSpc>
                <a:spcPct val="100000"/>
              </a:lnSpc>
              <a:buNone/>
            </a:pPr>
            <a:r>
              <a:rPr lang="en-GB" dirty="0"/>
              <a:t>2017 CHES: items on populism</a:t>
            </a:r>
            <a:endParaRPr lang="cs-CZ" dirty="0"/>
          </a:p>
          <a:p>
            <a:pPr>
              <a:lnSpc>
                <a:spcPct val="100000"/>
              </a:lnSpc>
              <a:buNone/>
            </a:pPr>
            <a:endParaRPr lang="cs-CZ" dirty="0"/>
          </a:p>
          <a:p>
            <a:pPr>
              <a:lnSpc>
                <a:spcPct val="100000"/>
              </a:lnSpc>
              <a:buNone/>
            </a:pPr>
            <a:r>
              <a:rPr lang="en-GB" sz="2400" dirty="0"/>
              <a:t>PEOPLE_VS_ELITE:</a:t>
            </a:r>
            <a:r>
              <a:rPr lang="cs-CZ" sz="2400" dirty="0"/>
              <a:t> </a:t>
            </a:r>
            <a:r>
              <a:rPr lang="en-GB" sz="2400" i="1" dirty="0"/>
              <a:t>“Some political parties take the position that 'the people' should have the final say on the most important issues, for example, by voting directly in referendums. At the opposite pole are political parties that believe that elected representatives should make the most important political decisions. Where do the parties fall on this dimension?”</a:t>
            </a:r>
            <a:endParaRPr lang="cs-CZ" sz="2400" i="1" u="sng" dirty="0"/>
          </a:p>
          <a:p>
            <a:pPr lvl="0">
              <a:lnSpc>
                <a:spcPct val="100000"/>
              </a:lnSpc>
            </a:pPr>
            <a:endParaRPr lang="cs-CZ" sz="2400" dirty="0"/>
          </a:p>
          <a:p>
            <a:pPr lvl="0">
              <a:lnSpc>
                <a:spcPct val="100000"/>
              </a:lnSpc>
            </a:pPr>
            <a:r>
              <a:rPr lang="en-GB" sz="2400" b="1" dirty="0">
                <a:solidFill>
                  <a:schemeClr val="accent1"/>
                </a:solidFill>
              </a:rPr>
              <a:t>0: </a:t>
            </a:r>
            <a:r>
              <a:rPr lang="en-GB" sz="2400" dirty="0"/>
              <a:t>“Elected office holders should make the most important decisions.”</a:t>
            </a:r>
            <a:endParaRPr lang="cs-CZ" sz="2400" dirty="0"/>
          </a:p>
          <a:p>
            <a:pPr>
              <a:lnSpc>
                <a:spcPct val="100000"/>
              </a:lnSpc>
            </a:pPr>
            <a:r>
              <a:rPr lang="en-GB" sz="2400" b="1" dirty="0">
                <a:solidFill>
                  <a:schemeClr val="accent1"/>
                </a:solidFill>
              </a:rPr>
              <a:t>10: </a:t>
            </a:r>
            <a:r>
              <a:rPr lang="en-GB" sz="2400" dirty="0"/>
              <a:t>“Extremely important.”</a:t>
            </a:r>
            <a:endParaRPr lang="cs-CZ" sz="2400" dirty="0"/>
          </a:p>
          <a:p>
            <a:pPr lvl="0">
              <a:lnSpc>
                <a:spcPct val="100000"/>
              </a:lnSpc>
            </a:pP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37</a:t>
            </a:fld>
            <a:endParaRPr lang="cs-CZ" altLang="cs-CZ" dirty="0"/>
          </a:p>
        </p:txBody>
      </p:sp>
      <p:sp>
        <p:nvSpPr>
          <p:cNvPr id="10" name="Nadpis 9"/>
          <p:cNvSpPr>
            <a:spLocks noGrp="1"/>
          </p:cNvSpPr>
          <p:nvPr>
            <p:ph type="title"/>
          </p:nvPr>
        </p:nvSpPr>
        <p:spPr/>
        <p:txBody>
          <a:bodyPr/>
          <a:lstStyle/>
          <a:p>
            <a:r>
              <a:rPr lang="en-GB" dirty="0"/>
              <a:t>Expert surveys</a:t>
            </a:r>
            <a:endParaRPr lang="cs-CZ" dirty="0"/>
          </a:p>
        </p:txBody>
      </p:sp>
      <p:sp>
        <p:nvSpPr>
          <p:cNvPr id="11" name="Zástupný symbol pro obsah 10"/>
          <p:cNvSpPr>
            <a:spLocks noGrp="1"/>
          </p:cNvSpPr>
          <p:nvPr>
            <p:ph idx="1"/>
          </p:nvPr>
        </p:nvSpPr>
        <p:spPr/>
        <p:txBody>
          <a:bodyPr/>
          <a:lstStyle/>
          <a:p>
            <a:pPr lvl="0">
              <a:lnSpc>
                <a:spcPct val="100000"/>
              </a:lnSpc>
              <a:buNone/>
            </a:pPr>
            <a:r>
              <a:rPr lang="en-GB" dirty="0"/>
              <a:t>2017 CHES: items on populism</a:t>
            </a:r>
            <a:endParaRPr lang="cs-CZ" dirty="0"/>
          </a:p>
          <a:p>
            <a:pPr>
              <a:lnSpc>
                <a:spcPct val="100000"/>
              </a:lnSpc>
              <a:buNone/>
            </a:pPr>
            <a:endParaRPr lang="cs-CZ" dirty="0"/>
          </a:p>
          <a:p>
            <a:pPr>
              <a:lnSpc>
                <a:spcPct val="100000"/>
              </a:lnSpc>
              <a:buNone/>
            </a:pPr>
            <a:r>
              <a:rPr lang="en-GB" sz="2400" dirty="0"/>
              <a:t>ANTIELITE_SALIENCE</a:t>
            </a:r>
            <a:r>
              <a:rPr lang="cs-CZ" sz="2400" dirty="0"/>
              <a:t>: </a:t>
            </a:r>
            <a:r>
              <a:rPr lang="en-GB" sz="2400" i="1" dirty="0"/>
              <a:t>“</a:t>
            </a:r>
            <a:r>
              <a:rPr lang="en-GB" sz="2400" dirty="0"/>
              <a:t>Salience of anti-establishment and anti-elite rhetoric.</a:t>
            </a:r>
            <a:r>
              <a:rPr lang="en-GB" sz="2400" i="1" dirty="0"/>
              <a:t>”</a:t>
            </a:r>
            <a:endParaRPr lang="cs-CZ" sz="2400" i="1" u="sng" dirty="0"/>
          </a:p>
          <a:p>
            <a:pPr lvl="0">
              <a:lnSpc>
                <a:spcPct val="100000"/>
              </a:lnSpc>
            </a:pPr>
            <a:endParaRPr lang="cs-CZ" sz="2400" dirty="0"/>
          </a:p>
          <a:p>
            <a:pPr lvl="0">
              <a:lnSpc>
                <a:spcPct val="100000"/>
              </a:lnSpc>
            </a:pPr>
            <a:r>
              <a:rPr lang="en-GB" sz="2400" b="1" dirty="0">
                <a:solidFill>
                  <a:schemeClr val="accent1"/>
                </a:solidFill>
              </a:rPr>
              <a:t>0: </a:t>
            </a:r>
            <a:r>
              <a:rPr lang="en-GB" sz="2400" dirty="0"/>
              <a:t>“Not important at all.”</a:t>
            </a:r>
            <a:endParaRPr lang="cs-CZ" sz="2400" dirty="0"/>
          </a:p>
          <a:p>
            <a:pPr>
              <a:lnSpc>
                <a:spcPct val="100000"/>
              </a:lnSpc>
            </a:pPr>
            <a:r>
              <a:rPr lang="en-GB" sz="2400" b="1" dirty="0">
                <a:solidFill>
                  <a:schemeClr val="accent1"/>
                </a:solidFill>
              </a:rPr>
              <a:t>10: </a:t>
            </a:r>
            <a:r>
              <a:rPr lang="en-GB" sz="2400" dirty="0"/>
              <a:t>“Extremely important.”</a:t>
            </a: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38</a:t>
            </a:fld>
            <a:endParaRPr lang="cs-CZ" altLang="cs-CZ" dirty="0"/>
          </a:p>
        </p:txBody>
      </p:sp>
      <p:sp>
        <p:nvSpPr>
          <p:cNvPr id="10" name="Nadpis 9"/>
          <p:cNvSpPr>
            <a:spLocks noGrp="1"/>
          </p:cNvSpPr>
          <p:nvPr>
            <p:ph type="title"/>
          </p:nvPr>
        </p:nvSpPr>
        <p:spPr/>
        <p:txBody>
          <a:bodyPr/>
          <a:lstStyle/>
          <a:p>
            <a:r>
              <a:rPr lang="en-GB" dirty="0"/>
              <a:t>Expert surveys</a:t>
            </a:r>
            <a:endParaRPr lang="cs-CZ" dirty="0"/>
          </a:p>
        </p:txBody>
      </p:sp>
      <p:sp>
        <p:nvSpPr>
          <p:cNvPr id="11" name="Zástupný symbol pro obsah 10"/>
          <p:cNvSpPr>
            <a:spLocks noGrp="1"/>
          </p:cNvSpPr>
          <p:nvPr>
            <p:ph idx="1"/>
          </p:nvPr>
        </p:nvSpPr>
        <p:spPr/>
        <p:txBody>
          <a:bodyPr/>
          <a:lstStyle/>
          <a:p>
            <a:pPr lvl="0">
              <a:lnSpc>
                <a:spcPct val="100000"/>
              </a:lnSpc>
              <a:buNone/>
            </a:pPr>
            <a:r>
              <a:rPr lang="en-GB" dirty="0"/>
              <a:t>2017 CHES: items on populism</a:t>
            </a:r>
            <a:endParaRPr lang="cs-CZ" dirty="0"/>
          </a:p>
          <a:p>
            <a:pPr>
              <a:lnSpc>
                <a:spcPct val="100000"/>
              </a:lnSpc>
              <a:buNone/>
            </a:pPr>
            <a:endParaRPr lang="cs-CZ" dirty="0"/>
          </a:p>
          <a:p>
            <a:pPr marL="252000" lvl="1"/>
            <a:r>
              <a:rPr lang="en-GB" sz="2800" dirty="0"/>
              <a:t>mean scores on items used to compare how populist are the parties within a given country</a:t>
            </a:r>
          </a:p>
          <a:p>
            <a:pPr>
              <a:lnSpc>
                <a:spcPct val="100000"/>
              </a:lnSpc>
              <a:buNone/>
            </a:pPr>
            <a:endParaRPr lang="en-GB" sz="2400" dirty="0"/>
          </a:p>
          <a:p>
            <a:pPr lvl="0">
              <a:lnSpc>
                <a:spcPct val="100000"/>
              </a:lnSpc>
            </a:pP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3" name="Nadpis 2"/>
          <p:cNvSpPr>
            <a:spLocks noGrp="1"/>
          </p:cNvSpPr>
          <p:nvPr>
            <p:ph type="title"/>
          </p:nvPr>
        </p:nvSpPr>
        <p:spPr/>
        <p:txBody>
          <a:bodyPr/>
          <a:lstStyle/>
          <a:p>
            <a:r>
              <a:rPr lang="cs-CZ" dirty="0" err="1" smtClean="0"/>
              <a:t>Engler</a:t>
            </a:r>
            <a:r>
              <a:rPr lang="cs-CZ" dirty="0" smtClean="0"/>
              <a:t> et al. (2019)</a:t>
            </a:r>
            <a:endParaRPr lang="cs-CZ" dirty="0"/>
          </a:p>
        </p:txBody>
      </p:sp>
      <p:sp>
        <p:nvSpPr>
          <p:cNvPr id="4" name="Zástupný symbol pro obsah 3"/>
          <p:cNvSpPr>
            <a:spLocks noGrp="1"/>
          </p:cNvSpPr>
          <p:nvPr>
            <p:ph idx="1"/>
          </p:nvPr>
        </p:nvSpPr>
        <p:spPr/>
        <p:txBody>
          <a:bodyPr/>
          <a:lstStyle/>
          <a:p>
            <a:r>
              <a:rPr lang="en-US" dirty="0"/>
              <a:t>Assessing the diversity of anti-establishment </a:t>
            </a:r>
            <a:r>
              <a:rPr lang="en-US" dirty="0" smtClean="0"/>
              <a:t>and</a:t>
            </a:r>
            <a:r>
              <a:rPr lang="cs-CZ" dirty="0" smtClean="0"/>
              <a:t> </a:t>
            </a:r>
            <a:r>
              <a:rPr lang="en-US" dirty="0" smtClean="0"/>
              <a:t>populist </a:t>
            </a:r>
            <a:r>
              <a:rPr lang="en-US" dirty="0"/>
              <a:t>politics in Central and Eastern </a:t>
            </a:r>
            <a:r>
              <a:rPr lang="en-US" dirty="0" smtClean="0"/>
              <a:t>Europe</a:t>
            </a:r>
            <a:endParaRPr lang="cs-CZ" dirty="0" smtClean="0"/>
          </a:p>
          <a:p>
            <a:r>
              <a:rPr lang="cs-CZ" dirty="0" err="1" smtClean="0"/>
              <a:t>Using</a:t>
            </a:r>
            <a:r>
              <a:rPr lang="cs-CZ" dirty="0" smtClean="0"/>
              <a:t> expert </a:t>
            </a:r>
            <a:r>
              <a:rPr lang="cs-CZ" dirty="0" err="1" smtClean="0"/>
              <a:t>surveys</a:t>
            </a:r>
            <a:r>
              <a:rPr lang="cs-CZ" dirty="0" smtClean="0"/>
              <a:t> to </a:t>
            </a:r>
            <a:r>
              <a:rPr lang="cs-CZ" dirty="0" err="1" smtClean="0"/>
              <a:t>discover</a:t>
            </a:r>
            <a:r>
              <a:rPr lang="cs-CZ" dirty="0" smtClean="0"/>
              <a:t> a) </a:t>
            </a:r>
            <a:r>
              <a:rPr lang="cs-CZ" dirty="0" err="1" smtClean="0"/>
              <a:t>policy</a:t>
            </a:r>
            <a:r>
              <a:rPr lang="cs-CZ" dirty="0" smtClean="0"/>
              <a:t> </a:t>
            </a:r>
            <a:r>
              <a:rPr lang="cs-CZ" dirty="0" err="1" smtClean="0"/>
              <a:t>positions</a:t>
            </a:r>
            <a:r>
              <a:rPr lang="cs-CZ" dirty="0" smtClean="0"/>
              <a:t> </a:t>
            </a:r>
            <a:r>
              <a:rPr lang="cs-CZ" dirty="0" err="1" smtClean="0"/>
              <a:t>of</a:t>
            </a:r>
            <a:r>
              <a:rPr lang="cs-CZ" dirty="0" smtClean="0"/>
              <a:t> </a:t>
            </a:r>
            <a:r>
              <a:rPr lang="cs-CZ" dirty="0" err="1" smtClean="0"/>
              <a:t>AEPs</a:t>
            </a:r>
            <a:r>
              <a:rPr lang="cs-CZ" dirty="0" smtClean="0"/>
              <a:t> and b) </a:t>
            </a:r>
            <a:r>
              <a:rPr lang="cs-CZ" dirty="0" err="1" smtClean="0"/>
              <a:t>compare</a:t>
            </a:r>
            <a:r>
              <a:rPr lang="cs-CZ" dirty="0" smtClean="0"/>
              <a:t> </a:t>
            </a:r>
            <a:r>
              <a:rPr lang="cs-CZ" dirty="0" err="1" smtClean="0"/>
              <a:t>them</a:t>
            </a:r>
            <a:r>
              <a:rPr lang="cs-CZ" dirty="0" smtClean="0"/>
              <a:t> </a:t>
            </a:r>
            <a:r>
              <a:rPr lang="cs-CZ" dirty="0" err="1" smtClean="0"/>
              <a:t>with</a:t>
            </a:r>
            <a:r>
              <a:rPr lang="cs-CZ" dirty="0" smtClean="0"/>
              <a:t> </a:t>
            </a:r>
            <a:r>
              <a:rPr lang="cs-CZ" dirty="0" err="1" smtClean="0"/>
              <a:t>other</a:t>
            </a:r>
            <a:r>
              <a:rPr lang="cs-CZ" dirty="0" smtClean="0"/>
              <a:t> </a:t>
            </a:r>
            <a:r>
              <a:rPr lang="cs-CZ" dirty="0" err="1" smtClean="0"/>
              <a:t>parties</a:t>
            </a:r>
            <a:endParaRPr lang="cs-CZ" dirty="0"/>
          </a:p>
        </p:txBody>
      </p:sp>
      <p:pic>
        <p:nvPicPr>
          <p:cNvPr id="5" name="Obrázek 4"/>
          <p:cNvPicPr>
            <a:picLocks noChangeAspect="1"/>
          </p:cNvPicPr>
          <p:nvPr/>
        </p:nvPicPr>
        <p:blipFill>
          <a:blip r:embed="rId2"/>
          <a:stretch>
            <a:fillRect/>
          </a:stretch>
        </p:blipFill>
        <p:spPr>
          <a:xfrm>
            <a:off x="0" y="0"/>
            <a:ext cx="12260354" cy="6228000"/>
          </a:xfrm>
          <a:prstGeom prst="rect">
            <a:avLst/>
          </a:prstGeom>
        </p:spPr>
      </p:pic>
    </p:spTree>
    <p:extLst>
      <p:ext uri="{BB962C8B-B14F-4D97-AF65-F5344CB8AC3E}">
        <p14:creationId xmlns:p14="http://schemas.microsoft.com/office/powerpoint/2010/main" val="117853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4</a:t>
            </a:fld>
            <a:endParaRPr lang="cs-CZ" altLang="cs-CZ" dirty="0"/>
          </a:p>
        </p:txBody>
      </p:sp>
      <p:sp>
        <p:nvSpPr>
          <p:cNvPr id="10" name="Nadpis 9"/>
          <p:cNvSpPr>
            <a:spLocks noGrp="1"/>
          </p:cNvSpPr>
          <p:nvPr>
            <p:ph type="title"/>
          </p:nvPr>
        </p:nvSpPr>
        <p:spPr/>
        <p:txBody>
          <a:bodyPr/>
          <a:lstStyle/>
          <a:p>
            <a:r>
              <a:rPr lang="en-GB" dirty="0"/>
              <a:t>Ideational approach to populism</a:t>
            </a:r>
            <a:endParaRPr lang="cs-CZ" dirty="0"/>
          </a:p>
        </p:txBody>
      </p:sp>
      <p:sp>
        <p:nvSpPr>
          <p:cNvPr id="11" name="Zástupný symbol pro obsah 10"/>
          <p:cNvSpPr>
            <a:spLocks noGrp="1"/>
          </p:cNvSpPr>
          <p:nvPr>
            <p:ph idx="1"/>
          </p:nvPr>
        </p:nvSpPr>
        <p:spPr/>
        <p:txBody>
          <a:bodyPr/>
          <a:lstStyle/>
          <a:p>
            <a:pPr marL="85725" indent="-14288">
              <a:buNone/>
            </a:pPr>
            <a:endParaRPr lang="cs-CZ" dirty="0" smtClean="0"/>
          </a:p>
          <a:p>
            <a:pPr marL="85725" indent="-14288">
              <a:buNone/>
            </a:pPr>
            <a:endParaRPr lang="cs-CZ" dirty="0" smtClean="0"/>
          </a:p>
          <a:p>
            <a:pPr marL="85725" indent="-14288">
              <a:buNone/>
            </a:pPr>
            <a:r>
              <a:rPr lang="en-GB" dirty="0" smtClean="0"/>
              <a:t>Three </a:t>
            </a:r>
            <a:r>
              <a:rPr lang="en-GB" dirty="0"/>
              <a:t>core components of </a:t>
            </a:r>
            <a:r>
              <a:rPr lang="en-GB" dirty="0" smtClean="0"/>
              <a:t>populism</a:t>
            </a:r>
            <a:endParaRPr lang="cs-CZ" dirty="0"/>
          </a:p>
          <a:p>
            <a:endParaRPr lang="cs-CZ" dirty="0"/>
          </a:p>
        </p:txBody>
      </p:sp>
      <p:grpSp>
        <p:nvGrpSpPr>
          <p:cNvPr id="22" name="Skupina 21"/>
          <p:cNvGrpSpPr/>
          <p:nvPr/>
        </p:nvGrpSpPr>
        <p:grpSpPr>
          <a:xfrm>
            <a:off x="6842713" y="1287124"/>
            <a:ext cx="4488280" cy="4488280"/>
            <a:chOff x="2998599" y="498051"/>
            <a:chExt cx="4488280" cy="4488280"/>
          </a:xfrm>
        </p:grpSpPr>
        <p:sp>
          <p:nvSpPr>
            <p:cNvPr id="29" name="Výseč 28"/>
            <p:cNvSpPr/>
            <p:nvPr/>
          </p:nvSpPr>
          <p:spPr>
            <a:xfrm>
              <a:off x="2998599" y="498051"/>
              <a:ext cx="4488280" cy="4488280"/>
            </a:xfrm>
            <a:prstGeom prst="pie">
              <a:avLst>
                <a:gd name="adj1" fmla="val 16200000"/>
                <a:gd name="adj2" fmla="val 180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30" name="Výseč 4"/>
            <p:cNvSpPr/>
            <p:nvPr/>
          </p:nvSpPr>
          <p:spPr>
            <a:xfrm>
              <a:off x="5438834" y="1326246"/>
              <a:ext cx="1522809" cy="14960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GB" sz="2900" kern="1200" dirty="0" smtClean="0"/>
                <a:t>Anti-</a:t>
              </a:r>
              <a:r>
                <a:rPr lang="en-GB" sz="2900" kern="1200" dirty="0" err="1" smtClean="0"/>
                <a:t>elitisim</a:t>
              </a:r>
              <a:endParaRPr lang="en-GB" sz="2900" kern="1200" dirty="0"/>
            </a:p>
          </p:txBody>
        </p:sp>
      </p:grpSp>
      <p:grpSp>
        <p:nvGrpSpPr>
          <p:cNvPr id="23" name="Skupina 22"/>
          <p:cNvGrpSpPr/>
          <p:nvPr/>
        </p:nvGrpSpPr>
        <p:grpSpPr>
          <a:xfrm>
            <a:off x="6860362" y="1283318"/>
            <a:ext cx="4488280" cy="4488280"/>
            <a:chOff x="3016248" y="494245"/>
            <a:chExt cx="4488280" cy="4488280"/>
          </a:xfrm>
        </p:grpSpPr>
        <p:sp>
          <p:nvSpPr>
            <p:cNvPr id="27" name="Výseč 26"/>
            <p:cNvSpPr/>
            <p:nvPr/>
          </p:nvSpPr>
          <p:spPr>
            <a:xfrm>
              <a:off x="3016248" y="494245"/>
              <a:ext cx="4488280" cy="4488280"/>
            </a:xfrm>
            <a:prstGeom prst="pie">
              <a:avLst>
                <a:gd name="adj1" fmla="val 1800000"/>
                <a:gd name="adj2" fmla="val 9000000"/>
              </a:avLst>
            </a:prstGeom>
            <a:solidFill>
              <a:srgbClr val="00B0F0"/>
            </a:solidFill>
          </p:spPr>
          <p:style>
            <a:lnRef idx="2">
              <a:schemeClr val="lt1">
                <a:hueOff val="0"/>
                <a:satOff val="0"/>
                <a:lumOff val="0"/>
                <a:alphaOff val="0"/>
              </a:schemeClr>
            </a:lnRef>
            <a:fillRef idx="1">
              <a:scrgbClr r="0" g="0" b="0"/>
            </a:fillRef>
            <a:effectRef idx="0">
              <a:schemeClr val="accent5">
                <a:hueOff val="8917956"/>
                <a:satOff val="0"/>
                <a:lumOff val="-6863"/>
                <a:alphaOff val="0"/>
              </a:schemeClr>
            </a:effectRef>
            <a:fontRef idx="minor">
              <a:schemeClr val="lt1"/>
            </a:fontRef>
          </p:style>
        </p:sp>
        <p:sp>
          <p:nvSpPr>
            <p:cNvPr id="28" name="Výseč 6"/>
            <p:cNvSpPr/>
            <p:nvPr/>
          </p:nvSpPr>
          <p:spPr>
            <a:xfrm>
              <a:off x="4245182" y="3326136"/>
              <a:ext cx="2030412" cy="13892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GB" sz="2900" kern="1200" dirty="0" smtClean="0"/>
                <a:t>Sovereignty</a:t>
              </a:r>
              <a:endParaRPr lang="en-GB" sz="2900" kern="1200" dirty="0"/>
            </a:p>
          </p:txBody>
        </p:sp>
      </p:grpSp>
      <p:grpSp>
        <p:nvGrpSpPr>
          <p:cNvPr id="24" name="Skupina 23"/>
          <p:cNvGrpSpPr/>
          <p:nvPr/>
        </p:nvGrpSpPr>
        <p:grpSpPr>
          <a:xfrm>
            <a:off x="6860362" y="1283318"/>
            <a:ext cx="4488280" cy="4488280"/>
            <a:chOff x="3016248" y="494245"/>
            <a:chExt cx="4488280" cy="4488280"/>
          </a:xfrm>
        </p:grpSpPr>
        <p:sp>
          <p:nvSpPr>
            <p:cNvPr id="25" name="Výseč 24"/>
            <p:cNvSpPr/>
            <p:nvPr/>
          </p:nvSpPr>
          <p:spPr>
            <a:xfrm>
              <a:off x="3016248" y="494245"/>
              <a:ext cx="4488280" cy="4488280"/>
            </a:xfrm>
            <a:prstGeom prst="pie">
              <a:avLst>
                <a:gd name="adj1" fmla="val 9000000"/>
                <a:gd name="adj2" fmla="val 16200000"/>
              </a:avLst>
            </a:prstGeom>
          </p:spPr>
          <p:style>
            <a:lnRef idx="2">
              <a:schemeClr val="lt1">
                <a:hueOff val="0"/>
                <a:satOff val="0"/>
                <a:lumOff val="0"/>
                <a:alphaOff val="0"/>
              </a:schemeClr>
            </a:lnRef>
            <a:fillRef idx="1">
              <a:schemeClr val="accent5">
                <a:hueOff val="17835912"/>
                <a:satOff val="0"/>
                <a:lumOff val="-13725"/>
                <a:alphaOff val="0"/>
              </a:schemeClr>
            </a:fillRef>
            <a:effectRef idx="0">
              <a:schemeClr val="accent5">
                <a:hueOff val="17835912"/>
                <a:satOff val="0"/>
                <a:lumOff val="-13725"/>
                <a:alphaOff val="0"/>
              </a:schemeClr>
            </a:effectRef>
            <a:fontRef idx="minor">
              <a:schemeClr val="lt1"/>
            </a:fontRef>
          </p:style>
        </p:sp>
        <p:sp>
          <p:nvSpPr>
            <p:cNvPr id="26" name="Výseč 8"/>
            <p:cNvSpPr/>
            <p:nvPr/>
          </p:nvSpPr>
          <p:spPr>
            <a:xfrm>
              <a:off x="3497135" y="1375871"/>
              <a:ext cx="1522809" cy="14960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People-centrism</a:t>
              </a:r>
              <a:endParaRPr lang="cs-CZ" sz="2900" kern="1200" dirty="0"/>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40</a:t>
            </a:fld>
            <a:endParaRPr lang="cs-CZ" altLang="cs-CZ" dirty="0"/>
          </a:p>
        </p:txBody>
      </p:sp>
      <p:sp>
        <p:nvSpPr>
          <p:cNvPr id="10" name="Nadpis 9"/>
          <p:cNvSpPr>
            <a:spLocks noGrp="1"/>
          </p:cNvSpPr>
          <p:nvPr>
            <p:ph type="title"/>
          </p:nvPr>
        </p:nvSpPr>
        <p:spPr/>
        <p:txBody>
          <a:bodyPr/>
          <a:lstStyle/>
          <a:p>
            <a:r>
              <a:rPr lang="en-GB" dirty="0"/>
              <a:t>Expert surveys</a:t>
            </a:r>
            <a:endParaRPr lang="cs-CZ" dirty="0"/>
          </a:p>
        </p:txBody>
      </p:sp>
      <p:sp>
        <p:nvSpPr>
          <p:cNvPr id="11" name="Zástupný symbol pro obsah 10"/>
          <p:cNvSpPr>
            <a:spLocks noGrp="1"/>
          </p:cNvSpPr>
          <p:nvPr>
            <p:ph idx="1"/>
          </p:nvPr>
        </p:nvSpPr>
        <p:spPr/>
        <p:txBody>
          <a:bodyPr/>
          <a:lstStyle/>
          <a:p>
            <a:pPr lvl="0">
              <a:lnSpc>
                <a:spcPct val="100000"/>
              </a:lnSpc>
              <a:buNone/>
            </a:pPr>
            <a:r>
              <a:rPr lang="en-GB" dirty="0"/>
              <a:t>POPPA: </a:t>
            </a:r>
            <a:r>
              <a:rPr lang="en-GB" u="sng" dirty="0">
                <a:hlinkClick r:id="rId3"/>
              </a:rPr>
              <a:t>http://poppa-data.eu/</a:t>
            </a:r>
            <a:endParaRPr lang="cs-CZ" u="sng" dirty="0"/>
          </a:p>
          <a:p>
            <a:pPr lvl="0">
              <a:lnSpc>
                <a:spcPct val="100000"/>
              </a:lnSpc>
              <a:buNone/>
            </a:pPr>
            <a:endParaRPr lang="cs-CZ" dirty="0"/>
          </a:p>
          <a:p>
            <a:pPr lvl="0">
              <a:lnSpc>
                <a:spcPct val="100000"/>
              </a:lnSpc>
            </a:pPr>
            <a:r>
              <a:rPr lang="en-GB" dirty="0"/>
              <a:t>party positions and attitudes on key attributes related to party ideology, party attitudes toward political representation and party organisation</a:t>
            </a:r>
            <a:endParaRPr lang="cs-CZ" dirty="0"/>
          </a:p>
          <a:p>
            <a:pPr lvl="0">
              <a:lnSpc>
                <a:spcPct val="100000"/>
              </a:lnSpc>
            </a:pPr>
            <a:r>
              <a:rPr lang="en-GB" dirty="0"/>
              <a:t>carried out in Spring 2018</a:t>
            </a:r>
            <a:endParaRPr lang="cs-CZ" dirty="0"/>
          </a:p>
          <a:p>
            <a:pPr>
              <a:lnSpc>
                <a:spcPct val="100000"/>
              </a:lnSpc>
            </a:pPr>
            <a:r>
              <a:rPr lang="en-GB" dirty="0"/>
              <a:t>data available in late </a:t>
            </a:r>
            <a:r>
              <a:rPr lang="en-GB" dirty="0" smtClean="0"/>
              <a:t>2019</a:t>
            </a:r>
            <a:endParaRPr lang="cs-CZ" dirty="0" smtClean="0"/>
          </a:p>
          <a:p>
            <a:pPr marL="72000" indent="0">
              <a:lnSpc>
                <a:spcPct val="100000"/>
              </a:lnSpc>
              <a:buNone/>
            </a:pPr>
            <a:endParaRPr lang="cs-CZ" dirty="0"/>
          </a:p>
          <a:p>
            <a:pPr marL="72000" indent="0">
              <a:lnSpc>
                <a:spcPct val="100000"/>
              </a:lnSpc>
              <a:buNone/>
            </a:pPr>
            <a:r>
              <a:rPr lang="cs-CZ" dirty="0" smtClean="0"/>
              <a:t>GLOBAL PARTY SURVEY - </a:t>
            </a:r>
            <a:r>
              <a:rPr lang="cs-CZ" dirty="0">
                <a:hlinkClick r:id="rId4"/>
              </a:rPr>
              <a:t>https://dataverse.harvard.edu/dataset.xhtml?persistentId=doi:10.7910/DVN/WMGTNS</a:t>
            </a:r>
            <a:endParaRPr lang="cs-CZ" dirty="0"/>
          </a:p>
          <a:p>
            <a:pPr lvl="0"/>
            <a:endParaRPr lang="cs-CZ" sz="2400" dirty="0"/>
          </a:p>
          <a:p>
            <a:pPr lvl="0"/>
            <a:endParaRPr lang="cs-CZ" sz="2400" dirty="0"/>
          </a:p>
          <a:p>
            <a:pPr>
              <a:lnSpc>
                <a:spcPct val="100000"/>
              </a:lnSpc>
              <a:buNone/>
            </a:pP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3" name="Nadpis 2"/>
          <p:cNvSpPr>
            <a:spLocks noGrp="1"/>
          </p:cNvSpPr>
          <p:nvPr>
            <p:ph type="title"/>
          </p:nvPr>
        </p:nvSpPr>
        <p:spPr/>
        <p:txBody>
          <a:bodyPr/>
          <a:lstStyle/>
          <a:p>
            <a:r>
              <a:rPr lang="cs-CZ" dirty="0" err="1" smtClean="0"/>
              <a:t>Conclusion</a:t>
            </a:r>
            <a:endParaRPr lang="cs-CZ" dirty="0"/>
          </a:p>
        </p:txBody>
      </p:sp>
      <p:sp>
        <p:nvSpPr>
          <p:cNvPr id="4" name="Zástupný symbol pro obsah 3"/>
          <p:cNvSpPr>
            <a:spLocks noGrp="1"/>
          </p:cNvSpPr>
          <p:nvPr>
            <p:ph idx="1"/>
          </p:nvPr>
        </p:nvSpPr>
        <p:spPr/>
        <p:txBody>
          <a:bodyPr/>
          <a:lstStyle/>
          <a:p>
            <a:r>
              <a:rPr lang="cs-CZ" dirty="0" err="1" smtClean="0"/>
              <a:t>You</a:t>
            </a:r>
            <a:r>
              <a:rPr lang="cs-CZ" dirty="0"/>
              <a:t> </a:t>
            </a:r>
            <a:r>
              <a:rPr lang="cs-CZ" dirty="0" err="1" smtClean="0"/>
              <a:t>can</a:t>
            </a:r>
            <a:r>
              <a:rPr lang="cs-CZ" dirty="0" smtClean="0"/>
              <a:t> </a:t>
            </a:r>
            <a:r>
              <a:rPr lang="cs-CZ" dirty="0" err="1" smtClean="0"/>
              <a:t>meaure</a:t>
            </a:r>
            <a:r>
              <a:rPr lang="cs-CZ" dirty="0" smtClean="0"/>
              <a:t> </a:t>
            </a:r>
            <a:r>
              <a:rPr lang="cs-CZ" dirty="0" err="1" smtClean="0"/>
              <a:t>level</a:t>
            </a:r>
            <a:r>
              <a:rPr lang="cs-CZ" dirty="0" smtClean="0"/>
              <a:t> </a:t>
            </a:r>
            <a:r>
              <a:rPr lang="cs-CZ" dirty="0" err="1" smtClean="0"/>
              <a:t>of</a:t>
            </a:r>
            <a:r>
              <a:rPr lang="cs-CZ" dirty="0" smtClean="0"/>
              <a:t> </a:t>
            </a:r>
            <a:r>
              <a:rPr lang="cs-CZ" dirty="0" err="1" smtClean="0"/>
              <a:t>populism</a:t>
            </a:r>
            <a:r>
              <a:rPr lang="cs-CZ" dirty="0" smtClean="0"/>
              <a:t> by </a:t>
            </a:r>
            <a:r>
              <a:rPr lang="cs-CZ" dirty="0" err="1" smtClean="0"/>
              <a:t>collecting</a:t>
            </a:r>
            <a:r>
              <a:rPr lang="cs-CZ" dirty="0" smtClean="0"/>
              <a:t> </a:t>
            </a:r>
            <a:r>
              <a:rPr lang="cs-CZ" dirty="0" err="1" smtClean="0"/>
              <a:t>new</a:t>
            </a:r>
            <a:r>
              <a:rPr lang="cs-CZ" dirty="0" smtClean="0"/>
              <a:t> data </a:t>
            </a:r>
            <a:r>
              <a:rPr lang="cs-CZ" dirty="0" err="1" smtClean="0"/>
              <a:t>or</a:t>
            </a:r>
            <a:r>
              <a:rPr lang="cs-CZ" dirty="0" smtClean="0"/>
              <a:t> by </a:t>
            </a:r>
            <a:r>
              <a:rPr lang="cs-CZ" dirty="0" err="1" smtClean="0"/>
              <a:t>using</a:t>
            </a:r>
            <a:r>
              <a:rPr lang="cs-CZ" dirty="0" smtClean="0"/>
              <a:t> </a:t>
            </a:r>
            <a:r>
              <a:rPr lang="cs-CZ" dirty="0" err="1" smtClean="0"/>
              <a:t>existing</a:t>
            </a:r>
            <a:r>
              <a:rPr lang="cs-CZ" dirty="0" smtClean="0"/>
              <a:t> data </a:t>
            </a:r>
            <a:r>
              <a:rPr lang="cs-CZ" dirty="0" err="1" smtClean="0"/>
              <a:t>sources</a:t>
            </a:r>
            <a:endParaRPr lang="cs-CZ" dirty="0" smtClean="0"/>
          </a:p>
          <a:p>
            <a:r>
              <a:rPr lang="cs-CZ" dirty="0" err="1" smtClean="0"/>
              <a:t>An</a:t>
            </a:r>
            <a:r>
              <a:rPr lang="cs-CZ" dirty="0" smtClean="0"/>
              <a:t> </a:t>
            </a:r>
            <a:r>
              <a:rPr lang="cs-CZ" dirty="0" err="1" smtClean="0"/>
              <a:t>economic</a:t>
            </a:r>
            <a:r>
              <a:rPr lang="cs-CZ" dirty="0" smtClean="0"/>
              <a:t> </a:t>
            </a:r>
            <a:r>
              <a:rPr lang="cs-CZ" dirty="0" err="1" smtClean="0"/>
              <a:t>way</a:t>
            </a:r>
            <a:r>
              <a:rPr lang="cs-CZ" dirty="0" smtClean="0"/>
              <a:t> </a:t>
            </a:r>
            <a:r>
              <a:rPr lang="cs-CZ" dirty="0" err="1" smtClean="0"/>
              <a:t>how</a:t>
            </a:r>
            <a:r>
              <a:rPr lang="cs-CZ" dirty="0" smtClean="0"/>
              <a:t> to </a:t>
            </a:r>
            <a:r>
              <a:rPr lang="cs-CZ" dirty="0" err="1" smtClean="0"/>
              <a:t>assess</a:t>
            </a:r>
            <a:r>
              <a:rPr lang="cs-CZ" dirty="0" smtClean="0"/>
              <a:t> </a:t>
            </a:r>
            <a:r>
              <a:rPr lang="cs-CZ" dirty="0" err="1" smtClean="0"/>
              <a:t>policy</a:t>
            </a:r>
            <a:r>
              <a:rPr lang="cs-CZ" dirty="0" smtClean="0"/>
              <a:t> </a:t>
            </a:r>
            <a:r>
              <a:rPr lang="cs-CZ" dirty="0" err="1" smtClean="0"/>
              <a:t>positions</a:t>
            </a:r>
            <a:r>
              <a:rPr lang="cs-CZ" dirty="0" smtClean="0"/>
              <a:t> </a:t>
            </a:r>
            <a:r>
              <a:rPr lang="cs-CZ" dirty="0" err="1" smtClean="0"/>
              <a:t>of</a:t>
            </a:r>
            <a:r>
              <a:rPr lang="cs-CZ" dirty="0" smtClean="0"/>
              <a:t> </a:t>
            </a:r>
            <a:r>
              <a:rPr lang="cs-CZ" dirty="0" err="1" smtClean="0"/>
              <a:t>parties</a:t>
            </a:r>
            <a:r>
              <a:rPr lang="cs-CZ" dirty="0" smtClean="0"/>
              <a:t> </a:t>
            </a:r>
            <a:r>
              <a:rPr lang="cs-CZ" dirty="0" err="1" smtClean="0"/>
              <a:t>or</a:t>
            </a:r>
            <a:r>
              <a:rPr lang="cs-CZ" dirty="0" smtClean="0"/>
              <a:t> </a:t>
            </a:r>
            <a:r>
              <a:rPr lang="cs-CZ" dirty="0" err="1" smtClean="0"/>
              <a:t>compare</a:t>
            </a:r>
            <a:r>
              <a:rPr lang="cs-CZ" dirty="0" smtClean="0"/>
              <a:t> </a:t>
            </a:r>
            <a:r>
              <a:rPr lang="cs-CZ" dirty="0" err="1" smtClean="0"/>
              <a:t>them</a:t>
            </a:r>
            <a:r>
              <a:rPr lang="cs-CZ" dirty="0" smtClean="0"/>
              <a:t> </a:t>
            </a:r>
            <a:r>
              <a:rPr lang="cs-CZ" dirty="0" err="1" smtClean="0"/>
              <a:t>accross</a:t>
            </a:r>
            <a:r>
              <a:rPr lang="cs-CZ" dirty="0" smtClean="0"/>
              <a:t> </a:t>
            </a:r>
            <a:r>
              <a:rPr lang="cs-CZ" dirty="0" err="1" smtClean="0"/>
              <a:t>countries</a:t>
            </a:r>
            <a:r>
              <a:rPr lang="cs-CZ" dirty="0" smtClean="0"/>
              <a:t> </a:t>
            </a:r>
            <a:r>
              <a:rPr lang="cs-CZ" dirty="0" err="1" smtClean="0"/>
              <a:t>or</a:t>
            </a:r>
            <a:r>
              <a:rPr lang="cs-CZ" dirty="0" smtClean="0"/>
              <a:t> </a:t>
            </a:r>
            <a:r>
              <a:rPr lang="cs-CZ" dirty="0" err="1" smtClean="0"/>
              <a:t>time</a:t>
            </a:r>
            <a:endParaRPr lang="cs-CZ" dirty="0" smtClean="0"/>
          </a:p>
          <a:p>
            <a:r>
              <a:rPr lang="cs-CZ" dirty="0" smtClean="0"/>
              <a:t>In </a:t>
            </a:r>
            <a:r>
              <a:rPr lang="cs-CZ" dirty="0" err="1" smtClean="0"/>
              <a:t>same</a:t>
            </a:r>
            <a:r>
              <a:rPr lang="cs-CZ" dirty="0" smtClean="0"/>
              <a:t> </a:t>
            </a:r>
            <a:r>
              <a:rPr lang="cs-CZ" dirty="0" err="1" smtClean="0"/>
              <a:t>cases</a:t>
            </a:r>
            <a:r>
              <a:rPr lang="cs-CZ" dirty="0" smtClean="0"/>
              <a:t> not </a:t>
            </a:r>
            <a:r>
              <a:rPr lang="cs-CZ" dirty="0" err="1" smtClean="0"/>
              <a:t>necessary</a:t>
            </a:r>
            <a:r>
              <a:rPr lang="cs-CZ" dirty="0" smtClean="0"/>
              <a:t> to </a:t>
            </a:r>
            <a:r>
              <a:rPr lang="cs-CZ" dirty="0" err="1" smtClean="0"/>
              <a:t>know</a:t>
            </a:r>
            <a:r>
              <a:rPr lang="cs-CZ" dirty="0" smtClean="0"/>
              <a:t> </a:t>
            </a:r>
            <a:r>
              <a:rPr lang="cs-CZ" dirty="0" err="1" smtClean="0"/>
              <a:t>the</a:t>
            </a:r>
            <a:r>
              <a:rPr lang="cs-CZ" dirty="0" smtClean="0"/>
              <a:t> </a:t>
            </a:r>
            <a:r>
              <a:rPr lang="cs-CZ" dirty="0" err="1" smtClean="0"/>
              <a:t>language</a:t>
            </a:r>
            <a:r>
              <a:rPr lang="cs-CZ" dirty="0" smtClean="0"/>
              <a:t>, </a:t>
            </a:r>
            <a:r>
              <a:rPr lang="cs-CZ" dirty="0" err="1" smtClean="0"/>
              <a:t>althouhg</a:t>
            </a:r>
            <a:r>
              <a:rPr lang="cs-CZ" dirty="0" smtClean="0"/>
              <a:t> </a:t>
            </a:r>
            <a:r>
              <a:rPr lang="cs-CZ" dirty="0" err="1" smtClean="0"/>
              <a:t>the</a:t>
            </a:r>
            <a:r>
              <a:rPr lang="cs-CZ" dirty="0" smtClean="0"/>
              <a:t> </a:t>
            </a:r>
            <a:r>
              <a:rPr lang="cs-CZ" dirty="0" err="1" smtClean="0"/>
              <a:t>numbers</a:t>
            </a:r>
            <a:r>
              <a:rPr lang="cs-CZ" dirty="0" smtClean="0"/>
              <a:t> </a:t>
            </a:r>
            <a:r>
              <a:rPr lang="cs-CZ" dirty="0" err="1" smtClean="0"/>
              <a:t>needs</a:t>
            </a:r>
            <a:r>
              <a:rPr lang="cs-CZ" dirty="0" smtClean="0"/>
              <a:t> to </a:t>
            </a:r>
            <a:r>
              <a:rPr lang="cs-CZ" dirty="0" err="1" smtClean="0"/>
              <a:t>be</a:t>
            </a:r>
            <a:r>
              <a:rPr lang="cs-CZ" dirty="0"/>
              <a:t> </a:t>
            </a:r>
            <a:r>
              <a:rPr lang="cs-CZ" dirty="0" err="1" smtClean="0"/>
              <a:t>explained</a:t>
            </a:r>
            <a:endParaRPr lang="cs-CZ" dirty="0"/>
          </a:p>
        </p:txBody>
      </p:sp>
    </p:spTree>
    <p:extLst>
      <p:ext uri="{BB962C8B-B14F-4D97-AF65-F5344CB8AC3E}">
        <p14:creationId xmlns:p14="http://schemas.microsoft.com/office/powerpoint/2010/main" val="1952191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5</a:t>
            </a:fld>
            <a:endParaRPr lang="cs-CZ" altLang="cs-CZ" dirty="0"/>
          </a:p>
        </p:txBody>
      </p:sp>
      <p:sp>
        <p:nvSpPr>
          <p:cNvPr id="10" name="Nadpis 9"/>
          <p:cNvSpPr>
            <a:spLocks noGrp="1"/>
          </p:cNvSpPr>
          <p:nvPr>
            <p:ph type="title"/>
          </p:nvPr>
        </p:nvSpPr>
        <p:spPr/>
        <p:txBody>
          <a:bodyPr/>
          <a:lstStyle/>
          <a:p>
            <a:r>
              <a:rPr lang="en-GB" dirty="0"/>
              <a:t>Content analysis</a:t>
            </a:r>
            <a:endParaRPr lang="cs-CZ" dirty="0"/>
          </a:p>
        </p:txBody>
      </p:sp>
      <p:sp>
        <p:nvSpPr>
          <p:cNvPr id="11" name="Zástupný symbol pro obsah 10"/>
          <p:cNvSpPr>
            <a:spLocks noGrp="1"/>
          </p:cNvSpPr>
          <p:nvPr>
            <p:ph idx="1"/>
          </p:nvPr>
        </p:nvSpPr>
        <p:spPr/>
        <p:txBody>
          <a:bodyPr/>
          <a:lstStyle/>
          <a:p>
            <a:pPr>
              <a:buNone/>
            </a:pPr>
            <a:r>
              <a:rPr lang="en-GB" dirty="0"/>
              <a:t>Content/ textual analysis</a:t>
            </a:r>
            <a:r>
              <a:rPr lang="cs-CZ" dirty="0"/>
              <a:t>:</a:t>
            </a:r>
          </a:p>
          <a:p>
            <a:pPr>
              <a:buNone/>
            </a:pPr>
            <a:endParaRPr lang="cs-CZ" dirty="0"/>
          </a:p>
          <a:p>
            <a:pPr lvl="0">
              <a:lnSpc>
                <a:spcPct val="100000"/>
              </a:lnSpc>
            </a:pPr>
            <a:r>
              <a:rPr lang="en-GB" dirty="0"/>
              <a:t>ideas of political actors are measured through texts that they produce (speeches, party manifestos, etc</a:t>
            </a:r>
            <a:r>
              <a:rPr lang="en-GB" dirty="0" smtClean="0"/>
              <a:t>.)</a:t>
            </a:r>
            <a:endParaRPr lang="cs-CZ" dirty="0" smtClean="0"/>
          </a:p>
          <a:p>
            <a:pPr lvl="0">
              <a:lnSpc>
                <a:spcPct val="100000"/>
              </a:lnSpc>
            </a:pPr>
            <a:r>
              <a:rPr lang="cs-CZ" dirty="0" err="1" smtClean="0"/>
              <a:t>Texts</a:t>
            </a:r>
            <a:r>
              <a:rPr lang="cs-CZ" dirty="0" smtClean="0"/>
              <a:t> as „</a:t>
            </a:r>
            <a:r>
              <a:rPr lang="cs-CZ" dirty="0" err="1" smtClean="0"/>
              <a:t>true</a:t>
            </a:r>
            <a:r>
              <a:rPr lang="cs-CZ" dirty="0" smtClean="0"/>
              <a:t>“ </a:t>
            </a:r>
            <a:r>
              <a:rPr lang="cs-CZ" dirty="0" err="1" smtClean="0"/>
              <a:t>representatives</a:t>
            </a:r>
            <a:r>
              <a:rPr lang="cs-CZ" dirty="0" smtClean="0"/>
              <a:t> </a:t>
            </a:r>
            <a:r>
              <a:rPr lang="cs-CZ" dirty="0" err="1" smtClean="0"/>
              <a:t>of</a:t>
            </a:r>
            <a:r>
              <a:rPr lang="cs-CZ" dirty="0" smtClean="0"/>
              <a:t> </a:t>
            </a:r>
            <a:r>
              <a:rPr lang="cs-CZ" dirty="0" err="1" smtClean="0"/>
              <a:t>what</a:t>
            </a:r>
            <a:r>
              <a:rPr lang="cs-CZ" dirty="0" smtClean="0"/>
              <a:t> </a:t>
            </a:r>
            <a:r>
              <a:rPr lang="cs-CZ" dirty="0" err="1" smtClean="0"/>
              <a:t>politicians</a:t>
            </a:r>
            <a:r>
              <a:rPr lang="cs-CZ" dirty="0" smtClean="0"/>
              <a:t> </a:t>
            </a:r>
            <a:r>
              <a:rPr lang="cs-CZ" dirty="0" err="1" smtClean="0"/>
              <a:t>say</a:t>
            </a:r>
            <a:r>
              <a:rPr lang="cs-CZ" dirty="0" smtClean="0"/>
              <a:t> are </a:t>
            </a:r>
            <a:r>
              <a:rPr lang="cs-CZ" dirty="0" err="1" smtClean="0"/>
              <a:t>plan</a:t>
            </a:r>
            <a:r>
              <a:rPr lang="cs-CZ" dirty="0" smtClean="0"/>
              <a:t> to do</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6</a:t>
            </a:fld>
            <a:endParaRPr lang="cs-CZ" altLang="cs-CZ" dirty="0"/>
          </a:p>
        </p:txBody>
      </p:sp>
      <p:sp>
        <p:nvSpPr>
          <p:cNvPr id="10" name="Nadpis 9"/>
          <p:cNvSpPr>
            <a:spLocks noGrp="1"/>
          </p:cNvSpPr>
          <p:nvPr>
            <p:ph type="title"/>
          </p:nvPr>
        </p:nvSpPr>
        <p:spPr/>
        <p:txBody>
          <a:bodyPr/>
          <a:lstStyle/>
          <a:p>
            <a:r>
              <a:rPr lang="en-GB" dirty="0"/>
              <a:t>Content analysis</a:t>
            </a:r>
            <a:endParaRPr lang="cs-CZ" dirty="0"/>
          </a:p>
        </p:txBody>
      </p:sp>
      <p:sp>
        <p:nvSpPr>
          <p:cNvPr id="11" name="Zástupný symbol pro obsah 10"/>
          <p:cNvSpPr>
            <a:spLocks noGrp="1"/>
          </p:cNvSpPr>
          <p:nvPr>
            <p:ph idx="1"/>
          </p:nvPr>
        </p:nvSpPr>
        <p:spPr/>
        <p:txBody>
          <a:bodyPr/>
          <a:lstStyle/>
          <a:p>
            <a:pPr>
              <a:buNone/>
            </a:pPr>
            <a:r>
              <a:rPr lang="en-GB" dirty="0"/>
              <a:t>Types of content analysis</a:t>
            </a:r>
            <a:r>
              <a:rPr lang="cs-CZ" dirty="0"/>
              <a:t>:</a:t>
            </a:r>
          </a:p>
          <a:p>
            <a:pPr lvl="0"/>
            <a:r>
              <a:rPr lang="cs-CZ" dirty="0" err="1" smtClean="0"/>
              <a:t>Mancoded</a:t>
            </a:r>
            <a:r>
              <a:rPr lang="cs-CZ" dirty="0" smtClean="0"/>
              <a:t>/</a:t>
            </a:r>
            <a:r>
              <a:rPr lang="cs-CZ" dirty="0" err="1" smtClean="0"/>
              <a:t>handmade</a:t>
            </a:r>
            <a:endParaRPr lang="cs-CZ" dirty="0"/>
          </a:p>
          <a:p>
            <a:pPr lvl="0"/>
            <a:r>
              <a:rPr lang="en-GB" dirty="0" smtClean="0"/>
              <a:t>Computerised</a:t>
            </a:r>
            <a:r>
              <a:rPr lang="cs-CZ" dirty="0" smtClean="0"/>
              <a:t>/</a:t>
            </a:r>
            <a:r>
              <a:rPr lang="cs-CZ" dirty="0" err="1" smtClean="0"/>
              <a:t>automatized</a:t>
            </a:r>
            <a:endParaRPr lang="cs-CZ" dirty="0"/>
          </a:p>
          <a:p>
            <a:pPr lvl="0"/>
            <a:endParaRPr lang="cs-CZ" dirty="0"/>
          </a:p>
          <a:p>
            <a:pPr marL="85725" indent="-14288" algn="just">
              <a:lnSpc>
                <a:spcPct val="100000"/>
              </a:lnSpc>
              <a:buNone/>
            </a:pPr>
            <a:r>
              <a:rPr lang="en-GB" sz="2400" dirty="0"/>
              <a:t>Note: </a:t>
            </a:r>
            <a:r>
              <a:rPr lang="cs-CZ" sz="2400" dirty="0"/>
              <a:t>C</a:t>
            </a:r>
            <a:r>
              <a:rPr lang="en-GB" sz="2400" dirty="0"/>
              <a:t>lassical content analysis can be combined with computerised content analysis (semi-automated content analysis)</a:t>
            </a:r>
            <a:r>
              <a:rPr lang="cs-CZ" sz="2400" dirty="0" smtClean="0"/>
              <a:t>.</a:t>
            </a:r>
          </a:p>
          <a:p>
            <a:pPr marL="85725" indent="-14288" algn="just">
              <a:lnSpc>
                <a:spcPct val="100000"/>
              </a:lnSpc>
              <a:buNone/>
            </a:pPr>
            <a:r>
              <a:rPr lang="cs-CZ" sz="2400" dirty="0" smtClean="0"/>
              <a:t>- </a:t>
            </a:r>
            <a:r>
              <a:rPr lang="cs-CZ" sz="2400" dirty="0" err="1" smtClean="0"/>
              <a:t>Usually</a:t>
            </a:r>
            <a:r>
              <a:rPr lang="cs-CZ" sz="2400" dirty="0" smtClean="0"/>
              <a:t> </a:t>
            </a:r>
            <a:r>
              <a:rPr lang="cs-CZ" sz="2400" dirty="0" err="1" smtClean="0"/>
              <a:t>follow</a:t>
            </a:r>
            <a:r>
              <a:rPr lang="cs-CZ" sz="2400" dirty="0" smtClean="0"/>
              <a:t> </a:t>
            </a:r>
            <a:r>
              <a:rPr lang="cs-CZ" sz="2400" dirty="0" err="1" smtClean="0"/>
              <a:t>the</a:t>
            </a:r>
            <a:r>
              <a:rPr lang="cs-CZ" sz="2400" dirty="0" smtClean="0"/>
              <a:t> </a:t>
            </a:r>
            <a:r>
              <a:rPr lang="cs-CZ" sz="2400" dirty="0" err="1" smtClean="0"/>
              <a:t>deductive</a:t>
            </a:r>
            <a:r>
              <a:rPr lang="cs-CZ" sz="2400" dirty="0" smtClean="0"/>
              <a:t>, </a:t>
            </a:r>
            <a:r>
              <a:rPr lang="cs-CZ" sz="2400" dirty="0" err="1" smtClean="0"/>
              <a:t>concept</a:t>
            </a:r>
            <a:r>
              <a:rPr lang="cs-CZ" sz="2400" dirty="0" smtClean="0"/>
              <a:t>/</a:t>
            </a:r>
            <a:r>
              <a:rPr lang="cs-CZ" sz="2400" dirty="0" err="1" smtClean="0"/>
              <a:t>theory</a:t>
            </a:r>
            <a:r>
              <a:rPr lang="cs-CZ" sz="2400" dirty="0" smtClean="0"/>
              <a:t> </a:t>
            </a:r>
            <a:r>
              <a:rPr lang="cs-CZ" sz="2400" dirty="0" err="1" smtClean="0"/>
              <a:t>rooted</a:t>
            </a:r>
            <a:r>
              <a:rPr lang="cs-CZ" sz="2400" dirty="0" smtClean="0"/>
              <a:t> </a:t>
            </a:r>
            <a:r>
              <a:rPr lang="cs-CZ" sz="2400" dirty="0" err="1" smtClean="0"/>
              <a:t>approach</a:t>
            </a:r>
            <a:endParaRPr lang="cs-CZ" sz="2400" dirty="0"/>
          </a:p>
          <a:p>
            <a:pPr lvl="0">
              <a:buNone/>
            </a:pPr>
            <a:endParaRPr lang="cs-CZ" dirty="0"/>
          </a:p>
          <a:p>
            <a:pPr>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7</a:t>
            </a:fld>
            <a:endParaRPr lang="cs-CZ" altLang="cs-CZ" dirty="0"/>
          </a:p>
        </p:txBody>
      </p:sp>
      <p:sp>
        <p:nvSpPr>
          <p:cNvPr id="10" name="Nadpis 9"/>
          <p:cNvSpPr>
            <a:spLocks noGrp="1"/>
          </p:cNvSpPr>
          <p:nvPr>
            <p:ph type="title"/>
          </p:nvPr>
        </p:nvSpPr>
        <p:spPr/>
        <p:txBody>
          <a:bodyPr/>
          <a:lstStyle/>
          <a:p>
            <a:r>
              <a:rPr lang="en-GB" dirty="0"/>
              <a:t>Content analysis</a:t>
            </a:r>
            <a:endParaRPr lang="cs-CZ" dirty="0"/>
          </a:p>
        </p:txBody>
      </p:sp>
      <p:sp>
        <p:nvSpPr>
          <p:cNvPr id="11" name="Zástupný symbol pro obsah 10"/>
          <p:cNvSpPr>
            <a:spLocks noGrp="1"/>
          </p:cNvSpPr>
          <p:nvPr>
            <p:ph idx="1"/>
          </p:nvPr>
        </p:nvSpPr>
        <p:spPr/>
        <p:txBody>
          <a:bodyPr/>
          <a:lstStyle/>
          <a:p>
            <a:pPr>
              <a:buNone/>
            </a:pPr>
            <a:r>
              <a:rPr lang="en-GB" b="1" dirty="0">
                <a:solidFill>
                  <a:schemeClr val="tx2"/>
                </a:solidFill>
              </a:rPr>
              <a:t>Classical</a:t>
            </a:r>
            <a:r>
              <a:rPr lang="en-GB" dirty="0"/>
              <a:t> content analysis</a:t>
            </a:r>
            <a:r>
              <a:rPr lang="cs-CZ" dirty="0"/>
              <a:t>:</a:t>
            </a:r>
          </a:p>
          <a:p>
            <a:pPr>
              <a:buNone/>
            </a:pPr>
            <a:endParaRPr lang="cs-CZ" dirty="0"/>
          </a:p>
          <a:p>
            <a:pPr lvl="0">
              <a:lnSpc>
                <a:spcPct val="100000"/>
              </a:lnSpc>
            </a:pPr>
            <a:r>
              <a:rPr lang="en-GB" dirty="0"/>
              <a:t>a </a:t>
            </a:r>
            <a:r>
              <a:rPr lang="en-GB" b="1" dirty="0">
                <a:solidFill>
                  <a:schemeClr val="tx2"/>
                </a:solidFill>
              </a:rPr>
              <a:t>codebook</a:t>
            </a:r>
            <a:r>
              <a:rPr lang="en-GB" dirty="0"/>
              <a:t> is defined</a:t>
            </a:r>
            <a:endParaRPr lang="cs-CZ" dirty="0"/>
          </a:p>
          <a:p>
            <a:pPr lvl="0">
              <a:lnSpc>
                <a:spcPct val="100000"/>
              </a:lnSpc>
            </a:pPr>
            <a:r>
              <a:rPr lang="en-GB" dirty="0"/>
              <a:t>coders systematically analyse text by means of a codebook (human-coded approach)</a:t>
            </a:r>
            <a:endParaRPr lang="cs-CZ" dirty="0"/>
          </a:p>
          <a:p>
            <a:pPr>
              <a:buNone/>
            </a:pP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8</a:t>
            </a:fld>
            <a:endParaRPr lang="cs-CZ" altLang="cs-CZ" dirty="0"/>
          </a:p>
        </p:txBody>
      </p:sp>
      <p:sp>
        <p:nvSpPr>
          <p:cNvPr id="10" name="Nadpis 9"/>
          <p:cNvSpPr>
            <a:spLocks noGrp="1"/>
          </p:cNvSpPr>
          <p:nvPr>
            <p:ph type="title"/>
          </p:nvPr>
        </p:nvSpPr>
        <p:spPr/>
        <p:txBody>
          <a:bodyPr/>
          <a:lstStyle/>
          <a:p>
            <a:r>
              <a:rPr lang="en-GB" dirty="0"/>
              <a:t>Content analysis</a:t>
            </a:r>
            <a:endParaRPr lang="cs-CZ" dirty="0"/>
          </a:p>
        </p:txBody>
      </p:sp>
      <p:sp>
        <p:nvSpPr>
          <p:cNvPr id="11" name="Zástupný symbol pro obsah 10"/>
          <p:cNvSpPr>
            <a:spLocks noGrp="1"/>
          </p:cNvSpPr>
          <p:nvPr>
            <p:ph idx="1"/>
          </p:nvPr>
        </p:nvSpPr>
        <p:spPr/>
        <p:txBody>
          <a:bodyPr/>
          <a:lstStyle/>
          <a:p>
            <a:pPr>
              <a:buNone/>
            </a:pPr>
            <a:r>
              <a:rPr lang="en-GB" b="1" dirty="0">
                <a:solidFill>
                  <a:schemeClr val="tx2"/>
                </a:solidFill>
              </a:rPr>
              <a:t>Computerised</a:t>
            </a:r>
            <a:r>
              <a:rPr lang="en-GB" dirty="0"/>
              <a:t> content analysis</a:t>
            </a:r>
            <a:r>
              <a:rPr lang="cs-CZ" dirty="0"/>
              <a:t>:</a:t>
            </a:r>
          </a:p>
          <a:p>
            <a:pPr>
              <a:buNone/>
            </a:pPr>
            <a:endParaRPr lang="cs-CZ" dirty="0"/>
          </a:p>
          <a:p>
            <a:pPr lvl="0">
              <a:lnSpc>
                <a:spcPct val="100000"/>
              </a:lnSpc>
            </a:pPr>
            <a:r>
              <a:rPr lang="en-GB" b="1" dirty="0">
                <a:solidFill>
                  <a:schemeClr val="tx2"/>
                </a:solidFill>
              </a:rPr>
              <a:t>dictionary</a:t>
            </a:r>
            <a:r>
              <a:rPr lang="en-GB" dirty="0"/>
              <a:t> of populist terms defined (indicators of populism)</a:t>
            </a:r>
            <a:endParaRPr lang="cs-CZ" dirty="0"/>
          </a:p>
          <a:p>
            <a:pPr>
              <a:lnSpc>
                <a:spcPct val="100000"/>
              </a:lnSpc>
            </a:pPr>
            <a:r>
              <a:rPr lang="en-GB" dirty="0"/>
              <a:t>computer counts the proportion of words that we consider to be indicators of </a:t>
            </a:r>
            <a:r>
              <a:rPr lang="en-GB" dirty="0" smtClean="0"/>
              <a:t>populism</a:t>
            </a:r>
            <a:endParaRPr lang="cs-CZ" dirty="0" smtClean="0"/>
          </a:p>
          <a:p>
            <a:pPr>
              <a:lnSpc>
                <a:spcPct val="100000"/>
              </a:lnSpc>
            </a:pPr>
            <a:r>
              <a:rPr lang="cs-CZ" dirty="0" err="1" smtClean="0"/>
              <a:t>Mostly</a:t>
            </a:r>
            <a:r>
              <a:rPr lang="cs-CZ" dirty="0" smtClean="0"/>
              <a:t> </a:t>
            </a:r>
            <a:r>
              <a:rPr lang="cs-CZ" dirty="0" err="1" smtClean="0"/>
              <a:t>doable</a:t>
            </a:r>
            <a:r>
              <a:rPr lang="cs-CZ" dirty="0" smtClean="0"/>
              <a:t> in </a:t>
            </a:r>
            <a:r>
              <a:rPr lang="cs-CZ" dirty="0" err="1" smtClean="0"/>
              <a:t>English</a:t>
            </a:r>
            <a:r>
              <a:rPr lang="cs-CZ" dirty="0" smtClean="0"/>
              <a:t> (</a:t>
            </a:r>
            <a:r>
              <a:rPr lang="cs-CZ" dirty="0" err="1" smtClean="0"/>
              <a:t>some</a:t>
            </a:r>
            <a:r>
              <a:rPr lang="cs-CZ" dirty="0" smtClean="0"/>
              <a:t> </a:t>
            </a:r>
            <a:r>
              <a:rPr lang="cs-CZ" dirty="0" err="1" smtClean="0"/>
              <a:t>tools</a:t>
            </a:r>
            <a:r>
              <a:rPr lang="cs-CZ" dirty="0" smtClean="0"/>
              <a:t> in </a:t>
            </a:r>
            <a:r>
              <a:rPr lang="cs-CZ" dirty="0" err="1" smtClean="0"/>
              <a:t>other</a:t>
            </a:r>
            <a:r>
              <a:rPr lang="cs-CZ" dirty="0" smtClean="0"/>
              <a:t> </a:t>
            </a:r>
            <a:r>
              <a:rPr lang="cs-CZ" dirty="0" err="1" smtClean="0"/>
              <a:t>languages</a:t>
            </a:r>
            <a:r>
              <a:rPr lang="cs-CZ" dirty="0" smtClean="0"/>
              <a:t>, </a:t>
            </a:r>
            <a:r>
              <a:rPr lang="cs-CZ" dirty="0" err="1" smtClean="0"/>
              <a:t>possibility</a:t>
            </a:r>
            <a:r>
              <a:rPr lang="cs-CZ" dirty="0" smtClean="0"/>
              <a:t> to use Google </a:t>
            </a:r>
            <a:r>
              <a:rPr lang="cs-CZ" dirty="0" err="1" smtClean="0"/>
              <a:t>Translate</a:t>
            </a:r>
            <a:r>
              <a:rPr lang="cs-CZ" dirty="0" smtClean="0"/>
              <a:t>)</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9</a:t>
            </a:fld>
            <a:endParaRPr lang="cs-CZ" altLang="cs-CZ" dirty="0"/>
          </a:p>
        </p:txBody>
      </p:sp>
      <p:sp>
        <p:nvSpPr>
          <p:cNvPr id="10" name="Nadpis 9"/>
          <p:cNvSpPr>
            <a:spLocks noGrp="1"/>
          </p:cNvSpPr>
          <p:nvPr>
            <p:ph type="title"/>
          </p:nvPr>
        </p:nvSpPr>
        <p:spPr/>
        <p:txBody>
          <a:bodyPr/>
          <a:lstStyle/>
          <a:p>
            <a:r>
              <a:rPr lang="en-GB" dirty="0"/>
              <a:t>Content </a:t>
            </a:r>
            <a:r>
              <a:rPr lang="en-GB" dirty="0" smtClean="0"/>
              <a:t>analysis</a:t>
            </a:r>
            <a:r>
              <a:rPr lang="cs-CZ" dirty="0" smtClean="0"/>
              <a:t>:</a:t>
            </a:r>
            <a:r>
              <a:rPr lang="en-GB" dirty="0" smtClean="0"/>
              <a:t> units of analysis</a:t>
            </a:r>
            <a:endParaRPr lang="cs-CZ" dirty="0"/>
          </a:p>
        </p:txBody>
      </p:sp>
      <p:pic>
        <p:nvPicPr>
          <p:cNvPr id="6" name="Picture 2" descr="Ukip Pledge 600"/>
          <p:cNvPicPr>
            <a:picLocks noGrp="1" noChangeAspect="1" noChangeArrowheads="1"/>
          </p:cNvPicPr>
          <p:nvPr>
            <p:ph idx="1"/>
          </p:nvPr>
        </p:nvPicPr>
        <p:blipFill>
          <a:blip r:embed="rId3"/>
          <a:srcRect/>
          <a:stretch>
            <a:fillRect/>
          </a:stretch>
        </p:blipFill>
        <p:spPr bwMode="auto">
          <a:xfrm>
            <a:off x="757535" y="1788162"/>
            <a:ext cx="5024435" cy="3617594"/>
          </a:xfrm>
          <a:prstGeom prst="rect">
            <a:avLst/>
          </a:prstGeom>
          <a:noFill/>
        </p:spPr>
      </p:pic>
      <p:pic>
        <p:nvPicPr>
          <p:cNvPr id="7" name="Picture 4" descr="Výsledek obrázku pro trump speech"/>
          <p:cNvPicPr>
            <a:picLocks noChangeAspect="1" noChangeArrowheads="1"/>
          </p:cNvPicPr>
          <p:nvPr/>
        </p:nvPicPr>
        <p:blipFill>
          <a:blip r:embed="rId4"/>
          <a:srcRect/>
          <a:stretch>
            <a:fillRect/>
          </a:stretch>
        </p:blipFill>
        <p:spPr bwMode="auto">
          <a:xfrm>
            <a:off x="5911731" y="1792093"/>
            <a:ext cx="5425144" cy="361676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zentace-fss-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FSS-EN.potx" id="{28E4EEE2-27E9-4A4B-9855-F0DB06A129FD}" vid="{9255ADBD-7AC4-4DD1-B712-D5745AAFBEF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prezentace-fss-en</Template>
  <TotalTime>885</TotalTime>
  <Words>2451</Words>
  <Application>Microsoft Office PowerPoint</Application>
  <PresentationFormat>Širokoúhlá obrazovka</PresentationFormat>
  <Paragraphs>347</Paragraphs>
  <Slides>41</Slides>
  <Notes>37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41</vt:i4>
      </vt:variant>
    </vt:vector>
  </HeadingPairs>
  <TitlesOfParts>
    <vt:vector size="45" baseType="lpstr">
      <vt:lpstr>Arial</vt:lpstr>
      <vt:lpstr>Tahoma</vt:lpstr>
      <vt:lpstr>Wingdings</vt:lpstr>
      <vt:lpstr>prezentace-fss-en</vt:lpstr>
      <vt:lpstr>Content analysis and expert surveys</vt:lpstr>
      <vt:lpstr>Outline</vt:lpstr>
      <vt:lpstr> Based on the ideational approach to populism</vt:lpstr>
      <vt:lpstr>Ideational approach to populism</vt:lpstr>
      <vt:lpstr>Content analysis</vt:lpstr>
      <vt:lpstr>Content analysis</vt:lpstr>
      <vt:lpstr>Content analysis</vt:lpstr>
      <vt:lpstr>Content analysis</vt:lpstr>
      <vt:lpstr>Content analysis: units of analysis</vt:lpstr>
      <vt:lpstr>Content analysis: units of analysis</vt:lpstr>
      <vt:lpstr>Content analysis</vt:lpstr>
      <vt:lpstr>Content analysis: units of measurement </vt:lpstr>
      <vt:lpstr>Content analysis: units of measurement </vt:lpstr>
      <vt:lpstr>Content analysis: units of measurement </vt:lpstr>
      <vt:lpstr>Content analysis in practise</vt:lpstr>
      <vt:lpstr>Content analysis in practise</vt:lpstr>
      <vt:lpstr>Content analysis in practise</vt:lpstr>
      <vt:lpstr>Content analysis in practise</vt:lpstr>
      <vt:lpstr>Content analysis in practise</vt:lpstr>
      <vt:lpstr>Content analysis in practise</vt:lpstr>
      <vt:lpstr>Content analysis in practise</vt:lpstr>
      <vt:lpstr>Content analysis in practise</vt:lpstr>
      <vt:lpstr>Content analysis in practise</vt:lpstr>
      <vt:lpstr>Content analysis</vt:lpstr>
      <vt:lpstr>Jungar, Jupskas (2014)</vt:lpstr>
      <vt:lpstr>Content analysis</vt:lpstr>
      <vt:lpstr>Advantages &amp; Drawbacks of different types of content analysis</vt:lpstr>
      <vt:lpstr>Prezentace aplikace PowerPoint</vt:lpstr>
      <vt:lpstr>Expert surveys</vt:lpstr>
      <vt:lpstr>Expert surveys in practise</vt:lpstr>
      <vt:lpstr>Expert surveys in practise</vt:lpstr>
      <vt:lpstr>Expert surveys in practise</vt:lpstr>
      <vt:lpstr>Expert surveys in practise</vt:lpstr>
      <vt:lpstr>Expert surveys</vt:lpstr>
      <vt:lpstr>Expert surveys</vt:lpstr>
      <vt:lpstr>Expert surveys</vt:lpstr>
      <vt:lpstr>Expert surveys</vt:lpstr>
      <vt:lpstr>Expert surveys</vt:lpstr>
      <vt:lpstr>Engler et al. (2019)</vt:lpstr>
      <vt:lpstr>Expert surveys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Veronika Dostalova</dc:creator>
  <cp:lastModifiedBy>Vlastimil Havlík</cp:lastModifiedBy>
  <cp:revision>153</cp:revision>
  <cp:lastPrinted>1601-01-01T00:00:00Z</cp:lastPrinted>
  <dcterms:created xsi:type="dcterms:W3CDTF">2019-10-13T18:50:18Z</dcterms:created>
  <dcterms:modified xsi:type="dcterms:W3CDTF">2021-03-23T17:17:49Z</dcterms:modified>
</cp:coreProperties>
</file>