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6" r:id="rId9"/>
    <p:sldId id="267" r:id="rId10"/>
    <p:sldId id="268" r:id="rId11"/>
    <p:sldId id="269" r:id="rId12"/>
    <p:sldId id="261" r:id="rId13"/>
    <p:sldId id="263" r:id="rId14"/>
    <p:sldId id="264" r:id="rId15"/>
    <p:sldId id="270" r:id="rId16"/>
    <p:sldId id="271" r:id="rId17"/>
    <p:sldId id="272" r:id="rId18"/>
    <p:sldId id="273" r:id="rId19"/>
    <p:sldId id="274" r:id="rId20"/>
    <p:sldId id="277" r:id="rId21"/>
    <p:sldId id="276" r:id="rId22"/>
    <p:sldId id="278" r:id="rId23"/>
    <p:sldId id="279" r:id="rId24"/>
    <p:sldId id="275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698C-369B-4463-BB9B-099682F3A323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A872-AF2A-4DDD-BADC-30AB51745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07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698C-369B-4463-BB9B-099682F3A323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A872-AF2A-4DDD-BADC-30AB51745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38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698C-369B-4463-BB9B-099682F3A323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A872-AF2A-4DDD-BADC-30AB51745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20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698C-369B-4463-BB9B-099682F3A323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A872-AF2A-4DDD-BADC-30AB51745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03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698C-369B-4463-BB9B-099682F3A323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A872-AF2A-4DDD-BADC-30AB51745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05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698C-369B-4463-BB9B-099682F3A323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A872-AF2A-4DDD-BADC-30AB51745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31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698C-369B-4463-BB9B-099682F3A323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A872-AF2A-4DDD-BADC-30AB51745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95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698C-369B-4463-BB9B-099682F3A323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A872-AF2A-4DDD-BADC-30AB51745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48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698C-369B-4463-BB9B-099682F3A323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A872-AF2A-4DDD-BADC-30AB51745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87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698C-369B-4463-BB9B-099682F3A323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A872-AF2A-4DDD-BADC-30AB51745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76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698C-369B-4463-BB9B-099682F3A323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A872-AF2A-4DDD-BADC-30AB51745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698C-369B-4463-BB9B-099682F3A323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A872-AF2A-4DDD-BADC-30AB51745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13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Radicalization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 smtClean="0"/>
          </a:p>
          <a:p>
            <a:r>
              <a:rPr lang="cs-CZ" dirty="0" smtClean="0"/>
              <a:t>Vlastimil Havlík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55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endParaRPr lang="cs-CZ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71814" y="1484313"/>
            <a:ext cx="5705475" cy="4419600"/>
          </a:xfrm>
        </p:spPr>
      </p:pic>
      <p:sp>
        <p:nvSpPr>
          <p:cNvPr id="28675" name="TextovéPole 4"/>
          <p:cNvSpPr txBox="1">
            <a:spLocks noChangeArrowheads="1"/>
          </p:cNvSpPr>
          <p:nvPr/>
        </p:nvSpPr>
        <p:spPr bwMode="auto">
          <a:xfrm>
            <a:off x="448057" y="2492376"/>
            <a:ext cx="996912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cs-CZ" dirty="0">
                <a:latin typeface="Corbel" pitchFamily="34" charset="0"/>
              </a:rPr>
              <a:t> </a:t>
            </a: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Corbel" pitchFamily="34" charset="0"/>
            </a:endParaRPr>
          </a:p>
          <a:p>
            <a:pPr>
              <a:buFont typeface="Arial" charset="0"/>
              <a:buChar char="•"/>
            </a:pPr>
            <a:r>
              <a:rPr lang="cs-CZ" sz="2600" dirty="0" smtClean="0">
                <a:latin typeface="+mj-lt"/>
              </a:rPr>
              <a:t> </a:t>
            </a:r>
            <a:r>
              <a:rPr lang="en-US" sz="2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Vlaams</a:t>
            </a:r>
            <a:r>
              <a:rPr lang="en-US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Blok fundamentally differs from the other parties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cs-CZ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terms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political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communication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Jagers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Walgrave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2007)</a:t>
            </a:r>
          </a:p>
        </p:txBody>
      </p:sp>
    </p:spTree>
    <p:extLst>
      <p:ext uri="{BB962C8B-B14F-4D97-AF65-F5344CB8AC3E}">
        <p14:creationId xmlns:p14="http://schemas.microsoft.com/office/powerpoint/2010/main" val="183202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– a typology o </a:t>
            </a:r>
            <a:r>
              <a:rPr lang="cs-CZ" dirty="0" err="1" smtClean="0"/>
              <a:t>populism</a:t>
            </a:r>
            <a:endParaRPr lang="cs-CZ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27351" y="1484314"/>
            <a:ext cx="5573713" cy="4503737"/>
          </a:xfrm>
        </p:spPr>
      </p:pic>
      <p:sp>
        <p:nvSpPr>
          <p:cNvPr id="4" name="TextovéPole 3"/>
          <p:cNvSpPr txBox="1"/>
          <p:nvPr/>
        </p:nvSpPr>
        <p:spPr>
          <a:xfrm>
            <a:off x="3863752" y="630932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Source</a:t>
            </a:r>
            <a:r>
              <a:rPr lang="cs-CZ" dirty="0"/>
              <a:t>: </a:t>
            </a:r>
            <a:r>
              <a:rPr lang="cs-CZ" dirty="0" err="1"/>
              <a:t>Jagers</a:t>
            </a:r>
            <a:r>
              <a:rPr lang="cs-CZ" dirty="0"/>
              <a:t>, </a:t>
            </a:r>
            <a:r>
              <a:rPr lang="cs-CZ" dirty="0" err="1"/>
              <a:t>Walgrave</a:t>
            </a:r>
            <a:r>
              <a:rPr lang="cs-CZ" dirty="0"/>
              <a:t> 2007</a:t>
            </a:r>
          </a:p>
        </p:txBody>
      </p:sp>
    </p:spTree>
    <p:extLst>
      <p:ext uri="{BB962C8B-B14F-4D97-AF65-F5344CB8AC3E}">
        <p14:creationId xmlns:p14="http://schemas.microsoft.com/office/powerpoint/2010/main" val="245144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media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approaches</a:t>
            </a:r>
            <a:r>
              <a:rPr lang="cs-CZ" dirty="0" smtClean="0"/>
              <a:t>: media </a:t>
            </a:r>
            <a:r>
              <a:rPr lang="cs-CZ" dirty="0" err="1" smtClean="0"/>
              <a:t>populism</a:t>
            </a:r>
            <a:r>
              <a:rPr lang="cs-CZ" dirty="0" smtClean="0"/>
              <a:t> and media as a </a:t>
            </a:r>
            <a:r>
              <a:rPr lang="cs-CZ" dirty="0" smtClean="0"/>
              <a:t>messenger (</a:t>
            </a:r>
            <a:r>
              <a:rPr lang="cs-CZ" dirty="0" err="1" smtClean="0"/>
              <a:t>Mazzoleni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1) media </a:t>
            </a:r>
            <a:r>
              <a:rPr lang="cs-CZ" dirty="0" err="1" smtClean="0"/>
              <a:t>populism</a:t>
            </a:r>
            <a:r>
              <a:rPr lang="cs-CZ" dirty="0" smtClean="0"/>
              <a:t> – media as </a:t>
            </a:r>
            <a:r>
              <a:rPr lang="cs-CZ" dirty="0" err="1" smtClean="0"/>
              <a:t>activist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 </a:t>
            </a:r>
            <a:r>
              <a:rPr lang="cs-CZ" dirty="0" err="1" smtClean="0"/>
              <a:t>communicating</a:t>
            </a:r>
            <a:r>
              <a:rPr lang="cs-CZ" dirty="0" smtClean="0"/>
              <a:t> </a:t>
            </a:r>
            <a:r>
              <a:rPr lang="cs-CZ" i="1" dirty="0" err="1" smtClean="0"/>
              <a:t>their</a:t>
            </a:r>
            <a:r>
              <a:rPr lang="cs-CZ" i="1" dirty="0" smtClean="0"/>
              <a:t> </a:t>
            </a:r>
            <a:r>
              <a:rPr lang="cs-CZ" i="1" dirty="0" err="1" smtClean="0"/>
              <a:t>own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messages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2) media as </a:t>
            </a:r>
            <a:r>
              <a:rPr lang="cs-CZ" dirty="0" err="1" smtClean="0"/>
              <a:t>messengers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carriers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someone</a:t>
            </a:r>
            <a:r>
              <a:rPr lang="cs-CZ" dirty="0" smtClean="0"/>
              <a:t> </a:t>
            </a:r>
            <a:r>
              <a:rPr lang="cs-CZ" dirty="0" err="1" smtClean="0"/>
              <a:t>else</a:t>
            </a:r>
            <a:r>
              <a:rPr lang="en-US" dirty="0" smtClean="0"/>
              <a:t>`s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messages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Help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mobilization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tool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/>
              <a:t> </a:t>
            </a:r>
            <a:r>
              <a:rPr lang="cs-CZ" dirty="0" err="1" smtClean="0"/>
              <a:t>spreading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messages</a:t>
            </a:r>
            <a:r>
              <a:rPr lang="cs-CZ" dirty="0" smtClean="0"/>
              <a:t> (</a:t>
            </a:r>
            <a:r>
              <a:rPr lang="cs-CZ" dirty="0" err="1" smtClean="0"/>
              <a:t>social</a:t>
            </a:r>
            <a:r>
              <a:rPr lang="cs-CZ" dirty="0" smtClean="0"/>
              <a:t> media)</a:t>
            </a:r>
          </a:p>
          <a:p>
            <a:r>
              <a:rPr lang="cs-CZ" dirty="0" smtClean="0"/>
              <a:t>Media </a:t>
            </a:r>
            <a:r>
              <a:rPr lang="cs-CZ" dirty="0" err="1" smtClean="0"/>
              <a:t>coverage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 and </a:t>
            </a:r>
            <a:r>
              <a:rPr lang="cs-CZ" dirty="0" err="1" smtClean="0"/>
              <a:t>issues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855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Citizens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and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 on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attitudes</a:t>
            </a:r>
            <a:r>
              <a:rPr lang="cs-CZ" dirty="0" smtClean="0"/>
              <a:t> and </a:t>
            </a:r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preferences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on </a:t>
            </a:r>
            <a:r>
              <a:rPr lang="cs-CZ" dirty="0" err="1" smtClean="0"/>
              <a:t>framing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as </a:t>
            </a:r>
            <a:r>
              <a:rPr lang="cs-CZ" dirty="0" err="1" smtClean="0"/>
              <a:t>communicators</a:t>
            </a:r>
            <a:r>
              <a:rPr lang="cs-CZ" dirty="0" smtClean="0"/>
              <a:t> </a:t>
            </a:r>
            <a:r>
              <a:rPr lang="cs-CZ" dirty="0" err="1" smtClean="0"/>
              <a:t>expressing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beliefs</a:t>
            </a:r>
            <a:r>
              <a:rPr lang="cs-CZ" dirty="0" smtClean="0"/>
              <a:t> and </a:t>
            </a:r>
            <a:r>
              <a:rPr lang="cs-CZ" dirty="0" err="1" smtClean="0"/>
              <a:t>demands</a:t>
            </a:r>
            <a:r>
              <a:rPr lang="cs-CZ" dirty="0" smtClean="0"/>
              <a:t> in </a:t>
            </a:r>
            <a:r>
              <a:rPr lang="cs-CZ" dirty="0" err="1" smtClean="0"/>
              <a:t>reaction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media </a:t>
            </a:r>
            <a:r>
              <a:rPr lang="cs-CZ" dirty="0" err="1" smtClean="0"/>
              <a:t>or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media (</a:t>
            </a:r>
            <a:r>
              <a:rPr lang="cs-CZ" dirty="0" err="1" smtClean="0"/>
              <a:t>social</a:t>
            </a:r>
            <a:r>
              <a:rPr lang="cs-CZ" dirty="0" smtClean="0"/>
              <a:t> media)</a:t>
            </a:r>
          </a:p>
          <a:p>
            <a:r>
              <a:rPr lang="cs-CZ" dirty="0" err="1" smtClean="0"/>
              <a:t>Some</a:t>
            </a:r>
            <a:r>
              <a:rPr lang="cs-CZ" dirty="0"/>
              <a:t> </a:t>
            </a:r>
            <a:r>
              <a:rPr lang="cs-CZ" dirty="0" smtClean="0"/>
              <a:t>support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voters</a:t>
            </a:r>
            <a:r>
              <a:rPr lang="cs-CZ" dirty="0" smtClean="0"/>
              <a:t> and </a:t>
            </a:r>
            <a:r>
              <a:rPr lang="cs-CZ" dirty="0" err="1" smtClean="0"/>
              <a:t>news</a:t>
            </a:r>
            <a:r>
              <a:rPr lang="cs-CZ" dirty="0" smtClean="0"/>
              <a:t> </a:t>
            </a:r>
            <a:r>
              <a:rPr lang="cs-CZ" dirty="0" err="1" smtClean="0"/>
              <a:t>consumption</a:t>
            </a:r>
            <a:r>
              <a:rPr lang="cs-CZ" dirty="0" smtClean="0"/>
              <a:t> and preference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certain</a:t>
            </a:r>
            <a:r>
              <a:rPr lang="cs-CZ" dirty="0" smtClean="0"/>
              <a:t>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media (</a:t>
            </a:r>
            <a:r>
              <a:rPr lang="cs-CZ" dirty="0" err="1" smtClean="0"/>
              <a:t>mainstream</a:t>
            </a:r>
            <a:r>
              <a:rPr lang="cs-CZ" dirty="0" smtClean="0"/>
              <a:t>/tabloid)</a:t>
            </a:r>
          </a:p>
          <a:p>
            <a:r>
              <a:rPr lang="cs-CZ" dirty="0" err="1" smtClean="0"/>
              <a:t>Messages</a:t>
            </a:r>
            <a:r>
              <a:rPr lang="cs-CZ" dirty="0" smtClean="0"/>
              <a:t> </a:t>
            </a:r>
            <a:r>
              <a:rPr lang="cs-CZ" dirty="0" err="1" smtClean="0"/>
              <a:t>induce</a:t>
            </a:r>
            <a:r>
              <a:rPr lang="cs-CZ" dirty="0" smtClean="0"/>
              <a:t>/</a:t>
            </a:r>
            <a:r>
              <a:rPr lang="cs-CZ" dirty="0" err="1" smtClean="0"/>
              <a:t>reinforce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attitudes</a:t>
            </a:r>
            <a:r>
              <a:rPr lang="cs-CZ" dirty="0" smtClean="0"/>
              <a:t> and support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286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Summary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Part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8472" y="1432433"/>
            <a:ext cx="10515600" cy="4351338"/>
          </a:xfrm>
        </p:spPr>
        <p:txBody>
          <a:bodyPr/>
          <a:lstStyle/>
          <a:p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partly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ideational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 smtClean="0"/>
          </a:p>
          <a:p>
            <a:r>
              <a:rPr lang="cs-CZ" dirty="0" err="1" smtClean="0"/>
              <a:t>Focus</a:t>
            </a:r>
            <a:r>
              <a:rPr lang="cs-CZ" dirty="0" smtClean="0"/>
              <a:t> on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on </a:t>
            </a:r>
            <a:r>
              <a:rPr lang="cs-CZ" dirty="0" err="1" smtClean="0"/>
              <a:t>actors</a:t>
            </a:r>
            <a:endParaRPr lang="cs-CZ" dirty="0" smtClean="0"/>
          </a:p>
          <a:p>
            <a:r>
              <a:rPr lang="cs-CZ" dirty="0" err="1" smtClean="0"/>
              <a:t>Populism</a:t>
            </a:r>
            <a:r>
              <a:rPr lang="cs-CZ" dirty="0" smtClean="0"/>
              <a:t> as a </a:t>
            </a:r>
            <a:r>
              <a:rPr lang="cs-CZ" dirty="0" err="1" smtClean="0"/>
              <a:t>matter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degree</a:t>
            </a:r>
            <a:endParaRPr lang="cs-CZ" dirty="0" smtClean="0"/>
          </a:p>
          <a:p>
            <a:r>
              <a:rPr lang="cs-CZ" dirty="0" err="1" smtClean="0"/>
              <a:t>Placed</a:t>
            </a:r>
            <a:r>
              <a:rPr lang="cs-CZ" dirty="0" smtClean="0"/>
              <a:t> in a </a:t>
            </a:r>
            <a:r>
              <a:rPr lang="cs-CZ" dirty="0" err="1" smtClean="0"/>
              <a:t>complex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media, and </a:t>
            </a:r>
            <a:r>
              <a:rPr lang="cs-CZ" dirty="0" err="1" smtClean="0"/>
              <a:t>citizens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832" y="4094107"/>
            <a:ext cx="7953703" cy="275697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9015984" y="6007608"/>
            <a:ext cx="2980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Source: De </a:t>
            </a:r>
            <a:r>
              <a:rPr lang="cs-CZ" dirty="0" err="1" smtClean="0"/>
              <a:t>Vreese</a:t>
            </a:r>
            <a:r>
              <a:rPr lang="cs-CZ" dirty="0" smtClean="0"/>
              <a:t> et al.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611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 err="1" smtClean="0"/>
              <a:t>Research</a:t>
            </a:r>
            <a:r>
              <a:rPr lang="cs-CZ" sz="3600" dirty="0" smtClean="0"/>
              <a:t> on </a:t>
            </a:r>
            <a:r>
              <a:rPr lang="cs-CZ" sz="3600" dirty="0" err="1" smtClean="0"/>
              <a:t>populism</a:t>
            </a:r>
            <a:r>
              <a:rPr lang="cs-CZ" sz="3600" dirty="0" smtClean="0"/>
              <a:t> as a </a:t>
            </a:r>
            <a:r>
              <a:rPr lang="cs-CZ" sz="3600" dirty="0" err="1" smtClean="0"/>
              <a:t>communication</a:t>
            </a:r>
            <a:r>
              <a:rPr lang="cs-CZ" sz="3600" dirty="0" smtClean="0"/>
              <a:t> style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335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Italian political leaders on Twitter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Bracciale</a:t>
            </a:r>
            <a:r>
              <a:rPr lang="cs-CZ" dirty="0"/>
              <a:t> </a:t>
            </a:r>
            <a:r>
              <a:rPr lang="en-US" dirty="0" smtClean="0"/>
              <a:t>&amp; </a:t>
            </a:r>
            <a:r>
              <a:rPr lang="cs-CZ" dirty="0" err="1" smtClean="0"/>
              <a:t>Martela</a:t>
            </a:r>
            <a:r>
              <a:rPr lang="cs-CZ" dirty="0"/>
              <a:t> </a:t>
            </a:r>
            <a:r>
              <a:rPr lang="cs-CZ" dirty="0" smtClean="0"/>
              <a:t>(2017)</a:t>
            </a:r>
          </a:p>
          <a:p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conceptual</a:t>
            </a:r>
            <a:r>
              <a:rPr lang="cs-CZ" dirty="0" smtClean="0"/>
              <a:t> and </a:t>
            </a:r>
            <a:r>
              <a:rPr lang="cs-CZ" dirty="0" err="1" smtClean="0"/>
              <a:t>empirical</a:t>
            </a:r>
            <a:r>
              <a:rPr lang="cs-CZ" dirty="0" smtClean="0"/>
              <a:t> </a:t>
            </a:r>
            <a:r>
              <a:rPr lang="cs-CZ" dirty="0" err="1" smtClean="0"/>
              <a:t>aims</a:t>
            </a:r>
            <a:endParaRPr lang="cs-CZ" dirty="0" smtClean="0"/>
          </a:p>
          <a:p>
            <a:r>
              <a:rPr lang="en-US" dirty="0"/>
              <a:t>RQ1. Which communication style do leaders use on Twitter, and which features </a:t>
            </a:r>
            <a:r>
              <a:rPr lang="en-US" dirty="0" smtClean="0"/>
              <a:t>characterize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/>
              <a:t>style</a:t>
            </a:r>
            <a:r>
              <a:rPr lang="cs-CZ" dirty="0" smtClean="0"/>
              <a:t>?</a:t>
            </a:r>
          </a:p>
          <a:p>
            <a:r>
              <a:rPr lang="cs-CZ" dirty="0"/>
              <a:t>RQ2. Do </a:t>
            </a:r>
            <a:r>
              <a:rPr lang="cs-CZ" dirty="0" err="1"/>
              <a:t>populist</a:t>
            </a:r>
            <a:r>
              <a:rPr lang="cs-CZ" dirty="0"/>
              <a:t> and non-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leaders</a:t>
            </a:r>
            <a:r>
              <a:rPr lang="cs-CZ" dirty="0"/>
              <a:t> </a:t>
            </a:r>
            <a:r>
              <a:rPr lang="cs-CZ" dirty="0" err="1"/>
              <a:t>adopt</a:t>
            </a:r>
            <a:r>
              <a:rPr lang="cs-CZ" dirty="0"/>
              <a:t> a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style</a:t>
            </a:r>
            <a:r>
              <a:rPr lang="cs-CZ" dirty="0" smtClean="0"/>
              <a:t>?</a:t>
            </a:r>
          </a:p>
          <a:p>
            <a:r>
              <a:rPr lang="en-US" dirty="0"/>
              <a:t>RQ3. What is the relationship between the adoption of a particular communication style </a:t>
            </a:r>
            <a:r>
              <a:rPr lang="en-US" dirty="0" smtClean="0"/>
              <a:t>and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presence of populist ideology?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en-US" dirty="0"/>
              <a:t>a political communication style model able to support ‘what is being said’ and ‘how </a:t>
            </a:r>
            <a:r>
              <a:rPr lang="en-US" dirty="0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/>
              <a:t>being</a:t>
            </a:r>
            <a:r>
              <a:rPr lang="cs-CZ" dirty="0"/>
              <a:t> </a:t>
            </a:r>
            <a:r>
              <a:rPr lang="cs-CZ" dirty="0" err="1"/>
              <a:t>said</a:t>
            </a:r>
            <a:r>
              <a:rPr lang="cs-CZ" dirty="0" smtClean="0"/>
              <a:t>’“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en-US" dirty="0" smtClean="0"/>
              <a:t>(topic and function</a:t>
            </a:r>
            <a:r>
              <a:rPr lang="cs-CZ" dirty="0" smtClean="0"/>
              <a:t>)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(</a:t>
            </a:r>
            <a:r>
              <a:rPr lang="en-US" dirty="0" smtClean="0"/>
              <a:t>stagecraft and register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73833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193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Case </a:t>
            </a:r>
            <a:r>
              <a:rPr lang="cs-CZ" dirty="0" err="1" smtClean="0"/>
              <a:t>selection</a:t>
            </a:r>
            <a:endParaRPr lang="cs-CZ" dirty="0" smtClean="0"/>
          </a:p>
          <a:p>
            <a:r>
              <a:rPr lang="cs-CZ" dirty="0" err="1" smtClean="0"/>
              <a:t>Tweets</a:t>
            </a:r>
            <a:r>
              <a:rPr lang="cs-CZ" dirty="0" smtClean="0"/>
              <a:t> as a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</a:t>
            </a:r>
            <a:r>
              <a:rPr lang="cs-CZ" dirty="0" err="1" smtClean="0"/>
              <a:t>sampling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Indicators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style </a:t>
            </a:r>
            <a:r>
              <a:rPr lang="cs-CZ" dirty="0" err="1" smtClean="0"/>
              <a:t>turned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dichotomous</a:t>
            </a:r>
            <a:r>
              <a:rPr lang="cs-CZ" dirty="0" smtClean="0"/>
              <a:t> </a:t>
            </a:r>
            <a:r>
              <a:rPr lang="cs-CZ" dirty="0" err="1" smtClean="0"/>
              <a:t>variables</a:t>
            </a:r>
            <a:r>
              <a:rPr lang="cs-CZ" dirty="0" smtClean="0"/>
              <a:t> (</a:t>
            </a:r>
            <a:r>
              <a:rPr lang="cs-CZ" dirty="0" err="1" smtClean="0"/>
              <a:t>similar</a:t>
            </a:r>
            <a:r>
              <a:rPr lang="cs-CZ" dirty="0" smtClean="0"/>
              <a:t> </a:t>
            </a:r>
            <a:r>
              <a:rPr lang="cs-CZ" dirty="0" err="1" smtClean="0"/>
              <a:t>procedure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ideology)</a:t>
            </a:r>
          </a:p>
          <a:p>
            <a:r>
              <a:rPr lang="cs-CZ" dirty="0" smtClean="0"/>
              <a:t>MCA and </a:t>
            </a:r>
            <a:r>
              <a:rPr lang="cs-CZ" dirty="0" err="1" smtClean="0"/>
              <a:t>positioning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 in a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dimensional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forming</a:t>
            </a:r>
            <a:r>
              <a:rPr lang="cs-CZ" dirty="0" smtClean="0"/>
              <a:t> </a:t>
            </a:r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styles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Engaging</a:t>
            </a:r>
            <a:r>
              <a:rPr lang="cs-CZ" dirty="0" smtClean="0"/>
              <a:t> (positive </a:t>
            </a:r>
            <a:r>
              <a:rPr lang="cs-CZ" dirty="0" err="1" smtClean="0"/>
              <a:t>communication</a:t>
            </a:r>
            <a:r>
              <a:rPr lang="cs-CZ" dirty="0" smtClean="0"/>
              <a:t> and </a:t>
            </a:r>
            <a:r>
              <a:rPr lang="cs-CZ" dirty="0" err="1" smtClean="0"/>
              <a:t>political</a:t>
            </a:r>
            <a:r>
              <a:rPr lang="cs-CZ" dirty="0" smtClean="0"/>
              <a:t>/</a:t>
            </a:r>
            <a:r>
              <a:rPr lang="cs-CZ" dirty="0" err="1" smtClean="0"/>
              <a:t>campaing</a:t>
            </a:r>
            <a:r>
              <a:rPr lang="cs-CZ" dirty="0" smtClean="0"/>
              <a:t> </a:t>
            </a:r>
            <a:r>
              <a:rPr lang="cs-CZ" dirty="0" err="1" smtClean="0"/>
              <a:t>focus</a:t>
            </a:r>
            <a:r>
              <a:rPr lang="cs-CZ" dirty="0" smtClean="0"/>
              <a:t>)</a:t>
            </a:r>
          </a:p>
          <a:p>
            <a:r>
              <a:rPr lang="cs-CZ" b="1" i="1" dirty="0" err="1" smtClean="0"/>
              <a:t>Champion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</a:t>
            </a:r>
            <a:r>
              <a:rPr lang="cs-CZ" b="1" i="1" dirty="0" smtClean="0"/>
              <a:t> </a:t>
            </a:r>
            <a:r>
              <a:rPr lang="cs-CZ" b="1" i="1" dirty="0" err="1" smtClean="0"/>
              <a:t>people</a:t>
            </a:r>
            <a:r>
              <a:rPr lang="cs-CZ" b="1" i="1" dirty="0" smtClean="0"/>
              <a:t> </a:t>
            </a:r>
            <a:r>
              <a:rPr lang="cs-CZ" dirty="0" smtClean="0"/>
              <a:t>(negative </a:t>
            </a:r>
            <a:r>
              <a:rPr lang="cs-CZ" dirty="0" err="1" smtClean="0"/>
              <a:t>communication</a:t>
            </a:r>
            <a:r>
              <a:rPr lang="cs-CZ" dirty="0" smtClean="0"/>
              <a:t> and </a:t>
            </a:r>
            <a:r>
              <a:rPr lang="cs-CZ" dirty="0" err="1" smtClean="0"/>
              <a:t>political</a:t>
            </a:r>
            <a:r>
              <a:rPr lang="cs-CZ" dirty="0" smtClean="0"/>
              <a:t>/</a:t>
            </a:r>
            <a:r>
              <a:rPr lang="cs-CZ" dirty="0" err="1" smtClean="0"/>
              <a:t>campaign</a:t>
            </a:r>
            <a:r>
              <a:rPr lang="cs-CZ" dirty="0" smtClean="0"/>
              <a:t> </a:t>
            </a:r>
            <a:r>
              <a:rPr lang="cs-CZ" dirty="0" err="1" smtClean="0"/>
              <a:t>focus</a:t>
            </a:r>
            <a:r>
              <a:rPr lang="cs-CZ" dirty="0" smtClean="0"/>
              <a:t>)</a:t>
            </a:r>
          </a:p>
          <a:p>
            <a:r>
              <a:rPr lang="cs-CZ" b="1" i="1" dirty="0" smtClean="0"/>
              <a:t>Man on </a:t>
            </a:r>
            <a:r>
              <a:rPr lang="cs-CZ" b="1" i="1" dirty="0" err="1" smtClean="0"/>
              <a:t>the</a:t>
            </a:r>
            <a:r>
              <a:rPr lang="cs-CZ" b="1" i="1" dirty="0" smtClean="0"/>
              <a:t> street </a:t>
            </a:r>
            <a:r>
              <a:rPr lang="cs-CZ" dirty="0" smtClean="0"/>
              <a:t>(negative </a:t>
            </a:r>
            <a:r>
              <a:rPr lang="cs-CZ" dirty="0" err="1" smtClean="0"/>
              <a:t>communication</a:t>
            </a:r>
            <a:r>
              <a:rPr lang="cs-CZ" dirty="0" smtClean="0"/>
              <a:t> and </a:t>
            </a:r>
            <a:r>
              <a:rPr lang="cs-CZ" dirty="0" err="1" smtClean="0"/>
              <a:t>personalization</a:t>
            </a:r>
            <a:r>
              <a:rPr lang="cs-CZ" dirty="0" smtClean="0"/>
              <a:t> </a:t>
            </a:r>
            <a:r>
              <a:rPr lang="cs-CZ" dirty="0" err="1" smtClean="0"/>
              <a:t>focus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Intimate</a:t>
            </a:r>
            <a:r>
              <a:rPr lang="cs-CZ" dirty="0" smtClean="0"/>
              <a:t> style  (positive </a:t>
            </a:r>
            <a:r>
              <a:rPr lang="cs-CZ" dirty="0" err="1" smtClean="0"/>
              <a:t>communication</a:t>
            </a:r>
            <a:r>
              <a:rPr lang="cs-CZ" dirty="0" smtClean="0"/>
              <a:t> and </a:t>
            </a:r>
            <a:r>
              <a:rPr lang="cs-CZ" dirty="0" err="1" smtClean="0"/>
              <a:t>personalization</a:t>
            </a:r>
            <a:r>
              <a:rPr lang="cs-CZ" dirty="0" smtClean="0"/>
              <a:t> </a:t>
            </a:r>
            <a:r>
              <a:rPr lang="cs-CZ" dirty="0" err="1" smtClean="0"/>
              <a:t>focus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ideology indicators</a:t>
            </a:r>
            <a:r>
              <a:rPr lang="cs-CZ" dirty="0" smtClean="0"/>
              <a:t> </a:t>
            </a:r>
            <a:r>
              <a:rPr lang="en-US" dirty="0" smtClean="0"/>
              <a:t>link the </a:t>
            </a:r>
            <a:r>
              <a:rPr lang="en-US" dirty="0"/>
              <a:t>populist style features and the populist ideology </a:t>
            </a:r>
            <a:r>
              <a:rPr lang="en-US" dirty="0" smtClean="0"/>
              <a:t>elements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009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633" y="365125"/>
            <a:ext cx="12022367" cy="6117336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3500459" y="2753134"/>
            <a:ext cx="411480" cy="4754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4138845" y="2442238"/>
            <a:ext cx="411480" cy="4754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5600192" y="2468541"/>
            <a:ext cx="411480" cy="47548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35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Definition</a:t>
            </a:r>
            <a:r>
              <a:rPr lang="cs-CZ" dirty="0" smtClean="0"/>
              <a:t> and </a:t>
            </a:r>
            <a:r>
              <a:rPr lang="cs-CZ" dirty="0" err="1" smtClean="0"/>
              <a:t>empirical</a:t>
            </a:r>
            <a:r>
              <a:rPr lang="cs-CZ" dirty="0" smtClean="0"/>
              <a:t> </a:t>
            </a:r>
            <a:r>
              <a:rPr lang="cs-CZ" dirty="0" err="1" smtClean="0"/>
              <a:t>validation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styles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Outline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indicators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Possibility</a:t>
            </a:r>
            <a:r>
              <a:rPr lang="cs-CZ" dirty="0" smtClean="0"/>
              <a:t> to </a:t>
            </a:r>
            <a:r>
              <a:rPr lang="cs-CZ" dirty="0" err="1" smtClean="0"/>
              <a:t>describe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styles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93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Outline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Part I</a:t>
            </a:r>
          </a:p>
          <a:p>
            <a:pPr marL="514350" indent="-514350">
              <a:buAutoNum type="arabicPeriod"/>
            </a:pPr>
            <a:r>
              <a:rPr lang="cs-CZ" dirty="0" err="1" smtClean="0"/>
              <a:t>Populism</a:t>
            </a:r>
            <a:r>
              <a:rPr lang="cs-CZ" dirty="0" smtClean="0"/>
              <a:t> as a </a:t>
            </a:r>
            <a:r>
              <a:rPr lang="cs-CZ" dirty="0" err="1" smtClean="0"/>
              <a:t>communication</a:t>
            </a:r>
            <a:r>
              <a:rPr lang="cs-CZ" dirty="0" smtClean="0"/>
              <a:t> style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err="1" smtClean="0"/>
              <a:t>Features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r>
              <a:rPr lang="cs-CZ" dirty="0" smtClean="0"/>
              <a:t> as a </a:t>
            </a:r>
            <a:r>
              <a:rPr lang="cs-CZ" dirty="0" err="1" smtClean="0"/>
              <a:t>communication</a:t>
            </a:r>
            <a:r>
              <a:rPr lang="cs-CZ" dirty="0" smtClean="0"/>
              <a:t> style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Part II </a:t>
            </a:r>
            <a:r>
              <a:rPr lang="cs-CZ" dirty="0" err="1" smtClean="0"/>
              <a:t>Research</a:t>
            </a:r>
            <a:r>
              <a:rPr lang="cs-CZ" dirty="0" smtClean="0"/>
              <a:t> on </a:t>
            </a:r>
            <a:r>
              <a:rPr lang="cs-CZ" dirty="0" err="1" smtClean="0"/>
              <a:t>populism</a:t>
            </a:r>
            <a:r>
              <a:rPr lang="cs-CZ" dirty="0" smtClean="0"/>
              <a:t> as a </a:t>
            </a:r>
            <a:r>
              <a:rPr lang="cs-CZ" dirty="0" err="1" smtClean="0"/>
              <a:t>communication</a:t>
            </a:r>
            <a:r>
              <a:rPr lang="cs-CZ" dirty="0" smtClean="0"/>
              <a:t> style</a:t>
            </a:r>
          </a:p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Populism</a:t>
            </a:r>
            <a:r>
              <a:rPr lang="cs-CZ" dirty="0" smtClean="0"/>
              <a:t> on </a:t>
            </a:r>
            <a:r>
              <a:rPr lang="cs-CZ" dirty="0" err="1" smtClean="0"/>
              <a:t>Twitter</a:t>
            </a:r>
            <a:r>
              <a:rPr lang="cs-CZ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 smtClean="0"/>
              <a:t>. </a:t>
            </a:r>
            <a:r>
              <a:rPr lang="cs-CZ" dirty="0" err="1" smtClean="0"/>
              <a:t>Populists</a:t>
            </a:r>
            <a:r>
              <a:rPr lang="cs-CZ" dirty="0" smtClean="0"/>
              <a:t> </a:t>
            </a:r>
            <a:r>
              <a:rPr lang="cs-CZ" dirty="0" err="1" smtClean="0"/>
              <a:t>prefer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media to </a:t>
            </a:r>
            <a:r>
              <a:rPr lang="cs-CZ" dirty="0" err="1" smtClean="0"/>
              <a:t>talkshows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dirty="0" err="1" smtClean="0"/>
              <a:t>Podemos</a:t>
            </a:r>
            <a:r>
              <a:rPr lang="cs-CZ" dirty="0" smtClean="0"/>
              <a:t> and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on </a:t>
            </a:r>
            <a:r>
              <a:rPr lang="cs-CZ" dirty="0" err="1" smtClean="0"/>
              <a:t>social</a:t>
            </a:r>
            <a:r>
              <a:rPr lang="cs-CZ" dirty="0" smtClean="0"/>
              <a:t> media</a:t>
            </a:r>
          </a:p>
          <a:p>
            <a:pPr marL="0" indent="0">
              <a:buNone/>
            </a:pPr>
            <a:r>
              <a:rPr lang="cs-CZ" dirty="0" smtClean="0"/>
              <a:t>4. Gender gap and </a:t>
            </a:r>
            <a:r>
              <a:rPr lang="cs-CZ" dirty="0" err="1" smtClean="0"/>
              <a:t>populism</a:t>
            </a:r>
            <a:r>
              <a:rPr lang="cs-CZ" dirty="0" smtClean="0"/>
              <a:t> on </a:t>
            </a:r>
            <a:r>
              <a:rPr lang="cs-CZ" dirty="0" err="1" smtClean="0"/>
              <a:t>Facebook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65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Populists</a:t>
            </a:r>
            <a:r>
              <a:rPr lang="cs-CZ" dirty="0" smtClean="0"/>
              <a:t> </a:t>
            </a:r>
            <a:r>
              <a:rPr lang="cs-CZ" dirty="0" err="1" smtClean="0"/>
              <a:t>prefer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media to </a:t>
            </a:r>
            <a:r>
              <a:rPr lang="cs-CZ" dirty="0" err="1" smtClean="0"/>
              <a:t>talkshows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Ernst et al. (2017)</a:t>
            </a:r>
          </a:p>
          <a:p>
            <a:r>
              <a:rPr lang="en-US" dirty="0"/>
              <a:t>systematic parallels in the </a:t>
            </a:r>
            <a:r>
              <a:rPr lang="en-US" dirty="0" smtClean="0"/>
              <a:t>use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populist key messages and the use of certain stylistic </a:t>
            </a:r>
            <a:r>
              <a:rPr lang="en-US" dirty="0" smtClean="0"/>
              <a:t>elements</a:t>
            </a:r>
            <a:endParaRPr lang="cs-CZ" dirty="0" smtClean="0"/>
          </a:p>
          <a:p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messages</a:t>
            </a:r>
            <a:r>
              <a:rPr lang="cs-CZ" dirty="0" smtClean="0"/>
              <a:t> + </a:t>
            </a:r>
            <a:r>
              <a:rPr lang="cs-CZ" dirty="0" err="1" smtClean="0"/>
              <a:t>communicative</a:t>
            </a:r>
            <a:r>
              <a:rPr lang="cs-CZ" dirty="0" smtClean="0"/>
              <a:t> </a:t>
            </a:r>
            <a:r>
              <a:rPr lang="cs-CZ" dirty="0" err="1" smtClean="0"/>
              <a:t>styles</a:t>
            </a:r>
            <a:r>
              <a:rPr lang="cs-CZ" dirty="0" smtClean="0"/>
              <a:t> (not </a:t>
            </a:r>
            <a:r>
              <a:rPr lang="cs-CZ" dirty="0" err="1" smtClean="0"/>
              <a:t>necessarily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! </a:t>
            </a:r>
            <a:r>
              <a:rPr lang="cs-CZ" dirty="0" err="1" smtClean="0"/>
              <a:t>See</a:t>
            </a:r>
            <a:r>
              <a:rPr lang="cs-CZ" dirty="0" smtClean="0"/>
              <a:t> Part I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lecture</a:t>
            </a:r>
            <a:r>
              <a:rPr lang="cs-CZ" dirty="0" smtClean="0"/>
              <a:t>) </a:t>
            </a:r>
            <a:r>
              <a:rPr lang="cs-CZ" dirty="0" err="1" smtClean="0"/>
              <a:t>linked</a:t>
            </a:r>
            <a:r>
              <a:rPr lang="cs-CZ" dirty="0" smtClean="0"/>
              <a:t> to </a:t>
            </a:r>
            <a:r>
              <a:rPr lang="cs-CZ" dirty="0" err="1" smtClean="0"/>
              <a:t>populism</a:t>
            </a:r>
            <a:endParaRPr lang="cs-CZ" dirty="0" smtClean="0"/>
          </a:p>
          <a:p>
            <a:r>
              <a:rPr lang="en-US" dirty="0" smtClean="0"/>
              <a:t>a </a:t>
            </a:r>
            <a:r>
              <a:rPr lang="en-US" dirty="0"/>
              <a:t>communication-centered approach </a:t>
            </a:r>
            <a:r>
              <a:rPr lang="en-US" dirty="0" smtClean="0"/>
              <a:t>and</a:t>
            </a:r>
            <a:r>
              <a:rPr lang="cs-CZ" dirty="0" smtClean="0"/>
              <a:t> </a:t>
            </a:r>
            <a:r>
              <a:rPr lang="en-US" dirty="0" smtClean="0"/>
              <a:t>conceive </a:t>
            </a:r>
            <a:r>
              <a:rPr lang="en-US" dirty="0"/>
              <a:t>of populist communication as an outcome of </a:t>
            </a:r>
            <a:r>
              <a:rPr lang="en-US" dirty="0" smtClean="0"/>
              <a:t>a</a:t>
            </a:r>
            <a:r>
              <a:rPr lang="cs-CZ" dirty="0" smtClean="0"/>
              <a:t> </a:t>
            </a:r>
            <a:r>
              <a:rPr lang="en-US" dirty="0" smtClean="0"/>
              <a:t>strategy </a:t>
            </a:r>
            <a:r>
              <a:rPr lang="en-US" dirty="0"/>
              <a:t>that uses both ideological key messages and </a:t>
            </a:r>
            <a:r>
              <a:rPr lang="en-US" dirty="0" smtClean="0"/>
              <a:t>certain</a:t>
            </a:r>
            <a:r>
              <a:rPr lang="cs-CZ" dirty="0" smtClean="0"/>
              <a:t> </a:t>
            </a:r>
            <a:r>
              <a:rPr lang="cs-CZ" dirty="0" err="1" smtClean="0"/>
              <a:t>stylistic</a:t>
            </a:r>
            <a:r>
              <a:rPr lang="cs-CZ" dirty="0" smtClean="0"/>
              <a:t> </a:t>
            </a:r>
            <a:r>
              <a:rPr lang="cs-CZ" dirty="0" err="1" smtClean="0"/>
              <a:t>elements</a:t>
            </a:r>
            <a:r>
              <a:rPr lang="cs-CZ" dirty="0" smtClean="0"/>
              <a:t> –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?</a:t>
            </a:r>
            <a:endParaRPr lang="cs-CZ" b="1" dirty="0" smtClean="0"/>
          </a:p>
          <a:p>
            <a:r>
              <a:rPr lang="cs-CZ" dirty="0" err="1" smtClean="0"/>
              <a:t>Detailed</a:t>
            </a:r>
            <a:r>
              <a:rPr lang="cs-CZ" dirty="0" smtClean="0"/>
              <a:t> and </a:t>
            </a:r>
            <a:r>
              <a:rPr lang="cs-CZ" dirty="0" err="1" smtClean="0"/>
              <a:t>clear</a:t>
            </a:r>
            <a:r>
              <a:rPr lang="cs-CZ" dirty="0" smtClean="0"/>
              <a:t> </a:t>
            </a:r>
            <a:r>
              <a:rPr lang="cs-CZ" dirty="0" err="1" smtClean="0"/>
              <a:t>operationalization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r>
              <a:rPr lang="cs-CZ" dirty="0" smtClean="0"/>
              <a:t> and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968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8621" y="0"/>
            <a:ext cx="10250311" cy="684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698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-1"/>
            <a:ext cx="12192001" cy="6942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947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7270"/>
            <a:ext cx="10515600" cy="4351338"/>
          </a:xfrm>
        </p:spPr>
        <p:txBody>
          <a:bodyPr/>
          <a:lstStyle/>
          <a:p>
            <a:r>
              <a:rPr lang="cs-CZ" dirty="0" smtClean="0"/>
              <a:t>Set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hypotheses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type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media and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 (</a:t>
            </a:r>
            <a:r>
              <a:rPr lang="cs-CZ" dirty="0" err="1" smtClean="0"/>
              <a:t>challengers</a:t>
            </a:r>
            <a:r>
              <a:rPr lang="cs-CZ" dirty="0" smtClean="0"/>
              <a:t>/</a:t>
            </a:r>
            <a:r>
              <a:rPr lang="cs-CZ" dirty="0" err="1" smtClean="0"/>
              <a:t>extreme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Social</a:t>
            </a:r>
            <a:r>
              <a:rPr lang="cs-CZ" dirty="0" smtClean="0"/>
              <a:t> media </a:t>
            </a:r>
            <a:r>
              <a:rPr lang="cs-CZ" dirty="0" err="1" smtClean="0"/>
              <a:t>used</a:t>
            </a:r>
            <a:r>
              <a:rPr lang="cs-CZ" dirty="0" smtClean="0"/>
              <a:t> more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spreading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(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messages</a:t>
            </a:r>
            <a:r>
              <a:rPr lang="cs-CZ" dirty="0" smtClean="0"/>
              <a:t> and style)</a:t>
            </a:r>
          </a:p>
          <a:p>
            <a:r>
              <a:rPr lang="cs-CZ" dirty="0" err="1" smtClean="0"/>
              <a:t>Challenger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use </a:t>
            </a:r>
            <a:r>
              <a:rPr lang="cs-CZ" dirty="0" err="1" smtClean="0"/>
              <a:t>populism</a:t>
            </a:r>
            <a:r>
              <a:rPr lang="cs-CZ" dirty="0" smtClean="0"/>
              <a:t> more </a:t>
            </a:r>
            <a:r>
              <a:rPr lang="cs-CZ" dirty="0" err="1" smtClean="0"/>
              <a:t>often</a:t>
            </a:r>
            <a:endParaRPr lang="cs-CZ" dirty="0" smtClean="0"/>
          </a:p>
          <a:p>
            <a:r>
              <a:rPr lang="cs-CZ" dirty="0" err="1" smtClean="0"/>
              <a:t>Extreme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use </a:t>
            </a:r>
            <a:r>
              <a:rPr lang="cs-CZ" dirty="0" err="1" smtClean="0"/>
              <a:t>populism</a:t>
            </a:r>
            <a:r>
              <a:rPr lang="cs-CZ" dirty="0" smtClean="0"/>
              <a:t> more </a:t>
            </a:r>
            <a:r>
              <a:rPr lang="cs-CZ" dirty="0" err="1" smtClean="0"/>
              <a:t>often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Linkage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contents</a:t>
            </a:r>
            <a:r>
              <a:rPr lang="cs-CZ" dirty="0" smtClean="0"/>
              <a:t>, media and </a:t>
            </a:r>
            <a:r>
              <a:rPr lang="cs-CZ" dirty="0" err="1" smtClean="0"/>
              <a:t>actors</a:t>
            </a:r>
            <a:endParaRPr lang="cs-CZ" dirty="0" smtClean="0"/>
          </a:p>
          <a:p>
            <a:r>
              <a:rPr lang="cs-CZ" dirty="0" smtClean="0"/>
              <a:t>Nice </a:t>
            </a:r>
            <a:r>
              <a:rPr lang="cs-CZ" dirty="0" err="1" smtClean="0"/>
              <a:t>definition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styles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8329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Podemos</a:t>
            </a:r>
            <a:r>
              <a:rPr lang="cs-CZ" dirty="0" smtClean="0"/>
              <a:t> on </a:t>
            </a:r>
            <a:r>
              <a:rPr lang="cs-CZ" dirty="0" err="1" smtClean="0"/>
              <a:t>Twitter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Casero-Ripollés</a:t>
            </a:r>
            <a:r>
              <a:rPr lang="cs-CZ" dirty="0" smtClean="0"/>
              <a:t> et al. (2017)</a:t>
            </a:r>
          </a:p>
          <a:p>
            <a:r>
              <a:rPr lang="en-US" dirty="0"/>
              <a:t>What issues and functions, linked to its political </a:t>
            </a:r>
            <a:r>
              <a:rPr lang="en-US" dirty="0" smtClean="0"/>
              <a:t>agenda,</a:t>
            </a:r>
            <a:r>
              <a:rPr lang="cs-CZ" dirty="0" smtClean="0"/>
              <a:t> </a:t>
            </a:r>
            <a:r>
              <a:rPr lang="en-US" dirty="0" smtClean="0"/>
              <a:t>does </a:t>
            </a:r>
            <a:r>
              <a:rPr lang="cs-CZ" dirty="0" smtClean="0"/>
              <a:t>P</a:t>
            </a:r>
            <a:r>
              <a:rPr lang="en-US" dirty="0" err="1" smtClean="0"/>
              <a:t>odemos</a:t>
            </a:r>
            <a:r>
              <a:rPr lang="en-US" dirty="0" smtClean="0"/>
              <a:t> </a:t>
            </a:r>
            <a:r>
              <a:rPr lang="en-US" dirty="0"/>
              <a:t>produce and circulate through Twitter</a:t>
            </a:r>
            <a:r>
              <a:rPr lang="en-US" dirty="0" smtClean="0"/>
              <a:t>?</a:t>
            </a:r>
            <a:endParaRPr lang="cs-CZ" dirty="0" smtClean="0"/>
          </a:p>
          <a:p>
            <a:r>
              <a:rPr lang="en-US" dirty="0"/>
              <a:t>To what extent is the populist political communication </a:t>
            </a:r>
            <a:r>
              <a:rPr lang="en-US" dirty="0" smtClean="0"/>
              <a:t>style</a:t>
            </a:r>
            <a:r>
              <a:rPr lang="cs-CZ" dirty="0" smtClean="0"/>
              <a:t> </a:t>
            </a:r>
            <a:r>
              <a:rPr lang="en-US" dirty="0" smtClean="0"/>
              <a:t>present </a:t>
            </a:r>
            <a:r>
              <a:rPr lang="en-US" dirty="0"/>
              <a:t>in </a:t>
            </a:r>
            <a:r>
              <a:rPr lang="en-US" dirty="0" err="1"/>
              <a:t>Podemos’s</a:t>
            </a:r>
            <a:r>
              <a:rPr lang="en-US" dirty="0"/>
              <a:t> production and circulation of political content </a:t>
            </a:r>
            <a:r>
              <a:rPr lang="en-US" dirty="0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Twitter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functions</a:t>
            </a:r>
            <a:r>
              <a:rPr lang="cs-CZ" dirty="0" smtClean="0"/>
              <a:t> and </a:t>
            </a:r>
            <a:r>
              <a:rPr lang="cs-CZ" dirty="0" err="1" smtClean="0"/>
              <a:t>issues</a:t>
            </a:r>
            <a:r>
              <a:rPr lang="cs-CZ" dirty="0" smtClean="0"/>
              <a:t> to </a:t>
            </a:r>
            <a:r>
              <a:rPr lang="cs-CZ" dirty="0" err="1" smtClean="0"/>
              <a:t>characterize</a:t>
            </a:r>
            <a:r>
              <a:rPr lang="cs-CZ" dirty="0" smtClean="0"/>
              <a:t> and </a:t>
            </a:r>
            <a:r>
              <a:rPr lang="cs-CZ" dirty="0" err="1" smtClean="0"/>
              <a:t>compare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party and </a:t>
            </a:r>
            <a:r>
              <a:rPr lang="cs-CZ" dirty="0" err="1" smtClean="0"/>
              <a:t>the</a:t>
            </a:r>
            <a:r>
              <a:rPr lang="cs-CZ" dirty="0" smtClean="0"/>
              <a:t> leader</a:t>
            </a:r>
          </a:p>
          <a:p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descriptive</a:t>
            </a:r>
            <a:r>
              <a:rPr lang="cs-CZ" dirty="0" smtClean="0"/>
              <a:t> </a:t>
            </a:r>
            <a:r>
              <a:rPr lang="cs-CZ" dirty="0" err="1" smtClean="0"/>
              <a:t>conclusions</a:t>
            </a:r>
            <a:r>
              <a:rPr lang="cs-CZ" dirty="0" smtClean="0"/>
              <a:t> – </a:t>
            </a:r>
            <a:r>
              <a:rPr lang="cs-CZ" dirty="0" err="1" smtClean="0"/>
              <a:t>combination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and </a:t>
            </a:r>
            <a:r>
              <a:rPr lang="cs-CZ" dirty="0" err="1" smtClean="0"/>
              <a:t>policy-related</a:t>
            </a:r>
            <a:r>
              <a:rPr lang="cs-CZ" dirty="0" smtClean="0"/>
              <a:t> </a:t>
            </a:r>
            <a:r>
              <a:rPr lang="cs-CZ" dirty="0" err="1" smtClean="0"/>
              <a:t>contents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50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 gap and </a:t>
            </a:r>
            <a:r>
              <a:rPr lang="cs-CZ" dirty="0" err="1" smtClean="0"/>
              <a:t>populism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Bobba</a:t>
            </a:r>
            <a:r>
              <a:rPr lang="cs-CZ" dirty="0" smtClean="0"/>
              <a:t> et al. (2018)</a:t>
            </a:r>
          </a:p>
          <a:p>
            <a:r>
              <a:rPr lang="cs-CZ" dirty="0" err="1" smtClean="0"/>
              <a:t>Follows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rich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gender gap in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behavior</a:t>
            </a:r>
            <a:r>
              <a:rPr lang="cs-CZ" dirty="0" smtClean="0"/>
              <a:t> (</a:t>
            </a:r>
            <a:r>
              <a:rPr lang="en-US" dirty="0"/>
              <a:t>males are usually more prone to support radical </a:t>
            </a:r>
            <a:r>
              <a:rPr lang="en-US" dirty="0" smtClean="0"/>
              <a:t>parties</a:t>
            </a:r>
            <a:r>
              <a:rPr lang="cs-CZ" dirty="0" smtClean="0"/>
              <a:t>) and </a:t>
            </a:r>
            <a:r>
              <a:rPr lang="cs-CZ" dirty="0" err="1" smtClean="0"/>
              <a:t>extension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perspective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previous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H: </a:t>
            </a:r>
            <a:r>
              <a:rPr lang="en-US" dirty="0" smtClean="0"/>
              <a:t>Men </a:t>
            </a:r>
            <a:r>
              <a:rPr lang="en-US" dirty="0"/>
              <a:t>are more likely to “like” Facebook posts by populist </a:t>
            </a:r>
            <a:r>
              <a:rPr lang="en-US" dirty="0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leaders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H: </a:t>
            </a:r>
            <a:r>
              <a:rPr lang="en-US" dirty="0"/>
              <a:t>Men are more likely to “like” Facebook posts by radical populist</a:t>
            </a:r>
          </a:p>
          <a:p>
            <a:pPr marL="0" indent="0">
              <a:buNone/>
            </a:pPr>
            <a:r>
              <a:rPr lang="cs-CZ" dirty="0" err="1"/>
              <a:t>parties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leaders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H: </a:t>
            </a:r>
            <a:r>
              <a:rPr lang="en-US" dirty="0" smtClean="0"/>
              <a:t>Men </a:t>
            </a:r>
            <a:r>
              <a:rPr lang="en-US" dirty="0"/>
              <a:t>are more likely to “like” a Facebook post by political parties/</a:t>
            </a:r>
          </a:p>
          <a:p>
            <a:pPr marL="0" indent="0">
              <a:buNone/>
            </a:pPr>
            <a:r>
              <a:rPr lang="cs-CZ" dirty="0" err="1"/>
              <a:t>leaders</a:t>
            </a:r>
            <a:r>
              <a:rPr lang="cs-CZ" dirty="0"/>
              <a:t> </a:t>
            </a:r>
            <a:r>
              <a:rPr lang="cs-CZ" dirty="0" err="1"/>
              <a:t>containing</a:t>
            </a:r>
            <a:r>
              <a:rPr lang="cs-CZ" dirty="0"/>
              <a:t> </a:t>
            </a: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H: </a:t>
            </a:r>
            <a:r>
              <a:rPr lang="en-US" dirty="0" smtClean="0"/>
              <a:t>Men </a:t>
            </a:r>
            <a:r>
              <a:rPr lang="en-US" dirty="0"/>
              <a:t>are more likely to “like” a Facebook post by political parties/</a:t>
            </a:r>
          </a:p>
          <a:p>
            <a:pPr marL="0" indent="0">
              <a:buNone/>
            </a:pPr>
            <a:r>
              <a:rPr lang="en-US" dirty="0"/>
              <a:t>leaders containing complete, excluding, and </a:t>
            </a:r>
            <a:r>
              <a:rPr lang="en-US" dirty="0" err="1"/>
              <a:t>antielitist</a:t>
            </a:r>
            <a:r>
              <a:rPr lang="en-US" dirty="0"/>
              <a:t> populist elements.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721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Analysis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Likes</a:t>
            </a:r>
            <a:r>
              <a:rPr lang="cs-CZ" dirty="0" smtClean="0"/>
              <a:t>“ on FB as DV</a:t>
            </a:r>
          </a:p>
          <a:p>
            <a:r>
              <a:rPr lang="cs-CZ" dirty="0" smtClean="0"/>
              <a:t>Italy, France, </a:t>
            </a:r>
            <a:r>
              <a:rPr lang="cs-CZ" dirty="0" err="1" smtClean="0"/>
              <a:t>Spain</a:t>
            </a:r>
            <a:r>
              <a:rPr lang="cs-CZ" dirty="0" smtClean="0"/>
              <a:t> (variety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err="1" smtClean="0"/>
              <a:t>Populism</a:t>
            </a:r>
            <a:r>
              <a:rPr lang="cs-CZ" dirty="0" smtClean="0"/>
              <a:t> </a:t>
            </a:r>
            <a:r>
              <a:rPr lang="cs-CZ" dirty="0" err="1" smtClean="0"/>
              <a:t>following</a:t>
            </a:r>
            <a:r>
              <a:rPr lang="cs-CZ" dirty="0" smtClean="0"/>
              <a:t> </a:t>
            </a:r>
            <a:r>
              <a:rPr lang="cs-CZ" dirty="0" err="1" smtClean="0"/>
              <a:t>Jagers</a:t>
            </a:r>
            <a:r>
              <a:rPr lang="cs-CZ" dirty="0" smtClean="0"/>
              <a:t> and </a:t>
            </a:r>
            <a:r>
              <a:rPr lang="cs-CZ" dirty="0" err="1" smtClean="0"/>
              <a:t>Walgrave</a:t>
            </a:r>
            <a:endParaRPr lang="cs-CZ" dirty="0" smtClean="0"/>
          </a:p>
          <a:p>
            <a:r>
              <a:rPr lang="cs-CZ" dirty="0" smtClean="0"/>
              <a:t>Male support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smtClean="0"/>
              <a:t>more (but </a:t>
            </a:r>
            <a:r>
              <a:rPr lang="cs-CZ" dirty="0" smtClean="0"/>
              <a:t>not </a:t>
            </a:r>
            <a:r>
              <a:rPr lang="cs-CZ" dirty="0" err="1" smtClean="0"/>
              <a:t>necessarily</a:t>
            </a:r>
            <a:r>
              <a:rPr lang="cs-CZ" dirty="0" smtClean="0"/>
              <a:t> </a:t>
            </a:r>
            <a:r>
              <a:rPr lang="cs-CZ" dirty="0" err="1" smtClean="0"/>
              <a:t>radical</a:t>
            </a:r>
            <a:r>
              <a:rPr lang="cs-CZ" dirty="0" smtClean="0"/>
              <a:t> </a:t>
            </a:r>
            <a:r>
              <a:rPr lang="cs-CZ" dirty="0" err="1" smtClean="0"/>
              <a:t>ones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matters</a:t>
            </a:r>
            <a:r>
              <a:rPr lang="cs-CZ" dirty="0" smtClean="0"/>
              <a:t> in gender gap but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anti-</a:t>
            </a:r>
            <a:r>
              <a:rPr lang="cs-CZ" dirty="0" err="1" smtClean="0"/>
              <a:t>elite</a:t>
            </a:r>
            <a:r>
              <a:rPr lang="cs-CZ" dirty="0" smtClean="0"/>
              <a:t> element </a:t>
            </a:r>
            <a:r>
              <a:rPr lang="cs-CZ" dirty="0" err="1" smtClean="0"/>
              <a:t>regardles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type </a:t>
            </a:r>
            <a:r>
              <a:rPr lang="cs-CZ" dirty="0" err="1" smtClean="0"/>
              <a:t>of</a:t>
            </a:r>
            <a:r>
              <a:rPr lang="cs-CZ" dirty="0" smtClean="0"/>
              <a:t> party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487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Part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perspectives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dirty="0" smtClean="0"/>
          </a:p>
          <a:p>
            <a:r>
              <a:rPr lang="cs-CZ" dirty="0" err="1" smtClean="0"/>
              <a:t>Focussing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messages</a:t>
            </a:r>
            <a:r>
              <a:rPr lang="cs-CZ" dirty="0" smtClean="0"/>
              <a:t> and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are </a:t>
            </a:r>
            <a:r>
              <a:rPr lang="cs-CZ" dirty="0" err="1" smtClean="0"/>
              <a:t>spread</a:t>
            </a:r>
            <a:r>
              <a:rPr lang="cs-CZ" dirty="0" smtClean="0"/>
              <a:t> and </a:t>
            </a:r>
            <a:r>
              <a:rPr lang="cs-CZ" dirty="0" err="1" smtClean="0"/>
              <a:t>perceived</a:t>
            </a:r>
            <a:endParaRPr lang="cs-CZ" dirty="0" smtClean="0"/>
          </a:p>
          <a:p>
            <a:r>
              <a:rPr lang="cs-CZ" dirty="0" err="1" smtClean="0"/>
              <a:t>Describing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, not </a:t>
            </a:r>
            <a:r>
              <a:rPr lang="cs-CZ" dirty="0" err="1" smtClean="0"/>
              <a:t>concentrated</a:t>
            </a:r>
            <a:r>
              <a:rPr lang="cs-CZ" dirty="0" smtClean="0"/>
              <a:t> on </a:t>
            </a:r>
            <a:r>
              <a:rPr lang="cs-CZ" dirty="0" err="1" smtClean="0"/>
              <a:t>actors</a:t>
            </a:r>
            <a:r>
              <a:rPr lang="cs-CZ" dirty="0" smtClean="0"/>
              <a:t> per se</a:t>
            </a:r>
          </a:p>
          <a:p>
            <a:r>
              <a:rPr lang="cs-CZ" dirty="0" err="1" smtClean="0"/>
              <a:t>Focus</a:t>
            </a:r>
            <a:r>
              <a:rPr lang="cs-CZ" dirty="0" smtClean="0"/>
              <a:t> on style but </a:t>
            </a:r>
            <a:r>
              <a:rPr lang="cs-CZ" dirty="0" err="1" smtClean="0"/>
              <a:t>also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smtClean="0"/>
              <a:t>content</a:t>
            </a:r>
          </a:p>
          <a:p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560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Populism</a:t>
            </a:r>
            <a:r>
              <a:rPr lang="cs-CZ" dirty="0" smtClean="0"/>
              <a:t> as a </a:t>
            </a:r>
            <a:r>
              <a:rPr lang="cs-CZ" dirty="0" err="1" smtClean="0"/>
              <a:t>communication</a:t>
            </a:r>
            <a:r>
              <a:rPr lang="cs-CZ" dirty="0" smtClean="0"/>
              <a:t>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Follows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r>
              <a:rPr lang="cs-CZ" dirty="0" smtClean="0"/>
              <a:t> as a </a:t>
            </a:r>
            <a:r>
              <a:rPr lang="cs-CZ" dirty="0" err="1" smtClean="0"/>
              <a:t>thin</a:t>
            </a:r>
            <a:r>
              <a:rPr lang="cs-CZ" dirty="0" smtClean="0"/>
              <a:t> </a:t>
            </a:r>
            <a:r>
              <a:rPr lang="cs-CZ" dirty="0" err="1" smtClean="0"/>
              <a:t>centered</a:t>
            </a:r>
            <a:r>
              <a:rPr lang="cs-CZ" dirty="0" smtClean="0"/>
              <a:t> ideology:</a:t>
            </a:r>
          </a:p>
          <a:p>
            <a:r>
              <a:rPr lang="en-US" dirty="0" smtClean="0"/>
              <a:t>“populism as an ideology that considers society to be ultimately separated into two homogeneous and antagonistic groups, ‘</a:t>
            </a:r>
            <a:r>
              <a:rPr lang="en-US" dirty="0" smtClean="0">
                <a:solidFill>
                  <a:srgbClr val="FF0000"/>
                </a:solidFill>
              </a:rPr>
              <a:t>the pure people’ versus ‘the corrupt elite’</a:t>
            </a:r>
            <a:r>
              <a:rPr lang="en-US" dirty="0" smtClean="0"/>
              <a:t>, and which argues that </a:t>
            </a:r>
            <a:r>
              <a:rPr lang="en-US" dirty="0" smtClean="0">
                <a:solidFill>
                  <a:srgbClr val="FF0000"/>
                </a:solidFill>
              </a:rPr>
              <a:t>politics should be an expression of the </a:t>
            </a:r>
            <a:r>
              <a:rPr lang="en-US" i="1" dirty="0" err="1" smtClean="0">
                <a:solidFill>
                  <a:srgbClr val="FF0000"/>
                </a:solidFill>
              </a:rPr>
              <a:t>volonté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générale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(general will) of the people”</a:t>
            </a:r>
            <a:r>
              <a:rPr lang="cs-CZ" dirty="0" smtClean="0"/>
              <a:t> (</a:t>
            </a:r>
            <a:r>
              <a:rPr lang="cs-CZ" dirty="0" err="1" smtClean="0"/>
              <a:t>Mudde</a:t>
            </a:r>
            <a:r>
              <a:rPr lang="cs-CZ" dirty="0" smtClean="0"/>
              <a:t> 2004)</a:t>
            </a:r>
          </a:p>
          <a:p>
            <a:pPr marL="0" indent="0">
              <a:buNone/>
            </a:pPr>
            <a:r>
              <a:rPr lang="cs-CZ" b="1" dirty="0" smtClean="0"/>
              <a:t>BUT</a:t>
            </a:r>
          </a:p>
          <a:p>
            <a:r>
              <a:rPr lang="cs-CZ" dirty="0" err="1" smtClean="0"/>
              <a:t>Anchored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: stress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and </a:t>
            </a:r>
            <a:r>
              <a:rPr lang="cs-CZ" dirty="0" err="1" smtClean="0"/>
              <a:t>communicatio</a:t>
            </a:r>
            <a:r>
              <a:rPr lang="cs-CZ" dirty="0" smtClean="0"/>
              <a:t> </a:t>
            </a:r>
            <a:r>
              <a:rPr lang="cs-CZ" i="1" dirty="0" smtClean="0"/>
              <a:t>per se</a:t>
            </a:r>
            <a:r>
              <a:rPr lang="cs-CZ" dirty="0" smtClean="0"/>
              <a:t> -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r>
              <a:rPr lang="cs-CZ" dirty="0" smtClean="0"/>
              <a:t> as a </a:t>
            </a:r>
            <a:r>
              <a:rPr lang="cs-CZ" dirty="0" err="1" smtClean="0"/>
              <a:t>matter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degree</a:t>
            </a:r>
            <a:r>
              <a:rPr lang="cs-CZ" dirty="0" smtClean="0"/>
              <a:t>/part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actor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6727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Populism</a:t>
            </a:r>
            <a:r>
              <a:rPr lang="cs-CZ" dirty="0" smtClean="0"/>
              <a:t> as a </a:t>
            </a:r>
            <a:r>
              <a:rPr lang="cs-CZ" dirty="0" err="1" smtClean="0"/>
              <a:t>communication</a:t>
            </a:r>
            <a:r>
              <a:rPr lang="cs-CZ" dirty="0" smtClean="0"/>
              <a:t>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„</a:t>
            </a:r>
            <a:r>
              <a:rPr lang="cs-CZ" dirty="0" err="1" smtClean="0"/>
              <a:t>Populism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i="1" dirty="0" err="1" smtClean="0"/>
              <a:t>reflected</a:t>
            </a:r>
            <a:r>
              <a:rPr lang="cs-CZ" i="1" dirty="0" smtClean="0"/>
              <a:t> 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oral, </a:t>
            </a:r>
            <a:r>
              <a:rPr lang="cs-CZ" dirty="0" err="1" smtClean="0"/>
              <a:t>written</a:t>
            </a:r>
            <a:r>
              <a:rPr lang="cs-CZ" dirty="0" smtClean="0"/>
              <a:t>, and </a:t>
            </a:r>
            <a:r>
              <a:rPr lang="cs-CZ" i="1" dirty="0" err="1" smtClean="0"/>
              <a:t>visual</a:t>
            </a:r>
            <a:r>
              <a:rPr lang="cs-CZ" i="1" dirty="0" smtClean="0"/>
              <a:t> </a:t>
            </a:r>
            <a:r>
              <a:rPr lang="cs-CZ" i="1" dirty="0" err="1" smtClean="0"/>
              <a:t>communication</a:t>
            </a:r>
            <a:r>
              <a:rPr lang="cs-CZ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 (</a:t>
            </a:r>
            <a:r>
              <a:rPr lang="cs-CZ" dirty="0" err="1" smtClean="0"/>
              <a:t>Reinemann</a:t>
            </a:r>
            <a:r>
              <a:rPr lang="cs-CZ" dirty="0" smtClean="0"/>
              <a:t> et al. 2016)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i="1" dirty="0" err="1" smtClean="0"/>
              <a:t>communication</a:t>
            </a:r>
            <a:r>
              <a:rPr lang="cs-CZ" i="1" dirty="0" smtClean="0"/>
              <a:t> </a:t>
            </a:r>
            <a:r>
              <a:rPr lang="cs-CZ" i="1" dirty="0" err="1" smtClean="0"/>
              <a:t>frame</a:t>
            </a:r>
            <a:r>
              <a:rPr lang="cs-CZ" i="1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appeals</a:t>
            </a:r>
            <a:r>
              <a:rPr lang="cs-CZ" dirty="0" smtClean="0"/>
              <a:t> to and </a:t>
            </a:r>
            <a:r>
              <a:rPr lang="cs-CZ" dirty="0" err="1" smtClean="0"/>
              <a:t>identify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and </a:t>
            </a:r>
            <a:r>
              <a:rPr lang="cs-CZ" dirty="0" err="1" smtClean="0"/>
              <a:t>pretend</a:t>
            </a:r>
            <a:r>
              <a:rPr lang="cs-CZ" dirty="0" smtClean="0"/>
              <a:t> to </a:t>
            </a:r>
            <a:r>
              <a:rPr lang="cs-CZ" dirty="0" err="1" smtClean="0"/>
              <a:t>speak</a:t>
            </a:r>
            <a:r>
              <a:rPr lang="cs-CZ" dirty="0" smtClean="0"/>
              <a:t> in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“ (</a:t>
            </a:r>
            <a:r>
              <a:rPr lang="cs-CZ" dirty="0" err="1" smtClean="0"/>
              <a:t>Jagers</a:t>
            </a:r>
            <a:r>
              <a:rPr lang="cs-CZ" dirty="0" smtClean="0"/>
              <a:t>, </a:t>
            </a:r>
            <a:r>
              <a:rPr lang="cs-CZ" dirty="0" err="1" smtClean="0"/>
              <a:t>Walgrave</a:t>
            </a:r>
            <a:r>
              <a:rPr lang="cs-CZ" dirty="0" smtClean="0"/>
              <a:t> 2007)</a:t>
            </a:r>
          </a:p>
          <a:p>
            <a:r>
              <a:rPr lang="cs-CZ" dirty="0" err="1" smtClean="0"/>
              <a:t>Characteristics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i="1" dirty="0" err="1" smtClean="0"/>
              <a:t>message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i="1" dirty="0" err="1" smtClean="0"/>
              <a:t>actor</a:t>
            </a:r>
            <a:r>
              <a:rPr lang="cs-CZ" dirty="0" smtClean="0"/>
              <a:t>: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/>
              <a:t>messages</a:t>
            </a:r>
            <a:r>
              <a:rPr lang="cs-CZ" dirty="0"/>
              <a:t> as </a:t>
            </a:r>
            <a:r>
              <a:rPr lang="cs-CZ" dirty="0" smtClean="0"/>
              <a:t>independent </a:t>
            </a:r>
            <a:r>
              <a:rPr lang="en-US" dirty="0" smtClean="0"/>
              <a:t>“phenomenon </a:t>
            </a:r>
            <a:r>
              <a:rPr lang="en-US" dirty="0"/>
              <a:t>as such” and no longer on a particular party family or type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politician</a:t>
            </a:r>
            <a:r>
              <a:rPr lang="cs-CZ" dirty="0" smtClean="0"/>
              <a:t>“ (De </a:t>
            </a:r>
            <a:r>
              <a:rPr lang="cs-CZ" dirty="0" err="1" smtClean="0"/>
              <a:t>Vreese</a:t>
            </a:r>
            <a:r>
              <a:rPr lang="cs-CZ" dirty="0" smtClean="0"/>
              <a:t> et al. 2018)</a:t>
            </a:r>
          </a:p>
          <a:p>
            <a:r>
              <a:rPr lang="en-US" dirty="0" smtClean="0"/>
              <a:t>a </a:t>
            </a:r>
            <a:r>
              <a:rPr lang="en-US" dirty="0"/>
              <a:t>discursive manifestation of a </a:t>
            </a:r>
            <a:r>
              <a:rPr lang="en-US" dirty="0" smtClean="0"/>
              <a:t>thin</a:t>
            </a:r>
            <a:r>
              <a:rPr lang="cs-CZ" dirty="0" smtClean="0"/>
              <a:t> </a:t>
            </a:r>
            <a:r>
              <a:rPr lang="en-US" dirty="0" smtClean="0"/>
              <a:t>centered</a:t>
            </a:r>
            <a:r>
              <a:rPr lang="cs-CZ" dirty="0" smtClean="0"/>
              <a:t> </a:t>
            </a:r>
            <a:r>
              <a:rPr lang="en-US" dirty="0" smtClean="0"/>
              <a:t>ideology </a:t>
            </a:r>
            <a:r>
              <a:rPr lang="en-US" dirty="0"/>
              <a:t>that is not only focused on the underlying </a:t>
            </a:r>
            <a:r>
              <a:rPr lang="en-US" dirty="0" smtClean="0"/>
              <a:t>set </a:t>
            </a:r>
            <a:r>
              <a:rPr lang="en-US" dirty="0"/>
              <a:t>of basic </a:t>
            </a:r>
            <a:r>
              <a:rPr lang="en-US" dirty="0" smtClean="0"/>
              <a:t>assumptions</a:t>
            </a:r>
            <a:r>
              <a:rPr lang="cs-CZ" dirty="0" smtClean="0"/>
              <a:t> </a:t>
            </a:r>
            <a:r>
              <a:rPr lang="en-US" dirty="0" smtClean="0"/>
              <a:t>about </a:t>
            </a:r>
            <a:r>
              <a:rPr lang="en-US" dirty="0"/>
              <a:t>the </a:t>
            </a:r>
            <a:r>
              <a:rPr lang="en-US" dirty="0" smtClean="0"/>
              <a:t>world </a:t>
            </a:r>
            <a:r>
              <a:rPr lang="en-US" dirty="0"/>
              <a:t>but in particular on “</a:t>
            </a:r>
            <a:r>
              <a:rPr lang="en-US" i="1" dirty="0"/>
              <a:t>the language that unwittingly </a:t>
            </a:r>
            <a:r>
              <a:rPr lang="en-US" i="1" dirty="0" smtClean="0"/>
              <a:t>expresses</a:t>
            </a:r>
            <a:r>
              <a:rPr lang="cs-CZ" i="1" dirty="0" smtClean="0"/>
              <a:t> </a:t>
            </a:r>
            <a:r>
              <a:rPr lang="cs-CZ" i="1" dirty="0" err="1" smtClean="0"/>
              <a:t>them</a:t>
            </a:r>
            <a:r>
              <a:rPr lang="cs-CZ" dirty="0" smtClean="0"/>
              <a:t>” (De </a:t>
            </a:r>
            <a:r>
              <a:rPr lang="cs-CZ" dirty="0" err="1" smtClean="0"/>
              <a:t>Vreese</a:t>
            </a:r>
            <a:r>
              <a:rPr lang="cs-CZ" dirty="0" smtClean="0"/>
              <a:t> et al. 2018)</a:t>
            </a:r>
          </a:p>
          <a:p>
            <a:r>
              <a:rPr lang="cs-CZ" dirty="0" smtClean="0"/>
              <a:t>Stress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i="1" dirty="0" err="1" smtClean="0"/>
              <a:t>communication</a:t>
            </a:r>
            <a:r>
              <a:rPr lang="cs-CZ" i="1" dirty="0" smtClean="0"/>
              <a:t> </a:t>
            </a:r>
            <a:r>
              <a:rPr lang="cs-CZ" i="1" dirty="0" err="1" smtClean="0"/>
              <a:t>tools</a:t>
            </a:r>
            <a:r>
              <a:rPr lang="en-US" i="1" dirty="0" smtClean="0"/>
              <a:t> </a:t>
            </a:r>
            <a:r>
              <a:rPr lang="en-US" dirty="0" smtClean="0"/>
              <a:t>and the </a:t>
            </a:r>
            <a:r>
              <a:rPr lang="en-US" dirty="0" err="1" smtClean="0"/>
              <a:t>st</a:t>
            </a:r>
            <a:r>
              <a:rPr lang="cs-CZ" dirty="0" err="1" smtClean="0"/>
              <a:t>yle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762592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Populism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changing</a:t>
            </a:r>
            <a:r>
              <a:rPr lang="cs-CZ" dirty="0" smtClean="0"/>
              <a:t> media </a:t>
            </a:r>
            <a:r>
              <a:rPr lang="cs-CZ" dirty="0" err="1" smtClean="0"/>
              <a:t>environment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</a:t>
            </a:r>
            <a:r>
              <a:rPr lang="cs-CZ" dirty="0" err="1" smtClean="0"/>
              <a:t>populist</a:t>
            </a:r>
            <a:r>
              <a:rPr lang="cs-CZ" dirty="0" smtClean="0"/>
              <a:t>)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takes</a:t>
            </a:r>
            <a:r>
              <a:rPr lang="cs-CZ" dirty="0" smtClean="0"/>
              <a:t> place in a media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r>
              <a:rPr lang="cs-CZ" dirty="0" err="1" smtClean="0"/>
              <a:t>Recent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 support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spread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endParaRPr lang="cs-CZ" dirty="0" smtClean="0"/>
          </a:p>
          <a:p>
            <a:r>
              <a:rPr lang="en-US" dirty="0"/>
              <a:t>“populism is particularly suited </a:t>
            </a:r>
            <a:r>
              <a:rPr lang="en-US" dirty="0" smtClean="0"/>
              <a:t>to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contours of the ‘new media galaxy</a:t>
            </a:r>
            <a:r>
              <a:rPr lang="en-US" dirty="0" smtClean="0"/>
              <a:t>.’”</a:t>
            </a:r>
            <a:r>
              <a:rPr lang="cs-CZ" dirty="0" smtClean="0"/>
              <a:t> (</a:t>
            </a:r>
            <a:r>
              <a:rPr lang="cs-CZ" dirty="0" err="1" smtClean="0"/>
              <a:t>Kean</a:t>
            </a:r>
            <a:r>
              <a:rPr lang="cs-CZ" dirty="0" smtClean="0"/>
              <a:t> 2013, in De </a:t>
            </a:r>
            <a:r>
              <a:rPr lang="cs-CZ" dirty="0" err="1" smtClean="0"/>
              <a:t>Vreese</a:t>
            </a:r>
            <a:r>
              <a:rPr lang="cs-CZ" dirty="0" smtClean="0"/>
              <a:t> 2018)</a:t>
            </a:r>
          </a:p>
          <a:p>
            <a:r>
              <a:rPr lang="cs-CZ" dirty="0" err="1" smtClean="0"/>
              <a:t>Social</a:t>
            </a:r>
            <a:r>
              <a:rPr lang="cs-CZ" dirty="0" smtClean="0"/>
              <a:t> media as a by-pass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mainstream</a:t>
            </a:r>
            <a:r>
              <a:rPr lang="cs-CZ" dirty="0" smtClean="0"/>
              <a:t> media (anti-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r>
              <a:rPr lang="cs-CZ" dirty="0" smtClean="0"/>
              <a:t> – </a:t>
            </a:r>
            <a:r>
              <a:rPr lang="cs-CZ" dirty="0" err="1" smtClean="0"/>
              <a:t>Mazzoleni</a:t>
            </a:r>
            <a:r>
              <a:rPr lang="cs-CZ" dirty="0" smtClean="0"/>
              <a:t> 2003)</a:t>
            </a:r>
          </a:p>
          <a:p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–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media, </a:t>
            </a:r>
            <a:r>
              <a:rPr lang="cs-CZ" dirty="0" err="1" smtClean="0"/>
              <a:t>the</a:t>
            </a:r>
            <a:r>
              <a:rPr lang="cs-CZ" dirty="0" smtClean="0"/>
              <a:t> public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541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Close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ideational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BUT stress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messages</a:t>
            </a:r>
            <a:endParaRPr lang="cs-CZ" dirty="0" smtClean="0"/>
          </a:p>
          <a:p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elements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r>
              <a:rPr lang="cs-CZ" dirty="0" smtClean="0"/>
              <a:t>: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smtClean="0"/>
              <a:t>1</a:t>
            </a:r>
            <a:r>
              <a:rPr lang="en-US" dirty="0"/>
              <a:t>) reference to “the People,”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2) a battle against the “corrupt” elite,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3) the identification of an </a:t>
            </a:r>
            <a:r>
              <a:rPr lang="en-US" dirty="0" smtClean="0"/>
              <a:t>out-group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a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 smtClean="0"/>
              <a:t>sense</a:t>
            </a:r>
            <a:r>
              <a:rPr lang="cs-CZ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social identity is at the heart of populism. </a:t>
            </a:r>
            <a:endParaRPr lang="cs-CZ" dirty="0" smtClean="0"/>
          </a:p>
          <a:p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messages</a:t>
            </a:r>
            <a:r>
              <a:rPr lang="cs-CZ" dirty="0" smtClean="0"/>
              <a:t> </a:t>
            </a:r>
            <a:r>
              <a:rPr lang="en-US" dirty="0" smtClean="0"/>
              <a:t>can define </a:t>
            </a:r>
            <a:r>
              <a:rPr lang="en-US" dirty="0"/>
              <a:t>in-groups (the good people), and construct </a:t>
            </a:r>
            <a:r>
              <a:rPr lang="en-US" dirty="0" smtClean="0"/>
              <a:t>out-groups</a:t>
            </a:r>
            <a:r>
              <a:rPr lang="cs-CZ" dirty="0" smtClean="0"/>
              <a:t> </a:t>
            </a:r>
            <a:r>
              <a:rPr lang="en-US" dirty="0" smtClean="0"/>
              <a:t>(problematic </a:t>
            </a:r>
            <a:r>
              <a:rPr lang="en-US" dirty="0"/>
              <a:t>minorities, self-serving elites, scapegoats presented as threats</a:t>
            </a:r>
            <a:r>
              <a:rPr lang="en-US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917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Populist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in </a:t>
            </a:r>
            <a:r>
              <a:rPr lang="cs-CZ" dirty="0" err="1" smtClean="0"/>
              <a:t>Belgium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576072" indent="-457200">
              <a:spcBef>
                <a:spcPts val="0"/>
              </a:spcBef>
              <a:defRPr/>
            </a:pPr>
            <a:r>
              <a:rPr lang="cs-CZ" dirty="0" smtClean="0"/>
              <a:t>J. </a:t>
            </a:r>
            <a:r>
              <a:rPr lang="cs-CZ" dirty="0" err="1" smtClean="0"/>
              <a:t>Jagers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S. </a:t>
            </a:r>
            <a:r>
              <a:rPr lang="cs-CZ" dirty="0" err="1" smtClean="0"/>
              <a:t>Walgrave</a:t>
            </a:r>
            <a:r>
              <a:rPr lang="cs-CZ" dirty="0" smtClean="0"/>
              <a:t> (2007): „</a:t>
            </a:r>
            <a:r>
              <a:rPr lang="cs-CZ" dirty="0" err="1" smtClean="0"/>
              <a:t>Populism</a:t>
            </a:r>
            <a:r>
              <a:rPr lang="cs-CZ" dirty="0" smtClean="0"/>
              <a:t> as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communication</a:t>
            </a:r>
            <a:r>
              <a:rPr lang="cs-CZ" dirty="0" smtClean="0"/>
              <a:t> style: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empirical</a:t>
            </a:r>
            <a:r>
              <a:rPr lang="cs-CZ" dirty="0" smtClean="0"/>
              <a:t>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parties</a:t>
            </a:r>
            <a:r>
              <a:rPr lang="en-US" dirty="0" smtClean="0"/>
              <a:t>` </a:t>
            </a:r>
            <a:r>
              <a:rPr lang="cs-CZ" dirty="0" err="1" smtClean="0"/>
              <a:t>discourse</a:t>
            </a:r>
            <a:r>
              <a:rPr lang="cs-CZ" dirty="0" smtClean="0"/>
              <a:t> in </a:t>
            </a:r>
            <a:r>
              <a:rPr lang="cs-CZ" dirty="0" err="1" smtClean="0"/>
              <a:t>Belgium</a:t>
            </a:r>
            <a:r>
              <a:rPr lang="cs-CZ" dirty="0" smtClean="0"/>
              <a:t>.“ </a:t>
            </a:r>
            <a:r>
              <a:rPr lang="cs-CZ" i="1" dirty="0" err="1" smtClean="0"/>
              <a:t>European</a:t>
            </a:r>
            <a:r>
              <a:rPr lang="cs-CZ" i="1" dirty="0" smtClean="0"/>
              <a:t> </a:t>
            </a:r>
            <a:r>
              <a:rPr lang="cs-CZ" i="1" dirty="0" err="1" smtClean="0"/>
              <a:t>Journal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Political</a:t>
            </a:r>
            <a:r>
              <a:rPr lang="cs-CZ" i="1" dirty="0" smtClean="0"/>
              <a:t> </a:t>
            </a:r>
            <a:r>
              <a:rPr lang="cs-CZ" i="1" dirty="0" err="1" smtClean="0"/>
              <a:t>Research</a:t>
            </a:r>
            <a:r>
              <a:rPr lang="cs-CZ" i="1" dirty="0" smtClean="0"/>
              <a:t> </a:t>
            </a:r>
            <a:r>
              <a:rPr lang="cs-CZ" dirty="0" smtClean="0"/>
              <a:t>46 (3), 319-345.</a:t>
            </a:r>
          </a:p>
          <a:p>
            <a:pPr marL="576072" indent="-457200">
              <a:spcBef>
                <a:spcPts val="0"/>
              </a:spcBef>
              <a:defRPr/>
            </a:pPr>
            <a:r>
              <a:rPr lang="cs-CZ" dirty="0" err="1" smtClean="0"/>
              <a:t>Context</a:t>
            </a:r>
            <a:r>
              <a:rPr lang="cs-CZ" dirty="0" smtClean="0"/>
              <a:t> – </a:t>
            </a:r>
            <a:r>
              <a:rPr lang="cs-CZ" dirty="0" err="1" smtClean="0"/>
              <a:t>striking</a:t>
            </a:r>
            <a:r>
              <a:rPr lang="cs-CZ" dirty="0" smtClean="0"/>
              <a:t> </a:t>
            </a:r>
            <a:r>
              <a:rPr lang="cs-CZ" dirty="0" err="1" smtClean="0"/>
              <a:t>electoral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Vlaams</a:t>
            </a:r>
            <a:r>
              <a:rPr lang="cs-CZ" dirty="0" smtClean="0"/>
              <a:t> Blok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supply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(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party) </a:t>
            </a:r>
            <a:r>
              <a:rPr lang="cs-CZ" dirty="0" err="1" smtClean="0"/>
              <a:t>underdeveloped</a:t>
            </a:r>
            <a:r>
              <a:rPr lang="cs-CZ" dirty="0" smtClean="0"/>
              <a:t> –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reasons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endParaRPr lang="cs-CZ" dirty="0" smtClean="0"/>
          </a:p>
          <a:p>
            <a:pPr marL="576072" indent="-457200">
              <a:spcBef>
                <a:spcPts val="0"/>
              </a:spcBef>
              <a:defRPr/>
            </a:pPr>
            <a:r>
              <a:rPr lang="cs-CZ" dirty="0" err="1" smtClean="0"/>
              <a:t>Explanation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party</a:t>
            </a:r>
          </a:p>
          <a:p>
            <a:pPr marL="576072" indent="-457200">
              <a:spcBef>
                <a:spcPts val="0"/>
              </a:spcBef>
              <a:defRPr/>
            </a:pPr>
            <a:endParaRPr lang="cs-CZ" dirty="0" smtClean="0"/>
          </a:p>
          <a:p>
            <a:pPr marL="576072" indent="-457200">
              <a:spcBef>
                <a:spcPts val="0"/>
              </a:spcBef>
              <a:defRPr/>
            </a:pPr>
            <a:r>
              <a:rPr lang="cs-CZ" dirty="0" smtClean="0"/>
              <a:t>H: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en-US" i="1" dirty="0" err="1" smtClean="0"/>
              <a:t>Vlaams</a:t>
            </a:r>
            <a:r>
              <a:rPr lang="en-US" i="1" dirty="0" smtClean="0"/>
              <a:t> Blok’s external communication is </a:t>
            </a:r>
            <a:r>
              <a:rPr lang="cs-CZ" i="1" dirty="0" smtClean="0"/>
              <a:t>c</a:t>
            </a:r>
            <a:r>
              <a:rPr lang="en-US" i="1" dirty="0" err="1" smtClean="0"/>
              <a:t>haracterised</a:t>
            </a:r>
            <a:r>
              <a:rPr lang="en-US" i="1" dirty="0" smtClean="0"/>
              <a:t> by an outspoken and</a:t>
            </a:r>
            <a:r>
              <a:rPr lang="cs-CZ" i="1" dirty="0" smtClean="0"/>
              <a:t> </a:t>
            </a:r>
            <a:r>
              <a:rPr lang="cs-CZ" i="1" dirty="0" err="1" smtClean="0"/>
              <a:t>all</a:t>
            </a:r>
            <a:r>
              <a:rPr lang="cs-CZ" i="1" dirty="0" smtClean="0"/>
              <a:t>-</a:t>
            </a:r>
            <a:r>
              <a:rPr lang="cs-CZ" i="1" dirty="0" err="1" smtClean="0"/>
              <a:t>pervading</a:t>
            </a:r>
            <a:r>
              <a:rPr lang="cs-CZ" i="1" dirty="0" smtClean="0"/>
              <a:t> </a:t>
            </a:r>
            <a:r>
              <a:rPr lang="cs-CZ" i="1" dirty="0" err="1" smtClean="0"/>
              <a:t>populism</a:t>
            </a:r>
            <a:r>
              <a:rPr lang="cs-CZ" i="1" dirty="0" smtClean="0"/>
              <a:t>.</a:t>
            </a:r>
          </a:p>
          <a:p>
            <a:pPr marL="576072" indent="-457200">
              <a:spcBef>
                <a:spcPts val="0"/>
              </a:spcBef>
              <a:defRPr/>
            </a:pP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comparative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(in </a:t>
            </a:r>
            <a:r>
              <a:rPr lang="cs-CZ" dirty="0" err="1" smtClean="0"/>
              <a:t>Belgium</a:t>
            </a:r>
            <a:r>
              <a:rPr lang="cs-CZ" dirty="0" smtClean="0"/>
              <a:t>) </a:t>
            </a:r>
          </a:p>
          <a:p>
            <a:pPr marL="576072" indent="-457200">
              <a:spcBef>
                <a:spcPts val="0"/>
              </a:spcBef>
              <a:defRPr/>
            </a:pPr>
            <a:r>
              <a:rPr lang="cs-CZ" dirty="0" err="1" smtClean="0"/>
              <a:t>Lack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measurable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r>
              <a:rPr lang="cs-CZ" dirty="0" smtClean="0"/>
              <a:t> –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operationalisable</a:t>
            </a:r>
            <a:r>
              <a:rPr lang="cs-CZ" dirty="0" smtClean="0"/>
              <a:t> </a:t>
            </a:r>
            <a:r>
              <a:rPr lang="cs-CZ" dirty="0" err="1" smtClean="0"/>
              <a:t>definition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populism</a:t>
            </a:r>
            <a:endParaRPr lang="cs-CZ" dirty="0" smtClean="0"/>
          </a:p>
          <a:p>
            <a:pPr marL="576072" indent="-457200">
              <a:spcBef>
                <a:spcPts val="0"/>
              </a:spcBef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99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/>
              <a:t>Populist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 in </a:t>
            </a:r>
            <a:r>
              <a:rPr lang="cs-CZ" dirty="0" err="1"/>
              <a:t>Belgium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600" dirty="0" err="1" smtClean="0"/>
              <a:t>Three</a:t>
            </a:r>
            <a:r>
              <a:rPr lang="cs-CZ" sz="2600" dirty="0" smtClean="0"/>
              <a:t> </a:t>
            </a:r>
            <a:r>
              <a:rPr lang="cs-CZ" sz="2600" dirty="0" err="1"/>
              <a:t>key</a:t>
            </a:r>
            <a:r>
              <a:rPr lang="cs-CZ" sz="2600" dirty="0"/>
              <a:t> </a:t>
            </a:r>
            <a:r>
              <a:rPr lang="cs-CZ" sz="2600" dirty="0" err="1"/>
              <a:t>elements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populism</a:t>
            </a:r>
            <a:r>
              <a:rPr lang="cs-CZ" sz="2600" dirty="0"/>
              <a:t>: appeal to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people</a:t>
            </a:r>
            <a:r>
              <a:rPr lang="cs-CZ" sz="2600" dirty="0"/>
              <a:t>, anti-</a:t>
            </a:r>
            <a:r>
              <a:rPr lang="cs-CZ" sz="2600" dirty="0" err="1"/>
              <a:t>elitism</a:t>
            </a:r>
            <a:r>
              <a:rPr lang="cs-CZ" sz="2600" dirty="0"/>
              <a:t>, </a:t>
            </a:r>
            <a:r>
              <a:rPr lang="cs-CZ" sz="2600" dirty="0" err="1"/>
              <a:t>an</a:t>
            </a:r>
            <a:r>
              <a:rPr lang="cs-CZ" sz="2600" dirty="0"/>
              <a:t> </a:t>
            </a:r>
            <a:r>
              <a:rPr lang="cs-CZ" sz="2600" dirty="0" err="1"/>
              <a:t>exclusion</a:t>
            </a:r>
            <a:r>
              <a:rPr lang="cs-CZ" sz="2600" dirty="0"/>
              <a:t> </a:t>
            </a:r>
            <a:r>
              <a:rPr lang="cs-CZ" sz="2600" dirty="0" err="1"/>
              <a:t>strategy</a:t>
            </a:r>
            <a:endParaRPr lang="cs-CZ" sz="2600" dirty="0"/>
          </a:p>
          <a:p>
            <a:pPr>
              <a:lnSpc>
                <a:spcPct val="90000"/>
              </a:lnSpc>
            </a:pPr>
            <a:endParaRPr lang="cs-CZ" sz="2600" dirty="0" smtClean="0"/>
          </a:p>
          <a:p>
            <a:pPr>
              <a:lnSpc>
                <a:spcPct val="90000"/>
              </a:lnSpc>
            </a:pPr>
            <a:r>
              <a:rPr lang="cs-CZ" sz="2600" dirty="0" err="1" smtClean="0"/>
              <a:t>Thick</a:t>
            </a:r>
            <a:r>
              <a:rPr lang="cs-CZ" sz="2600" dirty="0" smtClean="0"/>
              <a:t> </a:t>
            </a:r>
            <a:r>
              <a:rPr lang="cs-CZ" sz="2600" dirty="0"/>
              <a:t>and </a:t>
            </a:r>
            <a:r>
              <a:rPr lang="cs-CZ" sz="2600" dirty="0" err="1"/>
              <a:t>thin</a:t>
            </a:r>
            <a:r>
              <a:rPr lang="cs-CZ" sz="2600" dirty="0"/>
              <a:t> </a:t>
            </a:r>
            <a:r>
              <a:rPr lang="cs-CZ" sz="2600" dirty="0" err="1"/>
              <a:t>populism</a:t>
            </a:r>
            <a:endParaRPr lang="cs-CZ" sz="2600" dirty="0"/>
          </a:p>
          <a:p>
            <a:pPr lvl="1">
              <a:lnSpc>
                <a:spcPct val="90000"/>
              </a:lnSpc>
            </a:pPr>
            <a:r>
              <a:rPr lang="cs-CZ" sz="2500" dirty="0" err="1"/>
              <a:t>Thin</a:t>
            </a:r>
            <a:r>
              <a:rPr lang="cs-CZ" sz="2500" dirty="0"/>
              <a:t> </a:t>
            </a:r>
            <a:r>
              <a:rPr lang="cs-CZ" sz="2500" dirty="0" smtClean="0"/>
              <a:t>pop. </a:t>
            </a:r>
            <a:r>
              <a:rPr lang="cs-CZ" sz="2500" dirty="0"/>
              <a:t>– </a:t>
            </a:r>
            <a:r>
              <a:rPr lang="cs-CZ" sz="2500" dirty="0" err="1"/>
              <a:t>refers</a:t>
            </a:r>
            <a:r>
              <a:rPr lang="cs-CZ" sz="2500" dirty="0"/>
              <a:t> to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people</a:t>
            </a:r>
            <a:r>
              <a:rPr lang="cs-CZ" sz="2500" dirty="0"/>
              <a:t>, </a:t>
            </a:r>
            <a:r>
              <a:rPr lang="cs-CZ" sz="2500" dirty="0" err="1"/>
              <a:t>pretending</a:t>
            </a:r>
            <a:r>
              <a:rPr lang="cs-CZ" sz="2500" dirty="0"/>
              <a:t> to </a:t>
            </a:r>
            <a:r>
              <a:rPr lang="cs-CZ" sz="2500" dirty="0" err="1"/>
              <a:t>speak</a:t>
            </a:r>
            <a:r>
              <a:rPr lang="cs-CZ" sz="2500" dirty="0"/>
              <a:t> in </a:t>
            </a:r>
            <a:r>
              <a:rPr lang="cs-CZ" sz="2500" dirty="0" err="1"/>
              <a:t>their</a:t>
            </a:r>
            <a:r>
              <a:rPr lang="cs-CZ" sz="2500" dirty="0"/>
              <a:t> </a:t>
            </a:r>
            <a:r>
              <a:rPr lang="cs-CZ" sz="2500" dirty="0" err="1"/>
              <a:t>name</a:t>
            </a:r>
            <a:r>
              <a:rPr lang="cs-CZ" sz="2500" dirty="0"/>
              <a:t>, „</a:t>
            </a:r>
            <a:r>
              <a:rPr lang="cs-CZ" sz="2500" dirty="0" err="1"/>
              <a:t>precondition</a:t>
            </a:r>
            <a:r>
              <a:rPr lang="cs-CZ" sz="2500" dirty="0"/>
              <a:t>“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thick</a:t>
            </a:r>
            <a:r>
              <a:rPr lang="cs-CZ" sz="2500" dirty="0"/>
              <a:t> </a:t>
            </a:r>
            <a:r>
              <a:rPr lang="cs-CZ" sz="2500" dirty="0" err="1"/>
              <a:t>populism</a:t>
            </a:r>
            <a:r>
              <a:rPr lang="cs-CZ" sz="2500" dirty="0"/>
              <a:t> (</a:t>
            </a:r>
            <a:r>
              <a:rPr lang="cs-CZ" sz="2500" dirty="0" err="1"/>
              <a:t>minimal</a:t>
            </a:r>
            <a:r>
              <a:rPr lang="cs-CZ" sz="2500" dirty="0"/>
              <a:t> </a:t>
            </a:r>
            <a:r>
              <a:rPr lang="cs-CZ" sz="2500" dirty="0" err="1"/>
              <a:t>definition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populism</a:t>
            </a:r>
            <a:r>
              <a:rPr lang="cs-CZ" sz="2500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sz="2500" dirty="0" err="1"/>
              <a:t>Thick</a:t>
            </a:r>
            <a:r>
              <a:rPr lang="cs-CZ" sz="2500" dirty="0"/>
              <a:t> </a:t>
            </a:r>
            <a:r>
              <a:rPr lang="cs-CZ" sz="2500" dirty="0" smtClean="0"/>
              <a:t>pop. </a:t>
            </a:r>
            <a:r>
              <a:rPr lang="cs-CZ" sz="2500" dirty="0"/>
              <a:t>– </a:t>
            </a:r>
            <a:r>
              <a:rPr lang="cs-CZ" sz="2500" dirty="0" err="1"/>
              <a:t>includes</a:t>
            </a:r>
            <a:r>
              <a:rPr lang="cs-CZ" sz="2500" dirty="0"/>
              <a:t> </a:t>
            </a:r>
            <a:r>
              <a:rPr lang="cs-CZ" sz="2500" dirty="0" err="1"/>
              <a:t>also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two</a:t>
            </a:r>
            <a:r>
              <a:rPr lang="cs-CZ" sz="2500" dirty="0"/>
              <a:t> </a:t>
            </a:r>
            <a:r>
              <a:rPr lang="cs-CZ" sz="2500" dirty="0" err="1"/>
              <a:t>other</a:t>
            </a:r>
            <a:r>
              <a:rPr lang="cs-CZ" sz="2500" dirty="0"/>
              <a:t> </a:t>
            </a:r>
            <a:r>
              <a:rPr lang="cs-CZ" sz="2500" dirty="0" err="1"/>
              <a:t>features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classical</a:t>
            </a:r>
            <a:r>
              <a:rPr lang="cs-CZ" sz="2500" dirty="0"/>
              <a:t> </a:t>
            </a:r>
            <a:r>
              <a:rPr lang="cs-CZ" sz="2500" dirty="0" err="1"/>
              <a:t>definitions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populism</a:t>
            </a:r>
            <a:endParaRPr lang="cs-CZ" sz="2500" dirty="0"/>
          </a:p>
          <a:p>
            <a:pPr>
              <a:lnSpc>
                <a:spcPct val="90000"/>
              </a:lnSpc>
            </a:pPr>
            <a:endParaRPr lang="cs-CZ" sz="2600" dirty="0" smtClean="0"/>
          </a:p>
          <a:p>
            <a:pPr>
              <a:lnSpc>
                <a:spcPct val="90000"/>
              </a:lnSpc>
            </a:pPr>
            <a:r>
              <a:rPr lang="cs-CZ" sz="2600" dirty="0" err="1" smtClean="0"/>
              <a:t>Two</a:t>
            </a:r>
            <a:r>
              <a:rPr lang="cs-CZ" sz="2600" dirty="0" smtClean="0"/>
              <a:t> </a:t>
            </a:r>
            <a:r>
              <a:rPr lang="cs-CZ" sz="2600" dirty="0" err="1"/>
              <a:t>dimensional</a:t>
            </a:r>
            <a:r>
              <a:rPr lang="cs-CZ" sz="2600" dirty="0"/>
              <a:t> typology (</a:t>
            </a:r>
            <a:r>
              <a:rPr lang="cs-CZ" sz="2600" dirty="0" err="1"/>
              <a:t>vertical</a:t>
            </a:r>
            <a:r>
              <a:rPr lang="cs-CZ" sz="2600" dirty="0"/>
              <a:t> and  </a:t>
            </a:r>
            <a:r>
              <a:rPr lang="cs-CZ" sz="2600" dirty="0" err="1"/>
              <a:t>horizontal</a:t>
            </a:r>
            <a:r>
              <a:rPr lang="cs-CZ" sz="2600" dirty="0"/>
              <a:t> </a:t>
            </a:r>
            <a:r>
              <a:rPr lang="cs-CZ" sz="2600" dirty="0" err="1"/>
              <a:t>dimension</a:t>
            </a:r>
            <a:r>
              <a:rPr lang="cs-CZ" sz="2600" dirty="0"/>
              <a:t>)</a:t>
            </a:r>
          </a:p>
          <a:p>
            <a:pPr lvl="1">
              <a:lnSpc>
                <a:spcPct val="90000"/>
              </a:lnSpc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91281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Data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measurement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aim</a:t>
            </a:r>
            <a:r>
              <a:rPr lang="cs-CZ" sz="2500" dirty="0"/>
              <a:t> </a:t>
            </a:r>
            <a:r>
              <a:rPr lang="cs-CZ" sz="2500" dirty="0" err="1"/>
              <a:t>is</a:t>
            </a:r>
            <a:r>
              <a:rPr lang="cs-CZ" sz="2500" dirty="0"/>
              <a:t> to </a:t>
            </a:r>
            <a:r>
              <a:rPr lang="cs-CZ" sz="2500" dirty="0" err="1"/>
              <a:t>examine</a:t>
            </a:r>
            <a:r>
              <a:rPr lang="cs-CZ" sz="2500" dirty="0"/>
              <a:t> </a:t>
            </a:r>
            <a:r>
              <a:rPr lang="cs-CZ" sz="2500" dirty="0" err="1"/>
              <a:t>communication</a:t>
            </a:r>
            <a:r>
              <a:rPr lang="cs-CZ" sz="2500" dirty="0"/>
              <a:t> style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Belgian</a:t>
            </a:r>
            <a:r>
              <a:rPr lang="cs-CZ" sz="2500" dirty="0"/>
              <a:t> </a:t>
            </a:r>
            <a:r>
              <a:rPr lang="cs-CZ" sz="2500" dirty="0" err="1"/>
              <a:t>political</a:t>
            </a:r>
            <a:r>
              <a:rPr lang="cs-CZ" sz="2500" dirty="0"/>
              <a:t> </a:t>
            </a:r>
            <a:r>
              <a:rPr lang="cs-CZ" sz="2500" dirty="0" err="1"/>
              <a:t>parties</a:t>
            </a:r>
            <a:r>
              <a:rPr lang="cs-CZ" sz="2500" dirty="0"/>
              <a:t> (</a:t>
            </a:r>
            <a:r>
              <a:rPr lang="cs-CZ" sz="2500" dirty="0" err="1"/>
              <a:t>related</a:t>
            </a:r>
            <a:r>
              <a:rPr lang="cs-CZ" sz="2500" dirty="0"/>
              <a:t> to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research</a:t>
            </a:r>
            <a:r>
              <a:rPr lang="cs-CZ" sz="2500" dirty="0"/>
              <a:t> </a:t>
            </a:r>
            <a:r>
              <a:rPr lang="cs-CZ" sz="2500" dirty="0" err="1"/>
              <a:t>question</a:t>
            </a:r>
            <a:r>
              <a:rPr lang="cs-CZ" sz="2500" dirty="0"/>
              <a:t> </a:t>
            </a:r>
            <a:r>
              <a:rPr lang="cs-CZ" sz="2500" dirty="0" err="1"/>
              <a:t>and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hypotheses</a:t>
            </a:r>
            <a:r>
              <a:rPr lang="cs-CZ" sz="2500" dirty="0"/>
              <a:t>)</a:t>
            </a:r>
          </a:p>
          <a:p>
            <a:pPr>
              <a:lnSpc>
                <a:spcPct val="80000"/>
              </a:lnSpc>
            </a:pPr>
            <a:r>
              <a:rPr lang="cs-CZ" sz="2500" dirty="0"/>
              <a:t>Public TV </a:t>
            </a:r>
            <a:r>
              <a:rPr lang="cs-CZ" sz="2500" dirty="0" err="1"/>
              <a:t>broadcast</a:t>
            </a:r>
            <a:r>
              <a:rPr lang="cs-CZ" sz="2500" dirty="0"/>
              <a:t>– </a:t>
            </a:r>
            <a:r>
              <a:rPr lang="cs-CZ" sz="2500" dirty="0" err="1"/>
              <a:t>similarity</a:t>
            </a:r>
            <a:r>
              <a:rPr lang="cs-CZ" sz="2500" dirty="0"/>
              <a:t> </a:t>
            </a:r>
            <a:r>
              <a:rPr lang="cs-CZ" sz="2500" dirty="0" err="1"/>
              <a:t>and</a:t>
            </a:r>
            <a:r>
              <a:rPr lang="cs-CZ" sz="2500" dirty="0"/>
              <a:t> </a:t>
            </a:r>
            <a:r>
              <a:rPr lang="cs-CZ" sz="2500" dirty="0" err="1"/>
              <a:t>comparability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data </a:t>
            </a:r>
            <a:r>
              <a:rPr lang="cs-CZ" sz="2500" dirty="0" err="1"/>
              <a:t>across</a:t>
            </a:r>
            <a:r>
              <a:rPr lang="cs-CZ" sz="2500" dirty="0"/>
              <a:t> </a:t>
            </a:r>
            <a:r>
              <a:rPr lang="cs-CZ" sz="2500" dirty="0" err="1"/>
              <a:t>political</a:t>
            </a:r>
            <a:r>
              <a:rPr lang="cs-CZ" sz="2500" dirty="0"/>
              <a:t> </a:t>
            </a:r>
            <a:r>
              <a:rPr lang="cs-CZ" sz="2500" dirty="0" err="1"/>
              <a:t>parties</a:t>
            </a:r>
            <a:r>
              <a:rPr lang="cs-CZ" sz="2500" dirty="0"/>
              <a:t> (</a:t>
            </a:r>
            <a:r>
              <a:rPr lang="cs-CZ" sz="2500" dirty="0" err="1"/>
              <a:t>each</a:t>
            </a:r>
            <a:r>
              <a:rPr lang="cs-CZ" sz="2500" dirty="0"/>
              <a:t> party 20 </a:t>
            </a:r>
            <a:r>
              <a:rPr lang="cs-CZ" sz="2500" dirty="0" err="1"/>
              <a:t>broadcast</a:t>
            </a:r>
            <a:r>
              <a:rPr lang="cs-CZ" sz="2500" dirty="0"/>
              <a:t> + 200 </a:t>
            </a:r>
            <a:r>
              <a:rPr lang="cs-CZ" sz="2500" dirty="0" err="1"/>
              <a:t>minutes</a:t>
            </a:r>
            <a:r>
              <a:rPr lang="cs-CZ" sz="2500" dirty="0"/>
              <a:t> per party, not </a:t>
            </a:r>
            <a:r>
              <a:rPr lang="cs-CZ" sz="2500" dirty="0" err="1"/>
              <a:t>electoral</a:t>
            </a:r>
            <a:r>
              <a:rPr lang="cs-CZ" sz="2500" dirty="0"/>
              <a:t> </a:t>
            </a:r>
            <a:r>
              <a:rPr lang="cs-CZ" sz="2500" dirty="0" err="1"/>
              <a:t>broadcast</a:t>
            </a:r>
            <a:r>
              <a:rPr lang="cs-CZ" sz="2500" dirty="0"/>
              <a:t> – to </a:t>
            </a:r>
            <a:r>
              <a:rPr lang="cs-CZ" sz="2500" dirty="0" err="1"/>
              <a:t>avoid</a:t>
            </a:r>
            <a:r>
              <a:rPr lang="cs-CZ" sz="2500" dirty="0"/>
              <a:t> </a:t>
            </a:r>
            <a:r>
              <a:rPr lang="cs-CZ" sz="2500" dirty="0" err="1"/>
              <a:t>affecting</a:t>
            </a:r>
            <a:r>
              <a:rPr lang="cs-CZ" sz="2500" dirty="0"/>
              <a:t> by </a:t>
            </a:r>
            <a:r>
              <a:rPr lang="cs-CZ" sz="2500" dirty="0" err="1"/>
              <a:t>political</a:t>
            </a:r>
            <a:r>
              <a:rPr lang="cs-CZ" sz="2500" dirty="0"/>
              <a:t> </a:t>
            </a:r>
            <a:r>
              <a:rPr lang="cs-CZ" sz="2500" dirty="0" err="1"/>
              <a:t>events</a:t>
            </a:r>
            <a:r>
              <a:rPr lang="cs-CZ" sz="2500" dirty="0"/>
              <a:t>)</a:t>
            </a:r>
          </a:p>
          <a:p>
            <a:pPr>
              <a:lnSpc>
                <a:spcPct val="80000"/>
              </a:lnSpc>
            </a:pPr>
            <a:r>
              <a:rPr lang="cs-CZ" sz="2500" dirty="0" err="1"/>
              <a:t>Human</a:t>
            </a:r>
            <a:r>
              <a:rPr lang="cs-CZ" sz="2500" dirty="0"/>
              <a:t> </a:t>
            </a:r>
            <a:r>
              <a:rPr lang="cs-CZ" sz="2500" dirty="0" err="1"/>
              <a:t>coded</a:t>
            </a:r>
            <a:r>
              <a:rPr lang="cs-CZ" sz="2500" dirty="0"/>
              <a:t> </a:t>
            </a:r>
            <a:r>
              <a:rPr lang="cs-CZ" sz="2500" dirty="0" err="1"/>
              <a:t>content</a:t>
            </a:r>
            <a:r>
              <a:rPr lang="cs-CZ" sz="2500" dirty="0"/>
              <a:t> </a:t>
            </a:r>
            <a:r>
              <a:rPr lang="cs-CZ" sz="2500" dirty="0" err="1"/>
              <a:t>analysis</a:t>
            </a:r>
            <a:endParaRPr lang="cs-CZ" sz="2500" dirty="0"/>
          </a:p>
          <a:p>
            <a:pPr>
              <a:lnSpc>
                <a:spcPct val="80000"/>
              </a:lnSpc>
            </a:pPr>
            <a:r>
              <a:rPr lang="cs-CZ" sz="2500" dirty="0" err="1"/>
              <a:t>Developing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„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people</a:t>
            </a:r>
            <a:r>
              <a:rPr lang="cs-CZ" sz="2500" dirty="0"/>
              <a:t> index“ – </a:t>
            </a:r>
            <a:r>
              <a:rPr lang="cs-CZ" sz="2500" dirty="0" err="1"/>
              <a:t>proportion</a:t>
            </a:r>
            <a:r>
              <a:rPr lang="cs-CZ" sz="2500" dirty="0"/>
              <a:t> </a:t>
            </a:r>
            <a:r>
              <a:rPr lang="cs-CZ" sz="2500" dirty="0" err="1"/>
              <a:t>and</a:t>
            </a:r>
            <a:r>
              <a:rPr lang="cs-CZ" sz="2500" dirty="0"/>
              <a:t> intensity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thin</a:t>
            </a:r>
            <a:r>
              <a:rPr lang="cs-CZ" sz="2500" dirty="0"/>
              <a:t> </a:t>
            </a:r>
            <a:r>
              <a:rPr lang="cs-CZ" sz="2500" dirty="0" err="1"/>
              <a:t>populism</a:t>
            </a:r>
            <a:r>
              <a:rPr lang="cs-CZ" sz="2500" dirty="0"/>
              <a:t> in PPB,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anti</a:t>
            </a:r>
            <a:r>
              <a:rPr lang="cs-CZ" sz="2500" dirty="0"/>
              <a:t>-establishment index (</a:t>
            </a:r>
            <a:r>
              <a:rPr lang="cs-CZ" sz="2500" dirty="0" err="1"/>
              <a:t>degree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hostility</a:t>
            </a:r>
            <a:r>
              <a:rPr lang="cs-CZ" sz="2500" dirty="0"/>
              <a:t> </a:t>
            </a:r>
            <a:r>
              <a:rPr lang="cs-CZ" sz="2500" dirty="0" err="1"/>
              <a:t>towards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state</a:t>
            </a:r>
            <a:r>
              <a:rPr lang="cs-CZ" sz="2500" dirty="0"/>
              <a:t>, </a:t>
            </a:r>
            <a:r>
              <a:rPr lang="cs-CZ" sz="2500" dirty="0" err="1"/>
              <a:t>the</a:t>
            </a:r>
            <a:r>
              <a:rPr lang="cs-CZ" sz="2500" dirty="0"/>
              <a:t> media </a:t>
            </a:r>
            <a:r>
              <a:rPr lang="cs-CZ" sz="2500" dirty="0" err="1"/>
              <a:t>and</a:t>
            </a:r>
            <a:r>
              <a:rPr lang="cs-CZ" sz="2500" dirty="0"/>
              <a:t> </a:t>
            </a:r>
            <a:r>
              <a:rPr lang="cs-CZ" sz="2500" dirty="0" err="1"/>
              <a:t>politics</a:t>
            </a:r>
            <a:r>
              <a:rPr lang="cs-CZ" sz="2500" dirty="0"/>
              <a:t>) </a:t>
            </a:r>
            <a:r>
              <a:rPr lang="cs-CZ" sz="2500" dirty="0" err="1"/>
              <a:t>and</a:t>
            </a:r>
            <a:r>
              <a:rPr lang="cs-CZ" sz="2500" dirty="0"/>
              <a:t> </a:t>
            </a:r>
            <a:r>
              <a:rPr lang="cs-CZ" sz="2500" dirty="0" err="1"/>
              <a:t>the</a:t>
            </a:r>
            <a:r>
              <a:rPr lang="cs-CZ" sz="2500" dirty="0"/>
              <a:t> </a:t>
            </a:r>
            <a:r>
              <a:rPr lang="cs-CZ" sz="2500" dirty="0" err="1"/>
              <a:t>exclusivity</a:t>
            </a:r>
            <a:r>
              <a:rPr lang="cs-CZ" sz="2500" dirty="0"/>
              <a:t> index (</a:t>
            </a:r>
            <a:r>
              <a:rPr lang="cs-CZ" sz="2500" dirty="0" err="1"/>
              <a:t>proportion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positive </a:t>
            </a:r>
            <a:r>
              <a:rPr lang="cs-CZ" sz="2500" dirty="0" err="1"/>
              <a:t>and</a:t>
            </a:r>
            <a:r>
              <a:rPr lang="cs-CZ" sz="2500" dirty="0"/>
              <a:t> negative </a:t>
            </a:r>
            <a:r>
              <a:rPr lang="cs-CZ" sz="2500" dirty="0" err="1"/>
              <a:t>evaluations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specific</a:t>
            </a:r>
            <a:r>
              <a:rPr lang="cs-CZ" sz="2500" dirty="0"/>
              <a:t> </a:t>
            </a:r>
            <a:r>
              <a:rPr lang="cs-CZ" sz="2500" dirty="0" err="1"/>
              <a:t>groups</a:t>
            </a:r>
            <a:r>
              <a:rPr lang="cs-CZ" sz="2500" dirty="0"/>
              <a:t>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population</a:t>
            </a:r>
            <a:r>
              <a:rPr lang="cs-CZ" sz="2500" dirty="0"/>
              <a:t>)</a:t>
            </a:r>
          </a:p>
          <a:p>
            <a:pPr>
              <a:lnSpc>
                <a:spcPct val="80000"/>
              </a:lnSpc>
            </a:pP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154577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1707</Words>
  <Application>Microsoft Office PowerPoint</Application>
  <PresentationFormat>Širokoúhlá obrazovka</PresentationFormat>
  <Paragraphs>165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Corbel</vt:lpstr>
      <vt:lpstr>Motiv Office</vt:lpstr>
      <vt:lpstr>Populist political communication</vt:lpstr>
      <vt:lpstr>Outline</vt:lpstr>
      <vt:lpstr>Populism as a communication style</vt:lpstr>
      <vt:lpstr>Populism as a communication style</vt:lpstr>
      <vt:lpstr>Populism in the changing media environment</vt:lpstr>
      <vt:lpstr>Political actors</vt:lpstr>
      <vt:lpstr>Populist communication in Belgium</vt:lpstr>
      <vt:lpstr>Populist communication in Belgium</vt:lpstr>
      <vt:lpstr>Data and measurement</vt:lpstr>
      <vt:lpstr>Results of the research</vt:lpstr>
      <vt:lpstr>Results of the research – a typology o populism</vt:lpstr>
      <vt:lpstr>The media</vt:lpstr>
      <vt:lpstr>Citizens</vt:lpstr>
      <vt:lpstr>Summary of Part I</vt:lpstr>
      <vt:lpstr>Part II</vt:lpstr>
      <vt:lpstr>Italian political leaders on Twitter</vt:lpstr>
      <vt:lpstr>Analysis</vt:lpstr>
      <vt:lpstr>Prezentace aplikace PowerPoint</vt:lpstr>
      <vt:lpstr>Conclusion</vt:lpstr>
      <vt:lpstr>Populists prefer social media to talkshows</vt:lpstr>
      <vt:lpstr>Prezentace aplikace PowerPoint</vt:lpstr>
      <vt:lpstr>Prezentace aplikace PowerPoint</vt:lpstr>
      <vt:lpstr>Analysis</vt:lpstr>
      <vt:lpstr>Podemos on Twitter</vt:lpstr>
      <vt:lpstr>Gender gap and populism</vt:lpstr>
      <vt:lpstr>Analysis</vt:lpstr>
      <vt:lpstr>Conclusion of Part II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Populist political communication</dc:title>
  <dc:creator>Vlastimil Havlík</dc:creator>
  <cp:lastModifiedBy>Vlastimil Havlík</cp:lastModifiedBy>
  <cp:revision>27</cp:revision>
  <dcterms:created xsi:type="dcterms:W3CDTF">2020-03-03T11:17:42Z</dcterms:created>
  <dcterms:modified xsi:type="dcterms:W3CDTF">2020-03-04T09:01:42Z</dcterms:modified>
</cp:coreProperties>
</file>