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14" r:id="rId5"/>
    <p:sldId id="298" r:id="rId6"/>
    <p:sldId id="315" r:id="rId7"/>
    <p:sldId id="316" r:id="rId8"/>
    <p:sldId id="306" r:id="rId9"/>
    <p:sldId id="317" r:id="rId10"/>
    <p:sldId id="318" r:id="rId11"/>
    <p:sldId id="319" r:id="rId12"/>
    <p:sldId id="320" r:id="rId13"/>
    <p:sldId id="321" r:id="rId14"/>
    <p:sldId id="322" r:id="rId15"/>
    <p:sldId id="323" r:id="rId16"/>
    <p:sldId id="326" r:id="rId17"/>
    <p:sldId id="328" r:id="rId18"/>
    <p:sldId id="329" r:id="rId19"/>
    <p:sldId id="330" r:id="rId20"/>
    <p:sldId id="266" r:id="rId21"/>
    <p:sldId id="257" r:id="rId22"/>
    <p:sldId id="258" r:id="rId23"/>
    <p:sldId id="259" r:id="rId24"/>
    <p:sldId id="299" r:id="rId25"/>
    <p:sldId id="300" r:id="rId26"/>
    <p:sldId id="301" r:id="rId27"/>
    <p:sldId id="302" r:id="rId28"/>
    <p:sldId id="303" r:id="rId29"/>
    <p:sldId id="264" r:id="rId30"/>
    <p:sldId id="295" r:id="rId31"/>
    <p:sldId id="294" r:id="rId32"/>
    <p:sldId id="276" r:id="rId33"/>
    <p:sldId id="277" r:id="rId34"/>
    <p:sldId id="278" r:id="rId35"/>
    <p:sldId id="304" r:id="rId36"/>
    <p:sldId id="331" r:id="rId37"/>
    <p:sldId id="280" r:id="rId38"/>
    <p:sldId id="286" r:id="rId39"/>
    <p:sldId id="283" r:id="rId40"/>
    <p:sldId id="284" r:id="rId41"/>
    <p:sldId id="296" r:id="rId42"/>
    <p:sldId id="268" r:id="rId43"/>
    <p:sldId id="30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786"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6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CB1BDE1-573C-4CAE-8255-870BF3DC9289}" type="datetimeFigureOut">
              <a:rPr lang="en-US" smtClean="0"/>
              <a:pPr/>
              <a:t>5/25/2021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4A480B-A571-4B8A-8713-C1AF59DEA3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B1BDE1-573C-4CAE-8255-870BF3DC9289}"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A480B-A571-4B8A-8713-C1AF59DEA3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B1BDE1-573C-4CAE-8255-870BF3DC9289}"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A480B-A571-4B8A-8713-C1AF59DEA3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B1BDE1-573C-4CAE-8255-870BF3DC9289}"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A480B-A571-4B8A-8713-C1AF59DEA333}"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B1BDE1-573C-4CAE-8255-870BF3DC9289}"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A480B-A571-4B8A-8713-C1AF59DEA33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B1BDE1-573C-4CAE-8255-870BF3DC9289}"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A480B-A571-4B8A-8713-C1AF59DEA333}"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B1BDE1-573C-4CAE-8255-870BF3DC9289}" type="datetimeFigureOut">
              <a:rPr lang="en-US" smtClean="0"/>
              <a:pPr/>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A480B-A571-4B8A-8713-C1AF59DEA33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B1BDE1-573C-4CAE-8255-870BF3DC9289}" type="datetimeFigureOut">
              <a:rPr lang="en-US" smtClean="0"/>
              <a:pPr/>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A480B-A571-4B8A-8713-C1AF59DEA333}"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1BDE1-573C-4CAE-8255-870BF3DC9289}" type="datetimeFigureOut">
              <a:rPr lang="en-US" smtClean="0"/>
              <a:pPr/>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A480B-A571-4B8A-8713-C1AF59DEA3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CB1BDE1-573C-4CAE-8255-870BF3DC9289}"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A480B-A571-4B8A-8713-C1AF59DEA33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CB1BDE1-573C-4CAE-8255-870BF3DC9289}" type="datetimeFigureOut">
              <a:rPr lang="en-US" smtClean="0"/>
              <a:pPr/>
              <a:t>5/25/2021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4A480B-A571-4B8A-8713-C1AF59DEA33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CB1BDE1-573C-4CAE-8255-870BF3DC9289}" type="datetimeFigureOut">
              <a:rPr lang="en-US" smtClean="0"/>
              <a:pPr/>
              <a:t>5/25/2021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4A480B-A571-4B8A-8713-C1AF59DEA3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www.thinking.net/Systems_Thinking/Intro_to_ST/Pest-Insects_simple.gif" TargetMode="External"/><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http://www.thinking.net/Systems_Thinking/Intro_to_ST/Pest-Insects_system.gif" TargetMode="External"/><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theatlantic.com/static/mt/assets/science/cool-space-picture-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95208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998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92" y="1122371"/>
            <a:ext cx="7886700" cy="994172"/>
          </a:xfrm>
        </p:spPr>
        <p:txBody>
          <a:bodyPr>
            <a:normAutofit fontScale="90000"/>
          </a:bodyPr>
          <a:lstStyle/>
          <a:p>
            <a:r>
              <a:rPr lang="en-US" sz="3000" dirty="0"/>
              <a:t>“Systems thinkers see the world as networks of interdependence” </a:t>
            </a:r>
            <a:r>
              <a:rPr lang="en-US" sz="2400" dirty="0"/>
              <a:t>Orr, 2017, p. xv</a:t>
            </a:r>
            <a:endParaRPr lang="en-US" sz="3000" dirty="0"/>
          </a:p>
        </p:txBody>
      </p:sp>
      <p:sp>
        <p:nvSpPr>
          <p:cNvPr id="3" name="Content Placeholder 2"/>
          <p:cNvSpPr>
            <a:spLocks noGrp="1"/>
          </p:cNvSpPr>
          <p:nvPr>
            <p:ph idx="1"/>
          </p:nvPr>
        </p:nvSpPr>
        <p:spPr>
          <a:xfrm>
            <a:off x="533400" y="3178420"/>
            <a:ext cx="6550977" cy="1645920"/>
          </a:xfrm>
        </p:spPr>
        <p:txBody>
          <a:bodyPr>
            <a:normAutofit fontScale="85000" lnSpcReduction="10000"/>
          </a:bodyPr>
          <a:lstStyle/>
          <a:p>
            <a:r>
              <a:rPr lang="en-US" sz="2925" dirty="0"/>
              <a:t>“There is no such thing as autonomy; </a:t>
            </a:r>
            <a:br>
              <a:rPr lang="en-US" sz="2925" dirty="0"/>
            </a:br>
            <a:r>
              <a:rPr lang="en-US" sz="2925" dirty="0"/>
              <a:t>there is only a distinction between responsible and irresponsible dependence” p.116  </a:t>
            </a:r>
            <a:r>
              <a:rPr lang="en-US" sz="2100" dirty="0"/>
              <a:t>- Berry 1977</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4377" y="3294478"/>
            <a:ext cx="1933015" cy="2518586"/>
          </a:xfrm>
          <a:prstGeom prst="rect">
            <a:avLst/>
          </a:prstGeom>
        </p:spPr>
      </p:pic>
    </p:spTree>
    <p:extLst>
      <p:ext uri="{BB962C8B-B14F-4D97-AF65-F5344CB8AC3E}">
        <p14:creationId xmlns:p14="http://schemas.microsoft.com/office/powerpoint/2010/main" val="33210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thinking</a:t>
            </a:r>
            <a:endParaRPr lang="en-US" dirty="0"/>
          </a:p>
        </p:txBody>
      </p:sp>
      <p:sp>
        <p:nvSpPr>
          <p:cNvPr id="3" name="Content Placeholder 2"/>
          <p:cNvSpPr>
            <a:spLocks noGrp="1"/>
          </p:cNvSpPr>
          <p:nvPr>
            <p:ph idx="1"/>
          </p:nvPr>
        </p:nvSpPr>
        <p:spPr>
          <a:xfrm>
            <a:off x="228600" y="1481328"/>
            <a:ext cx="8458200" cy="4525963"/>
          </a:xfrm>
        </p:spPr>
        <p:txBody>
          <a:bodyPr>
            <a:normAutofit/>
          </a:bodyPr>
          <a:lstStyle/>
          <a:p>
            <a:r>
              <a:rPr lang="en-US" sz="2400" dirty="0" smtClean="0"/>
              <a:t>“We live in a web of obligations and relationships that transcend the conventional boundaries by which we organize academic disciplines and bureaucracies” Orr, 2017, p. xv</a:t>
            </a:r>
          </a:p>
          <a:p>
            <a:r>
              <a:rPr lang="en-US" sz="2400" dirty="0" smtClean="0"/>
              <a:t>“humans have appropriated the majority of the planet’s net primary productivity” Orr, 2017, p</a:t>
            </a:r>
            <a:r>
              <a:rPr lang="en-US" sz="2400" dirty="0"/>
              <a:t>. xvi</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699"/>
          <a:stretch/>
        </p:blipFill>
        <p:spPr>
          <a:xfrm>
            <a:off x="4350544" y="4127989"/>
            <a:ext cx="4557713" cy="180418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4127989"/>
            <a:ext cx="3139712" cy="2365453"/>
          </a:xfrm>
          <a:prstGeom prst="rect">
            <a:avLst/>
          </a:prstGeom>
        </p:spPr>
      </p:pic>
    </p:spTree>
    <p:extLst>
      <p:ext uri="{BB962C8B-B14F-4D97-AF65-F5344CB8AC3E}">
        <p14:creationId xmlns:p14="http://schemas.microsoft.com/office/powerpoint/2010/main" val="114640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149" y="228600"/>
            <a:ext cx="8358948" cy="3847207"/>
          </a:xfrm>
          <a:prstGeom prst="rect">
            <a:avLst/>
          </a:prstGeom>
          <a:noFill/>
        </p:spPr>
        <p:txBody>
          <a:bodyPr wrap="square" rtlCol="0">
            <a:spAutoFit/>
          </a:bodyPr>
          <a:lstStyle/>
          <a:p>
            <a:r>
              <a:rPr lang="en-US" sz="2000" b="1" dirty="0"/>
              <a:t>Environmental education</a:t>
            </a:r>
          </a:p>
          <a:p>
            <a:r>
              <a:rPr lang="en-US" sz="1400" dirty="0"/>
              <a:t>should constitute a comprehensive </a:t>
            </a:r>
            <a:r>
              <a:rPr lang="en-US" sz="1400" i="1" dirty="0"/>
              <a:t>lifelong education </a:t>
            </a:r>
            <a:r>
              <a:rPr lang="en-US" sz="1400" dirty="0"/>
              <a:t>… it should prepare the individual for life through an understanding of the major problems of the contemporary world, and the provision of skills and attributes needed to play a productive role </a:t>
            </a:r>
            <a:r>
              <a:rPr lang="en-US" sz="1400" i="1" dirty="0"/>
              <a:t>toward improving life and protecting the environment with due regard given to ethical values</a:t>
            </a:r>
            <a:r>
              <a:rPr lang="en-US" sz="1400" dirty="0"/>
              <a:t>. By adopting a </a:t>
            </a:r>
            <a:r>
              <a:rPr lang="en-US" sz="1400" i="1" dirty="0"/>
              <a:t>holistic approach</a:t>
            </a:r>
            <a:r>
              <a:rPr lang="en-US" sz="1400" dirty="0"/>
              <a:t>, rooted in a broad interdisciplinary base, it recreates an overall perspective which acknowledges the fact that </a:t>
            </a:r>
            <a:r>
              <a:rPr lang="en-US" sz="1400" i="1" dirty="0"/>
              <a:t>natural environment and manmade environment are profoundly interdependent</a:t>
            </a:r>
            <a:r>
              <a:rPr lang="en-US" sz="1400" dirty="0"/>
              <a:t>….</a:t>
            </a:r>
          </a:p>
          <a:p>
            <a:r>
              <a:rPr lang="en-US" sz="1400" dirty="0"/>
              <a:t>			UN-sponsored Conference at Tbilisi, Georgia, 1978</a:t>
            </a:r>
          </a:p>
          <a:p>
            <a:endParaRPr lang="en-US" sz="2800" dirty="0"/>
          </a:p>
          <a:p>
            <a:r>
              <a:rPr lang="en-US" sz="1400" dirty="0"/>
              <a:t>“by 2030, ensure that all learners acquire the knowledge and skills needed to promote sustainable development, including, among others, through education for sustainable development and sustainable lifestyles, human rights, gender equality, promotion of a culture of peace and non -violence, global citizenship and appreciation of cultural diversity and of culture's contribution to sustainable development.” </a:t>
            </a:r>
            <a:endParaRPr lang="en-US" sz="1400" dirty="0" smtClean="0"/>
          </a:p>
          <a:p>
            <a:r>
              <a:rPr lang="en-US" sz="1400" dirty="0"/>
              <a:t>			UN Sustainable development Goals, 2015</a:t>
            </a:r>
          </a:p>
        </p:txBody>
      </p:sp>
      <p:sp>
        <p:nvSpPr>
          <p:cNvPr id="2" name="Rectangle 1"/>
          <p:cNvSpPr/>
          <p:nvPr/>
        </p:nvSpPr>
        <p:spPr>
          <a:xfrm>
            <a:off x="518374" y="4642628"/>
            <a:ext cx="8320826" cy="1569660"/>
          </a:xfrm>
          <a:prstGeom prst="rect">
            <a:avLst/>
          </a:prstGeom>
        </p:spPr>
        <p:txBody>
          <a:bodyPr wrap="square">
            <a:spAutoFit/>
          </a:bodyPr>
          <a:lstStyle/>
          <a:p>
            <a:r>
              <a:rPr lang="en-US" sz="1600" dirty="0"/>
              <a:t>the idea of interrelatedness has yet to take hold of us in a deep way.  </a:t>
            </a:r>
          </a:p>
          <a:p>
            <a:endParaRPr lang="en-US" sz="1600" dirty="0"/>
          </a:p>
          <a:p>
            <a:r>
              <a:rPr lang="en-US" sz="1600" dirty="0"/>
              <a:t>We still live in thrall to a world created by Descartes, Bacon, Galileo, and their heirs who taught us to dissect, divide, parse, and analyze by reduction but not how to put things back together or see the world as systems and patterns.</a:t>
            </a:r>
          </a:p>
          <a:p>
            <a:r>
              <a:rPr lang="en-US" sz="1600" dirty="0"/>
              <a:t>			Orr, 2019</a:t>
            </a:r>
          </a:p>
        </p:txBody>
      </p:sp>
    </p:spTree>
    <p:extLst>
      <p:ext uri="{BB962C8B-B14F-4D97-AF65-F5344CB8AC3E}">
        <p14:creationId xmlns:p14="http://schemas.microsoft.com/office/powerpoint/2010/main" val="38894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447800"/>
            <a:ext cx="7958998" cy="3000821"/>
          </a:xfrm>
          <a:prstGeom prst="rect">
            <a:avLst/>
          </a:prstGeom>
          <a:noFill/>
        </p:spPr>
        <p:txBody>
          <a:bodyPr wrap="square" rtlCol="0">
            <a:spAutoFit/>
          </a:bodyPr>
          <a:lstStyle/>
          <a:p>
            <a:r>
              <a:rPr lang="en-US" sz="2100" dirty="0"/>
              <a:t>What educational experiences have had the most effect on you?</a:t>
            </a:r>
          </a:p>
          <a:p>
            <a:endParaRPr lang="en-US" sz="2100" dirty="0"/>
          </a:p>
          <a:p>
            <a:endParaRPr lang="en-US" sz="2100" dirty="0"/>
          </a:p>
          <a:p>
            <a:r>
              <a:rPr lang="en-US" sz="2100" dirty="0"/>
              <a:t>How can the current </a:t>
            </a:r>
            <a:r>
              <a:rPr lang="en-US" sz="2100" dirty="0" smtClean="0"/>
              <a:t>educational system </a:t>
            </a:r>
            <a:r>
              <a:rPr lang="en-US" sz="2100" dirty="0"/>
              <a:t>be reformed to focus on these items?</a:t>
            </a:r>
          </a:p>
          <a:p>
            <a:endParaRPr lang="en-US" sz="2100" dirty="0"/>
          </a:p>
          <a:p>
            <a:endParaRPr lang="en-US" sz="2100" dirty="0"/>
          </a:p>
          <a:p>
            <a:r>
              <a:rPr lang="en-US" sz="2100" dirty="0"/>
              <a:t>How will education be different in the future?</a:t>
            </a:r>
          </a:p>
        </p:txBody>
      </p:sp>
    </p:spTree>
    <p:extLst>
      <p:ext uri="{BB962C8B-B14F-4D97-AF65-F5344CB8AC3E}">
        <p14:creationId xmlns:p14="http://schemas.microsoft.com/office/powerpoint/2010/main" val="295585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 ASSIGNMENT FOR THE </a:t>
            </a:r>
            <a:r>
              <a:rPr lang="en-US" b="1" dirty="0" smtClean="0"/>
              <a:t>CAMPUS</a:t>
            </a:r>
            <a:endParaRPr lang="en-US" dirty="0"/>
          </a:p>
        </p:txBody>
      </p:sp>
      <p:sp>
        <p:nvSpPr>
          <p:cNvPr id="3" name="Content Placeholder 2"/>
          <p:cNvSpPr>
            <a:spLocks noGrp="1"/>
          </p:cNvSpPr>
          <p:nvPr>
            <p:ph idx="1"/>
          </p:nvPr>
        </p:nvSpPr>
        <p:spPr/>
        <p:txBody>
          <a:bodyPr/>
          <a:lstStyle/>
          <a:p>
            <a:r>
              <a:rPr lang="en-US" dirty="0" smtClean="0"/>
              <a:t>“Does </a:t>
            </a:r>
            <a:r>
              <a:rPr lang="en-US" dirty="0"/>
              <a:t>four years here make your graduates better planetary citizens or does it make them, in Wendell Berry's words, </a:t>
            </a:r>
            <a:r>
              <a:rPr lang="en-US" dirty="0" smtClean="0"/>
              <a:t>‘itinerant </a:t>
            </a:r>
            <a:r>
              <a:rPr lang="en-US" dirty="0"/>
              <a:t>professional </a:t>
            </a:r>
            <a:r>
              <a:rPr lang="en-US" dirty="0" smtClean="0"/>
              <a:t>vandals’?”</a:t>
            </a:r>
          </a:p>
          <a:p>
            <a:pPr marL="109728" indent="0">
              <a:buNone/>
            </a:pPr>
            <a:r>
              <a:rPr lang="en-US" dirty="0" smtClean="0"/>
              <a:t> </a:t>
            </a:r>
          </a:p>
          <a:p>
            <a:r>
              <a:rPr lang="en-US" dirty="0" smtClean="0"/>
              <a:t>Does </a:t>
            </a:r>
            <a:r>
              <a:rPr lang="en-US" dirty="0"/>
              <a:t>this college contribute to the development of a sustainable regional economy or, in the name of efficiency, to the processes of destruction?</a:t>
            </a:r>
          </a:p>
        </p:txBody>
      </p:sp>
    </p:spTree>
    <p:extLst>
      <p:ext uri="{BB962C8B-B14F-4D97-AF65-F5344CB8AC3E}">
        <p14:creationId xmlns:p14="http://schemas.microsoft.com/office/powerpoint/2010/main" val="3907444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200" dirty="0" smtClean="0"/>
              <a:t>Examine </a:t>
            </a:r>
            <a:r>
              <a:rPr lang="en-US" sz="3200" dirty="0"/>
              <a:t>resource flows on </a:t>
            </a:r>
            <a:r>
              <a:rPr lang="en-US" sz="3200" dirty="0" smtClean="0"/>
              <a:t>campus</a:t>
            </a:r>
            <a:r>
              <a:rPr lang="en-US" sz="3200" dirty="0"/>
              <a:t>: food, energy, water, materials, and </a:t>
            </a:r>
            <a:r>
              <a:rPr lang="en-US" sz="3200" dirty="0" smtClean="0"/>
              <a:t>waste</a:t>
            </a:r>
            <a:endParaRPr lang="en-US" sz="3200" dirty="0"/>
          </a:p>
        </p:txBody>
      </p:sp>
      <p:sp>
        <p:nvSpPr>
          <p:cNvPr id="3" name="Content Placeholder 2"/>
          <p:cNvSpPr>
            <a:spLocks noGrp="1"/>
          </p:cNvSpPr>
          <p:nvPr>
            <p:ph idx="1"/>
          </p:nvPr>
        </p:nvSpPr>
        <p:spPr>
          <a:xfrm>
            <a:off x="457200" y="1938528"/>
            <a:ext cx="8229600" cy="2633472"/>
          </a:xfrm>
        </p:spPr>
        <p:txBody>
          <a:bodyPr>
            <a:normAutofit/>
          </a:bodyPr>
          <a:lstStyle/>
          <a:p>
            <a:r>
              <a:rPr lang="en-US" sz="2400" dirty="0" smtClean="0"/>
              <a:t>Where does stuff come from?  Where does it go?</a:t>
            </a:r>
          </a:p>
          <a:p>
            <a:endParaRPr lang="en-US" sz="2400" dirty="0"/>
          </a:p>
          <a:p>
            <a:r>
              <a:rPr lang="en-US" sz="2400" dirty="0" smtClean="0"/>
              <a:t>“No </a:t>
            </a:r>
            <a:r>
              <a:rPr lang="en-US" sz="2400" dirty="0"/>
              <a:t>student should graduate without understanding how to analyze resource flows and without the opportunity to participate in the creation of real solutions to real problems</a:t>
            </a:r>
            <a:r>
              <a:rPr lang="en-US" sz="2400" dirty="0" smtClean="0"/>
              <a:t>.”</a:t>
            </a:r>
            <a:endParaRPr lang="en-US" sz="2400" dirty="0"/>
          </a:p>
        </p:txBody>
      </p:sp>
    </p:spTree>
    <p:extLst>
      <p:ext uri="{BB962C8B-B14F-4D97-AF65-F5344CB8AC3E}">
        <p14:creationId xmlns:p14="http://schemas.microsoft.com/office/powerpoint/2010/main" val="313440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literacy</a:t>
            </a:r>
            <a:endParaRPr lang="en-US" dirty="0"/>
          </a:p>
        </p:txBody>
      </p:sp>
      <p:sp>
        <p:nvSpPr>
          <p:cNvPr id="3" name="Content Placeholder 2"/>
          <p:cNvSpPr>
            <a:spLocks noGrp="1"/>
          </p:cNvSpPr>
          <p:nvPr>
            <p:ph idx="1"/>
          </p:nvPr>
        </p:nvSpPr>
        <p:spPr>
          <a:xfrm>
            <a:off x="91108" y="1524000"/>
            <a:ext cx="8900491" cy="4525963"/>
          </a:xfrm>
        </p:spPr>
        <p:txBody>
          <a:bodyPr>
            <a:normAutofit fontScale="85000" lnSpcReduction="10000"/>
          </a:bodyPr>
          <a:lstStyle/>
          <a:p>
            <a:pPr marL="0" indent="0">
              <a:buNone/>
            </a:pPr>
            <a:r>
              <a:rPr lang="en-US" dirty="0" smtClean="0"/>
              <a:t>Every student </a:t>
            </a:r>
            <a:r>
              <a:rPr lang="en-US" dirty="0"/>
              <a:t>should graduate </a:t>
            </a:r>
            <a:r>
              <a:rPr lang="en-US" dirty="0" smtClean="0"/>
              <a:t>with basic </a:t>
            </a:r>
            <a:r>
              <a:rPr lang="en-US" dirty="0"/>
              <a:t>comprehension of:</a:t>
            </a:r>
          </a:p>
          <a:p>
            <a:r>
              <a:rPr lang="en-US" dirty="0"/>
              <a:t>the laws of thermodynamics </a:t>
            </a:r>
          </a:p>
          <a:p>
            <a:r>
              <a:rPr lang="en-US" dirty="0"/>
              <a:t>the basic principles of ecology </a:t>
            </a:r>
          </a:p>
          <a:p>
            <a:r>
              <a:rPr lang="en-US" dirty="0"/>
              <a:t>carrying capacity </a:t>
            </a:r>
          </a:p>
          <a:p>
            <a:r>
              <a:rPr lang="en-US" dirty="0"/>
              <a:t>energetics </a:t>
            </a:r>
          </a:p>
          <a:p>
            <a:r>
              <a:rPr lang="en-US" dirty="0"/>
              <a:t>least-cost, end-use analysis </a:t>
            </a:r>
          </a:p>
          <a:p>
            <a:r>
              <a:rPr lang="en-US" dirty="0"/>
              <a:t>how to live well in a place </a:t>
            </a:r>
          </a:p>
          <a:p>
            <a:r>
              <a:rPr lang="en-US" dirty="0"/>
              <a:t>limits of technology </a:t>
            </a:r>
          </a:p>
          <a:p>
            <a:r>
              <a:rPr lang="en-US" dirty="0"/>
              <a:t>appropriate scale </a:t>
            </a:r>
          </a:p>
          <a:p>
            <a:r>
              <a:rPr lang="en-US" dirty="0"/>
              <a:t>sustainable agriculture and forestry </a:t>
            </a:r>
          </a:p>
          <a:p>
            <a:r>
              <a:rPr lang="en-US" dirty="0"/>
              <a:t>steady-state economics </a:t>
            </a:r>
          </a:p>
          <a:p>
            <a:r>
              <a:rPr lang="en-US" dirty="0"/>
              <a:t>environmental ethics </a:t>
            </a:r>
          </a:p>
          <a:p>
            <a:endParaRPr lang="en-US" dirty="0"/>
          </a:p>
        </p:txBody>
      </p:sp>
      <p:sp>
        <p:nvSpPr>
          <p:cNvPr id="4" name="TextBox 3"/>
          <p:cNvSpPr txBox="1"/>
          <p:nvPr/>
        </p:nvSpPr>
        <p:spPr>
          <a:xfrm rot="20634181">
            <a:off x="3962649" y="3060265"/>
            <a:ext cx="5287025" cy="523220"/>
          </a:xfrm>
          <a:prstGeom prst="rect">
            <a:avLst/>
          </a:prstGeom>
          <a:solidFill>
            <a:schemeClr val="bg1"/>
          </a:solidFill>
        </p:spPr>
        <p:txBody>
          <a:bodyPr wrap="none" rtlCol="0">
            <a:spAutoFit/>
          </a:bodyPr>
          <a:lstStyle/>
          <a:p>
            <a:r>
              <a:rPr lang="en-US" sz="2800" dirty="0">
                <a:solidFill>
                  <a:srgbClr val="00B050"/>
                </a:solidFill>
              </a:rPr>
              <a:t>Are you learning these topics</a:t>
            </a:r>
          </a:p>
        </p:txBody>
      </p:sp>
    </p:spTree>
    <p:extLst>
      <p:ext uri="{BB962C8B-B14F-4D97-AF65-F5344CB8AC3E}">
        <p14:creationId xmlns:p14="http://schemas.microsoft.com/office/powerpoint/2010/main" val="35415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Science of relations between living organisms and their environment (Ernst Haeckel – 1866)</a:t>
            </a:r>
          </a:p>
        </p:txBody>
      </p:sp>
      <p:sp>
        <p:nvSpPr>
          <p:cNvPr id="3" name="Title 2"/>
          <p:cNvSpPr>
            <a:spLocks noGrp="1"/>
          </p:cNvSpPr>
          <p:nvPr>
            <p:ph type="title"/>
          </p:nvPr>
        </p:nvSpPr>
        <p:spPr/>
        <p:txBody>
          <a:bodyPr>
            <a:normAutofit/>
          </a:bodyPr>
          <a:lstStyle/>
          <a:p>
            <a:r>
              <a:rPr lang="en-US" sz="3600" dirty="0" smtClean="0"/>
              <a:t>Ecology</a:t>
            </a:r>
            <a:endParaRPr lang="en-US" sz="3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2667000"/>
            <a:ext cx="1878979" cy="250348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400" y="2661313"/>
            <a:ext cx="2971800" cy="41568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smtClean="0"/>
              <a:t>Science of interrelationships between people and the environment</a:t>
            </a:r>
          </a:p>
          <a:p>
            <a:r>
              <a:rPr lang="en-US" sz="2400" dirty="0" smtClean="0"/>
              <a:t>1920s used by urban sociologists with ecological concepts to explain urban dynamics</a:t>
            </a:r>
          </a:p>
          <a:p>
            <a:r>
              <a:rPr lang="en-US" sz="2400" dirty="0" smtClean="0"/>
              <a:t>1960-1970s used by biologists and ecologists alarmed by human population explosion and environmental degradation. Also used by anthropologists to see impact of </a:t>
            </a:r>
            <a:r>
              <a:rPr lang="en-US" sz="2400" dirty="0" err="1" smtClean="0"/>
              <a:t>env</a:t>
            </a:r>
            <a:r>
              <a:rPr lang="en-US" sz="2400" dirty="0" smtClean="0"/>
              <a:t> on culture</a:t>
            </a:r>
          </a:p>
          <a:p>
            <a:r>
              <a:rPr lang="en-US" sz="2400" dirty="0" smtClean="0"/>
              <a:t>1980s multidisciplinary research with natural and social scientists addressing </a:t>
            </a:r>
            <a:r>
              <a:rPr lang="en-US" sz="2400" dirty="0" err="1" smtClean="0"/>
              <a:t>env</a:t>
            </a:r>
            <a:r>
              <a:rPr lang="en-US" sz="2400" dirty="0" smtClean="0"/>
              <a:t> problems</a:t>
            </a:r>
          </a:p>
          <a:p>
            <a:r>
              <a:rPr lang="en-US" sz="2400" dirty="0" smtClean="0"/>
              <a:t>1990s-present: sustainability science</a:t>
            </a:r>
            <a:endParaRPr lang="en-US" sz="2400" dirty="0"/>
          </a:p>
        </p:txBody>
      </p:sp>
      <p:sp>
        <p:nvSpPr>
          <p:cNvPr id="2" name="Title 1"/>
          <p:cNvSpPr>
            <a:spLocks noGrp="1"/>
          </p:cNvSpPr>
          <p:nvPr>
            <p:ph type="title"/>
          </p:nvPr>
        </p:nvSpPr>
        <p:spPr/>
        <p:txBody>
          <a:bodyPr>
            <a:normAutofit/>
          </a:bodyPr>
          <a:lstStyle/>
          <a:p>
            <a:r>
              <a:rPr lang="en-US" sz="3600" dirty="0" smtClean="0"/>
              <a:t>What is Human Ecology?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400" dirty="0"/>
              <a:t>anticipate the long-range environmental consequences of human </a:t>
            </a:r>
            <a:r>
              <a:rPr lang="en-US" sz="2400" dirty="0" smtClean="0"/>
              <a:t>actions</a:t>
            </a:r>
            <a:endParaRPr lang="en-US" sz="2400" dirty="0"/>
          </a:p>
          <a:p>
            <a:pPr lvl="0"/>
            <a:r>
              <a:rPr lang="en-US" sz="2400" dirty="0"/>
              <a:t>avoid disastrous surprises from the </a:t>
            </a:r>
            <a:r>
              <a:rPr lang="en-US" sz="2400" dirty="0" smtClean="0"/>
              <a:t>environment</a:t>
            </a:r>
            <a:endParaRPr lang="en-US" sz="2400" dirty="0"/>
          </a:p>
          <a:p>
            <a:pPr lvl="0"/>
            <a:r>
              <a:rPr lang="en-US" sz="2400" dirty="0"/>
              <a:t>generate ideas for dealing with environmental problems; and, in </a:t>
            </a:r>
            <a:r>
              <a:rPr lang="en-US" sz="2400" dirty="0" smtClean="0"/>
              <a:t>general</a:t>
            </a:r>
            <a:r>
              <a:rPr lang="en-US" sz="2400" dirty="0"/>
              <a:t> </a:t>
            </a:r>
          </a:p>
          <a:p>
            <a:pPr lvl="0"/>
            <a:r>
              <a:rPr lang="en-US" sz="2400" dirty="0"/>
              <a:t>maintain a </a:t>
            </a:r>
            <a:r>
              <a:rPr lang="en-US" sz="2400" dirty="0" smtClean="0"/>
              <a:t>livable </a:t>
            </a:r>
            <a:r>
              <a:rPr lang="en-US" sz="2400" dirty="0"/>
              <a:t>and sustainable relationship with the environment.  </a:t>
            </a:r>
          </a:p>
          <a:p>
            <a:endParaRPr lang="en-US" sz="2400" dirty="0"/>
          </a:p>
        </p:txBody>
      </p:sp>
      <p:sp>
        <p:nvSpPr>
          <p:cNvPr id="2" name="Title 1"/>
          <p:cNvSpPr>
            <a:spLocks noGrp="1"/>
          </p:cNvSpPr>
          <p:nvPr>
            <p:ph type="title"/>
          </p:nvPr>
        </p:nvSpPr>
        <p:spPr/>
        <p:txBody>
          <a:bodyPr>
            <a:noAutofit/>
          </a:bodyPr>
          <a:lstStyle/>
          <a:p>
            <a:r>
              <a:rPr lang="en-US" sz="3600" dirty="0" smtClean="0"/>
              <a:t>Tracing the chain of effects through ecosystems and human society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 y="0"/>
            <a:ext cx="9144000" cy="838200"/>
          </a:xfrm>
        </p:spPr>
        <p:txBody>
          <a:bodyPr>
            <a:noAutofit/>
          </a:bodyPr>
          <a:lstStyle/>
          <a:p>
            <a:pPr algn="ctr"/>
            <a:r>
              <a:rPr lang="en-US" i="1" dirty="0">
                <a:effectLst/>
                <a:latin typeface="Times New Roman" panose="02020603050405020304" pitchFamily="18" charset="0"/>
                <a:cs typeface="Times New Roman" panose="02020603050405020304" pitchFamily="18" charset="0"/>
              </a:rPr>
              <a:t>Flourishing </a:t>
            </a:r>
            <a:r>
              <a:rPr lang="en-US" i="1" dirty="0" smtClean="0">
                <a:effectLst/>
                <a:latin typeface="Times New Roman" panose="02020603050405020304" pitchFamily="18" charset="0"/>
                <a:cs typeface="Times New Roman" panose="02020603050405020304" pitchFamily="18" charset="0"/>
              </a:rPr>
              <a:t>within </a:t>
            </a:r>
            <a:r>
              <a:rPr lang="en-US" i="1" dirty="0">
                <a:effectLst/>
                <a:latin typeface="Times New Roman" panose="02020603050405020304" pitchFamily="18" charset="0"/>
                <a:cs typeface="Times New Roman" panose="02020603050405020304" pitchFamily="18" charset="0"/>
              </a:rPr>
              <a:t>Limits to </a:t>
            </a:r>
            <a:r>
              <a:rPr lang="en-US" i="1" dirty="0" smtClean="0">
                <a:effectLst/>
                <a:latin typeface="Times New Roman" panose="02020603050405020304" pitchFamily="18" charset="0"/>
                <a:cs typeface="Times New Roman" panose="02020603050405020304" pitchFamily="18" charset="0"/>
              </a:rPr>
              <a:t>Growth</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4294967295"/>
          </p:nvPr>
        </p:nvSpPr>
        <p:spPr>
          <a:xfrm>
            <a:off x="-1" y="2087563"/>
            <a:ext cx="9144001" cy="2103437"/>
          </a:xfrm>
        </p:spPr>
        <p:txBody>
          <a:bodyPr>
            <a:normAutofit fontScale="85000" lnSpcReduction="10000"/>
          </a:bodyPr>
          <a:lstStyle/>
          <a:p>
            <a:pPr marL="109728" indent="0">
              <a:buNone/>
            </a:pPr>
            <a:r>
              <a:rPr lang="en-US" dirty="0" smtClean="0">
                <a:latin typeface="Times New Roman" panose="02020603050405020304" pitchFamily="18" charset="0"/>
                <a:cs typeface="Times New Roman" panose="02020603050405020304" pitchFamily="18" charset="0"/>
              </a:rPr>
              <a:t>Brian D. Fath, Ph.D. – bfath@towson.edu</a:t>
            </a:r>
          </a:p>
          <a:p>
            <a:endParaRPr lang="en-US"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Professor, Department of Biological Sciences, Towson University, Baltimore, Maryland, USA</a:t>
            </a:r>
          </a:p>
          <a:p>
            <a:r>
              <a:rPr lang="en-US" sz="2000" dirty="0" smtClean="0">
                <a:latin typeface="Times New Roman" panose="02020603050405020304" pitchFamily="18" charset="0"/>
                <a:cs typeface="Times New Roman" panose="02020603050405020304" pitchFamily="18" charset="0"/>
              </a:rPr>
              <a:t>Senior Research Scholar, International Institute for Applied Systems Analysis, </a:t>
            </a:r>
            <a:r>
              <a:rPr lang="en-US" sz="2000" dirty="0" err="1" smtClean="0">
                <a:latin typeface="Times New Roman" panose="02020603050405020304" pitchFamily="18" charset="0"/>
                <a:cs typeface="Times New Roman" panose="02020603050405020304" pitchFamily="18" charset="0"/>
              </a:rPr>
              <a:t>Laxenburg</a:t>
            </a:r>
            <a:r>
              <a:rPr lang="en-US" sz="2000" dirty="0" smtClean="0">
                <a:latin typeface="Times New Roman" panose="02020603050405020304" pitchFamily="18" charset="0"/>
                <a:cs typeface="Times New Roman" panose="02020603050405020304" pitchFamily="18" charset="0"/>
              </a:rPr>
              <a:t>, Austria</a:t>
            </a:r>
          </a:p>
          <a:p>
            <a:r>
              <a:rPr lang="en-US" sz="2000" dirty="0">
                <a:latin typeface="Times New Roman" panose="02020603050405020304" pitchFamily="18" charset="0"/>
                <a:cs typeface="Times New Roman" panose="02020603050405020304" pitchFamily="18" charset="0"/>
              </a:rPr>
              <a:t>Fulbright Distinguished </a:t>
            </a:r>
            <a:r>
              <a:rPr lang="en-US" sz="2000" dirty="0" smtClean="0">
                <a:latin typeface="Times New Roman" panose="02020603050405020304" pitchFamily="18" charset="0"/>
                <a:cs typeface="Times New Roman" panose="02020603050405020304" pitchFamily="18" charset="0"/>
              </a:rPr>
              <a:t>Chair, Department of Environmental Studies, Masaryk University, Brno, Czech Republic</a:t>
            </a:r>
            <a:endParaRPr lang="en-US" sz="20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Obráze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0354" y="4572000"/>
            <a:ext cx="3090286" cy="232029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4125913"/>
            <a:ext cx="3505200" cy="2628900"/>
          </a:xfrm>
          <a:prstGeom prst="rect">
            <a:avLst/>
          </a:prstGeom>
        </p:spPr>
      </p:pic>
    </p:spTree>
    <p:extLst>
      <p:ext uri="{BB962C8B-B14F-4D97-AF65-F5344CB8AC3E}">
        <p14:creationId xmlns:p14="http://schemas.microsoft.com/office/powerpoint/2010/main" val="155908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are ways that you depend on the environment?</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05128"/>
            <a:ext cx="7239000" cy="4843272"/>
          </a:xfrm>
        </p:spPr>
        <p:txBody>
          <a:bodyPr>
            <a:normAutofit fontScale="77500" lnSpcReduction="20000"/>
          </a:bodyPr>
          <a:lstStyle/>
          <a:p>
            <a:pPr marL="109728" indent="0">
              <a:buNone/>
            </a:pPr>
            <a:r>
              <a:rPr lang="en-US" dirty="0">
                <a:latin typeface="Times New Roman" panose="02020603050405020304" pitchFamily="18" charset="0"/>
                <a:cs typeface="Times New Roman" panose="02020603050405020304" pitchFamily="18" charset="0"/>
              </a:rPr>
              <a:t>The concept of country, homeland, dwelling place becomes simplified as ‘</a:t>
            </a:r>
            <a:r>
              <a:rPr lang="en-US" dirty="0" smtClean="0">
                <a:latin typeface="Times New Roman" panose="02020603050405020304" pitchFamily="18" charset="0"/>
                <a:cs typeface="Times New Roman" panose="02020603050405020304" pitchFamily="18" charset="0"/>
              </a:rPr>
              <a:t>the environment</a:t>
            </a:r>
            <a:r>
              <a:rPr lang="en-US" dirty="0">
                <a:latin typeface="Times New Roman" panose="02020603050405020304" pitchFamily="18" charset="0"/>
                <a:cs typeface="Times New Roman" panose="02020603050405020304" pitchFamily="18" charset="0"/>
              </a:rPr>
              <a:t>’—that is, what surrounds us. Once we see our place, our part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world, as surrounding us, we have already made a profound </a:t>
            </a:r>
            <a:r>
              <a:rPr lang="en-US" dirty="0" smtClean="0">
                <a:latin typeface="Times New Roman" panose="02020603050405020304" pitchFamily="18" charset="0"/>
                <a:cs typeface="Times New Roman" panose="02020603050405020304" pitchFamily="18" charset="0"/>
              </a:rPr>
              <a:t>division between </a:t>
            </a:r>
            <a:r>
              <a:rPr lang="en-US" dirty="0">
                <a:latin typeface="Times New Roman" panose="02020603050405020304" pitchFamily="18" charset="0"/>
                <a:cs typeface="Times New Roman" panose="02020603050405020304" pitchFamily="18" charset="0"/>
              </a:rPr>
              <a:t>it and ourselves. </a:t>
            </a:r>
            <a:endParaRPr lang="en-US" dirty="0" smtClean="0">
              <a:latin typeface="Times New Roman" panose="02020603050405020304" pitchFamily="18" charset="0"/>
              <a:cs typeface="Times New Roman" panose="02020603050405020304" pitchFamily="18" charset="0"/>
            </a:endParaRPr>
          </a:p>
          <a:p>
            <a:pPr marL="109728" indent="0">
              <a:buNone/>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have given up the understanding—dropped it </a:t>
            </a:r>
            <a:r>
              <a:rPr lang="en-US" dirty="0" smtClean="0">
                <a:latin typeface="Times New Roman" panose="02020603050405020304" pitchFamily="18" charset="0"/>
                <a:cs typeface="Times New Roman" panose="02020603050405020304" pitchFamily="18" charset="0"/>
              </a:rPr>
              <a:t>out of </a:t>
            </a:r>
            <a:r>
              <a:rPr lang="en-US" dirty="0">
                <a:latin typeface="Times New Roman" panose="02020603050405020304" pitchFamily="18" charset="0"/>
                <a:cs typeface="Times New Roman" panose="02020603050405020304" pitchFamily="18" charset="0"/>
              </a:rPr>
              <a:t>our language and so out of our thought—that we and our country create </a:t>
            </a:r>
            <a:r>
              <a:rPr lang="en-US" dirty="0" smtClean="0">
                <a:latin typeface="Times New Roman" panose="02020603050405020304" pitchFamily="18" charset="0"/>
                <a:cs typeface="Times New Roman" panose="02020603050405020304" pitchFamily="18" charset="0"/>
              </a:rPr>
              <a:t>one another</a:t>
            </a:r>
            <a:r>
              <a:rPr lang="en-US" dirty="0">
                <a:latin typeface="Times New Roman" panose="02020603050405020304" pitchFamily="18" charset="0"/>
                <a:cs typeface="Times New Roman" panose="02020603050405020304" pitchFamily="18" charset="0"/>
              </a:rPr>
              <a:t>, depend on one another, are literally part of one another; that our </a:t>
            </a:r>
            <a:r>
              <a:rPr lang="en-US" dirty="0" smtClean="0">
                <a:latin typeface="Times New Roman" panose="02020603050405020304" pitchFamily="18" charset="0"/>
                <a:cs typeface="Times New Roman" panose="02020603050405020304" pitchFamily="18" charset="0"/>
              </a:rPr>
              <a:t>land passes </a:t>
            </a:r>
            <a:r>
              <a:rPr lang="en-US" dirty="0">
                <a:latin typeface="Times New Roman" panose="02020603050405020304" pitchFamily="18" charset="0"/>
                <a:cs typeface="Times New Roman" panose="02020603050405020304" pitchFamily="18" charset="0"/>
              </a:rPr>
              <a:t>in and out of our bodies just as our bodies pass in and out of </a:t>
            </a:r>
            <a:r>
              <a:rPr lang="en-US" dirty="0" smtClean="0">
                <a:latin typeface="Times New Roman" panose="02020603050405020304" pitchFamily="18" charset="0"/>
                <a:cs typeface="Times New Roman" panose="02020603050405020304" pitchFamily="18" charset="0"/>
              </a:rPr>
              <a:t>our land</a:t>
            </a:r>
            <a:r>
              <a:rPr lang="en-US" dirty="0">
                <a:latin typeface="Times New Roman" panose="02020603050405020304" pitchFamily="18" charset="0"/>
                <a:cs typeface="Times New Roman" panose="02020603050405020304" pitchFamily="18" charset="0"/>
              </a:rPr>
              <a:t>; that as we and our land are part of one another, so all who are living </a:t>
            </a:r>
            <a:r>
              <a:rPr lang="en-US" dirty="0" smtClean="0">
                <a:latin typeface="Times New Roman" panose="02020603050405020304" pitchFamily="18" charset="0"/>
                <a:cs typeface="Times New Roman" panose="02020603050405020304" pitchFamily="18" charset="0"/>
              </a:rPr>
              <a:t>as neighbors </a:t>
            </a:r>
            <a:r>
              <a:rPr lang="en-US" dirty="0">
                <a:latin typeface="Times New Roman" panose="02020603050405020304" pitchFamily="18" charset="0"/>
                <a:cs typeface="Times New Roman" panose="02020603050405020304" pitchFamily="18" charset="0"/>
              </a:rPr>
              <a:t>here, human and plant and animal, are part of one another, and </a:t>
            </a:r>
            <a:r>
              <a:rPr lang="en-US" dirty="0" smtClean="0">
                <a:latin typeface="Times New Roman" panose="02020603050405020304" pitchFamily="18" charset="0"/>
                <a:cs typeface="Times New Roman" panose="02020603050405020304" pitchFamily="18" charset="0"/>
              </a:rPr>
              <a:t>so cannot </a:t>
            </a:r>
            <a:r>
              <a:rPr lang="en-US" dirty="0">
                <a:latin typeface="Times New Roman" panose="02020603050405020304" pitchFamily="18" charset="0"/>
                <a:cs typeface="Times New Roman" panose="02020603050405020304" pitchFamily="18" charset="0"/>
              </a:rPr>
              <a:t>possibly flourish alone; that, therefore, our culture must be our </a:t>
            </a:r>
            <a:r>
              <a:rPr lang="en-US" dirty="0" smtClean="0">
                <a:latin typeface="Times New Roman" panose="02020603050405020304" pitchFamily="18" charset="0"/>
                <a:cs typeface="Times New Roman" panose="02020603050405020304" pitchFamily="18" charset="0"/>
              </a:rPr>
              <a:t>response to </a:t>
            </a:r>
            <a:r>
              <a:rPr lang="en-US" dirty="0">
                <a:latin typeface="Times New Roman" panose="02020603050405020304" pitchFamily="18" charset="0"/>
                <a:cs typeface="Times New Roman" panose="02020603050405020304" pitchFamily="18" charset="0"/>
              </a:rPr>
              <a:t>our place, our culture and our place are images of each other and </a:t>
            </a:r>
            <a:r>
              <a:rPr lang="en-US" dirty="0" smtClean="0">
                <a:latin typeface="Times New Roman" panose="02020603050405020304" pitchFamily="18" charset="0"/>
                <a:cs typeface="Times New Roman" panose="02020603050405020304" pitchFamily="18" charset="0"/>
              </a:rPr>
              <a:t>inseparably from </a:t>
            </a:r>
            <a:r>
              <a:rPr lang="en-US" dirty="0">
                <a:latin typeface="Times New Roman" panose="02020603050405020304" pitchFamily="18" charset="0"/>
                <a:cs typeface="Times New Roman" panose="02020603050405020304" pitchFamily="18" charset="0"/>
              </a:rPr>
              <a:t>each other, and so neither can be better than the other</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630936" lvl="2" indent="0">
              <a:buNone/>
            </a:pPr>
            <a:r>
              <a:rPr lang="en-US" dirty="0" smtClean="0">
                <a:latin typeface="Times New Roman" panose="02020603050405020304" pitchFamily="18" charset="0"/>
                <a:cs typeface="Times New Roman" panose="02020603050405020304" pitchFamily="18" charset="0"/>
              </a:rPr>
              <a:t>Berry </a:t>
            </a:r>
            <a:r>
              <a:rPr lang="en-US" dirty="0">
                <a:latin typeface="Times New Roman" panose="02020603050405020304" pitchFamily="18" charset="0"/>
                <a:cs typeface="Times New Roman" panose="02020603050405020304" pitchFamily="18" charset="0"/>
              </a:rPr>
              <a:t>(1977, p. 24).</a:t>
            </a:r>
          </a:p>
        </p:txBody>
      </p:sp>
      <p:sp>
        <p:nvSpPr>
          <p:cNvPr id="3" name="Title 2"/>
          <p:cNvSpPr>
            <a:spLocks noGrp="1"/>
          </p:cNvSpPr>
          <p:nvPr>
            <p:ph type="title"/>
          </p:nvPr>
        </p:nvSpPr>
        <p:spPr/>
        <p:txBody>
          <a:bodyPr/>
          <a:lstStyle/>
          <a:p>
            <a:r>
              <a:rPr lang="en-US" dirty="0" smtClean="0"/>
              <a:t>“What is Environment”</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9891" y="4419600"/>
            <a:ext cx="1802430" cy="230028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2839" y="63899"/>
            <a:ext cx="2176533" cy="1351255"/>
          </a:xfrm>
          <a:prstGeom prst="rect">
            <a:avLst/>
          </a:prstGeom>
        </p:spPr>
      </p:pic>
    </p:spTree>
    <p:extLst>
      <p:ext uri="{BB962C8B-B14F-4D97-AF65-F5344CB8AC3E}">
        <p14:creationId xmlns:p14="http://schemas.microsoft.com/office/powerpoint/2010/main" val="12386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Theory - boundaries</a:t>
            </a:r>
            <a:endParaRPr lang="en-US" dirty="0"/>
          </a:p>
        </p:txBody>
      </p:sp>
      <p:grpSp>
        <p:nvGrpSpPr>
          <p:cNvPr id="5" name="Group 14"/>
          <p:cNvGrpSpPr>
            <a:grpSpLocks/>
          </p:cNvGrpSpPr>
          <p:nvPr/>
        </p:nvGrpSpPr>
        <p:grpSpPr bwMode="auto">
          <a:xfrm>
            <a:off x="1447800" y="1676400"/>
            <a:ext cx="6019800" cy="3657600"/>
            <a:chOff x="1344" y="1008"/>
            <a:chExt cx="2736" cy="1488"/>
          </a:xfrm>
        </p:grpSpPr>
        <p:sp>
          <p:nvSpPr>
            <p:cNvPr id="7" name="AutoShape 15"/>
            <p:cNvSpPr>
              <a:spLocks noChangeArrowheads="1"/>
            </p:cNvSpPr>
            <p:nvPr/>
          </p:nvSpPr>
          <p:spPr bwMode="auto">
            <a:xfrm>
              <a:off x="2339" y="1346"/>
              <a:ext cx="804" cy="719"/>
            </a:xfrm>
            <a:prstGeom prst="flowChartAlternateProcess">
              <a:avLst/>
            </a:prstGeom>
            <a:solidFill>
              <a:schemeClr val="accent1"/>
            </a:solidFill>
            <a:ln w="9525">
              <a:solidFill>
                <a:schemeClr val="tx1"/>
              </a:solidFill>
              <a:miter lim="800000"/>
              <a:headEnd/>
              <a:tailEnd/>
            </a:ln>
          </p:spPr>
          <p:txBody>
            <a:bodyPr anchor="ctr"/>
            <a:lstStyle/>
            <a:p>
              <a:pPr algn="ctr"/>
              <a:r>
                <a:rPr lang="en-US" dirty="0" smtClean="0"/>
                <a:t>System</a:t>
              </a:r>
            </a:p>
            <a:p>
              <a:pPr algn="ctr"/>
              <a:r>
                <a:rPr lang="en-US" sz="1600" dirty="0" smtClean="0"/>
                <a:t>(Self,</a:t>
              </a:r>
            </a:p>
            <a:p>
              <a:pPr algn="ctr"/>
              <a:r>
                <a:rPr lang="en-US" sz="1600" dirty="0" smtClean="0"/>
                <a:t>Campus, </a:t>
              </a:r>
            </a:p>
            <a:p>
              <a:pPr algn="ctr"/>
              <a:r>
                <a:rPr lang="en-US" sz="1600" dirty="0" smtClean="0"/>
                <a:t>City,</a:t>
              </a:r>
            </a:p>
            <a:p>
              <a:pPr algn="ctr"/>
              <a:r>
                <a:rPr lang="en-US" sz="1600" dirty="0" smtClean="0"/>
                <a:t>State,</a:t>
              </a:r>
            </a:p>
            <a:p>
              <a:pPr algn="ctr"/>
              <a:r>
                <a:rPr lang="en-US" sz="1600" dirty="0" smtClean="0"/>
                <a:t>Nation)</a:t>
              </a:r>
              <a:endParaRPr lang="en-US" sz="1600" dirty="0"/>
            </a:p>
          </p:txBody>
        </p:sp>
        <p:sp>
          <p:nvSpPr>
            <p:cNvPr id="8" name="AutoShape 16"/>
            <p:cNvSpPr>
              <a:spLocks noChangeArrowheads="1"/>
            </p:cNvSpPr>
            <p:nvPr/>
          </p:nvSpPr>
          <p:spPr bwMode="auto">
            <a:xfrm>
              <a:off x="1344" y="1008"/>
              <a:ext cx="2736" cy="1488"/>
            </a:xfrm>
            <a:prstGeom prst="roundRect">
              <a:avLst>
                <a:gd name="adj" fmla="val 16667"/>
              </a:avLst>
            </a:prstGeom>
            <a:noFill/>
            <a:ln w="9525">
              <a:solidFill>
                <a:schemeClr val="tx1"/>
              </a:solidFill>
              <a:round/>
              <a:headEnd/>
              <a:tailEnd/>
            </a:ln>
          </p:spPr>
          <p:txBody>
            <a:bodyPr wrap="none" anchor="ctr"/>
            <a:lstStyle/>
            <a:p>
              <a:endParaRPr lang="en-US"/>
            </a:p>
          </p:txBody>
        </p:sp>
        <p:sp>
          <p:nvSpPr>
            <p:cNvPr id="9" name="Text Box 17"/>
            <p:cNvSpPr txBox="1">
              <a:spLocks noChangeArrowheads="1"/>
            </p:cNvSpPr>
            <p:nvPr/>
          </p:nvSpPr>
          <p:spPr bwMode="auto">
            <a:xfrm>
              <a:off x="1536" y="2341"/>
              <a:ext cx="803" cy="155"/>
            </a:xfrm>
            <a:prstGeom prst="rect">
              <a:avLst/>
            </a:prstGeom>
            <a:noFill/>
            <a:ln w="9525">
              <a:noFill/>
              <a:miter lim="800000"/>
              <a:headEnd/>
              <a:tailEnd/>
            </a:ln>
          </p:spPr>
          <p:txBody>
            <a:bodyPr wrap="square">
              <a:spAutoFit/>
            </a:bodyPr>
            <a:lstStyle/>
            <a:p>
              <a:r>
                <a:rPr lang="en-US" dirty="0"/>
                <a:t>Environment</a:t>
              </a:r>
            </a:p>
          </p:txBody>
        </p:sp>
      </p:grpSp>
    </p:spTree>
    <p:extLst>
      <p:ext uri="{BB962C8B-B14F-4D97-AF65-F5344CB8AC3E}">
        <p14:creationId xmlns:p14="http://schemas.microsoft.com/office/powerpoint/2010/main" val="1777825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3429000"/>
            <a:ext cx="7772400" cy="3124200"/>
            <a:chOff x="240" y="2160"/>
            <a:chExt cx="4896" cy="1968"/>
          </a:xfrm>
        </p:grpSpPr>
        <p:grpSp>
          <p:nvGrpSpPr>
            <p:cNvPr id="37897" name="Group 3"/>
            <p:cNvGrpSpPr>
              <a:grpSpLocks/>
            </p:cNvGrpSpPr>
            <p:nvPr/>
          </p:nvGrpSpPr>
          <p:grpSpPr bwMode="auto">
            <a:xfrm>
              <a:off x="432" y="2496"/>
              <a:ext cx="4482" cy="1632"/>
              <a:chOff x="624" y="2544"/>
              <a:chExt cx="4482" cy="1632"/>
            </a:xfrm>
          </p:grpSpPr>
          <p:sp>
            <p:nvSpPr>
              <p:cNvPr id="37899" name="AutoShape 4"/>
              <p:cNvSpPr>
                <a:spLocks noChangeArrowheads="1"/>
              </p:cNvSpPr>
              <p:nvPr/>
            </p:nvSpPr>
            <p:spPr bwMode="auto">
              <a:xfrm>
                <a:off x="2688" y="3216"/>
                <a:ext cx="369" cy="327"/>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p>
            </p:txBody>
          </p:sp>
          <p:sp>
            <p:nvSpPr>
              <p:cNvPr id="37900" name="Line 5"/>
              <p:cNvSpPr>
                <a:spLocks noChangeShapeType="1"/>
              </p:cNvSpPr>
              <p:nvPr/>
            </p:nvSpPr>
            <p:spPr bwMode="auto">
              <a:xfrm flipH="1">
                <a:off x="2884" y="2642"/>
                <a:ext cx="1304" cy="587"/>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6"/>
              <p:cNvSpPr>
                <a:spLocks noChangeShapeType="1"/>
              </p:cNvSpPr>
              <p:nvPr/>
            </p:nvSpPr>
            <p:spPr bwMode="auto">
              <a:xfrm flipH="1" flipV="1">
                <a:off x="2884" y="3556"/>
                <a:ext cx="1304" cy="587"/>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7"/>
              <p:cNvSpPr>
                <a:spLocks noChangeShapeType="1"/>
              </p:cNvSpPr>
              <p:nvPr/>
            </p:nvSpPr>
            <p:spPr bwMode="auto">
              <a:xfrm flipH="1" flipV="1">
                <a:off x="1353" y="2544"/>
                <a:ext cx="1531" cy="685"/>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8"/>
              <p:cNvSpPr>
                <a:spLocks noChangeShapeType="1"/>
              </p:cNvSpPr>
              <p:nvPr/>
            </p:nvSpPr>
            <p:spPr bwMode="auto">
              <a:xfrm flipH="1">
                <a:off x="1296" y="3556"/>
                <a:ext cx="1560" cy="620"/>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Freeform 9"/>
              <p:cNvSpPr>
                <a:spLocks/>
              </p:cNvSpPr>
              <p:nvPr/>
            </p:nvSpPr>
            <p:spPr bwMode="auto">
              <a:xfrm>
                <a:off x="2827" y="3229"/>
                <a:ext cx="85" cy="327"/>
              </a:xfrm>
              <a:custGeom>
                <a:avLst/>
                <a:gdLst>
                  <a:gd name="T0" fmla="*/ 1 w 144"/>
                  <a:gd name="T1" fmla="*/ 0 h 480"/>
                  <a:gd name="T2" fmla="*/ 0 w 144"/>
                  <a:gd name="T3" fmla="*/ 1 h 480"/>
                  <a:gd name="T4" fmla="*/ 1 w 144"/>
                  <a:gd name="T5" fmla="*/ 1 h 480"/>
                  <a:gd name="T6" fmla="*/ 1 w 144"/>
                  <a:gd name="T7" fmla="*/ 1 h 480"/>
                  <a:gd name="T8" fmla="*/ 0 60000 65536"/>
                  <a:gd name="T9" fmla="*/ 0 60000 65536"/>
                  <a:gd name="T10" fmla="*/ 0 60000 65536"/>
                  <a:gd name="T11" fmla="*/ 0 60000 65536"/>
                  <a:gd name="T12" fmla="*/ 0 w 144"/>
                  <a:gd name="T13" fmla="*/ 0 h 480"/>
                  <a:gd name="T14" fmla="*/ 144 w 144"/>
                  <a:gd name="T15" fmla="*/ 480 h 480"/>
                </a:gdLst>
                <a:ahLst/>
                <a:cxnLst>
                  <a:cxn ang="T8">
                    <a:pos x="T0" y="T1"/>
                  </a:cxn>
                  <a:cxn ang="T9">
                    <a:pos x="T2" y="T3"/>
                  </a:cxn>
                  <a:cxn ang="T10">
                    <a:pos x="T4" y="T5"/>
                  </a:cxn>
                  <a:cxn ang="T11">
                    <a:pos x="T6" y="T7"/>
                  </a:cxn>
                </a:cxnLst>
                <a:rect l="T12" t="T13" r="T14" b="T15"/>
                <a:pathLst>
                  <a:path w="144" h="480">
                    <a:moveTo>
                      <a:pt x="96" y="0"/>
                    </a:moveTo>
                    <a:lnTo>
                      <a:pt x="0" y="288"/>
                    </a:lnTo>
                    <a:lnTo>
                      <a:pt x="144" y="192"/>
                    </a:lnTo>
                    <a:lnTo>
                      <a:pt x="96" y="480"/>
                    </a:lnTo>
                  </a:path>
                </a:pathLst>
              </a:custGeom>
              <a:noFill/>
              <a:ln w="3492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7905" name="Text Box 10"/>
              <p:cNvSpPr txBox="1">
                <a:spLocks noChangeArrowheads="1"/>
              </p:cNvSpPr>
              <p:nvPr/>
            </p:nvSpPr>
            <p:spPr bwMode="auto">
              <a:xfrm>
                <a:off x="624" y="3264"/>
                <a:ext cx="15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a:latin typeface="Times New Roman" pitchFamily="18" charset="0"/>
                  </a:rPr>
                  <a:t>Input Environment</a:t>
                </a:r>
              </a:p>
            </p:txBody>
          </p:sp>
          <p:sp>
            <p:nvSpPr>
              <p:cNvPr id="37906" name="Text Box 11"/>
              <p:cNvSpPr txBox="1">
                <a:spLocks noChangeArrowheads="1"/>
              </p:cNvSpPr>
              <p:nvPr/>
            </p:nvSpPr>
            <p:spPr bwMode="auto">
              <a:xfrm>
                <a:off x="3408" y="3264"/>
                <a:ext cx="16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a:latin typeface="Times New Roman" pitchFamily="18" charset="0"/>
                  </a:rPr>
                  <a:t>Output Environment</a:t>
                </a:r>
              </a:p>
            </p:txBody>
          </p:sp>
        </p:grpSp>
        <p:sp>
          <p:nvSpPr>
            <p:cNvPr id="37898" name="Text Box 12"/>
            <p:cNvSpPr txBox="1">
              <a:spLocks noChangeArrowheads="1"/>
            </p:cNvSpPr>
            <p:nvPr/>
          </p:nvSpPr>
          <p:spPr bwMode="auto">
            <a:xfrm>
              <a:off x="240" y="2160"/>
              <a:ext cx="489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600" dirty="0">
                  <a:latin typeface="Times New Roman" pitchFamily="18" charset="0"/>
                </a:rPr>
                <a:t>New perspective, </a:t>
              </a:r>
              <a:r>
                <a:rPr lang="en-US" altLang="en-US" sz="2600" dirty="0" smtClean="0">
                  <a:latin typeface="Times New Roman" pitchFamily="18" charset="0"/>
                </a:rPr>
                <a:t>system is </a:t>
              </a:r>
              <a:r>
                <a:rPr lang="en-US" altLang="en-US" sz="2600" dirty="0">
                  <a:latin typeface="Times New Roman" pitchFamily="18" charset="0"/>
                </a:rPr>
                <a:t>focus of two environments</a:t>
              </a:r>
            </a:p>
          </p:txBody>
        </p:sp>
      </p:grpSp>
      <p:grpSp>
        <p:nvGrpSpPr>
          <p:cNvPr id="37891" name="Group 13"/>
          <p:cNvGrpSpPr>
            <a:grpSpLocks/>
          </p:cNvGrpSpPr>
          <p:nvPr/>
        </p:nvGrpSpPr>
        <p:grpSpPr bwMode="auto">
          <a:xfrm>
            <a:off x="228600" y="228600"/>
            <a:ext cx="7772400" cy="2895600"/>
            <a:chOff x="144" y="144"/>
            <a:chExt cx="4896" cy="1824"/>
          </a:xfrm>
        </p:grpSpPr>
        <p:grpSp>
          <p:nvGrpSpPr>
            <p:cNvPr id="37892" name="Group 14"/>
            <p:cNvGrpSpPr>
              <a:grpSpLocks/>
            </p:cNvGrpSpPr>
            <p:nvPr/>
          </p:nvGrpSpPr>
          <p:grpSpPr bwMode="auto">
            <a:xfrm>
              <a:off x="1248" y="480"/>
              <a:ext cx="2736" cy="1488"/>
              <a:chOff x="1344" y="1008"/>
              <a:chExt cx="2736" cy="1488"/>
            </a:xfrm>
          </p:grpSpPr>
          <p:sp>
            <p:nvSpPr>
              <p:cNvPr id="37894" name="AutoShape 15"/>
              <p:cNvSpPr>
                <a:spLocks noChangeArrowheads="1"/>
              </p:cNvSpPr>
              <p:nvPr/>
            </p:nvSpPr>
            <p:spPr bwMode="auto">
              <a:xfrm>
                <a:off x="2400" y="1460"/>
                <a:ext cx="672" cy="55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000" dirty="0" smtClean="0">
                    <a:latin typeface="Times New Roman" pitchFamily="18" charset="0"/>
                  </a:rPr>
                  <a:t>System</a:t>
                </a:r>
                <a:endParaRPr lang="en-US" altLang="en-US" sz="2400" dirty="0">
                  <a:latin typeface="Times New Roman" pitchFamily="18" charset="0"/>
                </a:endParaRPr>
              </a:p>
            </p:txBody>
          </p:sp>
          <p:sp>
            <p:nvSpPr>
              <p:cNvPr id="37895" name="AutoShape 16"/>
              <p:cNvSpPr>
                <a:spLocks noChangeArrowheads="1"/>
              </p:cNvSpPr>
              <p:nvPr/>
            </p:nvSpPr>
            <p:spPr bwMode="auto">
              <a:xfrm>
                <a:off x="1344" y="1008"/>
                <a:ext cx="2736" cy="14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sp>
            <p:nvSpPr>
              <p:cNvPr id="37896" name="Text Box 17"/>
              <p:cNvSpPr txBox="1">
                <a:spLocks noChangeArrowheads="1"/>
              </p:cNvSpPr>
              <p:nvPr/>
            </p:nvSpPr>
            <p:spPr bwMode="auto">
              <a:xfrm>
                <a:off x="1536" y="2208"/>
                <a:ext cx="11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a:latin typeface="Times New Roman" pitchFamily="18" charset="0"/>
                  </a:rPr>
                  <a:t>Environment</a:t>
                </a:r>
              </a:p>
            </p:txBody>
          </p:sp>
        </p:grpSp>
        <p:sp>
          <p:nvSpPr>
            <p:cNvPr id="37893" name="Text Box 18"/>
            <p:cNvSpPr txBox="1">
              <a:spLocks noChangeArrowheads="1"/>
            </p:cNvSpPr>
            <p:nvPr/>
          </p:nvSpPr>
          <p:spPr bwMode="auto">
            <a:xfrm>
              <a:off x="144" y="144"/>
              <a:ext cx="48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dirty="0">
                  <a:latin typeface="Times New Roman" pitchFamily="18" charset="0"/>
                </a:rPr>
                <a:t>Old perspective, dichotomy between </a:t>
              </a:r>
              <a:r>
                <a:rPr lang="en-US" altLang="en-US" sz="2400" dirty="0" smtClean="0">
                  <a:latin typeface="Times New Roman" pitchFamily="18" charset="0"/>
                </a:rPr>
                <a:t>system </a:t>
              </a:r>
              <a:r>
                <a:rPr lang="en-US" altLang="en-US" sz="2400" dirty="0">
                  <a:latin typeface="Times New Roman" pitchFamily="18" charset="0"/>
                </a:rPr>
                <a:t>and environment</a:t>
              </a:r>
            </a:p>
          </p:txBody>
        </p:sp>
      </p:grpSp>
    </p:spTree>
    <p:extLst>
      <p:ext uri="{BB962C8B-B14F-4D97-AF65-F5344CB8AC3E}">
        <p14:creationId xmlns:p14="http://schemas.microsoft.com/office/powerpoint/2010/main" val="3100435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oid 5"/>
          <p:cNvSpPr/>
          <p:nvPr/>
        </p:nvSpPr>
        <p:spPr>
          <a:xfrm rot="16200000">
            <a:off x="5618163" y="1163638"/>
            <a:ext cx="3089274" cy="3505200"/>
          </a:xfrm>
          <a:prstGeom prst="trapezoid">
            <a:avLst>
              <a:gd name="adj" fmla="val 44089"/>
            </a:avLst>
          </a:prstGeom>
          <a:solidFill>
            <a:schemeClr val="accent1">
              <a:alpha val="32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5400000" flipH="1">
            <a:off x="647700" y="876300"/>
            <a:ext cx="3429000" cy="4114800"/>
          </a:xfrm>
          <a:prstGeom prst="trapezoid">
            <a:avLst>
              <a:gd name="adj" fmla="val 42056"/>
            </a:avLst>
          </a:prstGeom>
          <a:solidFill>
            <a:schemeClr val="accent1">
              <a:alpha val="32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42" name="AutoShape 14"/>
          <p:cNvSpPr>
            <a:spLocks noChangeArrowheads="1"/>
          </p:cNvSpPr>
          <p:nvPr/>
        </p:nvSpPr>
        <p:spPr bwMode="auto">
          <a:xfrm>
            <a:off x="4419600" y="2590800"/>
            <a:ext cx="990600" cy="762000"/>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1800" dirty="0" smtClean="0">
                <a:latin typeface="Times New Roman" pitchFamily="18" charset="0"/>
              </a:rPr>
              <a:t>Object </a:t>
            </a:r>
          </a:p>
          <a:p>
            <a:pPr algn="ctr" eaLnBrk="1" hangingPunct="1">
              <a:spcBef>
                <a:spcPct val="0"/>
              </a:spcBef>
              <a:buClrTx/>
              <a:buSzTx/>
              <a:buFontTx/>
              <a:buNone/>
            </a:pPr>
            <a:r>
              <a:rPr lang="en-US" altLang="en-US" sz="1800" dirty="0" smtClean="0">
                <a:latin typeface="Times New Roman" pitchFamily="18" charset="0"/>
              </a:rPr>
              <a:t>H</a:t>
            </a:r>
            <a:r>
              <a:rPr lang="en-US" altLang="en-US" sz="1800" baseline="-25000" dirty="0" smtClean="0">
                <a:latin typeface="Times New Roman" pitchFamily="18" charset="0"/>
              </a:rPr>
              <a:t>i</a:t>
            </a:r>
            <a:endParaRPr lang="en-US" altLang="en-US" sz="1800" baseline="-25000" dirty="0">
              <a:latin typeface="Times New Roman" pitchFamily="18" charset="0"/>
            </a:endParaRPr>
          </a:p>
        </p:txBody>
      </p:sp>
      <p:grpSp>
        <p:nvGrpSpPr>
          <p:cNvPr id="3" name="Group 64"/>
          <p:cNvGrpSpPr>
            <a:grpSpLocks/>
          </p:cNvGrpSpPr>
          <p:nvPr/>
        </p:nvGrpSpPr>
        <p:grpSpPr bwMode="auto">
          <a:xfrm>
            <a:off x="5410201" y="1371600"/>
            <a:ext cx="3643313" cy="3124200"/>
            <a:chOff x="3408" y="1296"/>
            <a:chExt cx="2295" cy="1968"/>
          </a:xfrm>
        </p:grpSpPr>
        <p:sp>
          <p:nvSpPr>
            <p:cNvPr id="21529" name="Line 48"/>
            <p:cNvSpPr>
              <a:spLocks noChangeShapeType="1"/>
            </p:cNvSpPr>
            <p:nvPr/>
          </p:nvSpPr>
          <p:spPr bwMode="auto">
            <a:xfrm flipV="1">
              <a:off x="5136" y="2064"/>
              <a:ext cx="0" cy="33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0" name="Line 34"/>
            <p:cNvSpPr>
              <a:spLocks noChangeShapeType="1"/>
            </p:cNvSpPr>
            <p:nvPr/>
          </p:nvSpPr>
          <p:spPr bwMode="auto">
            <a:xfrm flipH="1">
              <a:off x="3408" y="1296"/>
              <a:ext cx="2208" cy="864"/>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1" name="Line 35"/>
            <p:cNvSpPr>
              <a:spLocks noChangeShapeType="1"/>
            </p:cNvSpPr>
            <p:nvPr/>
          </p:nvSpPr>
          <p:spPr bwMode="auto">
            <a:xfrm flipH="1" flipV="1">
              <a:off x="3408" y="2400"/>
              <a:ext cx="2208" cy="864"/>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2" name="AutoShape 37"/>
            <p:cNvSpPr>
              <a:spLocks noChangeArrowheads="1"/>
            </p:cNvSpPr>
            <p:nvPr/>
          </p:nvSpPr>
          <p:spPr bwMode="auto">
            <a:xfrm>
              <a:off x="4944" y="2400"/>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r>
                <a:rPr lang="en-US" altLang="en-US" sz="2400" baseline="-25000">
                  <a:latin typeface="Times New Roman" pitchFamily="18" charset="0"/>
                </a:rPr>
                <a:t>j</a:t>
              </a:r>
            </a:p>
          </p:txBody>
        </p:sp>
        <p:sp>
          <p:nvSpPr>
            <p:cNvPr id="21533" name="AutoShape 38"/>
            <p:cNvSpPr>
              <a:spLocks noChangeArrowheads="1"/>
            </p:cNvSpPr>
            <p:nvPr/>
          </p:nvSpPr>
          <p:spPr bwMode="auto">
            <a:xfrm>
              <a:off x="4992" y="1728"/>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r>
                <a:rPr lang="en-US" altLang="en-US" sz="2400" baseline="-25000">
                  <a:latin typeface="Times New Roman" pitchFamily="18" charset="0"/>
                </a:rPr>
                <a:t>j</a:t>
              </a:r>
            </a:p>
          </p:txBody>
        </p:sp>
        <p:sp>
          <p:nvSpPr>
            <p:cNvPr id="21534" name="AutoShape 44"/>
            <p:cNvSpPr>
              <a:spLocks noChangeArrowheads="1"/>
            </p:cNvSpPr>
            <p:nvPr/>
          </p:nvSpPr>
          <p:spPr bwMode="auto">
            <a:xfrm>
              <a:off x="3936" y="2016"/>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dirty="0" err="1">
                  <a:latin typeface="Times New Roman" pitchFamily="18" charset="0"/>
                </a:rPr>
                <a:t>H</a:t>
              </a:r>
              <a:r>
                <a:rPr lang="en-US" altLang="en-US" sz="2400" baseline="-25000" dirty="0" err="1">
                  <a:latin typeface="Times New Roman" pitchFamily="18" charset="0"/>
                </a:rPr>
                <a:t>j</a:t>
              </a:r>
              <a:endParaRPr lang="en-US" altLang="en-US" sz="2400" baseline="-25000" dirty="0">
                <a:latin typeface="Times New Roman" pitchFamily="18" charset="0"/>
              </a:endParaRPr>
            </a:p>
          </p:txBody>
        </p:sp>
        <p:sp>
          <p:nvSpPr>
            <p:cNvPr id="21535" name="Line 45"/>
            <p:cNvSpPr>
              <a:spLocks noChangeShapeType="1"/>
            </p:cNvSpPr>
            <p:nvPr/>
          </p:nvSpPr>
          <p:spPr bwMode="auto">
            <a:xfrm flipV="1">
              <a:off x="3408" y="2160"/>
              <a:ext cx="528" cy="9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6" name="Line 46"/>
            <p:cNvSpPr>
              <a:spLocks noChangeShapeType="1"/>
            </p:cNvSpPr>
            <p:nvPr/>
          </p:nvSpPr>
          <p:spPr bwMode="auto">
            <a:xfrm>
              <a:off x="3408" y="2352"/>
              <a:ext cx="1536" cy="24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7" name="Line 47"/>
            <p:cNvSpPr>
              <a:spLocks noChangeShapeType="1"/>
            </p:cNvSpPr>
            <p:nvPr/>
          </p:nvSpPr>
          <p:spPr bwMode="auto">
            <a:xfrm>
              <a:off x="4320" y="2112"/>
              <a:ext cx="624" cy="33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8" name="Line 49"/>
            <p:cNvSpPr>
              <a:spLocks noChangeShapeType="1"/>
            </p:cNvSpPr>
            <p:nvPr/>
          </p:nvSpPr>
          <p:spPr bwMode="auto">
            <a:xfrm flipV="1">
              <a:off x="5376" y="1680"/>
              <a:ext cx="240" cy="19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9" name="Line 50"/>
            <p:cNvSpPr>
              <a:spLocks noChangeShapeType="1"/>
            </p:cNvSpPr>
            <p:nvPr/>
          </p:nvSpPr>
          <p:spPr bwMode="auto">
            <a:xfrm>
              <a:off x="5328" y="2544"/>
              <a:ext cx="288" cy="144"/>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0" name="Text Box 60"/>
            <p:cNvSpPr txBox="1">
              <a:spLocks noChangeArrowheads="1"/>
            </p:cNvSpPr>
            <p:nvPr/>
          </p:nvSpPr>
          <p:spPr bwMode="auto">
            <a:xfrm rot="1272959">
              <a:off x="4408" y="2749"/>
              <a:ext cx="129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dirty="0" smtClean="0">
                  <a:latin typeface="Times New Roman" pitchFamily="18" charset="0"/>
                </a:rPr>
                <a:t>Output environ</a:t>
              </a:r>
              <a:endParaRPr lang="en-US" altLang="en-US" sz="2400" dirty="0">
                <a:latin typeface="Times New Roman" pitchFamily="18" charset="0"/>
              </a:endParaRPr>
            </a:p>
          </p:txBody>
        </p:sp>
      </p:grpSp>
      <p:grpSp>
        <p:nvGrpSpPr>
          <p:cNvPr id="4" name="Group 66"/>
          <p:cNvGrpSpPr>
            <a:grpSpLocks/>
          </p:cNvGrpSpPr>
          <p:nvPr/>
        </p:nvGrpSpPr>
        <p:grpSpPr bwMode="auto">
          <a:xfrm>
            <a:off x="0" y="1219200"/>
            <a:ext cx="4419604" cy="3429000"/>
            <a:chOff x="0" y="1200"/>
            <a:chExt cx="2784" cy="2160"/>
          </a:xfrm>
        </p:grpSpPr>
        <p:sp>
          <p:nvSpPr>
            <p:cNvPr id="21512" name="Line 30"/>
            <p:cNvSpPr>
              <a:spLocks noChangeShapeType="1"/>
            </p:cNvSpPr>
            <p:nvPr/>
          </p:nvSpPr>
          <p:spPr bwMode="auto">
            <a:xfrm flipV="1">
              <a:off x="1152" y="2256"/>
              <a:ext cx="240" cy="288"/>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3" name="Line 42"/>
            <p:cNvSpPr>
              <a:spLocks noChangeShapeType="1"/>
            </p:cNvSpPr>
            <p:nvPr/>
          </p:nvSpPr>
          <p:spPr bwMode="auto">
            <a:xfrm flipV="1">
              <a:off x="384" y="2112"/>
              <a:ext cx="144" cy="9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4" name="Line 17"/>
            <p:cNvSpPr>
              <a:spLocks noChangeShapeType="1"/>
            </p:cNvSpPr>
            <p:nvPr/>
          </p:nvSpPr>
          <p:spPr bwMode="auto">
            <a:xfrm flipH="1" flipV="1">
              <a:off x="192" y="1200"/>
              <a:ext cx="2592" cy="912"/>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Line 18"/>
            <p:cNvSpPr>
              <a:spLocks noChangeShapeType="1"/>
            </p:cNvSpPr>
            <p:nvPr/>
          </p:nvSpPr>
          <p:spPr bwMode="auto">
            <a:xfrm flipH="1">
              <a:off x="192" y="2448"/>
              <a:ext cx="2592" cy="912"/>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AutoShape 21"/>
            <p:cNvSpPr>
              <a:spLocks noChangeArrowheads="1"/>
            </p:cNvSpPr>
            <p:nvPr/>
          </p:nvSpPr>
          <p:spPr bwMode="auto">
            <a:xfrm>
              <a:off x="528" y="1872"/>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r>
                <a:rPr lang="en-US" altLang="en-US" sz="2400" baseline="-25000">
                  <a:latin typeface="Times New Roman" pitchFamily="18" charset="0"/>
                </a:rPr>
                <a:t>j</a:t>
              </a:r>
            </a:p>
          </p:txBody>
        </p:sp>
        <p:sp>
          <p:nvSpPr>
            <p:cNvPr id="21517" name="AutoShape 25"/>
            <p:cNvSpPr>
              <a:spLocks noChangeArrowheads="1"/>
            </p:cNvSpPr>
            <p:nvPr/>
          </p:nvSpPr>
          <p:spPr bwMode="auto">
            <a:xfrm>
              <a:off x="768" y="2400"/>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r>
                <a:rPr lang="en-US" altLang="en-US" sz="2400" baseline="-25000">
                  <a:latin typeface="Times New Roman" pitchFamily="18" charset="0"/>
                </a:rPr>
                <a:t>j</a:t>
              </a:r>
            </a:p>
          </p:txBody>
        </p:sp>
        <p:sp>
          <p:nvSpPr>
            <p:cNvPr id="21518" name="AutoShape 26"/>
            <p:cNvSpPr>
              <a:spLocks noChangeArrowheads="1"/>
            </p:cNvSpPr>
            <p:nvPr/>
          </p:nvSpPr>
          <p:spPr bwMode="auto">
            <a:xfrm>
              <a:off x="1248" y="1920"/>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r>
                <a:rPr lang="en-US" altLang="en-US" sz="2400" baseline="-25000">
                  <a:latin typeface="Times New Roman" pitchFamily="18" charset="0"/>
                </a:rPr>
                <a:t>j</a:t>
              </a:r>
            </a:p>
          </p:txBody>
        </p:sp>
        <p:sp>
          <p:nvSpPr>
            <p:cNvPr id="21519" name="Line 27"/>
            <p:cNvSpPr>
              <a:spLocks noChangeShapeType="1"/>
            </p:cNvSpPr>
            <p:nvPr/>
          </p:nvSpPr>
          <p:spPr bwMode="auto">
            <a:xfrm>
              <a:off x="912" y="1968"/>
              <a:ext cx="336" cy="144"/>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0" name="Line 28"/>
            <p:cNvSpPr>
              <a:spLocks noChangeShapeType="1"/>
            </p:cNvSpPr>
            <p:nvPr/>
          </p:nvSpPr>
          <p:spPr bwMode="auto">
            <a:xfrm flipH="1" flipV="1">
              <a:off x="768" y="2208"/>
              <a:ext cx="144" cy="19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1" name="Line 29"/>
            <p:cNvSpPr>
              <a:spLocks noChangeShapeType="1"/>
            </p:cNvSpPr>
            <p:nvPr/>
          </p:nvSpPr>
          <p:spPr bwMode="auto">
            <a:xfrm>
              <a:off x="1632" y="2112"/>
              <a:ext cx="1152" cy="19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2" name="Line 31"/>
            <p:cNvSpPr>
              <a:spLocks noChangeShapeType="1"/>
            </p:cNvSpPr>
            <p:nvPr/>
          </p:nvSpPr>
          <p:spPr bwMode="auto">
            <a:xfrm>
              <a:off x="192" y="1872"/>
              <a:ext cx="336" cy="9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3" name="Line 32"/>
            <p:cNvSpPr>
              <a:spLocks noChangeShapeType="1"/>
            </p:cNvSpPr>
            <p:nvPr/>
          </p:nvSpPr>
          <p:spPr bwMode="auto">
            <a:xfrm flipV="1">
              <a:off x="192" y="2640"/>
              <a:ext cx="576" cy="19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4" name="Line 33"/>
            <p:cNvSpPr>
              <a:spLocks noChangeShapeType="1"/>
            </p:cNvSpPr>
            <p:nvPr/>
          </p:nvSpPr>
          <p:spPr bwMode="auto">
            <a:xfrm flipV="1">
              <a:off x="1152" y="2352"/>
              <a:ext cx="1632" cy="288"/>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5" name="AutoShape 39"/>
            <p:cNvSpPr>
              <a:spLocks noChangeArrowheads="1"/>
            </p:cNvSpPr>
            <p:nvPr/>
          </p:nvSpPr>
          <p:spPr bwMode="auto">
            <a:xfrm>
              <a:off x="0" y="2160"/>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r>
                <a:rPr lang="en-US" altLang="en-US" sz="2400" baseline="-25000">
                  <a:latin typeface="Times New Roman" pitchFamily="18" charset="0"/>
                </a:rPr>
                <a:t>j</a:t>
              </a:r>
            </a:p>
          </p:txBody>
        </p:sp>
        <p:sp>
          <p:nvSpPr>
            <p:cNvPr id="21526" name="Line 41"/>
            <p:cNvSpPr>
              <a:spLocks noChangeShapeType="1"/>
            </p:cNvSpPr>
            <p:nvPr/>
          </p:nvSpPr>
          <p:spPr bwMode="auto">
            <a:xfrm>
              <a:off x="336" y="2448"/>
              <a:ext cx="432" cy="9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7" name="Text Box 59"/>
            <p:cNvSpPr txBox="1">
              <a:spLocks noChangeArrowheads="1"/>
            </p:cNvSpPr>
            <p:nvPr/>
          </p:nvSpPr>
          <p:spPr bwMode="auto">
            <a:xfrm rot="1123333">
              <a:off x="185" y="1354"/>
              <a:ext cx="11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dirty="0" smtClean="0">
                  <a:latin typeface="Times New Roman" pitchFamily="18" charset="0"/>
                </a:rPr>
                <a:t>Input environ</a:t>
              </a:r>
              <a:endParaRPr lang="en-US" altLang="en-US" sz="2400" dirty="0">
                <a:latin typeface="Times New Roman" pitchFamily="18" charset="0"/>
              </a:endParaRPr>
            </a:p>
          </p:txBody>
        </p:sp>
        <p:sp>
          <p:nvSpPr>
            <p:cNvPr id="21528" name="Rectangle 40"/>
            <p:cNvSpPr>
              <a:spLocks noChangeArrowheads="1"/>
            </p:cNvSpPr>
            <p:nvPr/>
          </p:nvSpPr>
          <p:spPr bwMode="auto">
            <a:xfrm>
              <a:off x="0" y="2112"/>
              <a:ext cx="1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grpSp>
      <p:sp>
        <p:nvSpPr>
          <p:cNvPr id="2" name="Rectangle 1"/>
          <p:cNvSpPr/>
          <p:nvPr/>
        </p:nvSpPr>
        <p:spPr>
          <a:xfrm>
            <a:off x="304800" y="838200"/>
            <a:ext cx="8610600" cy="4191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32"/>
          <p:cNvSpPr txBox="1">
            <a:spLocks noChangeArrowheads="1"/>
          </p:cNvSpPr>
          <p:nvPr/>
        </p:nvSpPr>
        <p:spPr bwMode="auto">
          <a:xfrm>
            <a:off x="1431925" y="879475"/>
            <a:ext cx="1282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800" b="1" dirty="0" smtClean="0">
                <a:solidFill>
                  <a:schemeClr val="tx2"/>
                </a:solidFill>
                <a:latin typeface="Times New Roman" pitchFamily="18" charset="0"/>
              </a:rPr>
              <a:t>System</a:t>
            </a:r>
            <a:endParaRPr lang="en-US" altLang="en-US" sz="2800" b="1" dirty="0">
              <a:solidFill>
                <a:schemeClr val="tx2"/>
              </a:solidFill>
              <a:latin typeface="Times New Roman" pitchFamily="18" charset="0"/>
            </a:endParaRPr>
          </a:p>
        </p:txBody>
      </p:sp>
      <p:sp>
        <p:nvSpPr>
          <p:cNvPr id="41" name="Text Box 33"/>
          <p:cNvSpPr txBox="1">
            <a:spLocks noChangeArrowheads="1"/>
          </p:cNvSpPr>
          <p:nvPr/>
        </p:nvSpPr>
        <p:spPr bwMode="auto">
          <a:xfrm>
            <a:off x="990600" y="228600"/>
            <a:ext cx="22140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800" b="1" dirty="0" smtClean="0">
                <a:solidFill>
                  <a:schemeClr val="tx2"/>
                </a:solidFill>
                <a:latin typeface="Times New Roman" pitchFamily="18" charset="0"/>
              </a:rPr>
              <a:t>Environment</a:t>
            </a:r>
            <a:endParaRPr lang="en-US" altLang="en-US" sz="2800" b="1" dirty="0">
              <a:solidFill>
                <a:schemeClr val="tx2"/>
              </a:solidFill>
              <a:latin typeface="Times New Roman" pitchFamily="18" charset="0"/>
            </a:endParaRPr>
          </a:p>
        </p:txBody>
      </p:sp>
      <p:cxnSp>
        <p:nvCxnSpPr>
          <p:cNvPr id="7" name="Elbow Connector 6"/>
          <p:cNvCxnSpPr>
            <a:stCxn id="21534" idx="0"/>
            <a:endCxn id="21516" idx="0"/>
          </p:cNvCxnSpPr>
          <p:nvPr/>
        </p:nvCxnSpPr>
        <p:spPr>
          <a:xfrm rot="16200000" flipV="1">
            <a:off x="3733802" y="-304800"/>
            <a:ext cx="228600" cy="5410199"/>
          </a:xfrm>
          <a:prstGeom prst="bentConnector3">
            <a:avLst>
              <a:gd name="adj1" fmla="val 200000"/>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21532" idx="2"/>
            <a:endCxn id="21512" idx="1"/>
          </p:cNvCxnSpPr>
          <p:nvPr/>
        </p:nvCxnSpPr>
        <p:spPr>
          <a:xfrm rot="5400000" flipH="1">
            <a:off x="4800602" y="304801"/>
            <a:ext cx="762000" cy="5943599"/>
          </a:xfrm>
          <a:prstGeom prst="bentConnector3">
            <a:avLst>
              <a:gd name="adj1" fmla="val -56939"/>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29165" y="4247505"/>
            <a:ext cx="1362874" cy="461665"/>
          </a:xfrm>
          <a:prstGeom prst="rect">
            <a:avLst/>
          </a:prstGeom>
          <a:noFill/>
        </p:spPr>
        <p:txBody>
          <a:bodyPr wrap="none" rtlCol="0">
            <a:spAutoFit/>
          </a:bodyPr>
          <a:lstStyle/>
          <a:p>
            <a:r>
              <a:rPr lang="en-US" dirty="0" smtClean="0"/>
              <a:t>Feedback</a:t>
            </a:r>
            <a:endParaRPr lang="en-US" dirty="0"/>
          </a:p>
        </p:txBody>
      </p:sp>
      <p:sp>
        <p:nvSpPr>
          <p:cNvPr id="5" name="TextBox 4"/>
          <p:cNvSpPr txBox="1"/>
          <p:nvPr/>
        </p:nvSpPr>
        <p:spPr>
          <a:xfrm>
            <a:off x="1828802" y="5791200"/>
            <a:ext cx="7297190" cy="369332"/>
          </a:xfrm>
          <a:prstGeom prst="rect">
            <a:avLst/>
          </a:prstGeom>
          <a:noFill/>
        </p:spPr>
        <p:txBody>
          <a:bodyPr wrap="none" rtlCol="0">
            <a:spAutoFit/>
          </a:bodyPr>
          <a:lstStyle/>
          <a:p>
            <a:r>
              <a:rPr lang="en-US" dirty="0" smtClean="0"/>
              <a:t>Any object/system is inseparable from its TWO ENVIRONMENTS</a:t>
            </a:r>
            <a:endParaRPr lang="en-US" dirty="0"/>
          </a:p>
        </p:txBody>
      </p:sp>
    </p:spTree>
    <p:extLst>
      <p:ext uri="{BB962C8B-B14F-4D97-AF65-F5344CB8AC3E}">
        <p14:creationId xmlns:p14="http://schemas.microsoft.com/office/powerpoint/2010/main" val="103213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are ways that you depend on the environment?</a:t>
            </a:r>
            <a:endParaRPr lang="en-US" sz="3600" dirty="0"/>
          </a:p>
        </p:txBody>
      </p:sp>
      <p:sp>
        <p:nvSpPr>
          <p:cNvPr id="3" name="TextBox 2"/>
          <p:cNvSpPr txBox="1"/>
          <p:nvPr/>
        </p:nvSpPr>
        <p:spPr>
          <a:xfrm>
            <a:off x="1524000" y="4114800"/>
            <a:ext cx="7086599" cy="1631216"/>
          </a:xfrm>
          <a:prstGeom prst="rect">
            <a:avLst/>
          </a:prstGeom>
          <a:noFill/>
        </p:spPr>
        <p:txBody>
          <a:bodyPr wrap="square" rtlCol="0">
            <a:spAutoFit/>
          </a:bodyPr>
          <a:lstStyle/>
          <a:p>
            <a:r>
              <a:rPr lang="en-US" sz="2000" dirty="0" smtClean="0"/>
              <a:t>Homework – identify 1 mineral element that is used in the making of your smart phone, describe where it comes from and the extraction methods to get it.  </a:t>
            </a:r>
          </a:p>
          <a:p>
            <a:r>
              <a:rPr lang="en-US" sz="2000" dirty="0" smtClean="0"/>
              <a:t>What happens to it when you are done with the phone?</a:t>
            </a:r>
          </a:p>
          <a:p>
            <a:r>
              <a:rPr lang="en-US" sz="2000" dirty="0" smtClean="0"/>
              <a:t>Post your findings on the Blackboard discussion page.</a:t>
            </a:r>
          </a:p>
        </p:txBody>
      </p:sp>
      <p:sp>
        <p:nvSpPr>
          <p:cNvPr id="4" name="TextBox 3"/>
          <p:cNvSpPr txBox="1"/>
          <p:nvPr/>
        </p:nvSpPr>
        <p:spPr>
          <a:xfrm>
            <a:off x="1219200" y="1905000"/>
            <a:ext cx="7315200" cy="707886"/>
          </a:xfrm>
          <a:prstGeom prst="rect">
            <a:avLst/>
          </a:prstGeom>
          <a:noFill/>
        </p:spPr>
        <p:txBody>
          <a:bodyPr wrap="square" rtlCol="0">
            <a:spAutoFit/>
          </a:bodyPr>
          <a:lstStyle/>
          <a:p>
            <a:r>
              <a:rPr lang="en-US" sz="2000" dirty="0" smtClean="0"/>
              <a:t>The environment is not “out there”, but rather in you and on you, a part of you</a:t>
            </a:r>
            <a:endParaRPr lang="en-US" sz="2000" dirty="0"/>
          </a:p>
        </p:txBody>
      </p:sp>
    </p:spTree>
    <p:extLst>
      <p:ext uri="{BB962C8B-B14F-4D97-AF65-F5344CB8AC3E}">
        <p14:creationId xmlns:p14="http://schemas.microsoft.com/office/powerpoint/2010/main" val="53823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525963"/>
          </a:xfrm>
        </p:spPr>
        <p:txBody>
          <a:bodyPr/>
          <a:lstStyle/>
          <a:p>
            <a:r>
              <a:rPr lang="en-US" dirty="0" smtClean="0"/>
              <a:t>See how things are connected and interrelated</a:t>
            </a:r>
          </a:p>
          <a:p>
            <a:r>
              <a:rPr lang="en-US" dirty="0" smtClean="0"/>
              <a:t>Where does it come from?</a:t>
            </a:r>
          </a:p>
          <a:p>
            <a:r>
              <a:rPr lang="en-US" dirty="0" smtClean="0"/>
              <a:t>Where does it go?</a:t>
            </a:r>
          </a:p>
          <a:p>
            <a:endParaRPr lang="en-US" dirty="0" smtClean="0"/>
          </a:p>
          <a:p>
            <a:r>
              <a:rPr lang="en-US" b="1" dirty="0" smtClean="0"/>
              <a:t>C</a:t>
            </a:r>
            <a:r>
              <a:rPr lang="en-US" dirty="0" smtClean="0"/>
              <a:t>omplex – many parts, many interactions</a:t>
            </a:r>
          </a:p>
          <a:p>
            <a:r>
              <a:rPr lang="en-US" b="1" dirty="0" smtClean="0"/>
              <a:t>A</a:t>
            </a:r>
            <a:r>
              <a:rPr lang="en-US" dirty="0" smtClean="0"/>
              <a:t>daptive – respond and change</a:t>
            </a:r>
          </a:p>
          <a:p>
            <a:r>
              <a:rPr lang="en-US" b="1" dirty="0" smtClean="0"/>
              <a:t>S</a:t>
            </a:r>
            <a:r>
              <a:rPr lang="en-US" dirty="0" smtClean="0"/>
              <a:t>ystems – set of parts interacting together to function as a whole</a:t>
            </a:r>
          </a:p>
          <a:p>
            <a:endParaRPr lang="en-US" dirty="0"/>
          </a:p>
        </p:txBody>
      </p:sp>
      <p:sp>
        <p:nvSpPr>
          <p:cNvPr id="3" name="Title 2"/>
          <p:cNvSpPr>
            <a:spLocks noGrp="1"/>
          </p:cNvSpPr>
          <p:nvPr>
            <p:ph type="title"/>
          </p:nvPr>
        </p:nvSpPr>
        <p:spPr/>
        <p:txBody>
          <a:bodyPr/>
          <a:lstStyle/>
          <a:p>
            <a:r>
              <a:rPr lang="en-US" dirty="0" smtClean="0"/>
              <a:t>Systems Perspective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971675" algn="ctr"/>
                <a:tab pos="3952875" algn="r"/>
              </a:tabLst>
              <a:defRPr/>
            </a:pPr>
            <a:r>
              <a:rPr lang="en-US" sz="2400" dirty="0">
                <a:cs typeface="Times New Roman" pitchFamily="18" charset="0"/>
              </a:rPr>
              <a:t>Systems Perspective</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2392785"/>
            <a:ext cx="7772400" cy="315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3"/>
          <p:cNvSpPr>
            <a:spLocks noChangeArrowheads="1"/>
          </p:cNvSpPr>
          <p:nvPr/>
        </p:nvSpPr>
        <p:spPr bwMode="auto">
          <a:xfrm>
            <a:off x="3505200" y="5600701"/>
            <a:ext cx="5486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900" dirty="0">
                <a:latin typeface="Gill Sans MT" panose="020B0502020104020203" pitchFamily="34" charset="0"/>
              </a:rPr>
              <a:t>www.thwink.org/sustain/glossary/EventOrientedThinking.htm</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7026" y="2935567"/>
            <a:ext cx="6937375" cy="152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11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12452" y="1764634"/>
            <a:ext cx="8305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spcBef>
                <a:spcPct val="0"/>
              </a:spcBef>
              <a:buClrTx/>
              <a:buSzTx/>
              <a:buFontTx/>
              <a:buNone/>
            </a:pPr>
            <a:r>
              <a:rPr lang="en-US" altLang="en-US" sz="2000" dirty="0">
                <a:latin typeface="Gill Sans MT" panose="020B0502020104020203" pitchFamily="34" charset="0"/>
                <a:ea typeface="Arial Unicode MS" pitchFamily="34" charset="-128"/>
                <a:cs typeface="Arial Unicode MS" pitchFamily="34" charset="-128"/>
              </a:rPr>
              <a:t>Conventional response to crop pest is spraying pesticide designed to kill that insect.  Imagine a perfect pesticide that kills all target insects and which has no side effects on air, water, or soil. </a:t>
            </a:r>
          </a:p>
          <a:p>
            <a:pPr>
              <a:spcBef>
                <a:spcPct val="0"/>
              </a:spcBef>
              <a:buClrTx/>
              <a:buSzTx/>
              <a:buFontTx/>
              <a:buNone/>
            </a:pPr>
            <a:endParaRPr lang="en-US" altLang="en-US" sz="2000" dirty="0">
              <a:latin typeface="Gill Sans MT" panose="020B0502020104020203" pitchFamily="34" charset="0"/>
              <a:ea typeface="Arial Unicode MS" pitchFamily="34" charset="-128"/>
              <a:cs typeface="Arial Unicode MS" pitchFamily="34" charset="-128"/>
            </a:endParaRPr>
          </a:p>
          <a:p>
            <a:pPr>
              <a:spcBef>
                <a:spcPct val="0"/>
              </a:spcBef>
              <a:buClrTx/>
              <a:buSzTx/>
              <a:buFontTx/>
              <a:buNone/>
            </a:pPr>
            <a:r>
              <a:rPr lang="en-US" altLang="en-US" sz="2000" dirty="0">
                <a:latin typeface="Gill Sans MT" panose="020B0502020104020203" pitchFamily="34" charset="0"/>
                <a:ea typeface="Arial Unicode MS" pitchFamily="34" charset="-128"/>
                <a:cs typeface="Arial Unicode MS" pitchFamily="34" charset="-128"/>
              </a:rPr>
              <a:t>Is using this pesticide likely to make the farmer better off? </a:t>
            </a:r>
          </a:p>
          <a:p>
            <a:pPr>
              <a:spcBef>
                <a:spcPct val="0"/>
              </a:spcBef>
              <a:buClrTx/>
              <a:buSzTx/>
              <a:buFontTx/>
              <a:buNone/>
            </a:pPr>
            <a:endParaRPr lang="en-US" altLang="en-US" sz="2000" dirty="0">
              <a:latin typeface="Gill Sans MT" panose="020B0502020104020203" pitchFamily="34" charset="0"/>
              <a:cs typeface="Times New Roman" pitchFamily="18" charset="0"/>
            </a:endParaRPr>
          </a:p>
          <a:p>
            <a:pPr>
              <a:spcBef>
                <a:spcPct val="0"/>
              </a:spcBef>
              <a:buClrTx/>
              <a:buSzTx/>
              <a:buFontTx/>
              <a:buNone/>
            </a:pPr>
            <a:r>
              <a:rPr lang="en-US" altLang="en-US" sz="2000" dirty="0">
                <a:latin typeface="Gill Sans MT" panose="020B0502020104020203" pitchFamily="34" charset="0"/>
                <a:cs typeface="Times New Roman" pitchFamily="18" charset="0"/>
              </a:rPr>
              <a:t>Representing the thinking used by those applying the pesticides would look like this:</a:t>
            </a:r>
            <a:endParaRPr lang="en-US" altLang="en-US" sz="2000" dirty="0">
              <a:latin typeface="Gill Sans MT" panose="020B0502020104020203" pitchFamily="34" charset="0"/>
            </a:endParaRPr>
          </a:p>
        </p:txBody>
      </p:sp>
      <p:pic>
        <p:nvPicPr>
          <p:cNvPr id="24579" name="Picture4" descr="Pest-Insects simple"/>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2057400" y="4063603"/>
            <a:ext cx="57912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ChangeArrowheads="1"/>
          </p:cNvSpPr>
          <p:nvPr/>
        </p:nvSpPr>
        <p:spPr bwMode="auto">
          <a:xfrm>
            <a:off x="1143000" y="4858942"/>
            <a:ext cx="792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1800" dirty="0">
                <a:latin typeface="Gill Sans MT" panose="020B0502020104020203" pitchFamily="34" charset="0"/>
                <a:cs typeface="Times New Roman" pitchFamily="18" charset="0"/>
              </a:rPr>
              <a:t>Unfortunately, often crop damage gets worse in following years and the pesticide that seemed so effective does not help.</a:t>
            </a:r>
            <a:r>
              <a:rPr lang="en-US" altLang="en-US" sz="1800" dirty="0">
                <a:latin typeface="Gill Sans MT" panose="020B0502020104020203" pitchFamily="34" charset="0"/>
              </a:rPr>
              <a:t> </a:t>
            </a:r>
          </a:p>
        </p:txBody>
      </p:sp>
      <p:sp>
        <p:nvSpPr>
          <p:cNvPr id="5" name="Title 1"/>
          <p:cNvSpPr txBox="1">
            <a:spLocks/>
          </p:cNvSpPr>
          <p:nvPr/>
        </p:nvSpPr>
        <p:spPr>
          <a:xfrm>
            <a:off x="533400" y="1085850"/>
            <a:ext cx="8534400" cy="857250"/>
          </a:xfrm>
          <a:prstGeom prst="rect">
            <a:avLst/>
          </a:prstGeom>
        </p:spPr>
        <p:txBody>
          <a:bodyPr/>
          <a:lstStyle/>
          <a:p>
            <a:r>
              <a:rPr lang="en-US" sz="2400" b="1" dirty="0">
                <a:cs typeface="Arial" charset="0"/>
              </a:rPr>
              <a:t>Pest management example</a:t>
            </a:r>
            <a:endParaRPr lang="en-US" sz="2400" dirty="0">
              <a:ea typeface="Arial Unicode MS" pitchFamily="34" charset="-128"/>
              <a:cs typeface="Arial Unicode MS" pitchFamily="34" charset="-128"/>
            </a:endParaRPr>
          </a:p>
        </p:txBody>
      </p:sp>
      <p:sp>
        <p:nvSpPr>
          <p:cNvPr id="2" name="Rectangle 1"/>
          <p:cNvSpPr/>
          <p:nvPr/>
        </p:nvSpPr>
        <p:spPr>
          <a:xfrm>
            <a:off x="4419600" y="4229100"/>
            <a:ext cx="3048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Gill Sans MT" panose="020B0502020104020203" pitchFamily="34" charset="0"/>
            </a:endParaRPr>
          </a:p>
        </p:txBody>
      </p:sp>
      <p:sp>
        <p:nvSpPr>
          <p:cNvPr id="3" name="Rectangle 2"/>
          <p:cNvSpPr/>
          <p:nvPr/>
        </p:nvSpPr>
        <p:spPr>
          <a:xfrm>
            <a:off x="228600" y="847103"/>
            <a:ext cx="8171645" cy="214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73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56330" y="936566"/>
            <a:ext cx="8702675" cy="1938992"/>
          </a:xfrm>
          <a:prstGeom prst="rect">
            <a:avLst/>
          </a:prstGeom>
          <a:noFill/>
          <a:ln w="9525">
            <a:noFill/>
            <a:miter lim="800000"/>
            <a:headEnd/>
            <a:tailEnd/>
          </a:ln>
        </p:spPr>
        <p:txBody>
          <a:bodyPr>
            <a:spAutoFit/>
          </a:bodyPr>
          <a:lstStyle/>
          <a:p>
            <a:r>
              <a:rPr lang="en-US" sz="2000" dirty="0" smtClean="0">
                <a:ea typeface="Arial Unicode MS" pitchFamily="34" charset="-128"/>
                <a:cs typeface="Arial Unicode MS" pitchFamily="34" charset="-128"/>
              </a:rPr>
              <a:t>the indirect effects cascade trough the ecosystem; the pest </a:t>
            </a:r>
            <a:r>
              <a:rPr lang="en-US" sz="2000" dirty="0">
                <a:ea typeface="Arial Unicode MS" pitchFamily="34" charset="-128"/>
                <a:cs typeface="Arial Unicode MS" pitchFamily="34" charset="-128"/>
              </a:rPr>
              <a:t>was controlling another insect population, either by predation or competition. The effective pesticide eliminates the control that those insects were applying on the population of the other insects. Then non-target insect populations explode and cause more damage than the insects killed by the pesticide.</a:t>
            </a:r>
          </a:p>
        </p:txBody>
      </p:sp>
      <p:sp>
        <p:nvSpPr>
          <p:cNvPr id="21507" name="Rectangle 3"/>
          <p:cNvSpPr>
            <a:spLocks noChangeArrowheads="1"/>
          </p:cNvSpPr>
          <p:nvPr/>
        </p:nvSpPr>
        <p:spPr bwMode="auto">
          <a:xfrm>
            <a:off x="3005138" y="2386013"/>
            <a:ext cx="9144000" cy="0"/>
          </a:xfrm>
          <a:prstGeom prst="rect">
            <a:avLst/>
          </a:prstGeom>
          <a:noFill/>
          <a:ln w="9525">
            <a:noFill/>
            <a:miter lim="800000"/>
            <a:headEnd/>
            <a:tailEnd/>
          </a:ln>
        </p:spPr>
        <p:txBody>
          <a:bodyPr>
            <a:spAutoFit/>
          </a:bodyPr>
          <a:lstStyle/>
          <a:p>
            <a:endParaRPr lang="en-US"/>
          </a:p>
        </p:txBody>
      </p:sp>
      <p:pic>
        <p:nvPicPr>
          <p:cNvPr id="21508" name="Picture5" descr="Pest-Insects system"/>
          <p:cNvPicPr>
            <a:picLocks noChangeAspect="1" noChangeArrowheads="1"/>
          </p:cNvPicPr>
          <p:nvPr/>
        </p:nvPicPr>
        <p:blipFill>
          <a:blip r:embed="rId2" r:link="rId3" cstate="print"/>
          <a:srcRect/>
          <a:stretch>
            <a:fillRect/>
          </a:stretch>
        </p:blipFill>
        <p:spPr bwMode="auto">
          <a:xfrm>
            <a:off x="2751137" y="2749550"/>
            <a:ext cx="6172200" cy="4108450"/>
          </a:xfrm>
          <a:prstGeom prst="rect">
            <a:avLst/>
          </a:prstGeom>
          <a:solidFill>
            <a:schemeClr val="bg1"/>
          </a:solidFill>
          <a:ln w="9525">
            <a:noFill/>
            <a:miter lim="800000"/>
            <a:headEnd/>
            <a:tailEnd/>
          </a:ln>
        </p:spPr>
      </p:pic>
      <p:sp>
        <p:nvSpPr>
          <p:cNvPr id="3" name="Rectangle 2"/>
          <p:cNvSpPr/>
          <p:nvPr/>
        </p:nvSpPr>
        <p:spPr>
          <a:xfrm>
            <a:off x="256330" y="108467"/>
            <a:ext cx="8221663" cy="646331"/>
          </a:xfrm>
          <a:prstGeom prst="rect">
            <a:avLst/>
          </a:prstGeom>
        </p:spPr>
        <p:txBody>
          <a:bodyPr wrap="square">
            <a:spAutoFit/>
          </a:bodyPr>
          <a:lstStyle/>
          <a:p>
            <a:r>
              <a:rPr lang="en-US" dirty="0"/>
              <a:t>Unfortunately, often crop damage gets worse in following years and the pesticide that seemed so effective does not help.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8839200" cy="313932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Course Goals:</a:t>
            </a:r>
          </a:p>
          <a:p>
            <a:r>
              <a:rPr lang="en-US" dirty="0">
                <a:latin typeface="Times New Roman" panose="02020603050405020304" pitchFamily="18" charset="0"/>
                <a:cs typeface="Times New Roman" panose="02020603050405020304" pitchFamily="18" charset="0"/>
              </a:rPr>
              <a:t>1. To provide students with a basic understanding of the environment as a system including the biological, physical, and chemical foundations of ecosystem services</a:t>
            </a:r>
          </a:p>
          <a:p>
            <a:r>
              <a:rPr lang="en-US" dirty="0">
                <a:latin typeface="Times New Roman" panose="02020603050405020304" pitchFamily="18" charset="0"/>
                <a:cs typeface="Times New Roman" panose="02020603050405020304" pitchFamily="18" charset="0"/>
              </a:rPr>
              <a:t>2. To understand how nature provides resources and constraints to socio-economic development and to students’ everyday life.</a:t>
            </a:r>
          </a:p>
          <a:p>
            <a:r>
              <a:rPr lang="en-US" dirty="0">
                <a:latin typeface="Times New Roman" panose="02020603050405020304" pitchFamily="18" charset="0"/>
                <a:cs typeface="Times New Roman" panose="02020603050405020304" pitchFamily="18" charset="0"/>
              </a:rPr>
              <a:t>3. To learn how human activities impact and interfere with this ecological functioning</a:t>
            </a:r>
          </a:p>
          <a:p>
            <a:r>
              <a:rPr lang="en-US" dirty="0">
                <a:latin typeface="Times New Roman" panose="02020603050405020304" pitchFamily="18" charset="0"/>
                <a:cs typeface="Times New Roman" panose="02020603050405020304" pitchFamily="18" charset="0"/>
              </a:rPr>
              <a:t>4. To explore how human activities could promote sustainable, win-win, flourishing outcomes within these limits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Course Outline: Arranged in 4- 1.5 hour blocks; specific readings (in bold) from Encyclopedia of Ecology, Fath and Jørgensen (</a:t>
            </a:r>
            <a:r>
              <a:rPr lang="en-US" dirty="0" err="1">
                <a:latin typeface="Times New Roman" panose="02020603050405020304" pitchFamily="18" charset="0"/>
                <a:cs typeface="Times New Roman" panose="02020603050405020304" pitchFamily="18" charset="0"/>
              </a:rPr>
              <a:t>eds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2019. </a:t>
            </a:r>
            <a:r>
              <a:rPr lang="en-US" dirty="0">
                <a:latin typeface="Times New Roman" panose="02020603050405020304" pitchFamily="18" charset="0"/>
                <a:cs typeface="Times New Roman" panose="02020603050405020304" pitchFamily="18" charset="0"/>
              </a:rPr>
              <a:t>Elsevier. </a:t>
            </a:r>
          </a:p>
        </p:txBody>
      </p:sp>
    </p:spTree>
    <p:extLst>
      <p:ext uri="{BB962C8B-B14F-4D97-AF65-F5344CB8AC3E}">
        <p14:creationId xmlns:p14="http://schemas.microsoft.com/office/powerpoint/2010/main" val="896886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09600" y="1284288"/>
            <a:ext cx="7772400" cy="2554545"/>
          </a:xfrm>
          <a:prstGeom prst="rect">
            <a:avLst/>
          </a:prstGeom>
          <a:noFill/>
          <a:ln w="9525">
            <a:noFill/>
            <a:miter lim="800000"/>
            <a:headEnd/>
            <a:tailEnd/>
          </a:ln>
        </p:spPr>
        <p:txBody>
          <a:bodyPr>
            <a:spAutoFit/>
          </a:bodyPr>
          <a:lstStyle/>
          <a:p>
            <a:pPr>
              <a:spcBef>
                <a:spcPct val="50000"/>
              </a:spcBef>
            </a:pPr>
            <a:r>
              <a:rPr lang="en-US" sz="3200" dirty="0">
                <a:ea typeface="Arial Unicode MS" pitchFamily="34" charset="-128"/>
                <a:cs typeface="Arial Unicode MS" pitchFamily="34" charset="-128"/>
              </a:rPr>
              <a:t>In other words, the action intended to solve the problem actually makes it worse because unintended side effects change the system </a:t>
            </a:r>
            <a:r>
              <a:rPr lang="en-US" sz="3200" dirty="0" smtClean="0">
                <a:ea typeface="Arial Unicode MS" pitchFamily="34" charset="-128"/>
                <a:cs typeface="Arial Unicode MS" pitchFamily="34" charset="-128"/>
              </a:rPr>
              <a:t>&amp; end </a:t>
            </a:r>
            <a:r>
              <a:rPr lang="en-US" sz="3200" dirty="0">
                <a:ea typeface="Arial Unicode MS" pitchFamily="34" charset="-128"/>
                <a:cs typeface="Arial Unicode MS" pitchFamily="34" charset="-128"/>
              </a:rPr>
              <a:t>up exacerbating the problem</a:t>
            </a:r>
            <a:r>
              <a:rPr lang="en-US" sz="3200" dirty="0" smtClean="0">
                <a:ea typeface="Arial Unicode MS" pitchFamily="34" charset="-128"/>
                <a:cs typeface="Arial Unicode MS" pitchFamily="34" charset="-128"/>
              </a:rPr>
              <a:t>.</a:t>
            </a:r>
            <a:endParaRPr lang="en-US" sz="3200" dirty="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Unintended consequences</a:t>
            </a:r>
            <a:endParaRPr lang="en-US" dirty="0"/>
          </a:p>
        </p:txBody>
      </p:sp>
      <p:sp>
        <p:nvSpPr>
          <p:cNvPr id="3" name="Content Placeholder 2"/>
          <p:cNvSpPr>
            <a:spLocks noGrp="1"/>
          </p:cNvSpPr>
          <p:nvPr>
            <p:ph idx="1"/>
          </p:nvPr>
        </p:nvSpPr>
        <p:spPr/>
        <p:txBody>
          <a:bodyPr/>
          <a:lstStyle/>
          <a:p>
            <a:r>
              <a:rPr lang="en-US" dirty="0" smtClean="0"/>
              <a:t>Acid precipitation/rain</a:t>
            </a:r>
          </a:p>
          <a:p>
            <a:r>
              <a:rPr lang="en-US" dirty="0" smtClean="0"/>
              <a:t>Ozone depletion</a:t>
            </a:r>
          </a:p>
          <a:p>
            <a:r>
              <a:rPr lang="en-US" dirty="0" smtClean="0"/>
              <a:t>Eutrophication</a:t>
            </a:r>
          </a:p>
          <a:p>
            <a:r>
              <a:rPr lang="en-US" dirty="0" smtClean="0"/>
              <a:t>Global climate change</a:t>
            </a:r>
          </a:p>
          <a:p>
            <a:r>
              <a:rPr lang="en-US" dirty="0" smtClean="0"/>
              <a:t>Automobile dependency</a:t>
            </a:r>
          </a:p>
          <a:p>
            <a:r>
              <a:rPr lang="en-US" dirty="0" smtClean="0"/>
              <a:t>…</a:t>
            </a:r>
          </a:p>
          <a:p>
            <a:r>
              <a:rPr lang="en-US" dirty="0" smtClean="0"/>
              <a:t>All of today’s major environmental problems emerge from yesterday’s solutions.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4114800" y="1364456"/>
            <a:ext cx="4800600" cy="3786188"/>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4065173" y="3358225"/>
            <a:ext cx="573773" cy="491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0" y="989702"/>
            <a:ext cx="3231022" cy="1946802"/>
          </a:xfrm>
        </p:spPr>
        <p:txBody>
          <a:bodyPr>
            <a:normAutofit fontScale="90000"/>
          </a:bodyPr>
          <a:lstStyle/>
          <a:p>
            <a:r>
              <a:rPr lang="en-US" sz="3200" b="1" dirty="0"/>
              <a:t>Environmental </a:t>
            </a:r>
            <a:r>
              <a:rPr lang="en-US" sz="3200" b="1" dirty="0" smtClean="0"/>
              <a:t>challenges </a:t>
            </a:r>
            <a:r>
              <a:rPr lang="en-US" sz="3200" dirty="0" smtClean="0"/>
              <a:t>are symptoms of deeper problems</a:t>
            </a:r>
            <a:endParaRPr lang="en-US" sz="32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4075" y="4672792"/>
            <a:ext cx="1992423" cy="132795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2398" y="2396197"/>
            <a:ext cx="1440820" cy="1080614"/>
          </a:xfrm>
          <a:prstGeom prst="rect">
            <a:avLst/>
          </a:prstGeom>
        </p:spPr>
      </p:pic>
      <p:sp>
        <p:nvSpPr>
          <p:cNvPr id="10" name="TextBox 9"/>
          <p:cNvSpPr txBox="1"/>
          <p:nvPr/>
        </p:nvSpPr>
        <p:spPr>
          <a:xfrm>
            <a:off x="6097385" y="5703246"/>
            <a:ext cx="1265090" cy="300082"/>
          </a:xfrm>
          <a:prstGeom prst="rect">
            <a:avLst/>
          </a:prstGeom>
          <a:noFill/>
        </p:spPr>
        <p:txBody>
          <a:bodyPr wrap="none" rtlCol="0">
            <a:spAutoFit/>
          </a:bodyPr>
          <a:lstStyle/>
          <a:p>
            <a:r>
              <a:rPr lang="en-US" sz="1350" dirty="0">
                <a:solidFill>
                  <a:schemeClr val="bg1"/>
                </a:solidFill>
              </a:rPr>
              <a:t>Sea level rise</a:t>
            </a:r>
          </a:p>
        </p:txBody>
      </p:sp>
      <p:sp>
        <p:nvSpPr>
          <p:cNvPr id="12" name="Rectangle 11"/>
          <p:cNvSpPr/>
          <p:nvPr/>
        </p:nvSpPr>
        <p:spPr>
          <a:xfrm>
            <a:off x="4512293" y="3419477"/>
            <a:ext cx="400529" cy="430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 name="Group 18"/>
          <p:cNvGrpSpPr/>
          <p:nvPr/>
        </p:nvGrpSpPr>
        <p:grpSpPr>
          <a:xfrm>
            <a:off x="3231022" y="1364457"/>
            <a:ext cx="2379203" cy="1078706"/>
            <a:chOff x="4308030" y="676275"/>
            <a:chExt cx="3172270" cy="1438275"/>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8030" y="676275"/>
              <a:ext cx="3172270" cy="1438275"/>
            </a:xfrm>
            <a:prstGeom prst="rect">
              <a:avLst/>
            </a:prstGeom>
          </p:spPr>
        </p:pic>
        <p:sp>
          <p:nvSpPr>
            <p:cNvPr id="13" name="TextBox 12"/>
            <p:cNvSpPr txBox="1"/>
            <p:nvPr/>
          </p:nvSpPr>
          <p:spPr>
            <a:xfrm>
              <a:off x="4692998" y="714895"/>
              <a:ext cx="1547860" cy="400109"/>
            </a:xfrm>
            <a:prstGeom prst="rect">
              <a:avLst/>
            </a:prstGeom>
            <a:noFill/>
          </p:spPr>
          <p:txBody>
            <a:bodyPr wrap="none" rtlCol="0">
              <a:spAutoFit/>
            </a:bodyPr>
            <a:lstStyle/>
            <a:p>
              <a:r>
                <a:rPr lang="en-US" sz="1350" dirty="0"/>
                <a:t>Soil erosion</a:t>
              </a:r>
            </a:p>
          </p:txBody>
        </p:sp>
      </p:grpSp>
      <p:grpSp>
        <p:nvGrpSpPr>
          <p:cNvPr id="16" name="Group 15"/>
          <p:cNvGrpSpPr/>
          <p:nvPr/>
        </p:nvGrpSpPr>
        <p:grpSpPr>
          <a:xfrm>
            <a:off x="7449092" y="4075646"/>
            <a:ext cx="1706512" cy="1214037"/>
            <a:chOff x="9932122" y="4291194"/>
            <a:chExt cx="2275349" cy="1618715"/>
          </a:xfrm>
        </p:grpSpPr>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2122" y="4291194"/>
              <a:ext cx="2275349" cy="1592390"/>
            </a:xfrm>
            <a:prstGeom prst="rect">
              <a:avLst/>
            </a:prstGeom>
          </p:spPr>
        </p:pic>
        <p:sp>
          <p:nvSpPr>
            <p:cNvPr id="14" name="TextBox 13"/>
            <p:cNvSpPr txBox="1"/>
            <p:nvPr/>
          </p:nvSpPr>
          <p:spPr>
            <a:xfrm>
              <a:off x="10253239" y="5509800"/>
              <a:ext cx="1949680" cy="400109"/>
            </a:xfrm>
            <a:prstGeom prst="rect">
              <a:avLst/>
            </a:prstGeom>
            <a:noFill/>
          </p:spPr>
          <p:txBody>
            <a:bodyPr wrap="none" rtlCol="0">
              <a:spAutoFit/>
            </a:bodyPr>
            <a:lstStyle/>
            <a:p>
              <a:r>
                <a:rPr lang="en-US" sz="1350" dirty="0">
                  <a:solidFill>
                    <a:srgbClr val="FFC000"/>
                  </a:solidFill>
                </a:rPr>
                <a:t>Water pollution</a:t>
              </a:r>
            </a:p>
          </p:txBody>
        </p:sp>
      </p:grpSp>
      <p:grpSp>
        <p:nvGrpSpPr>
          <p:cNvPr id="17" name="Group 16"/>
          <p:cNvGrpSpPr/>
          <p:nvPr/>
        </p:nvGrpSpPr>
        <p:grpSpPr>
          <a:xfrm>
            <a:off x="2232536" y="3333604"/>
            <a:ext cx="2286000" cy="1714500"/>
            <a:chOff x="2968390" y="3356800"/>
            <a:chExt cx="3048000" cy="2286000"/>
          </a:xfrm>
        </p:grpSpPr>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68390" y="3356800"/>
              <a:ext cx="3048000" cy="2286000"/>
            </a:xfrm>
            <a:prstGeom prst="rect">
              <a:avLst/>
            </a:prstGeom>
          </p:spPr>
        </p:pic>
        <p:sp>
          <p:nvSpPr>
            <p:cNvPr id="11" name="TextBox 10"/>
            <p:cNvSpPr txBox="1"/>
            <p:nvPr/>
          </p:nvSpPr>
          <p:spPr>
            <a:xfrm>
              <a:off x="3632201" y="3376373"/>
              <a:ext cx="2199748" cy="400109"/>
            </a:xfrm>
            <a:prstGeom prst="rect">
              <a:avLst/>
            </a:prstGeom>
            <a:noFill/>
          </p:spPr>
          <p:txBody>
            <a:bodyPr wrap="none" rtlCol="0">
              <a:spAutoFit/>
            </a:bodyPr>
            <a:lstStyle/>
            <a:p>
              <a:r>
                <a:rPr lang="en-US" sz="1350" dirty="0"/>
                <a:t>Toxins and waste</a:t>
              </a:r>
            </a:p>
          </p:txBody>
        </p:sp>
      </p:grpSp>
      <p:sp>
        <p:nvSpPr>
          <p:cNvPr id="3" name="Rectangle 2"/>
          <p:cNvSpPr/>
          <p:nvPr/>
        </p:nvSpPr>
        <p:spPr>
          <a:xfrm>
            <a:off x="3352800" y="5105400"/>
            <a:ext cx="2232919" cy="338554"/>
          </a:xfrm>
          <a:prstGeom prst="rect">
            <a:avLst/>
          </a:prstGeom>
        </p:spPr>
        <p:txBody>
          <a:bodyPr wrap="none">
            <a:spAutoFit/>
          </a:bodyPr>
          <a:lstStyle/>
          <a:p>
            <a:r>
              <a:rPr lang="en-US" sz="1600" dirty="0">
                <a:latin typeface="Calibri" panose="020F0502020204030204" pitchFamily="34" charset="0"/>
                <a:cs typeface="Calibri" panose="020F0502020204030204" pitchFamily="34" charset="0"/>
              </a:rPr>
              <a:t>Automobile dependency</a:t>
            </a:r>
          </a:p>
        </p:txBody>
      </p:sp>
    </p:spTree>
    <p:extLst>
      <p:ext uri="{BB962C8B-B14F-4D97-AF65-F5344CB8AC3E}">
        <p14:creationId xmlns:p14="http://schemas.microsoft.com/office/powerpoint/2010/main" val="153104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One of the core flawed paradigms is the separation between system and environment, or between life and its environment</a:t>
            </a:r>
            <a:endParaRPr lang="en-US" dirty="0"/>
          </a:p>
        </p:txBody>
      </p:sp>
      <p:sp>
        <p:nvSpPr>
          <p:cNvPr id="3" name="Title 2"/>
          <p:cNvSpPr>
            <a:spLocks noGrp="1"/>
          </p:cNvSpPr>
          <p:nvPr>
            <p:ph type="title"/>
          </p:nvPr>
        </p:nvSpPr>
        <p:spPr/>
        <p:txBody>
          <a:bodyPr/>
          <a:lstStyle/>
          <a:p>
            <a:r>
              <a:rPr lang="en-US" dirty="0" smtClean="0"/>
              <a:t>What is life?</a:t>
            </a:r>
            <a:endParaRPr lang="en-US" dirty="0"/>
          </a:p>
        </p:txBody>
      </p:sp>
    </p:spTree>
    <p:extLst>
      <p:ext uri="{BB962C8B-B14F-4D97-AF65-F5344CB8AC3E}">
        <p14:creationId xmlns:p14="http://schemas.microsoft.com/office/powerpoint/2010/main" val="2446339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autocww.colorado.edu/%7Etoldy3/E64ContentFiles/VirusesMoneransAndProtists/Protist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2057400"/>
            <a:ext cx="48196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p:cNvSpPr txBox="1">
            <a:spLocks noChangeArrowheads="1"/>
          </p:cNvSpPr>
          <p:nvPr/>
        </p:nvSpPr>
        <p:spPr bwMode="auto">
          <a:xfrm>
            <a:off x="76200" y="5486400"/>
            <a:ext cx="826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t>A single </a:t>
            </a:r>
            <a:r>
              <a:rPr lang="en-US" dirty="0" smtClean="0"/>
              <a:t>organism </a:t>
            </a:r>
            <a:r>
              <a:rPr lang="en-US" dirty="0"/>
              <a:t>that possesses all </a:t>
            </a:r>
            <a:r>
              <a:rPr lang="en-US" dirty="0" smtClean="0"/>
              <a:t>necessary </a:t>
            </a:r>
            <a:r>
              <a:rPr lang="en-US" dirty="0"/>
              <a:t>aspects to be alive</a:t>
            </a:r>
          </a:p>
        </p:txBody>
      </p:sp>
      <p:sp>
        <p:nvSpPr>
          <p:cNvPr id="6" name="TextBox 5"/>
          <p:cNvSpPr txBox="1">
            <a:spLocks noChangeArrowheads="1"/>
          </p:cNvSpPr>
          <p:nvPr/>
        </p:nvSpPr>
        <p:spPr bwMode="auto">
          <a:xfrm rot="-1110613">
            <a:off x="1652588" y="2927350"/>
            <a:ext cx="4803775" cy="101600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6000" b="1"/>
              <a:t>Discrete Life</a:t>
            </a:r>
            <a:endParaRPr lang="en-US" sz="2800" b="1"/>
          </a:p>
        </p:txBody>
      </p:sp>
    </p:spTree>
    <p:extLst>
      <p:ext uri="{BB962C8B-B14F-4D97-AF65-F5344CB8AC3E}">
        <p14:creationId xmlns:p14="http://schemas.microsoft.com/office/powerpoint/2010/main" val="47391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upload.wikimedia.org/wikipedia/commons/f/f9/Loxodonta_africana_-_old_bull_%28Ngorongoro,_2009%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6017" y="2143762"/>
            <a:ext cx="4973383" cy="3313330"/>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Box 4"/>
          <p:cNvSpPr txBox="1">
            <a:spLocks noChangeArrowheads="1"/>
          </p:cNvSpPr>
          <p:nvPr/>
        </p:nvSpPr>
        <p:spPr bwMode="auto">
          <a:xfrm>
            <a:off x="76200" y="5486400"/>
            <a:ext cx="8104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dirty="0">
                <a:latin typeface="Times New Roman" pitchFamily="18" charset="0"/>
              </a:rPr>
              <a:t>A single </a:t>
            </a:r>
            <a:r>
              <a:rPr lang="en-US" altLang="en-US" sz="2400" dirty="0" smtClean="0">
                <a:latin typeface="Times New Roman" pitchFamily="18" charset="0"/>
              </a:rPr>
              <a:t>organism </a:t>
            </a:r>
            <a:r>
              <a:rPr lang="en-US" altLang="en-US" sz="2400" dirty="0">
                <a:latin typeface="Times New Roman" pitchFamily="18" charset="0"/>
              </a:rPr>
              <a:t>possesses all the necessary aspects to be alive</a:t>
            </a:r>
          </a:p>
        </p:txBody>
      </p:sp>
      <p:sp>
        <p:nvSpPr>
          <p:cNvPr id="6" name="TextBox 5"/>
          <p:cNvSpPr txBox="1">
            <a:spLocks noChangeArrowheads="1"/>
          </p:cNvSpPr>
          <p:nvPr/>
        </p:nvSpPr>
        <p:spPr bwMode="auto">
          <a:xfrm rot="-1110613">
            <a:off x="1652588" y="2927350"/>
            <a:ext cx="4803775" cy="101600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6000" b="1">
                <a:latin typeface="Times New Roman" pitchFamily="18" charset="0"/>
              </a:rPr>
              <a:t>Discrete Life</a:t>
            </a:r>
            <a:endParaRPr lang="en-US" altLang="en-US" sz="2800" b="1">
              <a:latin typeface="Times New Roman" pitchFamily="18" charset="0"/>
            </a:endParaRPr>
          </a:p>
        </p:txBody>
      </p:sp>
      <p:pic>
        <p:nvPicPr>
          <p:cNvPr id="283652" name="Picture 4" descr="http://www.bostonbakesforbreastcancer.org/wp-content/uploads/2012/03/su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609600"/>
            <a:ext cx="18288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4" name="Picture 6" descr="Rain Cloud Clip 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838200"/>
            <a:ext cx="14859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8" name="Picture 10" descr="http://www.cityfarmer.info/wp-content/uploads/2008/08/soi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1800" y="3505200"/>
            <a:ext cx="21097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2125663" y="1447800"/>
            <a:ext cx="4427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000" b="1">
                <a:latin typeface="Times New Roman" pitchFamily="18" charset="0"/>
              </a:rPr>
              <a:t>Abiotic and ecological interactions</a:t>
            </a:r>
          </a:p>
        </p:txBody>
      </p:sp>
    </p:spTree>
    <p:extLst>
      <p:ext uri="{BB962C8B-B14F-4D97-AF65-F5344CB8AC3E}">
        <p14:creationId xmlns:p14="http://schemas.microsoft.com/office/powerpoint/2010/main" val="2746060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83652"/>
                                        </p:tgtEl>
                                        <p:attrNameLst>
                                          <p:attrName>style.visibility</p:attrName>
                                        </p:attrNameLst>
                                      </p:cBhvr>
                                      <p:to>
                                        <p:strVal val="visible"/>
                                      </p:to>
                                    </p:set>
                                    <p:anim calcmode="lin" valueType="num">
                                      <p:cBhvr>
                                        <p:cTn id="16" dur="500" fill="hold"/>
                                        <p:tgtEl>
                                          <p:spTgt spid="283652"/>
                                        </p:tgtEl>
                                        <p:attrNameLst>
                                          <p:attrName>ppt_w</p:attrName>
                                        </p:attrNameLst>
                                      </p:cBhvr>
                                      <p:tavLst>
                                        <p:tav tm="0">
                                          <p:val>
                                            <p:strVal val="#ppt_w*0.05"/>
                                          </p:val>
                                        </p:tav>
                                        <p:tav tm="100000">
                                          <p:val>
                                            <p:strVal val="#ppt_w"/>
                                          </p:val>
                                        </p:tav>
                                      </p:tavLst>
                                    </p:anim>
                                    <p:anim calcmode="lin" valueType="num">
                                      <p:cBhvr>
                                        <p:cTn id="17" dur="500" fill="hold"/>
                                        <p:tgtEl>
                                          <p:spTgt spid="283652"/>
                                        </p:tgtEl>
                                        <p:attrNameLst>
                                          <p:attrName>ppt_h</p:attrName>
                                        </p:attrNameLst>
                                      </p:cBhvr>
                                      <p:tavLst>
                                        <p:tav tm="0">
                                          <p:val>
                                            <p:strVal val="#ppt_h"/>
                                          </p:val>
                                        </p:tav>
                                        <p:tav tm="100000">
                                          <p:val>
                                            <p:strVal val="#ppt_h"/>
                                          </p:val>
                                        </p:tav>
                                      </p:tavLst>
                                    </p:anim>
                                    <p:anim calcmode="lin" valueType="num">
                                      <p:cBhvr>
                                        <p:cTn id="18" dur="500" fill="hold"/>
                                        <p:tgtEl>
                                          <p:spTgt spid="283652"/>
                                        </p:tgtEl>
                                        <p:attrNameLst>
                                          <p:attrName>ppt_x</p:attrName>
                                        </p:attrNameLst>
                                      </p:cBhvr>
                                      <p:tavLst>
                                        <p:tav tm="0">
                                          <p:val>
                                            <p:strVal val="#ppt_x-.2"/>
                                          </p:val>
                                        </p:tav>
                                        <p:tav tm="100000">
                                          <p:val>
                                            <p:strVal val="#ppt_x"/>
                                          </p:val>
                                        </p:tav>
                                      </p:tavLst>
                                    </p:anim>
                                    <p:anim calcmode="lin" valueType="num">
                                      <p:cBhvr>
                                        <p:cTn id="19" dur="500" fill="hold"/>
                                        <p:tgtEl>
                                          <p:spTgt spid="283652"/>
                                        </p:tgtEl>
                                        <p:attrNameLst>
                                          <p:attrName>ppt_y</p:attrName>
                                        </p:attrNameLst>
                                      </p:cBhvr>
                                      <p:tavLst>
                                        <p:tav tm="0">
                                          <p:val>
                                            <p:strVal val="#ppt_y"/>
                                          </p:val>
                                        </p:tav>
                                        <p:tav tm="100000">
                                          <p:val>
                                            <p:strVal val="#ppt_y"/>
                                          </p:val>
                                        </p:tav>
                                      </p:tavLst>
                                    </p:anim>
                                    <p:animEffect transition="in" filter="fade">
                                      <p:cBhvr>
                                        <p:cTn id="20" dur="500"/>
                                        <p:tgtEl>
                                          <p:spTgt spid="283652"/>
                                        </p:tgtEl>
                                      </p:cBhvr>
                                    </p:animEffect>
                                  </p:childTnLst>
                                </p:cTn>
                              </p:par>
                              <p:par>
                                <p:cTn id="21" presetID="54" presetClass="entr" presetSubtype="0" accel="100000" fill="hold" nodeType="withEffect">
                                  <p:stCondLst>
                                    <p:cond delay="500"/>
                                  </p:stCondLst>
                                  <p:childTnLst>
                                    <p:set>
                                      <p:cBhvr>
                                        <p:cTn id="22" dur="1" fill="hold">
                                          <p:stCondLst>
                                            <p:cond delay="0"/>
                                          </p:stCondLst>
                                        </p:cTn>
                                        <p:tgtEl>
                                          <p:spTgt spid="283654"/>
                                        </p:tgtEl>
                                        <p:attrNameLst>
                                          <p:attrName>style.visibility</p:attrName>
                                        </p:attrNameLst>
                                      </p:cBhvr>
                                      <p:to>
                                        <p:strVal val="visible"/>
                                      </p:to>
                                    </p:set>
                                    <p:anim calcmode="lin" valueType="num">
                                      <p:cBhvr>
                                        <p:cTn id="23" dur="500" fill="hold"/>
                                        <p:tgtEl>
                                          <p:spTgt spid="283654"/>
                                        </p:tgtEl>
                                        <p:attrNameLst>
                                          <p:attrName>ppt_w</p:attrName>
                                        </p:attrNameLst>
                                      </p:cBhvr>
                                      <p:tavLst>
                                        <p:tav tm="0">
                                          <p:val>
                                            <p:strVal val="#ppt_w*0.05"/>
                                          </p:val>
                                        </p:tav>
                                        <p:tav tm="100000">
                                          <p:val>
                                            <p:strVal val="#ppt_w"/>
                                          </p:val>
                                        </p:tav>
                                      </p:tavLst>
                                    </p:anim>
                                    <p:anim calcmode="lin" valueType="num">
                                      <p:cBhvr>
                                        <p:cTn id="24" dur="500" fill="hold"/>
                                        <p:tgtEl>
                                          <p:spTgt spid="283654"/>
                                        </p:tgtEl>
                                        <p:attrNameLst>
                                          <p:attrName>ppt_h</p:attrName>
                                        </p:attrNameLst>
                                      </p:cBhvr>
                                      <p:tavLst>
                                        <p:tav tm="0">
                                          <p:val>
                                            <p:strVal val="#ppt_h"/>
                                          </p:val>
                                        </p:tav>
                                        <p:tav tm="100000">
                                          <p:val>
                                            <p:strVal val="#ppt_h"/>
                                          </p:val>
                                        </p:tav>
                                      </p:tavLst>
                                    </p:anim>
                                    <p:anim calcmode="lin" valueType="num">
                                      <p:cBhvr>
                                        <p:cTn id="25" dur="500" fill="hold"/>
                                        <p:tgtEl>
                                          <p:spTgt spid="283654"/>
                                        </p:tgtEl>
                                        <p:attrNameLst>
                                          <p:attrName>ppt_x</p:attrName>
                                        </p:attrNameLst>
                                      </p:cBhvr>
                                      <p:tavLst>
                                        <p:tav tm="0">
                                          <p:val>
                                            <p:strVal val="#ppt_x-.2"/>
                                          </p:val>
                                        </p:tav>
                                        <p:tav tm="100000">
                                          <p:val>
                                            <p:strVal val="#ppt_x"/>
                                          </p:val>
                                        </p:tav>
                                      </p:tavLst>
                                    </p:anim>
                                    <p:anim calcmode="lin" valueType="num">
                                      <p:cBhvr>
                                        <p:cTn id="26" dur="500" fill="hold"/>
                                        <p:tgtEl>
                                          <p:spTgt spid="283654"/>
                                        </p:tgtEl>
                                        <p:attrNameLst>
                                          <p:attrName>ppt_y</p:attrName>
                                        </p:attrNameLst>
                                      </p:cBhvr>
                                      <p:tavLst>
                                        <p:tav tm="0">
                                          <p:val>
                                            <p:strVal val="#ppt_y"/>
                                          </p:val>
                                        </p:tav>
                                        <p:tav tm="100000">
                                          <p:val>
                                            <p:strVal val="#ppt_y"/>
                                          </p:val>
                                        </p:tav>
                                      </p:tavLst>
                                    </p:anim>
                                    <p:animEffect transition="in" filter="fade">
                                      <p:cBhvr>
                                        <p:cTn id="27" dur="500"/>
                                        <p:tgtEl>
                                          <p:spTgt spid="283654"/>
                                        </p:tgtEl>
                                      </p:cBhvr>
                                    </p:animEffect>
                                  </p:childTnLst>
                                </p:cTn>
                              </p:par>
                              <p:par>
                                <p:cTn id="28" presetID="54" presetClass="entr" presetSubtype="0" accel="100000" fill="hold" nodeType="withEffect">
                                  <p:stCondLst>
                                    <p:cond delay="1000"/>
                                  </p:stCondLst>
                                  <p:childTnLst>
                                    <p:set>
                                      <p:cBhvr>
                                        <p:cTn id="29" dur="1" fill="hold">
                                          <p:stCondLst>
                                            <p:cond delay="0"/>
                                          </p:stCondLst>
                                        </p:cTn>
                                        <p:tgtEl>
                                          <p:spTgt spid="283658"/>
                                        </p:tgtEl>
                                        <p:attrNameLst>
                                          <p:attrName>style.visibility</p:attrName>
                                        </p:attrNameLst>
                                      </p:cBhvr>
                                      <p:to>
                                        <p:strVal val="visible"/>
                                      </p:to>
                                    </p:set>
                                    <p:anim calcmode="lin" valueType="num">
                                      <p:cBhvr>
                                        <p:cTn id="30" dur="500" fill="hold"/>
                                        <p:tgtEl>
                                          <p:spTgt spid="283658"/>
                                        </p:tgtEl>
                                        <p:attrNameLst>
                                          <p:attrName>ppt_w</p:attrName>
                                        </p:attrNameLst>
                                      </p:cBhvr>
                                      <p:tavLst>
                                        <p:tav tm="0">
                                          <p:val>
                                            <p:strVal val="#ppt_w*0.05"/>
                                          </p:val>
                                        </p:tav>
                                        <p:tav tm="100000">
                                          <p:val>
                                            <p:strVal val="#ppt_w"/>
                                          </p:val>
                                        </p:tav>
                                      </p:tavLst>
                                    </p:anim>
                                    <p:anim calcmode="lin" valueType="num">
                                      <p:cBhvr>
                                        <p:cTn id="31" dur="500" fill="hold"/>
                                        <p:tgtEl>
                                          <p:spTgt spid="283658"/>
                                        </p:tgtEl>
                                        <p:attrNameLst>
                                          <p:attrName>ppt_h</p:attrName>
                                        </p:attrNameLst>
                                      </p:cBhvr>
                                      <p:tavLst>
                                        <p:tav tm="0">
                                          <p:val>
                                            <p:strVal val="#ppt_h"/>
                                          </p:val>
                                        </p:tav>
                                        <p:tav tm="100000">
                                          <p:val>
                                            <p:strVal val="#ppt_h"/>
                                          </p:val>
                                        </p:tav>
                                      </p:tavLst>
                                    </p:anim>
                                    <p:anim calcmode="lin" valueType="num">
                                      <p:cBhvr>
                                        <p:cTn id="32" dur="500" fill="hold"/>
                                        <p:tgtEl>
                                          <p:spTgt spid="283658"/>
                                        </p:tgtEl>
                                        <p:attrNameLst>
                                          <p:attrName>ppt_x</p:attrName>
                                        </p:attrNameLst>
                                      </p:cBhvr>
                                      <p:tavLst>
                                        <p:tav tm="0">
                                          <p:val>
                                            <p:strVal val="#ppt_x-.2"/>
                                          </p:val>
                                        </p:tav>
                                        <p:tav tm="100000">
                                          <p:val>
                                            <p:strVal val="#ppt_x"/>
                                          </p:val>
                                        </p:tav>
                                      </p:tavLst>
                                    </p:anim>
                                    <p:anim calcmode="lin" valueType="num">
                                      <p:cBhvr>
                                        <p:cTn id="33" dur="500" fill="hold"/>
                                        <p:tgtEl>
                                          <p:spTgt spid="283658"/>
                                        </p:tgtEl>
                                        <p:attrNameLst>
                                          <p:attrName>ppt_y</p:attrName>
                                        </p:attrNameLst>
                                      </p:cBhvr>
                                      <p:tavLst>
                                        <p:tav tm="0">
                                          <p:val>
                                            <p:strVal val="#ppt_y"/>
                                          </p:val>
                                        </p:tav>
                                        <p:tav tm="100000">
                                          <p:val>
                                            <p:strVal val="#ppt_y"/>
                                          </p:val>
                                        </p:tav>
                                      </p:tavLst>
                                    </p:anim>
                                    <p:animEffect transition="in" filter="fade">
                                      <p:cBhvr>
                                        <p:cTn id="34" dur="500"/>
                                        <p:tgtEl>
                                          <p:spTgt spid="283658"/>
                                        </p:tgtEl>
                                      </p:cBhvr>
                                    </p:animEffect>
                                  </p:childTnLst>
                                </p:cTn>
                              </p:par>
                              <p:par>
                                <p:cTn id="35" presetID="54" presetClass="entr" presetSubtype="0" accel="100000" fill="hold" grpId="0" nodeType="withEffect">
                                  <p:stCondLst>
                                    <p:cond delay="15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strVal val="#ppt_w*0.05"/>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anim calcmode="lin" valueType="num">
                                      <p:cBhvr>
                                        <p:cTn id="39" dur="500" fill="hold"/>
                                        <p:tgtEl>
                                          <p:spTgt spid="13"/>
                                        </p:tgtEl>
                                        <p:attrNameLst>
                                          <p:attrName>ppt_x</p:attrName>
                                        </p:attrNameLst>
                                      </p:cBhvr>
                                      <p:tavLst>
                                        <p:tav tm="0">
                                          <p:val>
                                            <p:strVal val="#ppt_x-.2"/>
                                          </p:val>
                                        </p:tav>
                                        <p:tav tm="100000">
                                          <p:val>
                                            <p:strVal val="#ppt_x"/>
                                          </p:val>
                                        </p:tav>
                                      </p:tavLst>
                                    </p:anim>
                                    <p:anim calcmode="lin" valueType="num">
                                      <p:cBhvr>
                                        <p:cTn id="40" dur="500" fill="hold"/>
                                        <p:tgtEl>
                                          <p:spTgt spid="13"/>
                                        </p:tgtEl>
                                        <p:attrNameLst>
                                          <p:attrName>ppt_y</p:attrName>
                                        </p:attrNameLst>
                                      </p:cBhvr>
                                      <p:tavLst>
                                        <p:tav tm="0">
                                          <p:val>
                                            <p:strVal val="#ppt_y"/>
                                          </p:val>
                                        </p:tav>
                                        <p:tav tm="100000">
                                          <p:val>
                                            <p:strVal val="#ppt_y"/>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http://t0.gstatic.com/images?q=tbn:ANd9GcRJjKUkHB6gIOngBao_fcpDbgu_RIESE5qVbRcAMNPToWb6yep-bRiTohCAj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752600"/>
            <a:ext cx="5700713"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990600" y="685800"/>
            <a:ext cx="7189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t>Interacting ecological community and its </a:t>
            </a:r>
            <a:r>
              <a:rPr lang="en-US" dirty="0" smtClean="0"/>
              <a:t>non-living environment </a:t>
            </a:r>
            <a:r>
              <a:rPr lang="en-US" dirty="0"/>
              <a:t>is an ecosystem</a:t>
            </a:r>
          </a:p>
        </p:txBody>
      </p:sp>
      <p:sp>
        <p:nvSpPr>
          <p:cNvPr id="7" name="TextBox 6"/>
          <p:cNvSpPr txBox="1">
            <a:spLocks noChangeArrowheads="1"/>
          </p:cNvSpPr>
          <p:nvPr/>
        </p:nvSpPr>
        <p:spPr bwMode="auto">
          <a:xfrm rot="-1110613">
            <a:off x="1333500" y="2927350"/>
            <a:ext cx="5441950" cy="101600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6000" b="1"/>
              <a:t>Sustained Life</a:t>
            </a:r>
            <a:endParaRPr lang="en-US" sz="2800" b="1"/>
          </a:p>
        </p:txBody>
      </p:sp>
      <p:sp>
        <p:nvSpPr>
          <p:cNvPr id="8" name="TextBox 7"/>
          <p:cNvSpPr txBox="1">
            <a:spLocks noChangeArrowheads="1"/>
          </p:cNvSpPr>
          <p:nvPr/>
        </p:nvSpPr>
        <p:spPr bwMode="auto">
          <a:xfrm>
            <a:off x="76200" y="5486400"/>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An ecosystem possesses all the necessary aspects to sustain life</a:t>
            </a:r>
          </a:p>
        </p:txBody>
      </p:sp>
    </p:spTree>
    <p:extLst>
      <p:ext uri="{BB962C8B-B14F-4D97-AF65-F5344CB8AC3E}">
        <p14:creationId xmlns:p14="http://schemas.microsoft.com/office/powerpoint/2010/main" val="14024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par>
                          <p:cTn id="12" fill="hold" nodeType="afterGroup">
                            <p:stCondLst>
                              <p:cond delay="500"/>
                            </p:stCondLst>
                            <p:childTnLst>
                              <p:par>
                                <p:cTn id="13" presetID="54" presetClass="entr" presetSubtype="0" accel="100000"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ppt_w*0.05"/>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anim calcmode="lin" valueType="num">
                                      <p:cBhvr>
                                        <p:cTn id="17" dur="500" fill="hold"/>
                                        <p:tgtEl>
                                          <p:spTgt spid="7"/>
                                        </p:tgtEl>
                                        <p:attrNameLst>
                                          <p:attrName>ppt_x</p:attrName>
                                        </p:attrNameLst>
                                      </p:cBhvr>
                                      <p:tavLst>
                                        <p:tav tm="0">
                                          <p:val>
                                            <p:strVal val="#ppt_x-.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normAutofit/>
          </a:bodyPr>
          <a:lstStyle/>
          <a:p>
            <a:pPr marL="624078" indent="-514350">
              <a:buFont typeface="+mj-lt"/>
              <a:buAutoNum type="arabicParenR"/>
            </a:pPr>
            <a:r>
              <a:rPr lang="en-US" sz="2400" dirty="0" smtClean="0">
                <a:latin typeface="Times New Roman" panose="02020603050405020304" pitchFamily="18" charset="0"/>
                <a:cs typeface="Times New Roman" panose="02020603050405020304" pitchFamily="18" charset="0"/>
              </a:rPr>
              <a:t>Life </a:t>
            </a:r>
            <a:r>
              <a:rPr lang="en-US" sz="2400" dirty="0">
                <a:latin typeface="Times New Roman" panose="02020603050405020304" pitchFamily="18" charset="0"/>
                <a:cs typeface="Times New Roman" panose="02020603050405020304" pitchFamily="18" charset="0"/>
              </a:rPr>
              <a:t>and environment are best understood and modeled as unified as a single </a:t>
            </a:r>
            <a:r>
              <a:rPr lang="en-US" sz="2400" dirty="0" smtClean="0">
                <a:latin typeface="Times New Roman" panose="02020603050405020304" pitchFamily="18" charset="0"/>
                <a:cs typeface="Times New Roman" panose="02020603050405020304" pitchFamily="18" charset="0"/>
              </a:rPr>
              <a:t>“life–environment” </a:t>
            </a:r>
            <a:r>
              <a:rPr lang="en-US" sz="2400" dirty="0">
                <a:latin typeface="Times New Roman" panose="02020603050405020304" pitchFamily="18" charset="0"/>
                <a:cs typeface="Times New Roman" panose="02020603050405020304" pitchFamily="18" charset="0"/>
              </a:rPr>
              <a:t>system.</a:t>
            </a:r>
          </a:p>
          <a:p>
            <a:pPr marL="624078" indent="-514350">
              <a:buFont typeface="+mj-lt"/>
              <a:buAutoNum type="arabicParenR"/>
            </a:pPr>
            <a:r>
              <a:rPr lang="en-US" sz="2400" dirty="0" smtClean="0">
                <a:latin typeface="Times New Roman" panose="02020603050405020304" pitchFamily="18" charset="0"/>
                <a:cs typeface="Times New Roman" panose="02020603050405020304" pitchFamily="18" charset="0"/>
              </a:rPr>
              <a:t>“Discrete </a:t>
            </a:r>
            <a:r>
              <a:rPr lang="en-US" sz="2400" dirty="0">
                <a:latin typeface="Times New Roman" panose="02020603050405020304" pitchFamily="18" charset="0"/>
                <a:cs typeface="Times New Roman" panose="02020603050405020304" pitchFamily="18" charset="0"/>
              </a:rPr>
              <a:t>life” </a:t>
            </a:r>
            <a:r>
              <a:rPr lang="en-US" sz="2400" dirty="0" smtClean="0">
                <a:latin typeface="Times New Roman" panose="02020603050405020304" pitchFamily="18" charset="0"/>
                <a:cs typeface="Times New Roman" panose="02020603050405020304" pitchFamily="18" charset="0"/>
              </a:rPr>
              <a:t>and “sustained </a:t>
            </a:r>
            <a:r>
              <a:rPr lang="en-US" sz="2400" dirty="0">
                <a:latin typeface="Times New Roman" panose="02020603050405020304" pitchFamily="18" charset="0"/>
                <a:cs typeface="Times New Roman" panose="02020603050405020304" pitchFamily="18" charset="0"/>
              </a:rPr>
              <a:t>life</a:t>
            </a:r>
            <a:r>
              <a:rPr lang="en-US" sz="2400" dirty="0" smtClean="0">
                <a:latin typeface="Times New Roman" panose="02020603050405020304" pitchFamily="18" charset="0"/>
                <a:cs typeface="Times New Roman" panose="02020603050405020304" pitchFamily="18" charset="0"/>
              </a:rPr>
              <a:t>” are dual </a:t>
            </a:r>
            <a:r>
              <a:rPr lang="en-US" sz="2400" dirty="0">
                <a:latin typeface="Times New Roman" panose="02020603050405020304" pitchFamily="18" charset="0"/>
                <a:cs typeface="Times New Roman" panose="02020603050405020304" pitchFamily="18" charset="0"/>
              </a:rPr>
              <a:t>models </a:t>
            </a:r>
            <a:r>
              <a:rPr lang="en-US" sz="2400" dirty="0" smtClean="0">
                <a:latin typeface="Times New Roman" panose="02020603050405020304" pitchFamily="18" charset="0"/>
                <a:cs typeface="Times New Roman" panose="02020603050405020304" pitchFamily="18" charset="0"/>
              </a:rPr>
              <a:t>that must </a:t>
            </a:r>
            <a:r>
              <a:rPr lang="en-US" sz="2400" dirty="0">
                <a:latin typeface="Times New Roman" panose="02020603050405020304" pitchFamily="18" charset="0"/>
                <a:cs typeface="Times New Roman" panose="02020603050405020304" pitchFamily="18" charset="0"/>
              </a:rPr>
              <a:t>always be used in concert in both thought and </a:t>
            </a:r>
            <a:r>
              <a:rPr lang="en-US" sz="2400" dirty="0" smtClean="0">
                <a:latin typeface="Times New Roman" panose="02020603050405020304" pitchFamily="18" charset="0"/>
                <a:cs typeface="Times New Roman" panose="02020603050405020304" pitchFamily="18" charset="0"/>
              </a:rPr>
              <a:t>action</a:t>
            </a:r>
            <a:endParaRPr lang="en-US" sz="2400" dirty="0">
              <a:latin typeface="Times New Roman" panose="02020603050405020304" pitchFamily="18" charset="0"/>
              <a:cs typeface="Times New Roman" panose="02020603050405020304" pitchFamily="18" charset="0"/>
            </a:endParaRPr>
          </a:p>
          <a:p>
            <a:pPr marL="624078" indent="-514350">
              <a:buFont typeface="+mj-lt"/>
              <a:buAutoNum type="arabicParenR"/>
            </a:pPr>
            <a:r>
              <a:rPr lang="en-US" sz="2400" dirty="0" smtClean="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hyperset</a:t>
            </a:r>
            <a:r>
              <a:rPr lang="en-US" sz="2400" dirty="0">
                <a:latin typeface="Times New Roman" panose="02020603050405020304" pitchFamily="18" charset="0"/>
                <a:cs typeface="Times New Roman" panose="02020603050405020304" pitchFamily="18" charset="0"/>
              </a:rPr>
              <a:t> equation </a:t>
            </a:r>
            <a:r>
              <a:rPr lang="en-US" sz="2400" dirty="0" smtClean="0">
                <a:latin typeface="Times New Roman" panose="02020603050405020304" pitchFamily="18" charset="0"/>
                <a:cs typeface="Times New Roman" panose="02020603050405020304" pitchFamily="18" charset="0"/>
              </a:rPr>
              <a:t>explicitly </a:t>
            </a:r>
            <a:r>
              <a:rPr lang="en-US" sz="2400" dirty="0">
                <a:latin typeface="Times New Roman" panose="02020603050405020304" pitchFamily="18" charset="0"/>
                <a:cs typeface="Times New Roman" panose="02020603050405020304" pitchFamily="18" charset="0"/>
              </a:rPr>
              <a:t>and formally </a:t>
            </a:r>
            <a:r>
              <a:rPr lang="en-US" sz="2400" i="1" dirty="0" smtClean="0">
                <a:latin typeface="Times New Roman" panose="02020603050405020304" pitchFamily="18" charset="0"/>
                <a:cs typeface="Times New Roman" panose="02020603050405020304" pitchFamily="18" charset="0"/>
              </a:rPr>
              <a:t>prohibits </a:t>
            </a:r>
            <a:r>
              <a:rPr lang="en-US" sz="2400" i="1" dirty="0">
                <a:latin typeface="Times New Roman" panose="02020603050405020304" pitchFamily="18" charset="0"/>
                <a:cs typeface="Times New Roman" panose="02020603050405020304" pitchFamily="18" charset="0"/>
              </a:rPr>
              <a:t>fragmentation of life from </a:t>
            </a:r>
            <a:r>
              <a:rPr lang="en-US" sz="2400" i="1" dirty="0" smtClean="0">
                <a:latin typeface="Times New Roman" panose="02020603050405020304" pitchFamily="18" charset="0"/>
                <a:cs typeface="Times New Roman" panose="02020603050405020304" pitchFamily="18" charset="0"/>
              </a:rPr>
              <a:t>environment</a:t>
            </a:r>
            <a:endParaRPr lang="en-US" sz="2400" dirty="0">
              <a:latin typeface="Times New Roman" panose="02020603050405020304" pitchFamily="18" charset="0"/>
              <a:cs typeface="Times New Roman" panose="02020603050405020304" pitchFamily="18" charset="0"/>
            </a:endParaRPr>
          </a:p>
          <a:p>
            <a:pPr marL="109728" indent="0">
              <a:buNone/>
            </a:pPr>
            <a:endParaRPr lang="en-US" sz="2400" dirty="0" smtClean="0">
              <a:latin typeface="Times New Roman" panose="02020603050405020304" pitchFamily="18" charset="0"/>
              <a:cs typeface="Times New Roman" panose="02020603050405020304" pitchFamily="18" charset="0"/>
            </a:endParaRPr>
          </a:p>
          <a:p>
            <a:pPr marL="109728" indent="0">
              <a:buNone/>
            </a:pPr>
            <a:r>
              <a:rPr lang="en-US" sz="2400" dirty="0" smtClean="0">
                <a:latin typeface="Times New Roman" panose="02020603050405020304" pitchFamily="18" charset="0"/>
                <a:cs typeface="Times New Roman" panose="02020603050405020304" pitchFamily="18" charset="0"/>
              </a:rPr>
              <a:t>	life–environment </a:t>
            </a:r>
            <a:r>
              <a:rPr lang="en-US" sz="2400" dirty="0">
                <a:latin typeface="Times New Roman" panose="02020603050405020304" pitchFamily="18" charset="0"/>
                <a:cs typeface="Times New Roman" panose="02020603050405020304" pitchFamily="18" charset="0"/>
              </a:rPr>
              <a:t>= </a:t>
            </a:r>
          </a:p>
          <a:p>
            <a:pPr marL="109728" indent="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environment{ecosystems{organisms{environment}}}}</a:t>
            </a:r>
          </a:p>
          <a:p>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effectLst/>
                <a:latin typeface="Times New Roman" panose="02020603050405020304" pitchFamily="18" charset="0"/>
                <a:cs typeface="Times New Roman" panose="02020603050405020304" pitchFamily="18" charset="0"/>
              </a:rPr>
              <a:t>Recursive nature of nature</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47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1301" y="5623476"/>
            <a:ext cx="5886450" cy="507831"/>
          </a:xfrm>
          <a:prstGeom prst="rect">
            <a:avLst/>
          </a:prstGeom>
        </p:spPr>
        <p:txBody>
          <a:bodyPr wrap="square">
            <a:spAutoFit/>
          </a:bodyPr>
          <a:lstStyle/>
          <a:p>
            <a:r>
              <a:rPr lang="en-US" sz="1350" dirty="0"/>
              <a:t>www.elsevier.com/books/foundations-for-sustainability/fiscus/978-0-12-811460-5</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8616" y="938599"/>
            <a:ext cx="3599135" cy="4433501"/>
          </a:xfrm>
          <a:prstGeom prst="rect">
            <a:avLst/>
          </a:prstGeom>
        </p:spPr>
      </p:pic>
      <p:sp>
        <p:nvSpPr>
          <p:cNvPr id="10" name="Rectangle 9"/>
          <p:cNvSpPr/>
          <p:nvPr/>
        </p:nvSpPr>
        <p:spPr>
          <a:xfrm>
            <a:off x="5086350" y="1913192"/>
            <a:ext cx="3676650" cy="2123658"/>
          </a:xfrm>
          <a:prstGeom prst="rect">
            <a:avLst/>
          </a:prstGeom>
        </p:spPr>
        <p:txBody>
          <a:bodyPr wrap="square">
            <a:spAutoFit/>
          </a:bodyPr>
          <a:lstStyle/>
          <a:p>
            <a:r>
              <a:rPr lang="en-US" sz="1650" dirty="0"/>
              <a:t>Foundations for Sustainability is an important synthesis that points the way, along a long and rocky road, to an ultimate solution of humanity’s environmental problem. -- </a:t>
            </a:r>
            <a:r>
              <a:rPr lang="en-US" sz="1650" b="1" i="1" dirty="0"/>
              <a:t>Edward O. Wilson</a:t>
            </a:r>
            <a:r>
              <a:rPr lang="en-US" sz="1650" dirty="0"/>
              <a:t>, </a:t>
            </a:r>
            <a:r>
              <a:rPr lang="en-US" sz="1650" i="1" dirty="0"/>
              <a:t>Emeritus professor, Harvard University</a:t>
            </a:r>
          </a:p>
        </p:txBody>
      </p:sp>
      <p:sp>
        <p:nvSpPr>
          <p:cNvPr id="2" name="TextBox 1"/>
          <p:cNvSpPr txBox="1"/>
          <p:nvPr/>
        </p:nvSpPr>
        <p:spPr>
          <a:xfrm>
            <a:off x="5086350" y="1200151"/>
            <a:ext cx="2561920" cy="461665"/>
          </a:xfrm>
          <a:prstGeom prst="rect">
            <a:avLst/>
          </a:prstGeom>
          <a:noFill/>
        </p:spPr>
        <p:txBody>
          <a:bodyPr wrap="none" rtlCol="0">
            <a:spAutoFit/>
          </a:bodyPr>
          <a:lstStyle/>
          <a:p>
            <a:r>
              <a:rPr lang="en-US" sz="2400" b="1" dirty="0" smtClean="0">
                <a:solidFill>
                  <a:schemeClr val="tx2">
                    <a:satMod val="130000"/>
                  </a:schemeClr>
                </a:solidFill>
                <a:latin typeface="Gill Sans MT" panose="020B0502020104020203" pitchFamily="34" charset="0"/>
                <a:ea typeface="+mj-ea"/>
                <a:cs typeface="+mj-cs"/>
              </a:rPr>
              <a:t>RECENT BOOK</a:t>
            </a:r>
            <a:endParaRPr lang="en-US" sz="2400" b="1" dirty="0">
              <a:solidFill>
                <a:schemeClr val="tx2">
                  <a:satMod val="130000"/>
                </a:schemeClr>
              </a:solidFill>
              <a:latin typeface="Gill Sans MT" panose="020B0502020104020203" pitchFamily="34" charset="0"/>
              <a:ea typeface="+mj-ea"/>
              <a:cs typeface="+mj-cs"/>
            </a:endParaRPr>
          </a:p>
        </p:txBody>
      </p:sp>
    </p:spTree>
    <p:extLst>
      <p:ext uri="{BB962C8B-B14F-4D97-AF65-F5344CB8AC3E}">
        <p14:creationId xmlns:p14="http://schemas.microsoft.com/office/powerpoint/2010/main" val="1579188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Humans are part of the biosphere; </a:t>
            </a:r>
          </a:p>
          <a:p>
            <a:r>
              <a:rPr lang="en-US" sz="2800" dirty="0"/>
              <a:t>W</a:t>
            </a:r>
            <a:r>
              <a:rPr lang="en-US" sz="2800" dirty="0" smtClean="0"/>
              <a:t>e are living organisms like other animals in many respects, but</a:t>
            </a:r>
          </a:p>
          <a:p>
            <a:pPr lvl="1"/>
            <a:r>
              <a:rPr lang="en-US" sz="2400" dirty="0" smtClean="0"/>
              <a:t>we have an advanced social organization, and </a:t>
            </a:r>
          </a:p>
          <a:p>
            <a:pPr lvl="1"/>
            <a:r>
              <a:rPr lang="en-US" sz="2400" dirty="0" smtClean="0"/>
              <a:t>the ability to extract and use energy and resources that characterizes us and our impacts on the planet.</a:t>
            </a:r>
          </a:p>
          <a:p>
            <a:r>
              <a:rPr lang="en-US" sz="2800" dirty="0" smtClean="0"/>
              <a:t>That does not make us independent from the environment though</a:t>
            </a:r>
          </a:p>
        </p:txBody>
      </p:sp>
      <p:sp>
        <p:nvSpPr>
          <p:cNvPr id="3" name="Title 2"/>
          <p:cNvSpPr>
            <a:spLocks noGrp="1"/>
          </p:cNvSpPr>
          <p:nvPr>
            <p:ph type="title"/>
          </p:nvPr>
        </p:nvSpPr>
        <p:spPr/>
        <p:txBody>
          <a:bodyPr>
            <a:normAutofit/>
          </a:bodyPr>
          <a:lstStyle/>
          <a:p>
            <a:r>
              <a:rPr lang="en-US" sz="3600" dirty="0" smtClean="0"/>
              <a:t>Human Ecology summary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8229600" cy="5078313"/>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Wednesday, May 26, 2021, 13:00 – 14:30</a:t>
            </a:r>
          </a:p>
          <a:p>
            <a:r>
              <a:rPr lang="en-US" dirty="0" smtClean="0">
                <a:latin typeface="Times New Roman" panose="02020603050405020304" pitchFamily="18" charset="0"/>
                <a:cs typeface="Times New Roman" panose="02020603050405020304" pitchFamily="18" charset="0"/>
              </a:rPr>
              <a:t>Lecture </a:t>
            </a:r>
            <a:r>
              <a:rPr lang="en-US" dirty="0">
                <a:latin typeface="Times New Roman" panose="02020603050405020304" pitchFamily="18" charset="0"/>
                <a:cs typeface="Times New Roman" panose="02020603050405020304" pitchFamily="18" charset="0"/>
              </a:rPr>
              <a:t>1: Systems thinking: Where it comes from and where it goes </a:t>
            </a:r>
          </a:p>
          <a:p>
            <a:r>
              <a:rPr lang="en-US" dirty="0" smtClean="0">
                <a:latin typeface="Times New Roman" panose="02020603050405020304" pitchFamily="18" charset="0"/>
                <a:cs typeface="Times New Roman" panose="02020603050405020304" pitchFamily="18" charset="0"/>
              </a:rPr>
              <a:t>	Ecological </a:t>
            </a:r>
            <a:r>
              <a:rPr lang="en-US" dirty="0">
                <a:latin typeface="Times New Roman" panose="02020603050405020304" pitchFamily="18" charset="0"/>
                <a:cs typeface="Times New Roman" panose="02020603050405020304" pitchFamily="18" charset="0"/>
              </a:rPr>
              <a:t>Systems Thinking: D W Orr </a:t>
            </a:r>
          </a:p>
          <a:p>
            <a:r>
              <a:rPr lang="en-US" dirty="0" smtClean="0">
                <a:latin typeface="Times New Roman" panose="02020603050405020304" pitchFamily="18" charset="0"/>
                <a:cs typeface="Times New Roman" panose="02020603050405020304" pitchFamily="18" charset="0"/>
              </a:rPr>
              <a:t>	Human </a:t>
            </a:r>
            <a:r>
              <a:rPr lang="en-US" dirty="0">
                <a:latin typeface="Times New Roman" panose="02020603050405020304" pitchFamily="18" charset="0"/>
                <a:cs typeface="Times New Roman" panose="02020603050405020304" pitchFamily="18" charset="0"/>
              </a:rPr>
              <a:t>Ecology: Overview: F Steiner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Thursday, </a:t>
            </a:r>
            <a:r>
              <a:rPr lang="en-US" dirty="0">
                <a:latin typeface="Times New Roman" panose="02020603050405020304" pitchFamily="18" charset="0"/>
                <a:cs typeface="Times New Roman" panose="02020603050405020304" pitchFamily="18" charset="0"/>
              </a:rPr>
              <a:t>May </a:t>
            </a:r>
            <a:r>
              <a:rPr lang="en-US" dirty="0" smtClean="0">
                <a:latin typeface="Times New Roman" panose="02020603050405020304" pitchFamily="18" charset="0"/>
                <a:cs typeface="Times New Roman" panose="02020603050405020304" pitchFamily="18" charset="0"/>
              </a:rPr>
              <a:t>27, </a:t>
            </a:r>
            <a:r>
              <a:rPr lang="en-US" dirty="0">
                <a:latin typeface="Times New Roman" panose="02020603050405020304" pitchFamily="18" charset="0"/>
                <a:cs typeface="Times New Roman" panose="02020603050405020304" pitchFamily="18" charset="0"/>
              </a:rPr>
              <a:t>2021, 13:00 – 14:30</a:t>
            </a:r>
          </a:p>
          <a:p>
            <a:r>
              <a:rPr lang="en-US" dirty="0" smtClean="0">
                <a:latin typeface="Times New Roman" panose="02020603050405020304" pitchFamily="18" charset="0"/>
                <a:cs typeface="Times New Roman" panose="02020603050405020304" pitchFamily="18" charset="0"/>
              </a:rPr>
              <a:t>Lecture </a:t>
            </a:r>
            <a:r>
              <a:rPr lang="en-US" dirty="0">
                <a:latin typeface="Times New Roman" panose="02020603050405020304" pitchFamily="18" charset="0"/>
                <a:cs typeface="Times New Roman" panose="02020603050405020304" pitchFamily="18" charset="0"/>
              </a:rPr>
              <a:t>2: Natural ecosystems, ecological succession, ecosystem services </a:t>
            </a:r>
          </a:p>
          <a:p>
            <a:r>
              <a:rPr lang="en-US" dirty="0" smtClean="0">
                <a:latin typeface="Times New Roman" panose="02020603050405020304" pitchFamily="18" charset="0"/>
                <a:cs typeface="Times New Roman" panose="02020603050405020304" pitchFamily="18" charset="0"/>
              </a:rPr>
              <a:t>	Ecosystem </a:t>
            </a:r>
            <a:r>
              <a:rPr lang="en-US" dirty="0">
                <a:latin typeface="Times New Roman" panose="02020603050405020304" pitchFamily="18" charset="0"/>
                <a:cs typeface="Times New Roman" panose="02020603050405020304" pitchFamily="18" charset="0"/>
              </a:rPr>
              <a:t>Services: K A </a:t>
            </a:r>
            <a:r>
              <a:rPr lang="en-US" dirty="0" err="1">
                <a:latin typeface="Times New Roman" panose="02020603050405020304" pitchFamily="18" charset="0"/>
                <a:cs typeface="Times New Roman" panose="02020603050405020304" pitchFamily="18" charset="0"/>
              </a:rPr>
              <a:t>Brauman</a:t>
            </a:r>
            <a:r>
              <a:rPr lang="en-US" dirty="0">
                <a:latin typeface="Times New Roman" panose="02020603050405020304" pitchFamily="18" charset="0"/>
                <a:cs typeface="Times New Roman" panose="02020603050405020304" pitchFamily="18" charset="0"/>
              </a:rPr>
              <a:t> and G C Daily </a:t>
            </a:r>
          </a:p>
          <a:p>
            <a:r>
              <a:rPr lang="en-US" dirty="0" smtClean="0">
                <a:latin typeface="Times New Roman" panose="02020603050405020304" pitchFamily="18" charset="0"/>
                <a:cs typeface="Times New Roman" panose="02020603050405020304" pitchFamily="18" charset="0"/>
              </a:rPr>
              <a:t>	Flourishing </a:t>
            </a:r>
            <a:r>
              <a:rPr lang="en-US" dirty="0">
                <a:latin typeface="Times New Roman" panose="02020603050405020304" pitchFamily="18" charset="0"/>
                <a:cs typeface="Times New Roman" panose="02020603050405020304" pitchFamily="18" charset="0"/>
              </a:rPr>
              <a:t>within limits: Jørgensen et al. 2015 Chapter 3</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Thursday</a:t>
            </a:r>
            <a:r>
              <a:rPr lang="en-US" dirty="0">
                <a:latin typeface="Times New Roman" panose="02020603050405020304" pitchFamily="18" charset="0"/>
                <a:cs typeface="Times New Roman" panose="02020603050405020304" pitchFamily="18" charset="0"/>
              </a:rPr>
              <a:t>, May 27, 2021, </a:t>
            </a:r>
            <a:r>
              <a:rPr lang="en-US" dirty="0" smtClean="0">
                <a:latin typeface="Times New Roman" panose="02020603050405020304" pitchFamily="18" charset="0"/>
                <a:cs typeface="Times New Roman" panose="02020603050405020304" pitchFamily="18" charset="0"/>
              </a:rPr>
              <a:t>15:00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16:30</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Lecture </a:t>
            </a:r>
            <a:r>
              <a:rPr lang="en-US" dirty="0">
                <a:latin typeface="Times New Roman" panose="02020603050405020304" pitchFamily="18" charset="0"/>
                <a:cs typeface="Times New Roman" panose="02020603050405020304" pitchFamily="18" charset="0"/>
              </a:rPr>
              <a:t>3: Limits to growth </a:t>
            </a:r>
          </a:p>
          <a:p>
            <a:r>
              <a:rPr lang="en-US" dirty="0" smtClean="0">
                <a:latin typeface="Times New Roman" panose="02020603050405020304" pitchFamily="18" charset="0"/>
                <a:cs typeface="Times New Roman" panose="02020603050405020304" pitchFamily="18" charset="0"/>
              </a:rPr>
              <a:t>	Limits </a:t>
            </a:r>
            <a:r>
              <a:rPr lang="en-US" dirty="0">
                <a:latin typeface="Times New Roman" panose="02020603050405020304" pitchFamily="18" charset="0"/>
                <a:cs typeface="Times New Roman" panose="02020603050405020304" pitchFamily="18" charset="0"/>
              </a:rPr>
              <a:t>to Growth: B D Fath</a:t>
            </a:r>
          </a:p>
          <a:p>
            <a:r>
              <a:rPr lang="en-US" dirty="0" smtClean="0">
                <a:latin typeface="Times New Roman" panose="02020603050405020304" pitchFamily="18" charset="0"/>
                <a:cs typeface="Times New Roman" panose="02020603050405020304" pitchFamily="18" charset="0"/>
              </a:rPr>
              <a:t>	Ecological </a:t>
            </a:r>
            <a:r>
              <a:rPr lang="en-US" dirty="0">
                <a:latin typeface="Times New Roman" panose="02020603050405020304" pitchFamily="18" charset="0"/>
                <a:cs typeface="Times New Roman" panose="02020603050405020304" pitchFamily="18" charset="0"/>
              </a:rPr>
              <a:t>Footprint: M </a:t>
            </a:r>
            <a:r>
              <a:rPr lang="en-US" dirty="0" err="1">
                <a:latin typeface="Times New Roman" panose="02020603050405020304" pitchFamily="18" charset="0"/>
                <a:cs typeface="Times New Roman" panose="02020603050405020304" pitchFamily="18" charset="0"/>
              </a:rPr>
              <a:t>Wackernagel</a:t>
            </a:r>
            <a:r>
              <a:rPr lang="en-US" dirty="0">
                <a:latin typeface="Times New Roman" panose="02020603050405020304" pitchFamily="18" charset="0"/>
                <a:cs typeface="Times New Roman" panose="02020603050405020304" pitchFamily="18" charset="0"/>
              </a:rPr>
              <a:t> and J </a:t>
            </a:r>
            <a:r>
              <a:rPr lang="en-US" dirty="0" err="1">
                <a:latin typeface="Times New Roman" panose="02020603050405020304" pitchFamily="18" charset="0"/>
                <a:cs typeface="Times New Roman" panose="02020603050405020304" pitchFamily="18" charset="0"/>
              </a:rPr>
              <a:t>Kitzes</a:t>
            </a:r>
            <a:r>
              <a:rPr lang="en-US" dirty="0">
                <a:latin typeface="Times New Roman" panose="02020603050405020304" pitchFamily="18" charset="0"/>
                <a:cs typeface="Times New Roman" panose="02020603050405020304" pitchFamily="18" charset="0"/>
              </a:rPr>
              <a:t>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Friday, </a:t>
            </a:r>
            <a:r>
              <a:rPr lang="en-US" dirty="0">
                <a:latin typeface="Times New Roman" panose="02020603050405020304" pitchFamily="18" charset="0"/>
                <a:cs typeface="Times New Roman" panose="02020603050405020304" pitchFamily="18" charset="0"/>
              </a:rPr>
              <a:t>May </a:t>
            </a:r>
            <a:r>
              <a:rPr lang="en-US" dirty="0" smtClean="0">
                <a:latin typeface="Times New Roman" panose="02020603050405020304" pitchFamily="18" charset="0"/>
                <a:cs typeface="Times New Roman" panose="02020603050405020304" pitchFamily="18" charset="0"/>
              </a:rPr>
              <a:t>28, </a:t>
            </a:r>
            <a:r>
              <a:rPr lang="en-US" dirty="0">
                <a:latin typeface="Times New Roman" panose="02020603050405020304" pitchFamily="18" charset="0"/>
                <a:cs typeface="Times New Roman" panose="02020603050405020304" pitchFamily="18" charset="0"/>
              </a:rPr>
              <a:t>2021, 13:00 – 14:30</a:t>
            </a:r>
          </a:p>
          <a:p>
            <a:r>
              <a:rPr lang="en-US" dirty="0" smtClean="0">
                <a:latin typeface="Times New Roman" panose="02020603050405020304" pitchFamily="18" charset="0"/>
                <a:cs typeface="Times New Roman" panose="02020603050405020304" pitchFamily="18" charset="0"/>
              </a:rPr>
              <a:t>Lecture </a:t>
            </a:r>
            <a:r>
              <a:rPr lang="en-US" dirty="0">
                <a:latin typeface="Times New Roman" panose="02020603050405020304" pitchFamily="18" charset="0"/>
                <a:cs typeface="Times New Roman" panose="02020603050405020304" pitchFamily="18" charset="0"/>
              </a:rPr>
              <a:t>4: Flourishing within limits</a:t>
            </a:r>
          </a:p>
          <a:p>
            <a:r>
              <a:rPr lang="en-US" dirty="0">
                <a:latin typeface="Times New Roman" panose="02020603050405020304" pitchFamily="18" charset="0"/>
                <a:cs typeface="Times New Roman" panose="02020603050405020304" pitchFamily="18" charset="0"/>
              </a:rPr>
              <a:t>	Flourishing within limits: Jørgensen et al. 2015 Chapter 4</a:t>
            </a:r>
          </a:p>
        </p:txBody>
      </p:sp>
    </p:spTree>
    <p:extLst>
      <p:ext uri="{BB962C8B-B14F-4D97-AF65-F5344CB8AC3E}">
        <p14:creationId xmlns:p14="http://schemas.microsoft.com/office/powerpoint/2010/main" val="611846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328"/>
            <a:ext cx="9067800" cy="4525963"/>
          </a:xfrm>
        </p:spPr>
        <p:txBody>
          <a:bodyPr>
            <a:normAutofit/>
          </a:bodyPr>
          <a:lstStyle/>
          <a:p>
            <a:r>
              <a:rPr lang="en-US" sz="2400" dirty="0" smtClean="0"/>
              <a:t>Recognize physical, planetary boundaries and capacities</a:t>
            </a:r>
          </a:p>
          <a:p>
            <a:r>
              <a:rPr lang="en-US" sz="2400" dirty="0" smtClean="0"/>
              <a:t>Understand sustainable system design and function</a:t>
            </a:r>
          </a:p>
          <a:p>
            <a:r>
              <a:rPr lang="en-US" sz="2400" dirty="0" smtClean="0"/>
              <a:t>Act accordingly, in all things, at all times, as part of a routine with nature</a:t>
            </a:r>
            <a:endParaRPr lang="en-US" sz="2400" dirty="0"/>
          </a:p>
        </p:txBody>
      </p:sp>
      <p:sp>
        <p:nvSpPr>
          <p:cNvPr id="3" name="Title 2"/>
          <p:cNvSpPr>
            <a:spLocks noGrp="1"/>
          </p:cNvSpPr>
          <p:nvPr>
            <p:ph type="title"/>
          </p:nvPr>
        </p:nvSpPr>
        <p:spPr/>
        <p:txBody>
          <a:bodyPr>
            <a:normAutofit fontScale="90000"/>
          </a:bodyPr>
          <a:lstStyle/>
          <a:p>
            <a:r>
              <a:rPr lang="en-US" dirty="0" smtClean="0"/>
              <a:t>Flourishing within limits to growth</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3657600"/>
            <a:ext cx="2038350" cy="3057525"/>
          </a:xfrm>
          <a:prstGeom prst="rect">
            <a:avLst/>
          </a:prstGeom>
        </p:spPr>
      </p:pic>
    </p:spTree>
    <p:extLst>
      <p:ext uri="{BB962C8B-B14F-4D97-AF65-F5344CB8AC3E}">
        <p14:creationId xmlns:p14="http://schemas.microsoft.com/office/powerpoint/2010/main" val="3253519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Tree>
    <p:extLst>
      <p:ext uri="{BB962C8B-B14F-4D97-AF65-F5344CB8AC3E}">
        <p14:creationId xmlns:p14="http://schemas.microsoft.com/office/powerpoint/2010/main" val="3457675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489364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greatest discovery of the past century had nothing to do with nuclear physics, or computer science, or genetic engineering.  Rather it was the discovery of the essential connectedness of life and environment.”</a:t>
            </a:r>
          </a:p>
          <a:p>
            <a:r>
              <a:rPr lang="en-US" sz="2400" dirty="0">
                <a:latin typeface="Times New Roman" panose="02020603050405020304" pitchFamily="18" charset="0"/>
                <a:cs typeface="Times New Roman" panose="02020603050405020304" pitchFamily="18" charset="0"/>
              </a:rPr>
              <a:t>				Orr 2019</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a century now since Darwin gave us the first glimpse of the origin of species.  We know now what was unknown to all proceeding caravan of generations: that men are only fellow-voyagers with other creatures in the odyssey of evolution.  </a:t>
            </a:r>
          </a:p>
          <a:p>
            <a:r>
              <a:rPr lang="en-US" sz="2400" dirty="0">
                <a:latin typeface="Times New Roman" panose="02020603050405020304" pitchFamily="18" charset="0"/>
                <a:cs typeface="Times New Roman" panose="02020603050405020304" pitchFamily="18" charset="0"/>
              </a:rPr>
              <a:t>				Leopold 1949</a:t>
            </a:r>
          </a:p>
          <a:p>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038600" y="5943600"/>
            <a:ext cx="4394152" cy="461665"/>
          </a:xfrm>
          <a:prstGeom prst="rect">
            <a:avLst/>
          </a:prstGeom>
          <a:noFill/>
        </p:spPr>
        <p:txBody>
          <a:bodyPr wrap="none" rtlCol="0">
            <a:spAutoFit/>
          </a:bodyPr>
          <a:lstStyle/>
          <a:p>
            <a:r>
              <a:rPr lang="en-US" sz="2400" dirty="0" smtClean="0"/>
              <a:t>Moving toward the </a:t>
            </a:r>
            <a:r>
              <a:rPr lang="en-US" sz="2400" dirty="0" err="1" smtClean="0"/>
              <a:t>Ecozoic</a:t>
            </a:r>
            <a:r>
              <a:rPr lang="en-US" sz="2400" dirty="0" smtClean="0"/>
              <a:t>!!</a:t>
            </a:r>
            <a:endParaRPr lang="en-US" sz="2400" dirty="0"/>
          </a:p>
        </p:txBody>
      </p:sp>
    </p:spTree>
    <p:extLst>
      <p:ext uri="{BB962C8B-B14F-4D97-AF65-F5344CB8AC3E}">
        <p14:creationId xmlns:p14="http://schemas.microsoft.com/office/powerpoint/2010/main" val="269693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934" y="1411020"/>
            <a:ext cx="7985554" cy="2446824"/>
          </a:xfrm>
          <a:prstGeom prst="rect">
            <a:avLst/>
          </a:prstGeom>
          <a:noFill/>
        </p:spPr>
        <p:txBody>
          <a:bodyPr wrap="square" rtlCol="0">
            <a:spAutoFit/>
          </a:bodyPr>
          <a:lstStyle/>
          <a:p>
            <a:r>
              <a:rPr lang="en-US" sz="2700" dirty="0"/>
              <a:t>Professor David Orr</a:t>
            </a:r>
          </a:p>
          <a:p>
            <a:r>
              <a:rPr lang="en-US" dirty="0"/>
              <a:t>Oberlin College</a:t>
            </a:r>
          </a:p>
          <a:p>
            <a:r>
              <a:rPr lang="en-US" dirty="0"/>
              <a:t>Paul Sears Distinguished Professor of Environmental Studies and Politics Emeritus</a:t>
            </a:r>
          </a:p>
          <a:p>
            <a:r>
              <a:rPr lang="en-US" dirty="0"/>
              <a:t>Senior Advisor to the President</a:t>
            </a:r>
          </a:p>
          <a:p>
            <a:endParaRPr lang="en-US" dirty="0"/>
          </a:p>
          <a:p>
            <a:r>
              <a:rPr lang="en-US" dirty="0"/>
              <a:t>Systems thinker, writer, and orator. </a:t>
            </a:r>
          </a:p>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5271" y="2559356"/>
            <a:ext cx="2288909" cy="3054814"/>
          </a:xfrm>
          <a:prstGeom prst="rect">
            <a:avLst/>
          </a:prstGeom>
        </p:spPr>
      </p:pic>
    </p:spTree>
    <p:extLst>
      <p:ext uri="{BB962C8B-B14F-4D97-AF65-F5344CB8AC3E}">
        <p14:creationId xmlns:p14="http://schemas.microsoft.com/office/powerpoint/2010/main" val="3603493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4067" y="1369508"/>
            <a:ext cx="4572000" cy="2585323"/>
          </a:xfrm>
          <a:prstGeom prst="rect">
            <a:avLst/>
          </a:prstGeom>
        </p:spPr>
        <p:txBody>
          <a:bodyPr>
            <a:spAutoFit/>
          </a:bodyPr>
          <a:lstStyle/>
          <a:p>
            <a:r>
              <a:rPr lang="en-US" dirty="0"/>
              <a:t>Oberlin’s Environmental Science Building:</a:t>
            </a:r>
          </a:p>
          <a:p>
            <a:endParaRPr lang="en-US" dirty="0"/>
          </a:p>
          <a:p>
            <a:r>
              <a:rPr lang="en-US" dirty="0"/>
              <a:t>Adam Joseph Lewis Center, </a:t>
            </a:r>
            <a:r>
              <a:rPr lang="en-US" dirty="0" smtClean="0"/>
              <a:t>was </a:t>
            </a:r>
            <a:r>
              <a:rPr lang="en-US" dirty="0"/>
              <a:t>named by an AIA panel in 2010 as “the most important green building of the past 30 years,” and as “one of 30 milestone buildings of the twentieth century” by the U.S. </a:t>
            </a:r>
            <a:r>
              <a:rPr lang="en-US" dirty="0" err="1" smtClean="0"/>
              <a:t>Dept</a:t>
            </a:r>
            <a:r>
              <a:rPr lang="en-US" dirty="0" smtClean="0"/>
              <a:t> </a:t>
            </a:r>
            <a:r>
              <a:rPr lang="en-US" dirty="0"/>
              <a:t>of </a:t>
            </a:r>
            <a:r>
              <a:rPr lang="en-US" dirty="0" smtClean="0"/>
              <a:t>Energy.</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50"/>
            <a:ext cx="4558845" cy="3523130"/>
          </a:xfrm>
          <a:prstGeom prst="rect">
            <a:avLst/>
          </a:prstGeom>
        </p:spPr>
      </p:pic>
    </p:spTree>
    <p:extLst>
      <p:ext uri="{BB962C8B-B14F-4D97-AF65-F5344CB8AC3E}">
        <p14:creationId xmlns:p14="http://schemas.microsoft.com/office/powerpoint/2010/main" val="1805354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51"/>
            <a:ext cx="4509244" cy="5163389"/>
          </a:xfrm>
          <a:prstGeom prst="rect">
            <a:avLst/>
          </a:prstGeom>
        </p:spPr>
      </p:pic>
      <p:sp>
        <p:nvSpPr>
          <p:cNvPr id="4" name="Rectangle 3"/>
          <p:cNvSpPr/>
          <p:nvPr/>
        </p:nvSpPr>
        <p:spPr>
          <a:xfrm>
            <a:off x="4572000" y="2035087"/>
            <a:ext cx="4572000" cy="3554819"/>
          </a:xfrm>
          <a:prstGeom prst="rect">
            <a:avLst/>
          </a:prstGeom>
        </p:spPr>
        <p:txBody>
          <a:bodyPr>
            <a:spAutoFit/>
          </a:bodyPr>
          <a:lstStyle/>
          <a:p>
            <a:r>
              <a:rPr lang="en-US" sz="1500" dirty="0"/>
              <a:t>This solar-powered building </a:t>
            </a:r>
            <a:r>
              <a:rPr lang="en-US" sz="1500" dirty="0" smtClean="0"/>
              <a:t>showcases </a:t>
            </a:r>
            <a:r>
              <a:rPr lang="en-US" sz="1500" dirty="0"/>
              <a:t>green building technologies and operating systems. Photovoltaic panels on the center’s roof and parking pavilion capture renewable energy from the sun and south-facing windows allow for passive solar heating. Indoors, a specially engineered wetland called the Living Machine purifies non-potable wastewater for reuse in toilets and the landscape.</a:t>
            </a:r>
          </a:p>
          <a:p>
            <a:endParaRPr lang="en-US" sz="1500" dirty="0"/>
          </a:p>
          <a:p>
            <a:r>
              <a:rPr lang="en-US" sz="1500" dirty="0"/>
              <a:t>Flows of energy and cycling of materials are monitored and displayed by a sophisticated system (150+ sensors) that gives real-time feedback, teaching about sustainability in the built environment.</a:t>
            </a:r>
          </a:p>
        </p:txBody>
      </p:sp>
    </p:spTree>
    <p:extLst>
      <p:ext uri="{BB962C8B-B14F-4D97-AF65-F5344CB8AC3E}">
        <p14:creationId xmlns:p14="http://schemas.microsoft.com/office/powerpoint/2010/main" val="34859737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DCFB3BB118CB44B6C413571DD9D4BF" ma:contentTypeVersion="13" ma:contentTypeDescription="Create a new document." ma:contentTypeScope="" ma:versionID="6466605cb76aa99df4483d767fed8817">
  <xsd:schema xmlns:xsd="http://www.w3.org/2001/XMLSchema" xmlns:xs="http://www.w3.org/2001/XMLSchema" xmlns:p="http://schemas.microsoft.com/office/2006/metadata/properties" xmlns:ns3="1d73cb9e-0c2c-4a09-8eb0-28eaaf607d09" xmlns:ns4="d790e453-5fb7-4e38-871b-6f5636f07714" targetNamespace="http://schemas.microsoft.com/office/2006/metadata/properties" ma:root="true" ma:fieldsID="671f412b49b9dea8d037448f4bb67365" ns3:_="" ns4:_="">
    <xsd:import namespace="1d73cb9e-0c2c-4a09-8eb0-28eaaf607d09"/>
    <xsd:import namespace="d790e453-5fb7-4e38-871b-6f5636f077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3cb9e-0c2c-4a09-8eb0-28eaaf607d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90e453-5fb7-4e38-871b-6f5636f0771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D62907-8EE4-407F-B956-B31AF313D8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3cb9e-0c2c-4a09-8eb0-28eaaf607d09"/>
    <ds:schemaRef ds:uri="d790e453-5fb7-4e38-871b-6f5636f07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84337A-C8AA-4EBA-B534-388055209CAB}">
  <ds:schemaRefs>
    <ds:schemaRef ds:uri="http://schemas.microsoft.com/sharepoint/v3/contenttype/forms"/>
  </ds:schemaRefs>
</ds:datastoreItem>
</file>

<file path=customXml/itemProps3.xml><?xml version="1.0" encoding="utf-8"?>
<ds:datastoreItem xmlns:ds="http://schemas.openxmlformats.org/officeDocument/2006/customXml" ds:itemID="{CDF42D05-A817-4018-B640-F2B0FC008696}">
  <ds:schemaRefs>
    <ds:schemaRef ds:uri="http://schemas.microsoft.com/office/2006/metadata/properties"/>
    <ds:schemaRef ds:uri="1d73cb9e-0c2c-4a09-8eb0-28eaaf607d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790e453-5fb7-4e38-871b-6f5636f07714"/>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Concourse</Template>
  <TotalTime>8207</TotalTime>
  <Words>2180</Words>
  <Application>Microsoft Office PowerPoint</Application>
  <PresentationFormat>On-screen Show (4:3)</PresentationFormat>
  <Paragraphs>212</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Unicode MS</vt:lpstr>
      <vt:lpstr>Calibri</vt:lpstr>
      <vt:lpstr>Gill Sans MT</vt:lpstr>
      <vt:lpstr>Lucida Sans Unicode</vt:lpstr>
      <vt:lpstr>Times New Roman</vt:lpstr>
      <vt:lpstr>Verdana</vt:lpstr>
      <vt:lpstr>Wingdings 2</vt:lpstr>
      <vt:lpstr>Wingdings 3</vt:lpstr>
      <vt:lpstr>Concourse</vt:lpstr>
      <vt:lpstr>PowerPoint Presentation</vt:lpstr>
      <vt:lpstr>Flourishing within Limits to Growth</vt:lpstr>
      <vt:lpstr>PowerPoint Presentation</vt:lpstr>
      <vt:lpstr>PowerPoint Presentation</vt:lpstr>
      <vt:lpstr>Introductions</vt:lpstr>
      <vt:lpstr>PowerPoint Presentation</vt:lpstr>
      <vt:lpstr>PowerPoint Presentation</vt:lpstr>
      <vt:lpstr>PowerPoint Presentation</vt:lpstr>
      <vt:lpstr>PowerPoint Presentation</vt:lpstr>
      <vt:lpstr>“Systems thinkers see the world as networks of interdependence” Orr, 2017, p. xv</vt:lpstr>
      <vt:lpstr>Systems thinking</vt:lpstr>
      <vt:lpstr>PowerPoint Presentation</vt:lpstr>
      <vt:lpstr>PowerPoint Presentation</vt:lpstr>
      <vt:lpstr>AN ASSIGNMENT FOR THE CAMPUS</vt:lpstr>
      <vt:lpstr>Examine resource flows on campus: food, energy, water, materials, and waste</vt:lpstr>
      <vt:lpstr>Ecological literacy</vt:lpstr>
      <vt:lpstr>Ecology</vt:lpstr>
      <vt:lpstr>What is Human Ecology?</vt:lpstr>
      <vt:lpstr>Tracing the chain of effects through ecosystems and human society</vt:lpstr>
      <vt:lpstr>How are ways that you depend on the environment?</vt:lpstr>
      <vt:lpstr>“What is Environment”</vt:lpstr>
      <vt:lpstr>Systems Theory - boundaries</vt:lpstr>
      <vt:lpstr>PowerPoint Presentation</vt:lpstr>
      <vt:lpstr>PowerPoint Presentation</vt:lpstr>
      <vt:lpstr>How are ways that you depend on the environment?</vt:lpstr>
      <vt:lpstr>Systems Perspective</vt:lpstr>
      <vt:lpstr>Systems Perspective</vt:lpstr>
      <vt:lpstr>PowerPoint Presentation</vt:lpstr>
      <vt:lpstr>PowerPoint Presentation</vt:lpstr>
      <vt:lpstr>PowerPoint Presentation</vt:lpstr>
      <vt:lpstr>Unintended consequences</vt:lpstr>
      <vt:lpstr>Environmental challenges are symptoms of deeper problems</vt:lpstr>
      <vt:lpstr>What is life?</vt:lpstr>
      <vt:lpstr>PowerPoint Presentation</vt:lpstr>
      <vt:lpstr>PowerPoint Presentation</vt:lpstr>
      <vt:lpstr>PowerPoint Presentation</vt:lpstr>
      <vt:lpstr>Recursive nature of nature</vt:lpstr>
      <vt:lpstr>PowerPoint Presentation</vt:lpstr>
      <vt:lpstr>Human Ecology summary</vt:lpstr>
      <vt:lpstr>Flourishing within limits to growth</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 306</dc:title>
  <dc:creator>bfath</dc:creator>
  <cp:lastModifiedBy>Fath, Brian</cp:lastModifiedBy>
  <cp:revision>46</cp:revision>
  <dcterms:created xsi:type="dcterms:W3CDTF">2011-02-08T18:11:32Z</dcterms:created>
  <dcterms:modified xsi:type="dcterms:W3CDTF">2021-05-25T17:35:08Z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0x010100BBDCFB3BB118CB44B6C413571DD9D4BF</vt:lpwstr>
  </property>
</Properties>
</file>