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8" r:id="rId5"/>
    <p:sldId id="262" r:id="rId6"/>
    <p:sldId id="287" r:id="rId7"/>
    <p:sldId id="271" r:id="rId8"/>
    <p:sldId id="266" r:id="rId9"/>
    <p:sldId id="267" r:id="rId10"/>
    <p:sldId id="272" r:id="rId11"/>
    <p:sldId id="264" r:id="rId12"/>
    <p:sldId id="265" r:id="rId13"/>
    <p:sldId id="268" r:id="rId14"/>
    <p:sldId id="270" r:id="rId15"/>
    <p:sldId id="288" r:id="rId16"/>
    <p:sldId id="289" r:id="rId17"/>
    <p:sldId id="290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78" r:id="rId26"/>
    <p:sldId id="281" r:id="rId27"/>
    <p:sldId id="284" r:id="rId28"/>
    <p:sldId id="282" r:id="rId29"/>
    <p:sldId id="283" r:id="rId30"/>
    <p:sldId id="279" r:id="rId31"/>
    <p:sldId id="280" r:id="rId32"/>
    <p:sldId id="294" r:id="rId33"/>
    <p:sldId id="306" r:id="rId34"/>
    <p:sldId id="286" r:id="rId35"/>
    <p:sldId id="30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9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5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CA0E-59D5-4D6F-A9E8-F103AED8D5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5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1.2: Population and feedback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99" y="2356941"/>
            <a:ext cx="8333273" cy="3541583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Biological systems build </a:t>
            </a:r>
            <a:r>
              <a:rPr lang="en-US" altLang="en-US" dirty="0" smtClean="0">
                <a:cs typeface="Times New Roman" panose="02020603050405020304" pitchFamily="18" charset="0"/>
              </a:rPr>
              <a:t>structure (they grow) and maintain (metabolize) complex structures within </a:t>
            </a:r>
            <a:r>
              <a:rPr lang="en-US" altLang="en-US" dirty="0">
                <a:cs typeface="Times New Roman" panose="02020603050405020304" pitchFamily="18" charset="0"/>
              </a:rPr>
              <a:t>their boundaries by diverting </a:t>
            </a:r>
            <a:r>
              <a:rPr lang="en-US" altLang="en-US" dirty="0" smtClean="0">
                <a:cs typeface="Times New Roman" panose="02020603050405020304" pitchFamily="18" charset="0"/>
              </a:rPr>
              <a:t>high-quality energy and </a:t>
            </a:r>
            <a:r>
              <a:rPr lang="en-US" altLang="en-US" dirty="0">
                <a:cs typeface="Times New Roman" panose="02020603050405020304" pitchFamily="18" charset="0"/>
              </a:rPr>
              <a:t>exporting </a:t>
            </a:r>
            <a:r>
              <a:rPr lang="en-US" altLang="en-US" dirty="0" smtClean="0">
                <a:cs typeface="Times New Roman" panose="02020603050405020304" pitchFamily="18" charset="0"/>
              </a:rPr>
              <a:t>low-quality.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“The device by which an organism maintains itself at a fairly high level of orderliness </a:t>
            </a:r>
            <a:r>
              <a:rPr lang="en-US" altLang="en-US" dirty="0" smtClean="0">
                <a:cs typeface="Times New Roman" panose="02020603050405020304" pitchFamily="18" charset="0"/>
              </a:rPr>
              <a:t>consists </a:t>
            </a:r>
            <a:r>
              <a:rPr lang="en-US" altLang="en-US" dirty="0">
                <a:cs typeface="Times New Roman" panose="02020603050405020304" pitchFamily="18" charset="0"/>
              </a:rPr>
              <a:t>in continually sucking orderliness from its environment”	</a:t>
            </a:r>
            <a:r>
              <a:rPr lang="en-US" altLang="en-US" dirty="0" smtClean="0"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cs typeface="Times New Roman" panose="02020603050405020304" pitchFamily="18" charset="0"/>
              </a:rPr>
              <a:t>Schrödinger. 1944. What is life? p.73.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B39A932-74B2-4E13-AC0B-3311F676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2490" y="80109"/>
            <a:ext cx="2912356" cy="236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921" y="4751991"/>
            <a:ext cx="3209925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99" y="2610274"/>
            <a:ext cx="2778647" cy="18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DF7595E4-B7EB-4D56-AE5F-D1DC83FB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9340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FEEDBACK as a consequence of interconnections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Ecological Systems possess capacity for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(a) self-regulation: negative feedback - deviation damping, stabilizing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(b) self-adaptation: positive feedback - deviation-amplifying, destabilizing</a:t>
            </a:r>
          </a:p>
        </p:txBody>
      </p:sp>
      <p:pic>
        <p:nvPicPr>
          <p:cNvPr id="10243" name="Picture 4" descr="http://www.gerrymarten.com/human-ecology/images/02-8-english.gif">
            <a:extLst>
              <a:ext uri="{FF2B5EF4-FFF2-40B4-BE49-F238E27FC236}">
                <a16:creationId xmlns:a16="http://schemas.microsoft.com/office/drawing/2014/main" id="{003008D8-2437-4351-B47C-A02446BA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232" y="2057400"/>
            <a:ext cx="81912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.7: Homeostasis and Feedback - Biology Libre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3" y="811161"/>
            <a:ext cx="7810223" cy="51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57251" y="294968"/>
            <a:ext cx="4409768" cy="5958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244" y="4454012"/>
            <a:ext cx="4273755" cy="2403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5947" y="1371600"/>
            <a:ext cx="2374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Stabilizes body temperature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6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71" y="267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12" y="1164263"/>
            <a:ext cx="6415548" cy="3872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068" y="119415"/>
            <a:ext cx="1134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 feedback – when the signal is amplified and moves the system further from its original condition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2064776"/>
            <a:ext cx="3827021" cy="1687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250426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Sound system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430594"/>
            <a:ext cx="4238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Biological growth is a positive feedback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2"/>
          <a:stretch/>
        </p:blipFill>
        <p:spPr>
          <a:xfrm>
            <a:off x="4704735" y="4147758"/>
            <a:ext cx="3212086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8" b="-620"/>
          <a:stretch/>
        </p:blipFill>
        <p:spPr>
          <a:xfrm>
            <a:off x="8524567" y="4191000"/>
            <a:ext cx="3628104" cy="23935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9381" y="5250426"/>
            <a:ext cx="63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80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 smtClean="0"/>
              <a:t>Input-Output models – Box and arrow models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</a:p>
            <a:p>
              <a:pPr algn="ctr"/>
              <a:r>
                <a:rPr lang="en-US" dirty="0" smtClean="0"/>
                <a:t>Storage</a:t>
              </a:r>
            </a:p>
            <a:p>
              <a:pPr algn="ctr"/>
              <a:r>
                <a:rPr lang="en-US" dirty="0" smtClean="0"/>
                <a:t>amount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25608" y="1359526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</a:t>
            </a:r>
          </a:p>
          <a:p>
            <a:r>
              <a:rPr lang="en-US" dirty="0" smtClean="0"/>
              <a:t>Amount/time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30649" y="3344090"/>
            <a:ext cx="5272392" cy="1585912"/>
            <a:chOff x="2430649" y="3344090"/>
            <a:chExt cx="5272392" cy="1585912"/>
          </a:xfrm>
        </p:grpSpPr>
        <p:grpSp>
          <p:nvGrpSpPr>
            <p:cNvPr id="23" name="Group 22"/>
            <p:cNvGrpSpPr/>
            <p:nvPr/>
          </p:nvGrpSpPr>
          <p:grpSpPr>
            <a:xfrm>
              <a:off x="2430649" y="3344090"/>
              <a:ext cx="5272392" cy="1585912"/>
              <a:chOff x="930613" y="1459707"/>
              <a:chExt cx="5272392" cy="158591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582188" y="1459707"/>
                <a:ext cx="1800225" cy="15859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</a:p>
              <a:p>
                <a:pPr algn="ctr"/>
                <a:r>
                  <a:rPr lang="en-US" dirty="0" smtClean="0"/>
                  <a:t>Water in bathtub</a:t>
                </a:r>
              </a:p>
              <a:p>
                <a:pPr algn="ctr"/>
                <a:r>
                  <a:rPr lang="en-US" dirty="0" smtClean="0"/>
                  <a:t>(liters)</a:t>
                </a:r>
                <a:endParaRPr lang="en-US" dirty="0"/>
              </a:p>
            </p:txBody>
          </p:sp>
          <p:cxnSp>
            <p:nvCxnSpPr>
              <p:cNvPr id="25" name="Straight Arrow Connector 24"/>
              <p:cNvCxnSpPr>
                <a:endCxn id="24" idx="1"/>
              </p:cNvCxnSpPr>
              <p:nvPr/>
            </p:nvCxnSpPr>
            <p:spPr>
              <a:xfrm>
                <a:off x="930613" y="2252663"/>
                <a:ext cx="1651575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382413" y="2252663"/>
                <a:ext cx="1820592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2550017" y="3815885"/>
              <a:ext cx="1443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Faucet</a:t>
              </a:r>
            </a:p>
            <a:p>
              <a:r>
                <a:rPr lang="en-US" dirty="0" smtClean="0"/>
                <a:t>Liters/second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62962" y="3838107"/>
              <a:ext cx="1443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Drain</a:t>
              </a:r>
            </a:p>
            <a:p>
              <a:r>
                <a:rPr lang="en-US" dirty="0" smtClean="0"/>
                <a:t>Liters/second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0500" y="5132106"/>
            <a:ext cx="5493251" cy="1585912"/>
            <a:chOff x="6150500" y="5132106"/>
            <a:chExt cx="5493251" cy="1585912"/>
          </a:xfrm>
        </p:grpSpPr>
        <p:grpSp>
          <p:nvGrpSpPr>
            <p:cNvPr id="27" name="Group 26"/>
            <p:cNvGrpSpPr/>
            <p:nvPr/>
          </p:nvGrpSpPr>
          <p:grpSpPr>
            <a:xfrm>
              <a:off x="6150500" y="5132106"/>
              <a:ext cx="5272392" cy="1585912"/>
              <a:chOff x="930613" y="1459707"/>
              <a:chExt cx="5272392" cy="158591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582188" y="1459707"/>
                <a:ext cx="1800225" cy="15859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</a:p>
              <a:p>
                <a:pPr algn="ctr"/>
                <a:r>
                  <a:rPr lang="en-US" dirty="0" smtClean="0"/>
                  <a:t>Students at MU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>
                <a:endCxn id="28" idx="1"/>
              </p:cNvCxnSpPr>
              <p:nvPr/>
            </p:nvCxnSpPr>
            <p:spPr>
              <a:xfrm>
                <a:off x="930613" y="2252663"/>
                <a:ext cx="1651575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4382413" y="1957699"/>
                <a:ext cx="1820592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6269868" y="5574405"/>
              <a:ext cx="151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Matriculation</a:t>
              </a:r>
            </a:p>
            <a:p>
              <a:r>
                <a:rPr lang="en-US" dirty="0" smtClean="0"/>
                <a:t>Students/year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133529" y="5286915"/>
              <a:ext cx="151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Graduation</a:t>
              </a:r>
            </a:p>
            <a:p>
              <a:r>
                <a:rPr lang="en-US" dirty="0" smtClean="0"/>
                <a:t>Students/year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55803" y="1816177"/>
            <a:ext cx="5272392" cy="1585912"/>
            <a:chOff x="6755803" y="1816177"/>
            <a:chExt cx="5272392" cy="1585912"/>
          </a:xfrm>
        </p:grpSpPr>
        <p:grpSp>
          <p:nvGrpSpPr>
            <p:cNvPr id="33" name="Group 32"/>
            <p:cNvGrpSpPr/>
            <p:nvPr/>
          </p:nvGrpSpPr>
          <p:grpSpPr>
            <a:xfrm>
              <a:off x="6755803" y="1816177"/>
              <a:ext cx="5272392" cy="1585912"/>
              <a:chOff x="930613" y="1459707"/>
              <a:chExt cx="5272392" cy="158591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582188" y="1459707"/>
                <a:ext cx="1800225" cy="15859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</a:p>
              <a:p>
                <a:pPr algn="ctr"/>
                <a:r>
                  <a:rPr lang="en-US" dirty="0" smtClean="0"/>
                  <a:t>World population</a:t>
                </a:r>
              </a:p>
              <a:p>
                <a:pPr algn="ctr"/>
                <a:r>
                  <a:rPr lang="en-US" dirty="0" smtClean="0"/>
                  <a:t>(people)</a:t>
                </a:r>
                <a:endParaRPr lang="en-US" dirty="0"/>
              </a:p>
            </p:txBody>
          </p:sp>
          <p:cxnSp>
            <p:nvCxnSpPr>
              <p:cNvPr id="35" name="Straight Arrow Connector 34"/>
              <p:cNvCxnSpPr>
                <a:endCxn id="34" idx="1"/>
              </p:cNvCxnSpPr>
              <p:nvPr/>
            </p:nvCxnSpPr>
            <p:spPr>
              <a:xfrm>
                <a:off x="930613" y="2252663"/>
                <a:ext cx="1651575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4382413" y="2252663"/>
                <a:ext cx="1820592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875171" y="2287972"/>
              <a:ext cx="1323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Births</a:t>
              </a:r>
            </a:p>
            <a:p>
              <a:r>
                <a:rPr lang="en-US" dirty="0" smtClean="0"/>
                <a:t>People/year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384870" y="2280698"/>
              <a:ext cx="1323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Deaths</a:t>
              </a:r>
            </a:p>
            <a:p>
              <a:r>
                <a:rPr lang="en-US" dirty="0" smtClean="0"/>
                <a:t>People/year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93313" y="23031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56974" y="225165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602300" y="6372429"/>
            <a:ext cx="1820592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621968" y="6687058"/>
            <a:ext cx="1820592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92521" y="6022181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222017" y="637242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18413" y="5155849"/>
            <a:ext cx="5390014" cy="1585912"/>
            <a:chOff x="6150500" y="5132106"/>
            <a:chExt cx="5390014" cy="1585912"/>
          </a:xfrm>
        </p:grpSpPr>
        <p:grpSp>
          <p:nvGrpSpPr>
            <p:cNvPr id="46" name="Group 45"/>
            <p:cNvGrpSpPr/>
            <p:nvPr/>
          </p:nvGrpSpPr>
          <p:grpSpPr>
            <a:xfrm>
              <a:off x="6150500" y="5132106"/>
              <a:ext cx="5272392" cy="1585912"/>
              <a:chOff x="930613" y="1459707"/>
              <a:chExt cx="5272392" cy="158591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582188" y="1459707"/>
                <a:ext cx="1800225" cy="15859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</a:p>
              <a:p>
                <a:pPr algn="ctr"/>
                <a:r>
                  <a:rPr lang="en-US" dirty="0" smtClean="0"/>
                  <a:t>Students at MU</a:t>
                </a:r>
                <a:endParaRPr lang="en-US" dirty="0"/>
              </a:p>
            </p:txBody>
          </p:sp>
          <p:cxnSp>
            <p:nvCxnSpPr>
              <p:cNvPr id="50" name="Straight Arrow Connector 49"/>
              <p:cNvCxnSpPr>
                <a:endCxn id="49" idx="1"/>
              </p:cNvCxnSpPr>
              <p:nvPr/>
            </p:nvCxnSpPr>
            <p:spPr>
              <a:xfrm>
                <a:off x="930613" y="2252663"/>
                <a:ext cx="1651575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4382413" y="1972445"/>
                <a:ext cx="1820592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6240372" y="5589153"/>
              <a:ext cx="151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Matriculation</a:t>
              </a:r>
            </a:p>
            <a:p>
              <a:r>
                <a:rPr lang="en-US" dirty="0" smtClean="0"/>
                <a:t>Students/year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30292" y="5301661"/>
              <a:ext cx="151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Graduation</a:t>
              </a:r>
            </a:p>
            <a:p>
              <a:r>
                <a:rPr lang="en-US" dirty="0" smtClean="0"/>
                <a:t>Students/year</a:t>
              </a:r>
              <a:endParaRPr lang="en-US" dirty="0"/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3970213" y="6396172"/>
            <a:ext cx="1820592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2449" y="6045924"/>
            <a:ext cx="168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Leave university</a:t>
            </a:r>
          </a:p>
          <a:p>
            <a:r>
              <a:rPr lang="en-US" dirty="0" smtClean="0"/>
              <a:t>Students/year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models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</a:p>
            <a:p>
              <a:pPr algn="ctr"/>
              <a:r>
                <a:rPr lang="en-US" dirty="0" smtClean="0"/>
                <a:t>Storage</a:t>
              </a:r>
            </a:p>
            <a:p>
              <a:pPr algn="ctr"/>
              <a:r>
                <a:rPr lang="en-US" dirty="0" smtClean="0"/>
                <a:t>amount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25608" y="1359526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</a:t>
            </a:r>
          </a:p>
          <a:p>
            <a:r>
              <a:rPr lang="en-US" dirty="0" smtClean="0"/>
              <a:t>Amount/time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197566" y="4287986"/>
            <a:ext cx="5272392" cy="1585912"/>
            <a:chOff x="930613" y="1459707"/>
            <a:chExt cx="5272392" cy="1585912"/>
          </a:xfrm>
        </p:grpSpPr>
        <p:sp>
          <p:nvSpPr>
            <p:cNvPr id="24" name="Rectangle 23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</a:p>
            <a:p>
              <a:pPr algn="ctr"/>
              <a:r>
                <a:rPr lang="en-US" dirty="0" smtClean="0"/>
                <a:t>U.S. Population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30613" y="2001942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382413" y="2001944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316934" y="4509064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Births</a:t>
            </a:r>
          </a:p>
          <a:p>
            <a:r>
              <a:rPr lang="en-US" dirty="0"/>
              <a:t>People/year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0595" y="4501788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Deaths</a:t>
            </a:r>
          </a:p>
          <a:p>
            <a:r>
              <a:rPr lang="en-US" dirty="0"/>
              <a:t>People/year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755803" y="1816177"/>
            <a:ext cx="5272392" cy="1585912"/>
            <a:chOff x="930613" y="1459707"/>
            <a:chExt cx="5272392" cy="1585912"/>
          </a:xfrm>
        </p:grpSpPr>
        <p:sp>
          <p:nvSpPr>
            <p:cNvPr id="34" name="Rectangle 33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</a:p>
            <a:p>
              <a:pPr algn="ctr"/>
              <a:r>
                <a:rPr lang="en-US" dirty="0" smtClean="0"/>
                <a:t>World population</a:t>
              </a:r>
            </a:p>
            <a:p>
              <a:pPr algn="ctr"/>
              <a:r>
                <a:rPr lang="en-US" dirty="0" smtClean="0"/>
                <a:t>(people)</a:t>
              </a:r>
              <a:endParaRPr lang="en-US" dirty="0"/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6875171" y="2302720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Births</a:t>
            </a:r>
          </a:p>
          <a:p>
            <a:r>
              <a:rPr lang="en-US" dirty="0" smtClean="0"/>
              <a:t>People/year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517608" y="2280698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Deaths</a:t>
            </a:r>
          </a:p>
          <a:p>
            <a:r>
              <a:rPr lang="en-US" dirty="0" smtClean="0"/>
              <a:t>People/year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208297" y="5490922"/>
            <a:ext cx="1651575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60097" y="5490922"/>
            <a:ext cx="1820592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14786" y="5146912"/>
            <a:ext cx="133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Immigration</a:t>
            </a:r>
          </a:p>
          <a:p>
            <a:r>
              <a:rPr lang="en-US" dirty="0"/>
              <a:t>People/year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63699" y="5146912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Emigration</a:t>
            </a:r>
          </a:p>
          <a:p>
            <a:r>
              <a:rPr lang="en-US" dirty="0"/>
              <a:t>People/year</a:t>
            </a:r>
          </a:p>
        </p:txBody>
      </p:sp>
    </p:spTree>
    <p:extLst>
      <p:ext uri="{BB962C8B-B14F-4D97-AF65-F5344CB8AC3E}">
        <p14:creationId xmlns:p14="http://schemas.microsoft.com/office/powerpoint/2010/main" val="9164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</a:t>
            </a:r>
            <a:r>
              <a:rPr lang="en-US" dirty="0" smtClean="0"/>
              <a:t>relations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094433" y="2910166"/>
            <a:ext cx="5272392" cy="1585912"/>
            <a:chOff x="3249038" y="2814638"/>
            <a:chExt cx="5272392" cy="1585912"/>
          </a:xfrm>
        </p:grpSpPr>
        <p:sp>
          <p:nvSpPr>
            <p:cNvPr id="4" name="Rectangle 3"/>
            <p:cNvSpPr/>
            <p:nvPr/>
          </p:nvSpPr>
          <p:spPr>
            <a:xfrm>
              <a:off x="4900613" y="2814638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1"/>
            </p:cNvCxnSpPr>
            <p:nvPr/>
          </p:nvCxnSpPr>
          <p:spPr>
            <a:xfrm>
              <a:off x="3249038" y="3607594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700838" y="3607594"/>
              <a:ext cx="1820592" cy="0"/>
            </a:xfrm>
            <a:prstGeom prst="straightConnector1">
              <a:avLst/>
            </a:prstGeom>
            <a:ln w="152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</a:p>
            <a:p>
              <a:pPr algn="ctr"/>
              <a:r>
                <a:rPr lang="en-US" dirty="0" smtClean="0"/>
                <a:t>Storage</a:t>
              </a:r>
            </a:p>
            <a:p>
              <a:pPr algn="ctr"/>
              <a:r>
                <a:rPr lang="en-US" dirty="0" smtClean="0"/>
                <a:t>amount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152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843712" y="5008326"/>
            <a:ext cx="5272392" cy="1585912"/>
            <a:chOff x="6627779" y="4922601"/>
            <a:chExt cx="5272392" cy="1585912"/>
          </a:xfrm>
        </p:grpSpPr>
        <p:sp>
          <p:nvSpPr>
            <p:cNvPr id="13" name="Rectangle 12"/>
            <p:cNvSpPr/>
            <p:nvPr/>
          </p:nvSpPr>
          <p:spPr>
            <a:xfrm>
              <a:off x="8279354" y="4922601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>
              <a:off x="6627779" y="5715557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0079579" y="5715557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73616" y="25408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Input&gt;output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48789" y="601309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Input=output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94433" y="412674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Input&lt;output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5608" y="1359526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</a:t>
            </a:r>
          </a:p>
          <a:p>
            <a:r>
              <a:rPr lang="en-US" dirty="0" smtClean="0"/>
              <a:t>Amount/time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6477" y="1318621"/>
            <a:ext cx="181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increases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57037" y="2865609"/>
            <a:ext cx="188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decreases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448236" y="4540144"/>
            <a:ext cx="27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remains same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</a:t>
            </a:r>
            <a:r>
              <a:rPr lang="en-US" dirty="0" smtClean="0"/>
              <a:t>relations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</a:p>
            <a:p>
              <a:pPr algn="ctr"/>
              <a:r>
                <a:rPr lang="en-US" dirty="0" smtClean="0"/>
                <a:t>Storage</a:t>
              </a:r>
            </a:p>
            <a:p>
              <a:pPr algn="ctr"/>
              <a:r>
                <a:rPr lang="en-US" dirty="0" smtClean="0"/>
                <a:t>amount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73616" y="25408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Input&gt;output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5608" y="1359526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</a:t>
            </a:r>
          </a:p>
          <a:p>
            <a:r>
              <a:rPr lang="en-US" dirty="0" smtClean="0"/>
              <a:t>Amount/time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49382" y="3196607"/>
            <a:ext cx="5272392" cy="1585912"/>
            <a:chOff x="930613" y="1459707"/>
            <a:chExt cx="5272392" cy="1585912"/>
          </a:xfrm>
        </p:grpSpPr>
        <p:sp>
          <p:nvSpPr>
            <p:cNvPr id="24" name="Rectangle 23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</a:p>
            <a:p>
              <a:pPr algn="ctr"/>
              <a:r>
                <a:rPr lang="en-US" dirty="0" smtClean="0"/>
                <a:t>U.S. Population</a:t>
              </a:r>
            </a:p>
            <a:p>
              <a:pPr algn="ctr"/>
              <a:r>
                <a:rPr lang="en-US" dirty="0" smtClean="0"/>
                <a:t>335,000,000 people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30613" y="2001942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382413" y="2001944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998750" y="3404099"/>
            <a:ext cx="1508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4,130,550</a:t>
            </a:r>
          </a:p>
          <a:p>
            <a:r>
              <a:rPr lang="en-US" sz="2000" dirty="0" smtClean="0"/>
              <a:t>People/year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537222" y="3384899"/>
            <a:ext cx="1450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2,797,250</a:t>
            </a:r>
          </a:p>
          <a:p>
            <a:r>
              <a:rPr lang="en-US" sz="2000" dirty="0" smtClean="0"/>
              <a:t>People/year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83795" y="4466432"/>
            <a:ext cx="1651575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3668" y="4102188"/>
            <a:ext cx="1450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1,015,050</a:t>
            </a:r>
          </a:p>
          <a:p>
            <a:r>
              <a:rPr lang="en-US" sz="2000" dirty="0" smtClean="0"/>
              <a:t>People/year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94326" y="5144534"/>
            <a:ext cx="103287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Change in population = Births + Net migration – deaths</a:t>
            </a:r>
          </a:p>
          <a:p>
            <a:r>
              <a:rPr lang="en-US" sz="2000" dirty="0" smtClean="0"/>
              <a:t>4,130,550 people/year +1,015,050 people/year – 2,797,250 people/year = 2,348,350 people/year</a:t>
            </a:r>
          </a:p>
          <a:p>
            <a:endParaRPr lang="en-US" sz="2000" dirty="0" smtClean="0"/>
          </a:p>
          <a:p>
            <a:r>
              <a:rPr lang="en-US" sz="2000" dirty="0" smtClean="0"/>
              <a:t>New population at time t = initial population + change in population * years (t)</a:t>
            </a:r>
          </a:p>
          <a:p>
            <a:r>
              <a:rPr lang="en-US" sz="2000" dirty="0" smtClean="0"/>
              <a:t>335,000,000 people + 2,348,350 people/year * 1 year = 337,348,350 people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54846" y="2913726"/>
            <a:ext cx="913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Deaths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54172" y="3504936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Births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141221" y="4239506"/>
            <a:ext cx="1626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 migration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5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</a:t>
            </a:r>
            <a:r>
              <a:rPr lang="en-US" dirty="0" smtClean="0"/>
              <a:t>relations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99119" y="3293627"/>
            <a:ext cx="5272392" cy="1585912"/>
            <a:chOff x="3249038" y="2814638"/>
            <a:chExt cx="5272392" cy="1585912"/>
          </a:xfrm>
        </p:grpSpPr>
        <p:sp>
          <p:nvSpPr>
            <p:cNvPr id="4" name="Rectangle 3"/>
            <p:cNvSpPr/>
            <p:nvPr/>
          </p:nvSpPr>
          <p:spPr>
            <a:xfrm>
              <a:off x="4900613" y="2814638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U.S. Oil reserves (2020)</a:t>
              </a:r>
            </a:p>
            <a:p>
              <a:pPr algn="ctr"/>
              <a:r>
                <a:rPr lang="en-US" dirty="0" smtClean="0"/>
                <a:t>43.8 billion barrels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endCxn id="4" idx="1"/>
            </p:cNvCxnSpPr>
            <p:nvPr/>
          </p:nvCxnSpPr>
          <p:spPr>
            <a:xfrm>
              <a:off x="3249038" y="3607594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700838" y="3607594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</a:p>
            <a:p>
              <a:pPr algn="ctr"/>
              <a:r>
                <a:rPr lang="en-US" dirty="0" smtClean="0"/>
                <a:t>Storage</a:t>
              </a:r>
            </a:p>
            <a:p>
              <a:pPr algn="ctr"/>
              <a:r>
                <a:rPr lang="en-US" dirty="0" smtClean="0"/>
                <a:t>Units of some amount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47711" y="255685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Input&lt;output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5608" y="1359526"/>
            <a:ext cx="19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</a:t>
            </a:r>
          </a:p>
          <a:p>
            <a:r>
              <a:rPr lang="en-US" dirty="0" smtClean="0"/>
              <a:t>Amount/time units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4525" y="3732640"/>
            <a:ext cx="137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barrels/day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516183" y="3732640"/>
            <a:ext cx="2145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9.5</a:t>
            </a:r>
          </a:p>
          <a:p>
            <a:r>
              <a:rPr lang="en-US" sz="2000" dirty="0" smtClean="0"/>
              <a:t>Million barrels/day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7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9424"/>
          </a:xfrm>
        </p:spPr>
        <p:txBody>
          <a:bodyPr/>
          <a:lstStyle/>
          <a:p>
            <a:r>
              <a:rPr lang="en-US" dirty="0" smtClean="0"/>
              <a:t>Understanding SYSTEMS!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442433"/>
            <a:ext cx="11044707" cy="4644377"/>
          </a:xfrm>
        </p:spPr>
        <p:txBody>
          <a:bodyPr>
            <a:noAutofit/>
          </a:bodyPr>
          <a:lstStyle/>
          <a:p>
            <a:r>
              <a:rPr lang="en-US" dirty="0" smtClean="0"/>
              <a:t>A set of inter-relationships between components or parts that function together to act as a whole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system is simultaneously both a system and a part of a larger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710" y="2704384"/>
            <a:ext cx="2204085" cy="2632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566" y="2318197"/>
            <a:ext cx="3869294" cy="2845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735" y="5525037"/>
            <a:ext cx="173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18430" y="5356787"/>
            <a:ext cx="179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Economic system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0" y="2704384"/>
            <a:ext cx="2952101" cy="2952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4753" y="5525037"/>
            <a:ext cx="18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</a:t>
            </a:r>
            <a:r>
              <a:rPr lang="en-US" dirty="0" smtClean="0"/>
              <a:t>relations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89053" y="3293624"/>
            <a:ext cx="5272392" cy="1585912"/>
            <a:chOff x="3249038" y="2814638"/>
            <a:chExt cx="5272392" cy="1585912"/>
          </a:xfrm>
        </p:grpSpPr>
        <p:sp>
          <p:nvSpPr>
            <p:cNvPr id="4" name="Rectangle 3"/>
            <p:cNvSpPr/>
            <p:nvPr/>
          </p:nvSpPr>
          <p:spPr>
            <a:xfrm>
              <a:off x="4900613" y="2814638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Bank Account</a:t>
              </a:r>
            </a:p>
            <a:p>
              <a:pPr algn="ctr"/>
              <a:r>
                <a:rPr lang="en-US" dirty="0" smtClean="0"/>
                <a:t>$3000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endCxn id="4" idx="1"/>
            </p:cNvCxnSpPr>
            <p:nvPr/>
          </p:nvCxnSpPr>
          <p:spPr>
            <a:xfrm>
              <a:off x="3249038" y="3607594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700838" y="3607594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</a:p>
            <a:p>
              <a:pPr algn="ctr"/>
              <a:r>
                <a:rPr lang="en-US" dirty="0" smtClean="0"/>
                <a:t>Storage</a:t>
              </a:r>
            </a:p>
            <a:p>
              <a:pPr algn="ctr"/>
              <a:r>
                <a:rPr lang="en-US" dirty="0" smtClean="0"/>
                <a:t>Units of some amount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13754" y="25408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Input=output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5608" y="1359526"/>
            <a:ext cx="19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</a:t>
            </a:r>
          </a:p>
          <a:p>
            <a:r>
              <a:rPr lang="en-US" dirty="0" smtClean="0"/>
              <a:t>Amount/time units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9053" y="3732637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Income</a:t>
            </a:r>
          </a:p>
          <a:p>
            <a:r>
              <a:rPr lang="en-US" sz="2000" dirty="0" smtClean="0"/>
              <a:t>$1,000/ </a:t>
            </a:r>
            <a:r>
              <a:rPr lang="en-US" sz="2000" dirty="0" err="1" smtClean="0"/>
              <a:t>mo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870145" y="3732637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Expenses </a:t>
            </a:r>
          </a:p>
          <a:p>
            <a:r>
              <a:rPr lang="en-US" sz="2000" dirty="0" smtClean="0"/>
              <a:t>$1,000/ </a:t>
            </a:r>
            <a:r>
              <a:rPr lang="en-US" sz="2000" dirty="0" err="1" smtClean="0"/>
              <a:t>mo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46090" y="5796116"/>
            <a:ext cx="697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input = output, this is called steady state system</a:t>
            </a:r>
          </a:p>
          <a:p>
            <a:r>
              <a:rPr lang="en-US" sz="2400" dirty="0" smtClean="0"/>
              <a:t>The system is changing but balanced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41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making some input-output models of systems of your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quantify the flows and compare input and output?</a:t>
            </a:r>
          </a:p>
        </p:txBody>
      </p:sp>
    </p:spTree>
    <p:extLst>
      <p:ext uri="{BB962C8B-B14F-4D97-AF65-F5344CB8AC3E}">
        <p14:creationId xmlns:p14="http://schemas.microsoft.com/office/powerpoint/2010/main" val="6669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Growth at a constant </a:t>
                </a:r>
                <a:r>
                  <a:rPr lang="en-US" b="1" dirty="0" smtClean="0"/>
                  <a:t>rate</a:t>
                </a:r>
              </a:p>
              <a:p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𝒅𝑵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𝒓𝑵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N is the population size, </a:t>
                </a:r>
                <a:r>
                  <a:rPr lang="en-US" dirty="0" err="1" smtClean="0"/>
                  <a:t>dN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dt</a:t>
                </a:r>
                <a:r>
                  <a:rPr lang="en-US" dirty="0" smtClean="0"/>
                  <a:t> is the change in population over time, r is the constant rate of growth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Exponential growth grows unbound</a:t>
                </a: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9710" y="365125"/>
            <a:ext cx="2942898" cy="33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42871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𝒅𝑵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𝒓𝑵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i="1" dirty="0" smtClean="0">
                    <a:latin typeface="Cambria Math" panose="02040503050406030204" pitchFamily="18" charset="0"/>
                  </a:rPr>
                  <a:t>Solving for N gives the following:</a:t>
                </a:r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is the population size at time t, and 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is the initial population size (at time zero), and e is the exponential.  e is a constant = 2.71828…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42871" cy="4351338"/>
              </a:xfrm>
              <a:blipFill>
                <a:blip r:embed="rId2"/>
                <a:stretch>
                  <a:fillRect l="-128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9710" y="365125"/>
            <a:ext cx="2942898" cy="33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$1,000</a:t>
                </a:r>
              </a:p>
              <a:p>
                <a:pPr marL="0" indent="0">
                  <a:buNone/>
                </a:pPr>
                <a:r>
                  <a:rPr lang="en-US" dirty="0" smtClean="0"/>
                  <a:t>r = 3%/year = 0.03/year</a:t>
                </a:r>
              </a:p>
              <a:p>
                <a:pPr marL="0" indent="0">
                  <a:buNone/>
                </a:pPr>
                <a:r>
                  <a:rPr lang="en-US" dirty="0" smtClean="0"/>
                  <a:t>t = 30 years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Step 1: multiply r*t = 0.9</a:t>
                </a:r>
              </a:p>
              <a:p>
                <a:pPr marL="0" indent="0">
                  <a:buNone/>
                </a:pPr>
                <a:r>
                  <a:rPr lang="en-US" dirty="0" smtClean="0"/>
                  <a:t>Step 2: take e</a:t>
                </a:r>
                <a:r>
                  <a:rPr lang="en-US" baseline="30000" dirty="0" smtClean="0"/>
                  <a:t>(</a:t>
                </a:r>
                <a:r>
                  <a:rPr lang="en-US" baseline="30000" dirty="0" err="1" smtClean="0"/>
                  <a:t>rt</a:t>
                </a:r>
                <a:r>
                  <a:rPr lang="en-US" baseline="30000" dirty="0" smtClean="0"/>
                  <a:t>)</a:t>
                </a:r>
                <a:r>
                  <a:rPr lang="en-US" dirty="0" smtClean="0"/>
                  <a:t> = 2.4596</a:t>
                </a:r>
              </a:p>
              <a:p>
                <a:pPr marL="0" indent="0">
                  <a:buNone/>
                </a:pPr>
                <a:r>
                  <a:rPr lang="en-US" dirty="0" smtClean="0"/>
                  <a:t>Step 3: multiply by 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= $2,459.6</a:t>
                </a:r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 smtClean="0"/>
                  <a:t>What if you wait 40 years?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=$3,320.1</a:t>
                </a:r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6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7,800,000,000 people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r = 1.03%/year = 0.0103/year</a:t>
                </a:r>
              </a:p>
              <a:p>
                <a:pPr marL="0" indent="0">
                  <a:buNone/>
                </a:pPr>
                <a:r>
                  <a:rPr lang="en-US" dirty="0" smtClean="0"/>
                  <a:t>t = 80 years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Step 1: multiply r*t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Step 2: take e</a:t>
                </a:r>
                <a:r>
                  <a:rPr lang="en-US" baseline="30000" dirty="0" smtClean="0"/>
                  <a:t>(</a:t>
                </a:r>
                <a:r>
                  <a:rPr lang="en-US" baseline="30000" dirty="0" err="1" smtClean="0"/>
                  <a:t>rt</a:t>
                </a:r>
                <a:r>
                  <a:rPr lang="en-US" baseline="30000" dirty="0" smtClean="0"/>
                  <a:t>)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Step 3: multiply by 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17,780,880,195 people</a:t>
                </a:r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  <a:blipFill>
                <a:blip r:embed="rId2"/>
                <a:stretch>
                  <a:fillRect l="-1043" b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255,000,000 people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r = 1.03%/year = 0.0103/year</a:t>
                </a:r>
              </a:p>
              <a:p>
                <a:pPr marL="0" indent="0">
                  <a:buNone/>
                </a:pPr>
                <a:r>
                  <a:rPr lang="en-US" dirty="0" smtClean="0"/>
                  <a:t>t = 2020 years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Step 1: multiply r*t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Step 2: take e</a:t>
                </a:r>
                <a:r>
                  <a:rPr lang="en-US" baseline="30000" dirty="0" smtClean="0"/>
                  <a:t>(</a:t>
                </a:r>
                <a:r>
                  <a:rPr lang="en-US" baseline="30000" dirty="0" err="1" smtClean="0"/>
                  <a:t>rt</a:t>
                </a:r>
                <a:r>
                  <a:rPr lang="en-US" baseline="30000" dirty="0" smtClean="0"/>
                  <a:t>)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Step 3: multiply by 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Nt</a:t>
                </a:r>
                <a:r>
                  <a:rPr lang="en-US" dirty="0" smtClean="0"/>
                  <a:t> = 276,994,51</a:t>
                </a:r>
                <a:r>
                  <a:rPr lang="en-US" u="sng" dirty="0" smtClean="0"/>
                  <a:t>6,015,121,465</a:t>
                </a:r>
                <a:r>
                  <a:rPr lang="en-US" dirty="0" smtClean="0"/>
                  <a:t> people</a:t>
                </a:r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  <a:blipFill>
                <a:blip r:embed="rId2"/>
                <a:stretch>
                  <a:fillRect l="-1043" b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908"/>
            <a:ext cx="10515600" cy="1325563"/>
          </a:xfrm>
        </p:spPr>
        <p:txBody>
          <a:bodyPr/>
          <a:lstStyle/>
          <a:p>
            <a:r>
              <a:rPr lang="en-US" dirty="0" smtClean="0"/>
              <a:t>Exponential growth – unbound growth in the context of resource constraints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97605"/>
            <a:ext cx="28956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4" y="4092802"/>
            <a:ext cx="2857500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0" y="1479847"/>
            <a:ext cx="2857500" cy="2495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1497605"/>
            <a:ext cx="2895600" cy="226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900" y="4971245"/>
            <a:ext cx="292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Jar is half-full at 11:59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394" y="4185135"/>
            <a:ext cx="2857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63" y="1574777"/>
            <a:ext cx="2895600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387" y="1346177"/>
            <a:ext cx="2857500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711" y="1346177"/>
            <a:ext cx="2857500" cy="249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974742"/>
            <a:ext cx="4191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431" y="4799527"/>
            <a:ext cx="3048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113" y="726281"/>
            <a:ext cx="4191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90" y="1488985"/>
            <a:ext cx="304800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63" y="3841727"/>
            <a:ext cx="4191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843" y="3841727"/>
            <a:ext cx="4191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4" y="1532586"/>
            <a:ext cx="4275786" cy="4644377"/>
          </a:xfrm>
        </p:spPr>
        <p:txBody>
          <a:bodyPr>
            <a:noAutofit/>
          </a:bodyPr>
          <a:lstStyle/>
          <a:p>
            <a:r>
              <a:rPr lang="en-US" dirty="0" smtClean="0"/>
              <a:t>A system is simultaneously both a system and a part of a larger system</a:t>
            </a:r>
          </a:p>
          <a:p>
            <a:r>
              <a:rPr lang="en-US" dirty="0" smtClean="0"/>
              <a:t>Something that is both a part and a whole has been called a “</a:t>
            </a:r>
            <a:r>
              <a:rPr lang="en-US" dirty="0" err="1" smtClean="0"/>
              <a:t>holon</a:t>
            </a:r>
            <a:r>
              <a:rPr lang="en-US" dirty="0" smtClean="0"/>
              <a:t>”, the basic part—wholes of a hierarchy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6"/>
          <a:stretch/>
        </p:blipFill>
        <p:spPr>
          <a:xfrm>
            <a:off x="5281659" y="73742"/>
            <a:ext cx="5407805" cy="67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greatest shortcoming of the human race is our inability to understand the exponential </a:t>
            </a:r>
            <a:r>
              <a:rPr lang="en-US" dirty="0" smtClean="0"/>
              <a:t>function.</a:t>
            </a:r>
          </a:p>
          <a:p>
            <a:pPr lvl="1"/>
            <a:r>
              <a:rPr lang="en-US" b="1" dirty="0" smtClean="0"/>
              <a:t>Albert </a:t>
            </a:r>
            <a:r>
              <a:rPr lang="en-US" b="1" dirty="0"/>
              <a:t>A. </a:t>
            </a:r>
            <a:r>
              <a:rPr lang="en-US" b="1" dirty="0" smtClean="0"/>
              <a:t>Bartlett</a:t>
            </a:r>
          </a:p>
          <a:p>
            <a:r>
              <a:rPr lang="en-US" dirty="0"/>
              <a:t>Our principal constraints are cultural. During the last two centuries we have known nothing but exponential growth and in parallel we have evolved what amounts to an exponential-growth culture, a culture so heavily dependent upon the continuance of exponential growth for its stability that it is incapable of reckoning with problems of non-growth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b="1" dirty="0"/>
              <a:t>M. King </a:t>
            </a:r>
            <a:r>
              <a:rPr lang="en-US" b="1" dirty="0" err="1" smtClean="0"/>
              <a:t>Hubbert</a:t>
            </a:r>
            <a:endParaRPr lang="en-US" b="1" dirty="0" smtClean="0"/>
          </a:p>
          <a:p>
            <a:r>
              <a:rPr lang="en-US" dirty="0" smtClean="0"/>
              <a:t>Anyone </a:t>
            </a:r>
            <a:r>
              <a:rPr lang="en-US" dirty="0"/>
              <a:t>who believes exponential growth can go on forever in a finite world is either a madman or an economist.</a:t>
            </a:r>
          </a:p>
          <a:p>
            <a:pPr lvl="1"/>
            <a:r>
              <a:rPr lang="en-US" b="1" dirty="0"/>
              <a:t>Kenneth E. </a:t>
            </a:r>
            <a:r>
              <a:rPr lang="en-US" b="1" dirty="0" err="1"/>
              <a:t>Boulding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5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Habits of a </a:t>
            </a:r>
            <a:r>
              <a:rPr lang="en-US" smtClean="0"/>
              <a:t>systems thinker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7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4005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40051" y="6176963"/>
            <a:ext cx="267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https://waterscenterst.org/systems-thinking-tools-and-strategies/habits-of-a-systems-thinker/</a:t>
            </a:r>
          </a:p>
        </p:txBody>
      </p:sp>
    </p:spTree>
    <p:extLst>
      <p:ext uri="{BB962C8B-B14F-4D97-AF65-F5344CB8AC3E}">
        <p14:creationId xmlns:p14="http://schemas.microsoft.com/office/powerpoint/2010/main" val="38534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Theory - boundaries</a:t>
            </a:r>
            <a:endParaRPr lang="en-US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971800" y="1676400"/>
            <a:ext cx="6019800" cy="3657600"/>
            <a:chOff x="1344" y="1008"/>
            <a:chExt cx="2736" cy="1488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2339" y="1346"/>
              <a:ext cx="804" cy="719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/>
                <a:t>System</a:t>
              </a:r>
            </a:p>
            <a:p>
              <a:pPr algn="ctr"/>
              <a:r>
                <a:rPr lang="en-US" sz="1600" dirty="0"/>
                <a:t>(Self,</a:t>
              </a:r>
            </a:p>
            <a:p>
              <a:pPr algn="ctr"/>
              <a:r>
                <a:rPr lang="en-US" sz="1600" dirty="0"/>
                <a:t>Campus, </a:t>
              </a:r>
            </a:p>
            <a:p>
              <a:pPr algn="ctr"/>
              <a:r>
                <a:rPr lang="en-US" sz="1600" dirty="0"/>
                <a:t>City,</a:t>
              </a:r>
            </a:p>
            <a:p>
              <a:pPr algn="ctr"/>
              <a:r>
                <a:rPr lang="en-US" sz="1600" dirty="0"/>
                <a:t>State,</a:t>
              </a:r>
            </a:p>
            <a:p>
              <a:pPr algn="ctr"/>
              <a:r>
                <a:rPr lang="en-US" sz="1600" dirty="0"/>
                <a:t>Nation)</a:t>
              </a:r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1344" y="1008"/>
              <a:ext cx="2736" cy="14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536" y="2341"/>
              <a:ext cx="8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5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65" y="695325"/>
            <a:ext cx="46736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463" y="1138237"/>
            <a:ext cx="65563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Defining energy systems</a:t>
            </a:r>
          </a:p>
          <a:p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Isolated systems no exchange with </a:t>
            </a:r>
            <a:r>
              <a:rPr lang="en-US" sz="2400" dirty="0" smtClean="0"/>
              <a:t>surrounding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Unrealistic, for comparison only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Closed systems exchange energy, not </a:t>
            </a:r>
            <a:r>
              <a:rPr lang="en-US" sz="2400" dirty="0" smtClean="0"/>
              <a:t>matter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Earth can be thought of as a closed system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Open systems exchange energy and </a:t>
            </a:r>
            <a:r>
              <a:rPr lang="en-US" sz="2400" dirty="0" smtClean="0"/>
              <a:t>matter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 environmental systems are open systems</a:t>
            </a:r>
            <a:endParaRPr lang="en-US" sz="2400" dirty="0"/>
          </a:p>
          <a:p>
            <a:r>
              <a:rPr lang="en-US" dirty="0"/>
              <a:t> 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71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488" y="717501"/>
            <a:ext cx="8315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OPEN SYSTEMS are characterized by the continual input, </a:t>
            </a:r>
            <a:r>
              <a:rPr lang="en-US" sz="3200" dirty="0" err="1"/>
              <a:t>throughflow</a:t>
            </a:r>
            <a:r>
              <a:rPr lang="en-US" sz="3200" dirty="0"/>
              <a:t>, and output of matter and energy – ALL ENVIRONMENTAL SYSTEMS ARE OPEN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641" y="2189741"/>
            <a:ext cx="5757863" cy="452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429000"/>
            <a:ext cx="7772400" cy="3124200"/>
            <a:chOff x="240" y="2160"/>
            <a:chExt cx="4896" cy="1968"/>
          </a:xfrm>
        </p:grpSpPr>
        <p:grpSp>
          <p:nvGrpSpPr>
            <p:cNvPr id="37897" name="Group 3"/>
            <p:cNvGrpSpPr>
              <a:grpSpLocks/>
            </p:cNvGrpSpPr>
            <p:nvPr/>
          </p:nvGrpSpPr>
          <p:grpSpPr bwMode="auto">
            <a:xfrm>
              <a:off x="432" y="2496"/>
              <a:ext cx="4482" cy="1632"/>
              <a:chOff x="624" y="2544"/>
              <a:chExt cx="4482" cy="1632"/>
            </a:xfrm>
          </p:grpSpPr>
          <p:sp>
            <p:nvSpPr>
              <p:cNvPr id="37899" name="AutoShape 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369" cy="32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37900" name="Line 5"/>
              <p:cNvSpPr>
                <a:spLocks noChangeShapeType="1"/>
              </p:cNvSpPr>
              <p:nvPr/>
            </p:nvSpPr>
            <p:spPr bwMode="auto">
              <a:xfrm flipH="1">
                <a:off x="2884" y="2642"/>
                <a:ext cx="1304" cy="587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1" name="Line 6"/>
              <p:cNvSpPr>
                <a:spLocks noChangeShapeType="1"/>
              </p:cNvSpPr>
              <p:nvPr/>
            </p:nvSpPr>
            <p:spPr bwMode="auto">
              <a:xfrm flipH="1" flipV="1">
                <a:off x="2884" y="3556"/>
                <a:ext cx="1304" cy="587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2" name="Line 7"/>
              <p:cNvSpPr>
                <a:spLocks noChangeShapeType="1"/>
              </p:cNvSpPr>
              <p:nvPr/>
            </p:nvSpPr>
            <p:spPr bwMode="auto">
              <a:xfrm flipH="1" flipV="1">
                <a:off x="1353" y="2544"/>
                <a:ext cx="1531" cy="685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3" name="Line 8"/>
              <p:cNvSpPr>
                <a:spLocks noChangeShapeType="1"/>
              </p:cNvSpPr>
              <p:nvPr/>
            </p:nvSpPr>
            <p:spPr bwMode="auto">
              <a:xfrm flipH="1">
                <a:off x="1296" y="3556"/>
                <a:ext cx="1560" cy="62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4" name="Freeform 9"/>
              <p:cNvSpPr>
                <a:spLocks/>
              </p:cNvSpPr>
              <p:nvPr/>
            </p:nvSpPr>
            <p:spPr bwMode="auto">
              <a:xfrm>
                <a:off x="2827" y="3229"/>
                <a:ext cx="85" cy="327"/>
              </a:xfrm>
              <a:custGeom>
                <a:avLst/>
                <a:gdLst>
                  <a:gd name="T0" fmla="*/ 1 w 144"/>
                  <a:gd name="T1" fmla="*/ 0 h 480"/>
                  <a:gd name="T2" fmla="*/ 0 w 144"/>
                  <a:gd name="T3" fmla="*/ 1 h 480"/>
                  <a:gd name="T4" fmla="*/ 1 w 144"/>
                  <a:gd name="T5" fmla="*/ 1 h 480"/>
                  <a:gd name="T6" fmla="*/ 1 w 144"/>
                  <a:gd name="T7" fmla="*/ 1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0"/>
                  <a:gd name="T14" fmla="*/ 144 w 144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0">
                    <a:moveTo>
                      <a:pt x="96" y="0"/>
                    </a:moveTo>
                    <a:lnTo>
                      <a:pt x="0" y="288"/>
                    </a:lnTo>
                    <a:lnTo>
                      <a:pt x="144" y="192"/>
                    </a:lnTo>
                    <a:lnTo>
                      <a:pt x="96" y="480"/>
                    </a:ln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905" name="Text Box 10"/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15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imes New Roman" pitchFamily="18" charset="0"/>
                  </a:rPr>
                  <a:t>Input Environment</a:t>
                </a:r>
              </a:p>
            </p:txBody>
          </p:sp>
          <p:sp>
            <p:nvSpPr>
              <p:cNvPr id="37906" name="Text Box 11"/>
              <p:cNvSpPr txBox="1">
                <a:spLocks noChangeArrowheads="1"/>
              </p:cNvSpPr>
              <p:nvPr/>
            </p:nvSpPr>
            <p:spPr bwMode="auto">
              <a:xfrm>
                <a:off x="3408" y="3264"/>
                <a:ext cx="16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imes New Roman" pitchFamily="18" charset="0"/>
                  </a:rPr>
                  <a:t>Output Environment</a:t>
                </a:r>
              </a:p>
            </p:txBody>
          </p:sp>
        </p:grpSp>
        <p:sp>
          <p:nvSpPr>
            <p:cNvPr id="37898" name="Text Box 12"/>
            <p:cNvSpPr txBox="1">
              <a:spLocks noChangeArrowheads="1"/>
            </p:cNvSpPr>
            <p:nvPr/>
          </p:nvSpPr>
          <p:spPr bwMode="auto">
            <a:xfrm>
              <a:off x="240" y="2160"/>
              <a:ext cx="489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dirty="0">
                  <a:latin typeface="Times New Roman" pitchFamily="18" charset="0"/>
                </a:rPr>
                <a:t>New perspective, system is focus of two environments</a:t>
              </a:r>
            </a:p>
          </p:txBody>
        </p:sp>
      </p:grpSp>
      <p:grpSp>
        <p:nvGrpSpPr>
          <p:cNvPr id="37891" name="Group 13"/>
          <p:cNvGrpSpPr>
            <a:grpSpLocks/>
          </p:cNvGrpSpPr>
          <p:nvPr/>
        </p:nvGrpSpPr>
        <p:grpSpPr bwMode="auto">
          <a:xfrm>
            <a:off x="1752600" y="228600"/>
            <a:ext cx="7772400" cy="2895600"/>
            <a:chOff x="144" y="144"/>
            <a:chExt cx="4896" cy="1824"/>
          </a:xfrm>
        </p:grpSpPr>
        <p:grpSp>
          <p:nvGrpSpPr>
            <p:cNvPr id="37892" name="Group 14"/>
            <p:cNvGrpSpPr>
              <a:grpSpLocks/>
            </p:cNvGrpSpPr>
            <p:nvPr/>
          </p:nvGrpSpPr>
          <p:grpSpPr bwMode="auto">
            <a:xfrm>
              <a:off x="1248" y="480"/>
              <a:ext cx="2736" cy="1488"/>
              <a:chOff x="1344" y="1008"/>
              <a:chExt cx="2736" cy="1488"/>
            </a:xfrm>
          </p:grpSpPr>
          <p:sp>
            <p:nvSpPr>
              <p:cNvPr id="37894" name="AutoShape 15"/>
              <p:cNvSpPr>
                <a:spLocks noChangeArrowheads="1"/>
              </p:cNvSpPr>
              <p:nvPr/>
            </p:nvSpPr>
            <p:spPr bwMode="auto">
              <a:xfrm>
                <a:off x="2400" y="1460"/>
                <a:ext cx="672" cy="556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Times New Roman" pitchFamily="18" charset="0"/>
                  </a:rPr>
                  <a:t>System</a:t>
                </a:r>
                <a:endParaRPr lang="en-US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37895" name="AutoShape 16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736" cy="14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7896" name="Text Box 17"/>
              <p:cNvSpPr txBox="1">
                <a:spLocks noChangeArrowheads="1"/>
              </p:cNvSpPr>
              <p:nvPr/>
            </p:nvSpPr>
            <p:spPr bwMode="auto">
              <a:xfrm>
                <a:off x="1536" y="2208"/>
                <a:ext cx="11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imes New Roman" pitchFamily="18" charset="0"/>
                  </a:rPr>
                  <a:t>Environment</a:t>
                </a:r>
              </a:p>
            </p:txBody>
          </p:sp>
        </p:grpSp>
        <p:sp>
          <p:nvSpPr>
            <p:cNvPr id="37893" name="Text Box 18"/>
            <p:cNvSpPr txBox="1">
              <a:spLocks noChangeArrowheads="1"/>
            </p:cNvSpPr>
            <p:nvPr/>
          </p:nvSpPr>
          <p:spPr bwMode="auto">
            <a:xfrm>
              <a:off x="144" y="144"/>
              <a:ext cx="4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Times New Roman" pitchFamily="18" charset="0"/>
                </a:rPr>
                <a:t>Old perspective, dichotomy between system and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2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system is an assemblage of parts that function in some way as a whole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34263" cy="4351338"/>
          </a:xfrm>
        </p:spPr>
        <p:txBody>
          <a:bodyPr/>
          <a:lstStyle/>
          <a:p>
            <a:r>
              <a:rPr lang="en-US" dirty="0"/>
              <a:t>Establish a system boundary</a:t>
            </a:r>
          </a:p>
          <a:p>
            <a:r>
              <a:rPr lang="en-US" dirty="0"/>
              <a:t>What are the parts inside the system?</a:t>
            </a:r>
          </a:p>
          <a:p>
            <a:r>
              <a:rPr lang="en-US" dirty="0"/>
              <a:t>How are they connected?</a:t>
            </a:r>
          </a:p>
          <a:p>
            <a:r>
              <a:rPr lang="en-US" dirty="0"/>
              <a:t>Receives inputs</a:t>
            </a:r>
          </a:p>
          <a:p>
            <a:r>
              <a:rPr lang="en-US" dirty="0"/>
              <a:t>Generates outputs</a:t>
            </a:r>
          </a:p>
          <a:p>
            <a:r>
              <a:rPr lang="en-US" dirty="0"/>
              <a:t>When outputs become inputs that is feedback – </a:t>
            </a:r>
          </a:p>
          <a:p>
            <a:pPr lvl="1"/>
            <a:r>
              <a:rPr lang="en-US" dirty="0"/>
              <a:t>posses capacity for self-organization (growth) and self-regulation (stability)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834" y="1690688"/>
            <a:ext cx="2402032" cy="190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714" y="4001294"/>
            <a:ext cx="3603048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Thermodynamic systems</a:t>
            </a:r>
            <a:r>
              <a:rPr lang="en-US" dirty="0"/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6882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is the ability to do work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of energy: potential, kinetic, thermal, chemical, electrical, etc.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of Thermodynamics: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energy cannot be created or destroyed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of Thermodynamics: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energy goes from a high quality to a lower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quality during each energy transformation;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energy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conserved,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due work decreases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CFB3BB118CB44B6C413571DD9D4BF" ma:contentTypeVersion="13" ma:contentTypeDescription="Create a new document." ma:contentTypeScope="" ma:versionID="6466605cb76aa99df4483d767fed8817">
  <xsd:schema xmlns:xsd="http://www.w3.org/2001/XMLSchema" xmlns:xs="http://www.w3.org/2001/XMLSchema" xmlns:p="http://schemas.microsoft.com/office/2006/metadata/properties" xmlns:ns3="1d73cb9e-0c2c-4a09-8eb0-28eaaf607d09" xmlns:ns4="d790e453-5fb7-4e38-871b-6f5636f07714" targetNamespace="http://schemas.microsoft.com/office/2006/metadata/properties" ma:root="true" ma:fieldsID="671f412b49b9dea8d037448f4bb67365" ns3:_="" ns4:_="">
    <xsd:import namespace="1d73cb9e-0c2c-4a09-8eb0-28eaaf607d09"/>
    <xsd:import namespace="d790e453-5fb7-4e38-871b-6f5636f077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3cb9e-0c2c-4a09-8eb0-28eaaf607d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0e453-5fb7-4e38-871b-6f5636f07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812E9-9C88-4256-9E1B-3EFB529FB578}">
  <ds:schemaRefs>
    <ds:schemaRef ds:uri="http://schemas.openxmlformats.org/package/2006/metadata/core-properties"/>
    <ds:schemaRef ds:uri="http://purl.org/dc/dcmitype/"/>
    <ds:schemaRef ds:uri="http://purl.org/dc/terms/"/>
    <ds:schemaRef ds:uri="d790e453-5fb7-4e38-871b-6f5636f07714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1d73cb9e-0c2c-4a09-8eb0-28eaaf607d0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684942-D52A-4983-B04F-0F11A3FE12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869530-8B5F-420D-8656-3AB94EBDA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3cb9e-0c2c-4a09-8eb0-28eaaf607d09"/>
    <ds:schemaRef ds:uri="d790e453-5fb7-4e38-871b-6f5636f07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1151</Words>
  <Application>Microsoft Office PowerPoint</Application>
  <PresentationFormat>Widescreen</PresentationFormat>
  <Paragraphs>274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Lecture 1.2: Population and feedback systems</vt:lpstr>
      <vt:lpstr>Understanding SYSTEMS!</vt:lpstr>
      <vt:lpstr>Hierarchy</vt:lpstr>
      <vt:lpstr>Systems Theory - boundaries</vt:lpstr>
      <vt:lpstr>PowerPoint Presentation</vt:lpstr>
      <vt:lpstr>PowerPoint Presentation</vt:lpstr>
      <vt:lpstr>PowerPoint Presentation</vt:lpstr>
      <vt:lpstr>A system is an assemblage of parts that function in some way as a whole</vt:lpstr>
      <vt:lpstr>Thermodynamic systems-</vt:lpstr>
      <vt:lpstr>What is life?</vt:lpstr>
      <vt:lpstr>PowerPoint Presentation</vt:lpstr>
      <vt:lpstr>PowerPoint Presentation</vt:lpstr>
      <vt:lpstr>PowerPoint Presentation</vt:lpstr>
      <vt:lpstr>PowerPoint Presentation</vt:lpstr>
      <vt:lpstr>Input-Output models – Box and arrow models</vt:lpstr>
      <vt:lpstr>Input Output models</vt:lpstr>
      <vt:lpstr>Input Output relations</vt:lpstr>
      <vt:lpstr>Input Output relations</vt:lpstr>
      <vt:lpstr>Input Output relations</vt:lpstr>
      <vt:lpstr>Input Output relations</vt:lpstr>
      <vt:lpstr>Practice making some input-output models of systems of your choice</vt:lpstr>
      <vt:lpstr>Exponential growth</vt:lpstr>
      <vt:lpstr>Exponential growth</vt:lpstr>
      <vt:lpstr>Exponential growth</vt:lpstr>
      <vt:lpstr>Exponential growth</vt:lpstr>
      <vt:lpstr>Exponential growth</vt:lpstr>
      <vt:lpstr>Exponential growth – unbound growth in the context of resource constraints</vt:lpstr>
      <vt:lpstr>Exponential growth</vt:lpstr>
      <vt:lpstr>Exponential growth</vt:lpstr>
      <vt:lpstr>Exponential Growth quotes</vt:lpstr>
      <vt:lpstr>Things to think about</vt:lpstr>
      <vt:lpstr>PowerPoint Presentation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Fath, Brian</cp:lastModifiedBy>
  <cp:revision>36</cp:revision>
  <dcterms:created xsi:type="dcterms:W3CDTF">2021-01-25T18:08:18Z</dcterms:created>
  <dcterms:modified xsi:type="dcterms:W3CDTF">2021-05-26T12:39:06Z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0x010100BBDCFB3BB118CB44B6C413571DD9D4BF</vt:lpwstr>
  </property>
</Properties>
</file>