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7"/>
  </p:notesMasterIdLst>
  <p:sldIdLst>
    <p:sldId id="256" r:id="rId5"/>
    <p:sldId id="862" r:id="rId6"/>
    <p:sldId id="307" r:id="rId7"/>
    <p:sldId id="881" r:id="rId8"/>
    <p:sldId id="308" r:id="rId9"/>
    <p:sldId id="261" r:id="rId10"/>
    <p:sldId id="258" r:id="rId11"/>
    <p:sldId id="273" r:id="rId12"/>
    <p:sldId id="274" r:id="rId13"/>
    <p:sldId id="846" r:id="rId14"/>
    <p:sldId id="854" r:id="rId15"/>
    <p:sldId id="257" r:id="rId16"/>
    <p:sldId id="859" r:id="rId17"/>
    <p:sldId id="260" r:id="rId18"/>
    <p:sldId id="268" r:id="rId19"/>
    <p:sldId id="855" r:id="rId20"/>
    <p:sldId id="873" r:id="rId21"/>
    <p:sldId id="874" r:id="rId22"/>
    <p:sldId id="861" r:id="rId23"/>
    <p:sldId id="810" r:id="rId24"/>
    <p:sldId id="808" r:id="rId25"/>
    <p:sldId id="864" r:id="rId26"/>
    <p:sldId id="870" r:id="rId27"/>
    <p:sldId id="871" r:id="rId28"/>
    <p:sldId id="875" r:id="rId29"/>
    <p:sldId id="876" r:id="rId30"/>
    <p:sldId id="877" r:id="rId31"/>
    <p:sldId id="807" r:id="rId32"/>
    <p:sldId id="882" r:id="rId33"/>
    <p:sldId id="869" r:id="rId34"/>
    <p:sldId id="867" r:id="rId35"/>
    <p:sldId id="868" r:id="rId36"/>
    <p:sldId id="872" r:id="rId37"/>
    <p:sldId id="843" r:id="rId38"/>
    <p:sldId id="269" r:id="rId39"/>
    <p:sldId id="283" r:id="rId40"/>
    <p:sldId id="297" r:id="rId41"/>
    <p:sldId id="878" r:id="rId42"/>
    <p:sldId id="879" r:id="rId43"/>
    <p:sldId id="880" r:id="rId44"/>
    <p:sldId id="803" r:id="rId45"/>
    <p:sldId id="804"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FF"/>
    <a:srgbClr val="33CCFF"/>
    <a:srgbClr val="00FFF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786" y="72"/>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412F8-B43D-4DDF-A92E-286AE9AE1D9B}" type="datetimeFigureOut">
              <a:rPr lang="en-US" smtClean="0"/>
              <a:pPr/>
              <a:t>5/25/2021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7A1B3-2477-4EDD-AF50-615994FBDB7A}" type="slidenum">
              <a:rPr lang="en-US" smtClean="0"/>
              <a:pPr/>
              <a:t>‹#›</a:t>
            </a:fld>
            <a:endParaRPr lang="en-US"/>
          </a:p>
        </p:txBody>
      </p:sp>
    </p:spTree>
    <p:extLst>
      <p:ext uri="{BB962C8B-B14F-4D97-AF65-F5344CB8AC3E}">
        <p14:creationId xmlns:p14="http://schemas.microsoft.com/office/powerpoint/2010/main" val="191648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sp>
          <p:nvSpPr>
            <p:cNvPr id="51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512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5125" name="Group 5"/>
            <p:cNvGrpSpPr>
              <a:grpSpLocks/>
            </p:cNvGrpSpPr>
            <p:nvPr/>
          </p:nvGrpSpPr>
          <p:grpSpPr bwMode="auto">
            <a:xfrm>
              <a:off x="0" y="672"/>
              <a:ext cx="1806" cy="1989"/>
              <a:chOff x="0" y="672"/>
              <a:chExt cx="1806" cy="1989"/>
            </a:xfrm>
          </p:grpSpPr>
          <p:sp>
            <p:nvSpPr>
              <p:cNvPr id="512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2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513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3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3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513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3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3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5136" name="Rectangle 16"/>
          <p:cNvSpPr>
            <a:spLocks noGrp="1" noChangeArrowheads="1"/>
          </p:cNvSpPr>
          <p:nvPr>
            <p:ph type="dt" sz="half" idx="2"/>
          </p:nvPr>
        </p:nvSpPr>
        <p:spPr>
          <a:xfrm>
            <a:off x="457200" y="6248400"/>
            <a:ext cx="2133600" cy="457200"/>
          </a:xfrm>
        </p:spPr>
        <p:txBody>
          <a:bodyPr/>
          <a:lstStyle>
            <a:lvl1pPr>
              <a:defRPr/>
            </a:lvl1pPr>
          </a:lstStyle>
          <a:p>
            <a:fld id="{FC54B22E-9735-4364-8416-0E429EF8C538}" type="datetime1">
              <a:rPr lang="en-US" smtClean="0"/>
              <a:t>5/25/2021</a:t>
            </a:fld>
            <a:endParaRPr lang="en-US"/>
          </a:p>
        </p:txBody>
      </p:sp>
      <p:sp>
        <p:nvSpPr>
          <p:cNvPr id="5137" name="Rectangle 17"/>
          <p:cNvSpPr>
            <a:spLocks noGrp="1" noChangeArrowheads="1"/>
          </p:cNvSpPr>
          <p:nvPr>
            <p:ph type="ftr" sz="quarter" idx="3"/>
          </p:nvPr>
        </p:nvSpPr>
        <p:spPr/>
        <p:txBody>
          <a:bodyPr/>
          <a:lstStyle>
            <a:lvl1pPr>
              <a:defRPr/>
            </a:lvl1pPr>
          </a:lstStyle>
          <a:p>
            <a:r>
              <a:rPr lang="en-US"/>
              <a:t>TARDIS Workshop on sustainability</a:t>
            </a:r>
          </a:p>
        </p:txBody>
      </p:sp>
      <p:sp>
        <p:nvSpPr>
          <p:cNvPr id="5138" name="Rectangle 18"/>
          <p:cNvSpPr>
            <a:spLocks noGrp="1" noChangeArrowheads="1"/>
          </p:cNvSpPr>
          <p:nvPr>
            <p:ph type="sldNum" sz="quarter" idx="4"/>
          </p:nvPr>
        </p:nvSpPr>
        <p:spPr/>
        <p:txBody>
          <a:bodyPr/>
          <a:lstStyle>
            <a:lvl1pPr>
              <a:defRPr/>
            </a:lvl1pPr>
          </a:lstStyle>
          <a:p>
            <a:fld id="{B4D8177A-034E-43FB-A496-C4262AD08527}" type="slidenum">
              <a:rPr lang="en-US"/>
              <a:pPr/>
              <a:t>‹#›</a:t>
            </a:fld>
            <a:endParaRPr lang="en-US"/>
          </a:p>
        </p:txBody>
      </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TARDIS Workshop on sustainability</a:t>
            </a:r>
          </a:p>
        </p:txBody>
      </p:sp>
      <p:sp>
        <p:nvSpPr>
          <p:cNvPr id="5" name="Slide Number Placeholder 4"/>
          <p:cNvSpPr>
            <a:spLocks noGrp="1"/>
          </p:cNvSpPr>
          <p:nvPr>
            <p:ph type="sldNum" sz="quarter" idx="11"/>
          </p:nvPr>
        </p:nvSpPr>
        <p:spPr/>
        <p:txBody>
          <a:bodyPr/>
          <a:lstStyle>
            <a:lvl1pPr>
              <a:defRPr/>
            </a:lvl1pPr>
          </a:lstStyle>
          <a:p>
            <a:fld id="{43C9F9C6-E77A-47FC-8BD1-57876CF10BE9}"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4D548E61-8563-48E1-B4AF-E39020D10CC0}" type="datetime1">
              <a:rPr lang="en-US" smtClean="0"/>
              <a:t>5/25/2021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TARDIS Workshop on sustainability</a:t>
            </a:r>
          </a:p>
        </p:txBody>
      </p:sp>
      <p:sp>
        <p:nvSpPr>
          <p:cNvPr id="5" name="Slide Number Placeholder 4"/>
          <p:cNvSpPr>
            <a:spLocks noGrp="1"/>
          </p:cNvSpPr>
          <p:nvPr>
            <p:ph type="sldNum" sz="quarter" idx="11"/>
          </p:nvPr>
        </p:nvSpPr>
        <p:spPr/>
        <p:txBody>
          <a:bodyPr/>
          <a:lstStyle>
            <a:lvl1pPr>
              <a:defRPr/>
            </a:lvl1pPr>
          </a:lstStyle>
          <a:p>
            <a:fld id="{FEB7D7CD-D6C7-4836-A4E6-638C07EE3512}"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593F03FB-E364-411A-A21A-B9A4659DE12A}" type="datetime1">
              <a:rPr lang="en-US" smtClean="0"/>
              <a:t>5/25/2021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TARDIS Workshop on sustainability</a:t>
            </a:r>
          </a:p>
        </p:txBody>
      </p:sp>
      <p:sp>
        <p:nvSpPr>
          <p:cNvPr id="5" name="Slide Number Placeholder 4"/>
          <p:cNvSpPr>
            <a:spLocks noGrp="1"/>
          </p:cNvSpPr>
          <p:nvPr>
            <p:ph type="sldNum" sz="quarter" idx="11"/>
          </p:nvPr>
        </p:nvSpPr>
        <p:spPr/>
        <p:txBody>
          <a:bodyPr/>
          <a:lstStyle>
            <a:lvl1pPr>
              <a:defRPr/>
            </a:lvl1pPr>
          </a:lstStyle>
          <a:p>
            <a:fld id="{DC87771E-6EC9-405C-9D82-23B48686EC21}"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E5E99D4A-6CFC-4B85-A47A-1C9CE7B8B6BB}" type="datetime1">
              <a:rPr lang="en-US" smtClean="0"/>
              <a:t>5/25/2021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TARDIS Workshop on sustainability</a:t>
            </a:r>
          </a:p>
        </p:txBody>
      </p:sp>
      <p:sp>
        <p:nvSpPr>
          <p:cNvPr id="5" name="Slide Number Placeholder 4"/>
          <p:cNvSpPr>
            <a:spLocks noGrp="1"/>
          </p:cNvSpPr>
          <p:nvPr>
            <p:ph type="sldNum" sz="quarter" idx="11"/>
          </p:nvPr>
        </p:nvSpPr>
        <p:spPr/>
        <p:txBody>
          <a:bodyPr/>
          <a:lstStyle>
            <a:lvl1pPr>
              <a:defRPr/>
            </a:lvl1pPr>
          </a:lstStyle>
          <a:p>
            <a:fld id="{B2CA6EBF-A714-4736-B335-03DFD6F6FE0E}"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38A9AA16-94B1-4906-8E68-BACBC5A536BE}" type="datetime1">
              <a:rPr lang="en-US" smtClean="0"/>
              <a:t>5/25/2021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TARDIS Workshop on sustainability</a:t>
            </a:r>
          </a:p>
        </p:txBody>
      </p:sp>
      <p:sp>
        <p:nvSpPr>
          <p:cNvPr id="6" name="Slide Number Placeholder 5"/>
          <p:cNvSpPr>
            <a:spLocks noGrp="1"/>
          </p:cNvSpPr>
          <p:nvPr>
            <p:ph type="sldNum" sz="quarter" idx="11"/>
          </p:nvPr>
        </p:nvSpPr>
        <p:spPr/>
        <p:txBody>
          <a:bodyPr/>
          <a:lstStyle>
            <a:lvl1pPr>
              <a:defRPr/>
            </a:lvl1pPr>
          </a:lstStyle>
          <a:p>
            <a:fld id="{1F1D41D0-06D8-4362-8465-52C10D508010}"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07803501-1767-4177-9124-42C20856CF73}" type="datetime1">
              <a:rPr lang="en-US" smtClean="0"/>
              <a:t>5/25/2021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TARDIS Workshop on sustainability</a:t>
            </a:r>
          </a:p>
        </p:txBody>
      </p:sp>
      <p:sp>
        <p:nvSpPr>
          <p:cNvPr id="8" name="Slide Number Placeholder 7"/>
          <p:cNvSpPr>
            <a:spLocks noGrp="1"/>
          </p:cNvSpPr>
          <p:nvPr>
            <p:ph type="sldNum" sz="quarter" idx="11"/>
          </p:nvPr>
        </p:nvSpPr>
        <p:spPr/>
        <p:txBody>
          <a:bodyPr/>
          <a:lstStyle>
            <a:lvl1pPr>
              <a:defRPr/>
            </a:lvl1pPr>
          </a:lstStyle>
          <a:p>
            <a:fld id="{EB72C7EA-2B90-4842-AE97-EC5EC6486C7F}"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60CD21DD-9A81-470F-8E93-3B8DB6A3E81C}" type="datetime1">
              <a:rPr lang="en-US" smtClean="0"/>
              <a:t>5/25/2021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TARDIS Workshop on sustainability</a:t>
            </a:r>
          </a:p>
        </p:txBody>
      </p:sp>
      <p:sp>
        <p:nvSpPr>
          <p:cNvPr id="4" name="Slide Number Placeholder 3"/>
          <p:cNvSpPr>
            <a:spLocks noGrp="1"/>
          </p:cNvSpPr>
          <p:nvPr>
            <p:ph type="sldNum" sz="quarter" idx="11"/>
          </p:nvPr>
        </p:nvSpPr>
        <p:spPr/>
        <p:txBody>
          <a:bodyPr/>
          <a:lstStyle>
            <a:lvl1pPr>
              <a:defRPr/>
            </a:lvl1pPr>
          </a:lstStyle>
          <a:p>
            <a:fld id="{E02F1CF2-254D-44DE-9076-169B0B0A8779}"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CBBAB971-4DAB-40F4-A1F7-35B05055EA28}" type="datetime1">
              <a:rPr lang="en-US" smtClean="0"/>
              <a:t>5/25/2021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TARDIS Workshop on sustainability</a:t>
            </a:r>
          </a:p>
        </p:txBody>
      </p:sp>
      <p:sp>
        <p:nvSpPr>
          <p:cNvPr id="3" name="Slide Number Placeholder 2"/>
          <p:cNvSpPr>
            <a:spLocks noGrp="1"/>
          </p:cNvSpPr>
          <p:nvPr>
            <p:ph type="sldNum" sz="quarter" idx="11"/>
          </p:nvPr>
        </p:nvSpPr>
        <p:spPr/>
        <p:txBody>
          <a:bodyPr/>
          <a:lstStyle>
            <a:lvl1pPr>
              <a:defRPr/>
            </a:lvl1pPr>
          </a:lstStyle>
          <a:p>
            <a:fld id="{682FCA80-7385-4779-B391-ED4E81FCAFC0}"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43A33E9B-2BE1-4487-828F-C61827D6DB21}" type="datetime1">
              <a:rPr lang="en-US" smtClean="0"/>
              <a:t>5/25/2021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TARDIS Workshop on sustainability</a:t>
            </a:r>
          </a:p>
        </p:txBody>
      </p:sp>
      <p:sp>
        <p:nvSpPr>
          <p:cNvPr id="6" name="Slide Number Placeholder 5"/>
          <p:cNvSpPr>
            <a:spLocks noGrp="1"/>
          </p:cNvSpPr>
          <p:nvPr>
            <p:ph type="sldNum" sz="quarter" idx="11"/>
          </p:nvPr>
        </p:nvSpPr>
        <p:spPr/>
        <p:txBody>
          <a:bodyPr/>
          <a:lstStyle>
            <a:lvl1pPr>
              <a:defRPr/>
            </a:lvl1pPr>
          </a:lstStyle>
          <a:p>
            <a:fld id="{4CCD5AB3-EDA9-489F-86BF-A0F852E2F02B}"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A64E9D13-4911-4D15-990E-C49477E0BD53}" type="datetime1">
              <a:rPr lang="en-US" smtClean="0"/>
              <a:t>5/25/2021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TARDIS Workshop on sustainability</a:t>
            </a:r>
          </a:p>
        </p:txBody>
      </p:sp>
      <p:sp>
        <p:nvSpPr>
          <p:cNvPr id="6" name="Slide Number Placeholder 5"/>
          <p:cNvSpPr>
            <a:spLocks noGrp="1"/>
          </p:cNvSpPr>
          <p:nvPr>
            <p:ph type="sldNum" sz="quarter" idx="11"/>
          </p:nvPr>
        </p:nvSpPr>
        <p:spPr/>
        <p:txBody>
          <a:bodyPr/>
          <a:lstStyle>
            <a:lvl1pPr>
              <a:defRPr/>
            </a:lvl1pPr>
          </a:lstStyle>
          <a:p>
            <a:fld id="{F54A3A7C-B9E9-449F-A11A-8F64A0F7F605}"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3518B3A7-838E-4E85-8CD4-2F10514928F0}" type="datetime1">
              <a:rPr lang="en-US" smtClean="0"/>
              <a:t>5/25/2021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a:t>TARDIS Workshop on sustainability</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7FD6AD32-0164-452E-8328-4689074C6E88}" type="slidenum">
              <a:rPr lang="en-US"/>
              <a:pPr/>
              <a:t>‹#›</a:t>
            </a:fld>
            <a:endParaRPr lang="en-US"/>
          </a:p>
        </p:txBody>
      </p:sp>
      <p:grpSp>
        <p:nvGrpSpPr>
          <p:cNvPr id="4100"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411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3D2C352E-5AA1-4EF5-A228-9A7005E8A09D}" type="datetime1">
              <a:rPr lang="en-US" smtClean="0"/>
              <a:t>5/25/2021</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o0YLMuPA_Jo"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flightradar24.com/blog/then-and-now-visualizing-covid-19s-impact-on-air-traffic/" TargetMode="External"/><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nasasport.wordpress.com/2020/04/04/new-generation-satellite-observations-monitor-air-pollution-during-covid-19-lockdown-measures-in-california/"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71800" y="1828800"/>
            <a:ext cx="6019800" cy="2209800"/>
          </a:xfrm>
        </p:spPr>
        <p:txBody>
          <a:bodyPr/>
          <a:lstStyle/>
          <a:p>
            <a:r>
              <a:rPr lang="en-US" sz="3200" b="1" dirty="0"/>
              <a:t>Biophysical  Limits to Growth</a:t>
            </a:r>
          </a:p>
        </p:txBody>
      </p:sp>
      <p:sp>
        <p:nvSpPr>
          <p:cNvPr id="2051" name="Rectangle 3"/>
          <p:cNvSpPr>
            <a:spLocks noGrp="1" noChangeArrowheads="1"/>
          </p:cNvSpPr>
          <p:nvPr>
            <p:ph type="subTitle" idx="1"/>
          </p:nvPr>
        </p:nvSpPr>
        <p:spPr>
          <a:xfrm>
            <a:off x="685800" y="4267200"/>
            <a:ext cx="8305800" cy="2286000"/>
          </a:xfrm>
        </p:spPr>
        <p:txBody>
          <a:bodyPr/>
          <a:lstStyle/>
          <a:p>
            <a:r>
              <a:rPr lang="en-US" sz="3200" dirty="0"/>
              <a:t>Brian D. Fath</a:t>
            </a:r>
            <a:endParaRPr lang="en-US" sz="2800" dirty="0"/>
          </a:p>
          <a:p>
            <a:pPr marL="223838" indent="-223838"/>
            <a:r>
              <a:rPr lang="en-US" sz="2000" dirty="0"/>
              <a:t>Professor, Biology </a:t>
            </a:r>
            <a:r>
              <a:rPr lang="en-US" sz="2000" dirty="0" err="1"/>
              <a:t>Dept</a:t>
            </a:r>
            <a:r>
              <a:rPr lang="en-US" sz="2000" dirty="0"/>
              <a:t>, Towson University, USA</a:t>
            </a:r>
          </a:p>
          <a:p>
            <a:pPr marL="223838" indent="-223838"/>
            <a:r>
              <a:rPr lang="en-US" sz="2000" dirty="0"/>
              <a:t>Senior Research Scholar, IIASA, Austria</a:t>
            </a:r>
          </a:p>
          <a:p>
            <a:pPr marL="223838" indent="-223838"/>
            <a:r>
              <a:rPr lang="en-US" sz="2000" dirty="0" smtClean="0"/>
              <a:t>Co-Editor-in-Chief</a:t>
            </a:r>
            <a:r>
              <a:rPr lang="en-US" sz="2000" dirty="0"/>
              <a:t>, </a:t>
            </a:r>
            <a:r>
              <a:rPr lang="en-US" sz="2000" i="1" dirty="0"/>
              <a:t>Current Research in Environmental Sustainability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8458200" cy="4489035"/>
          </a:xfrm>
          <a:prstGeom prst="rect">
            <a:avLst/>
          </a:prstGeom>
        </p:spPr>
      </p:pic>
      <p:sp>
        <p:nvSpPr>
          <p:cNvPr id="5" name="Rectangle 4"/>
          <p:cNvSpPr/>
          <p:nvPr/>
        </p:nvSpPr>
        <p:spPr>
          <a:xfrm>
            <a:off x="0" y="6257836"/>
            <a:ext cx="9144000" cy="600164"/>
          </a:xfrm>
          <a:prstGeom prst="rect">
            <a:avLst/>
          </a:prstGeom>
        </p:spPr>
        <p:txBody>
          <a:bodyPr wrap="square">
            <a:spAutoFit/>
          </a:bodyPr>
          <a:lstStyle/>
          <a:p>
            <a:r>
              <a:rPr lang="en-US" sz="1100" dirty="0"/>
              <a:t>www.nytimes.com/2016/08/07/upshot/were-in-a-low-growth-world-how-did-we-get-here.html?hp&amp;action=click&amp;pgtype=Homepage&amp;clickSource=story-heading&amp;module=first-column-region&amp;region=top-news&amp;WT.nav=top-news&amp;_r=0</a:t>
            </a:r>
          </a:p>
        </p:txBody>
      </p:sp>
      <p:sp>
        <p:nvSpPr>
          <p:cNvPr id="6" name="Rectangle 5"/>
          <p:cNvSpPr/>
          <p:nvPr/>
        </p:nvSpPr>
        <p:spPr>
          <a:xfrm>
            <a:off x="914400" y="4879471"/>
            <a:ext cx="8001000" cy="1200329"/>
          </a:xfrm>
          <a:prstGeom prst="rect">
            <a:avLst/>
          </a:prstGeom>
        </p:spPr>
        <p:txBody>
          <a:bodyPr wrap="square">
            <a:spAutoFit/>
          </a:bodyPr>
          <a:lstStyle/>
          <a:p>
            <a:r>
              <a:rPr lang="en-US" dirty="0"/>
              <a:t>It increasingly looks as if something fundamental is broken in the global growth machine — and that the usual menu of policies, like interest rate cuts and modest fiscal stimulus, aren’t up to the task of fixing it (though some well-devised policies could help).</a:t>
            </a:r>
          </a:p>
        </p:txBody>
      </p:sp>
      <p:sp>
        <p:nvSpPr>
          <p:cNvPr id="7" name="TextBox 6"/>
          <p:cNvSpPr txBox="1"/>
          <p:nvPr/>
        </p:nvSpPr>
        <p:spPr>
          <a:xfrm rot="20617933">
            <a:off x="508700" y="3569201"/>
            <a:ext cx="7805342" cy="523220"/>
          </a:xfrm>
          <a:prstGeom prst="rect">
            <a:avLst/>
          </a:prstGeom>
          <a:solidFill>
            <a:schemeClr val="bg1"/>
          </a:solidFill>
        </p:spPr>
        <p:txBody>
          <a:bodyPr wrap="none" rtlCol="0">
            <a:spAutoFit/>
          </a:bodyPr>
          <a:lstStyle/>
          <a:p>
            <a:r>
              <a:rPr lang="en-US" sz="2800" dirty="0">
                <a:solidFill>
                  <a:srgbClr val="FF0000"/>
                </a:solidFill>
              </a:rPr>
              <a:t>No mention of natural resources or environment</a:t>
            </a:r>
          </a:p>
        </p:txBody>
      </p:sp>
    </p:spTree>
    <p:custDataLst>
      <p:tags r:id="rId1"/>
    </p:custDataLst>
    <p:extLst>
      <p:ext uri="{BB962C8B-B14F-4D97-AF65-F5344CB8AC3E}">
        <p14:creationId xmlns:p14="http://schemas.microsoft.com/office/powerpoint/2010/main" val="405657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D1BA6-22E1-4BD8-8931-5A1B25CB36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264" y="2017395"/>
            <a:ext cx="6439536" cy="3622238"/>
          </a:xfrm>
          <a:prstGeom prst="rect">
            <a:avLst/>
          </a:prstGeom>
        </p:spPr>
      </p:pic>
      <p:sp>
        <p:nvSpPr>
          <p:cNvPr id="2" name="TextBox 1">
            <a:extLst>
              <a:ext uri="{FF2B5EF4-FFF2-40B4-BE49-F238E27FC236}">
                <a16:creationId xmlns:a16="http://schemas.microsoft.com/office/drawing/2014/main" id="{46425FA0-E34E-443B-8837-D7CA74C98187}"/>
              </a:ext>
            </a:extLst>
          </p:cNvPr>
          <p:cNvSpPr txBox="1"/>
          <p:nvPr/>
        </p:nvSpPr>
        <p:spPr>
          <a:xfrm>
            <a:off x="2057400" y="914400"/>
            <a:ext cx="4514377" cy="830997"/>
          </a:xfrm>
          <a:prstGeom prst="rect">
            <a:avLst/>
          </a:prstGeom>
          <a:noFill/>
        </p:spPr>
        <p:txBody>
          <a:bodyPr wrap="none" rtlCol="0">
            <a:spAutoFit/>
          </a:bodyPr>
          <a:lstStyle/>
          <a:p>
            <a:r>
              <a:rPr lang="en-US" sz="2400" u="sng" dirty="0"/>
              <a:t>Assumption error:</a:t>
            </a:r>
          </a:p>
          <a:p>
            <a:r>
              <a:rPr lang="en-US" sz="2400" dirty="0"/>
              <a:t>Economy as an isolated system</a:t>
            </a:r>
          </a:p>
        </p:txBody>
      </p:sp>
    </p:spTree>
    <p:extLst>
      <p:ext uri="{BB962C8B-B14F-4D97-AF65-F5344CB8AC3E}">
        <p14:creationId xmlns:p14="http://schemas.microsoft.com/office/powerpoint/2010/main" val="39728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02648-C7ED-427B-9BFF-B948B74641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3868" y="1891221"/>
            <a:ext cx="3775970" cy="2410421"/>
          </a:xfrm>
          <a:prstGeom prst="rect">
            <a:avLst/>
          </a:prstGeom>
        </p:spPr>
      </p:pic>
      <p:grpSp>
        <p:nvGrpSpPr>
          <p:cNvPr id="9" name="Group 8">
            <a:extLst>
              <a:ext uri="{FF2B5EF4-FFF2-40B4-BE49-F238E27FC236}">
                <a16:creationId xmlns:a16="http://schemas.microsoft.com/office/drawing/2014/main" id="{23487466-19F6-4BB1-92A2-CE9FC9DF847A}"/>
              </a:ext>
            </a:extLst>
          </p:cNvPr>
          <p:cNvGrpSpPr/>
          <p:nvPr/>
        </p:nvGrpSpPr>
        <p:grpSpPr>
          <a:xfrm>
            <a:off x="4572000" y="1328440"/>
            <a:ext cx="4228132" cy="3382464"/>
            <a:chOff x="3532410" y="1426290"/>
            <a:chExt cx="5127180" cy="4005419"/>
          </a:xfrm>
        </p:grpSpPr>
        <p:pic>
          <p:nvPicPr>
            <p:cNvPr id="7" name="Picture 6">
              <a:extLst>
                <a:ext uri="{FF2B5EF4-FFF2-40B4-BE49-F238E27FC236}">
                  <a16:creationId xmlns:a16="http://schemas.microsoft.com/office/drawing/2014/main" id="{15536B58-1E04-41BA-B713-25575E72C0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2410" y="1426290"/>
              <a:ext cx="5127180" cy="4005419"/>
            </a:xfrm>
            <a:prstGeom prst="rect">
              <a:avLst/>
            </a:prstGeom>
          </p:spPr>
        </p:pic>
        <p:pic>
          <p:nvPicPr>
            <p:cNvPr id="8" name="Picture 7">
              <a:extLst>
                <a:ext uri="{FF2B5EF4-FFF2-40B4-BE49-F238E27FC236}">
                  <a16:creationId xmlns:a16="http://schemas.microsoft.com/office/drawing/2014/main" id="{39CE0CB1-2D56-46E1-9ACC-6FC98BAA62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4020" y="3135630"/>
              <a:ext cx="1368188" cy="768532"/>
            </a:xfrm>
            <a:prstGeom prst="rect">
              <a:avLst/>
            </a:prstGeom>
          </p:spPr>
        </p:pic>
      </p:grpSp>
      <p:sp>
        <p:nvSpPr>
          <p:cNvPr id="2" name="TextBox 1">
            <a:extLst>
              <a:ext uri="{FF2B5EF4-FFF2-40B4-BE49-F238E27FC236}">
                <a16:creationId xmlns:a16="http://schemas.microsoft.com/office/drawing/2014/main" id="{4FDB7C47-2CA7-423E-83DD-9283679186E5}"/>
              </a:ext>
            </a:extLst>
          </p:cNvPr>
          <p:cNvSpPr txBox="1"/>
          <p:nvPr/>
        </p:nvSpPr>
        <p:spPr>
          <a:xfrm>
            <a:off x="1371600" y="769203"/>
            <a:ext cx="4222631" cy="830997"/>
          </a:xfrm>
          <a:prstGeom prst="rect">
            <a:avLst/>
          </a:prstGeom>
          <a:noFill/>
        </p:spPr>
        <p:txBody>
          <a:bodyPr wrap="none" rtlCol="0">
            <a:spAutoFit/>
          </a:bodyPr>
          <a:lstStyle/>
          <a:p>
            <a:r>
              <a:rPr lang="en-US" sz="2400" u="sng" dirty="0"/>
              <a:t>A better model:</a:t>
            </a:r>
          </a:p>
          <a:p>
            <a:r>
              <a:rPr lang="en-US" sz="2400" dirty="0"/>
              <a:t>Economy as an open system</a:t>
            </a:r>
          </a:p>
        </p:txBody>
      </p:sp>
    </p:spTree>
    <p:custDataLst>
      <p:tags r:id="rId1"/>
    </p:custDataLst>
    <p:extLst>
      <p:ext uri="{BB962C8B-B14F-4D97-AF65-F5344CB8AC3E}">
        <p14:creationId xmlns:p14="http://schemas.microsoft.com/office/powerpoint/2010/main" val="40802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93A9-FFA2-4797-A210-EC4125D74319}"/>
              </a:ext>
            </a:extLst>
          </p:cNvPr>
          <p:cNvSpPr>
            <a:spLocks noGrp="1"/>
          </p:cNvSpPr>
          <p:nvPr>
            <p:ph type="title"/>
          </p:nvPr>
        </p:nvSpPr>
        <p:spPr/>
        <p:txBody>
          <a:bodyPr/>
          <a:lstStyle/>
          <a:p>
            <a:r>
              <a:rPr lang="en-US" sz="4000" dirty="0"/>
              <a:t>A look back at the history recognizing limits</a:t>
            </a:r>
          </a:p>
        </p:txBody>
      </p:sp>
    </p:spTree>
    <p:extLst>
      <p:ext uri="{BB962C8B-B14F-4D97-AF65-F5344CB8AC3E}">
        <p14:creationId xmlns:p14="http://schemas.microsoft.com/office/powerpoint/2010/main" val="104660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612A-2E75-4838-AF7E-EDC7F7D12CE6}"/>
              </a:ext>
            </a:extLst>
          </p:cNvPr>
          <p:cNvSpPr>
            <a:spLocks noGrp="1"/>
          </p:cNvSpPr>
          <p:nvPr>
            <p:ph type="title"/>
          </p:nvPr>
        </p:nvSpPr>
        <p:spPr/>
        <p:txBody>
          <a:bodyPr/>
          <a:lstStyle/>
          <a:p>
            <a:r>
              <a:rPr lang="en-US" sz="3000" b="1" dirty="0">
                <a:latin typeface="Tahoma" panose="020B0604030504040204" pitchFamily="34" charset="0"/>
                <a:cs typeface="Times New Roman" panose="02020603050405020304" pitchFamily="18" charset="0"/>
              </a:rPr>
              <a:t>Thomas Malthus</a:t>
            </a:r>
          </a:p>
        </p:txBody>
      </p:sp>
      <p:sp>
        <p:nvSpPr>
          <p:cNvPr id="3" name="Content Placeholder 2">
            <a:extLst>
              <a:ext uri="{FF2B5EF4-FFF2-40B4-BE49-F238E27FC236}">
                <a16:creationId xmlns:a16="http://schemas.microsoft.com/office/drawing/2014/main" id="{BF27E2CF-FA1A-482F-BF52-12B6CEFA4186}"/>
              </a:ext>
            </a:extLst>
          </p:cNvPr>
          <p:cNvSpPr>
            <a:spLocks noGrp="1"/>
          </p:cNvSpPr>
          <p:nvPr>
            <p:ph idx="1"/>
          </p:nvPr>
        </p:nvSpPr>
        <p:spPr/>
        <p:txBody>
          <a:bodyPr/>
          <a:lstStyle/>
          <a:p>
            <a:r>
              <a:rPr lang="en-US" altLang="en-US" sz="2400" dirty="0"/>
              <a:t>Predicts eventually food and resources will run out as populations explode</a:t>
            </a:r>
          </a:p>
          <a:p>
            <a:endParaRPr lang="en-US" sz="2400" dirty="0"/>
          </a:p>
        </p:txBody>
      </p:sp>
      <p:pic>
        <p:nvPicPr>
          <p:cNvPr id="4" name="Picture 3">
            <a:extLst>
              <a:ext uri="{FF2B5EF4-FFF2-40B4-BE49-F238E27FC236}">
                <a16:creationId xmlns:a16="http://schemas.microsoft.com/office/drawing/2014/main" id="{A50C4CF1-50E8-4007-958C-46F57EEE7833}"/>
              </a:ext>
            </a:extLst>
          </p:cNvPr>
          <p:cNvPicPr>
            <a:picLocks noChangeAspect="1"/>
          </p:cNvPicPr>
          <p:nvPr/>
        </p:nvPicPr>
        <p:blipFill>
          <a:blip r:embed="rId2"/>
          <a:stretch>
            <a:fillRect/>
          </a:stretch>
        </p:blipFill>
        <p:spPr>
          <a:xfrm>
            <a:off x="1143000" y="3170229"/>
            <a:ext cx="4419600" cy="3230571"/>
          </a:xfrm>
          <a:prstGeom prst="rect">
            <a:avLst/>
          </a:prstGeom>
        </p:spPr>
      </p:pic>
      <p:pic>
        <p:nvPicPr>
          <p:cNvPr id="6" name="Picture 5" descr="A person posing for the camera&#10;&#10;Description automatically generated">
            <a:extLst>
              <a:ext uri="{FF2B5EF4-FFF2-40B4-BE49-F238E27FC236}">
                <a16:creationId xmlns:a16="http://schemas.microsoft.com/office/drawing/2014/main" id="{CA7DD419-2852-486D-B00C-4DE551600E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05600" y="57151"/>
            <a:ext cx="2476500" cy="1847850"/>
          </a:xfrm>
          <a:prstGeom prst="rect">
            <a:avLst/>
          </a:prstGeom>
        </p:spPr>
      </p:pic>
      <p:pic>
        <p:nvPicPr>
          <p:cNvPr id="7" name="Picture 6">
            <a:extLst>
              <a:ext uri="{FF2B5EF4-FFF2-40B4-BE49-F238E27FC236}">
                <a16:creationId xmlns:a16="http://schemas.microsoft.com/office/drawing/2014/main" id="{DFA46D82-D646-473D-8D67-59781C83F575}"/>
              </a:ext>
            </a:extLst>
          </p:cNvPr>
          <p:cNvPicPr>
            <a:picLocks noChangeAspect="1"/>
          </p:cNvPicPr>
          <p:nvPr/>
        </p:nvPicPr>
        <p:blipFill>
          <a:blip r:embed="rId4"/>
          <a:stretch>
            <a:fillRect/>
          </a:stretch>
        </p:blipFill>
        <p:spPr>
          <a:xfrm>
            <a:off x="6896100" y="2819400"/>
            <a:ext cx="2095500" cy="3724275"/>
          </a:xfrm>
          <a:prstGeom prst="rect">
            <a:avLst/>
          </a:prstGeom>
        </p:spPr>
      </p:pic>
      <p:sp>
        <p:nvSpPr>
          <p:cNvPr id="8" name="Rectangle 7">
            <a:extLst>
              <a:ext uri="{FF2B5EF4-FFF2-40B4-BE49-F238E27FC236}">
                <a16:creationId xmlns:a16="http://schemas.microsoft.com/office/drawing/2014/main" id="{88BC4998-A864-4638-85F4-43254362F476}"/>
              </a:ext>
            </a:extLst>
          </p:cNvPr>
          <p:cNvSpPr/>
          <p:nvPr/>
        </p:nvSpPr>
        <p:spPr>
          <a:xfrm>
            <a:off x="7620000" y="6126718"/>
            <a:ext cx="697627" cy="369332"/>
          </a:xfrm>
          <a:prstGeom prst="rect">
            <a:avLst/>
          </a:prstGeom>
        </p:spPr>
        <p:txBody>
          <a:bodyPr wrap="none">
            <a:spAutoFit/>
          </a:bodyPr>
          <a:lstStyle/>
          <a:p>
            <a:r>
              <a:rPr lang="en-US" altLang="en-US" b="1" dirty="0"/>
              <a:t>1798</a:t>
            </a:r>
            <a:endParaRPr lang="en-US" b="1" dirty="0"/>
          </a:p>
        </p:txBody>
      </p:sp>
    </p:spTree>
    <p:extLst>
      <p:ext uri="{BB962C8B-B14F-4D97-AF65-F5344CB8AC3E}">
        <p14:creationId xmlns:p14="http://schemas.microsoft.com/office/powerpoint/2010/main" val="385022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00200" y="1314450"/>
            <a:ext cx="5829300" cy="1028700"/>
          </a:xfrm>
        </p:spPr>
        <p:txBody>
          <a:bodyPr/>
          <a:lstStyle/>
          <a:p>
            <a:pPr eaLnBrk="1" hangingPunct="1"/>
            <a:r>
              <a:rPr lang="en-US" altLang="en-US" sz="3000" b="1" dirty="0">
                <a:latin typeface="Tahoma" panose="020B0604030504040204" pitchFamily="34" charset="0"/>
                <a:cs typeface="Times New Roman" panose="02020603050405020304" pitchFamily="18" charset="0"/>
              </a:rPr>
              <a:t>George Perkins Marsh</a:t>
            </a:r>
          </a:p>
        </p:txBody>
      </p:sp>
      <p:sp>
        <p:nvSpPr>
          <p:cNvPr id="16387" name="Rectangle 3"/>
          <p:cNvSpPr>
            <a:spLocks noGrp="1" noChangeArrowheads="1"/>
          </p:cNvSpPr>
          <p:nvPr>
            <p:ph type="body" idx="1"/>
          </p:nvPr>
        </p:nvSpPr>
        <p:spPr>
          <a:xfrm>
            <a:off x="1219200" y="3124200"/>
            <a:ext cx="7467600" cy="3086100"/>
          </a:xfrm>
        </p:spPr>
        <p:txBody>
          <a:bodyPr>
            <a:normAutofit/>
          </a:bodyPr>
          <a:lstStyle/>
          <a:p>
            <a:pPr eaLnBrk="1" hangingPunct="1">
              <a:lnSpc>
                <a:spcPct val="90000"/>
              </a:lnSpc>
            </a:pPr>
            <a:r>
              <a:rPr lang="en-US" altLang="en-US" sz="1800" dirty="0">
                <a:latin typeface="Tahoma" panose="020B0604030504040204" pitchFamily="34" charset="0"/>
                <a:ea typeface="Arial Unicode MS" pitchFamily="34" charset="-128"/>
              </a:rPr>
              <a:t>“A certain measure of transformation of terrestrial surface, of suppression of natural, and stimulation of artificially modified productivity becomes necessary. This measure man has unfortunately exceeded.”</a:t>
            </a:r>
          </a:p>
          <a:p>
            <a:pPr eaLnBrk="1" hangingPunct="1">
              <a:lnSpc>
                <a:spcPct val="90000"/>
              </a:lnSpc>
            </a:pPr>
            <a:endParaRPr lang="en-US" altLang="en-US" sz="1800" dirty="0">
              <a:latin typeface="Tahoma" panose="020B0604030504040204" pitchFamily="34" charset="0"/>
              <a:ea typeface="Arial Unicode MS" pitchFamily="34" charset="-128"/>
            </a:endParaRPr>
          </a:p>
          <a:p>
            <a:pPr eaLnBrk="1" hangingPunct="1">
              <a:lnSpc>
                <a:spcPct val="90000"/>
              </a:lnSpc>
            </a:pPr>
            <a:endParaRPr lang="en-US" altLang="en-US" sz="1800" dirty="0">
              <a:latin typeface="Tahoma" panose="020B0604030504040204" pitchFamily="34" charset="0"/>
              <a:ea typeface="Arial Unicode MS" pitchFamily="34" charset="-128"/>
            </a:endParaRPr>
          </a:p>
          <a:p>
            <a:r>
              <a:rPr lang="en-US" altLang="en-US" sz="1800" dirty="0">
                <a:latin typeface="Tahoma" panose="020B0604030504040204" pitchFamily="34" charset="0"/>
                <a:ea typeface="Arial Unicode MS" pitchFamily="34" charset="-128"/>
              </a:rPr>
              <a:t>“The ravages committed by man subvert the relations and destroy the balance which nature has established…; and she avenges herself upon the intruder by letting loose her destructive energies…”</a:t>
            </a:r>
          </a:p>
        </p:txBody>
      </p:sp>
      <p:pic>
        <p:nvPicPr>
          <p:cNvPr id="16388" name="Picture 5" descr="Image, Source: from print from LC-BH8201-49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4410" y="524742"/>
            <a:ext cx="1525189" cy="2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http://images.amazon.com/images/P/0295983167.01._AA240_SCLZZZZZZZ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10176"/>
            <a:ext cx="1600200" cy="240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BE25C16-0647-43A1-8129-F55D3E92CE5A}"/>
              </a:ext>
            </a:extLst>
          </p:cNvPr>
          <p:cNvSpPr/>
          <p:nvPr/>
        </p:nvSpPr>
        <p:spPr>
          <a:xfrm>
            <a:off x="102473" y="2558534"/>
            <a:ext cx="697627" cy="369332"/>
          </a:xfrm>
          <a:prstGeom prst="rect">
            <a:avLst/>
          </a:prstGeom>
        </p:spPr>
        <p:txBody>
          <a:bodyPr wrap="none">
            <a:spAutoFit/>
          </a:bodyPr>
          <a:lstStyle/>
          <a:p>
            <a:r>
              <a:rPr lang="en-US" b="1" dirty="0"/>
              <a:t>1864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animEffect transition="in" filter="fade">
                                      <p:cBhvr>
                                        <p:cTn id="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000" b="1">
                <a:latin typeface="Tahoma" panose="020B0604030504040204" pitchFamily="34" charset="0"/>
                <a:cs typeface="Times New Roman" panose="02020603050405020304" pitchFamily="18" charset="0"/>
              </a:rPr>
              <a:t>Aldo Leopold</a:t>
            </a:r>
            <a:endParaRPr lang="en-US" altLang="en-US" sz="3000">
              <a:latin typeface="Tahoma" panose="020B0604030504040204" pitchFamily="34" charset="0"/>
            </a:endParaRPr>
          </a:p>
        </p:txBody>
      </p:sp>
      <p:sp>
        <p:nvSpPr>
          <p:cNvPr id="49155" name="Rectangle 3"/>
          <p:cNvSpPr>
            <a:spLocks noGrp="1" noChangeArrowheads="1"/>
          </p:cNvSpPr>
          <p:nvPr>
            <p:ph type="body" idx="1"/>
          </p:nvPr>
        </p:nvSpPr>
        <p:spPr>
          <a:xfrm>
            <a:off x="1543051" y="2800350"/>
            <a:ext cx="6457950" cy="3086100"/>
          </a:xfrm>
        </p:spPr>
        <p:txBody>
          <a:bodyPr/>
          <a:lstStyle/>
          <a:p>
            <a:pPr eaLnBrk="1" hangingPunct="1">
              <a:lnSpc>
                <a:spcPct val="90000"/>
              </a:lnSpc>
            </a:pPr>
            <a:r>
              <a:rPr lang="en-US" altLang="en-US" sz="1800" dirty="0">
                <a:latin typeface="Tahoma" panose="020B0604030504040204" pitchFamily="34" charset="0"/>
                <a:ea typeface="Arial Unicode MS" pitchFamily="34" charset="-128"/>
              </a:rPr>
              <a:t>A Sand County Almanac – regarded as the most influential book on conservation ever written. </a:t>
            </a:r>
          </a:p>
          <a:p>
            <a:pPr marL="0" indent="0">
              <a:lnSpc>
                <a:spcPct val="90000"/>
              </a:lnSpc>
              <a:buNone/>
            </a:pPr>
            <a:endParaRPr lang="en-US" altLang="en-US" sz="1800" dirty="0">
              <a:latin typeface="Tahoma" panose="020B0604030504040204" pitchFamily="34" charset="0"/>
            </a:endParaRPr>
          </a:p>
          <a:p>
            <a:pPr eaLnBrk="1" hangingPunct="1">
              <a:lnSpc>
                <a:spcPct val="90000"/>
              </a:lnSpc>
            </a:pPr>
            <a:r>
              <a:rPr lang="en-US" altLang="en-US" sz="1800" dirty="0">
                <a:latin typeface="Tahoma" panose="020B0604030504040204" pitchFamily="34" charset="0"/>
              </a:rPr>
              <a:t>The land ethic:</a:t>
            </a:r>
          </a:p>
          <a:p>
            <a:r>
              <a:rPr lang="en-US" sz="1800" dirty="0"/>
              <a:t>"A thing is right when it tends to preserve the integrity, stability, and beauty of the biotic community. It is wrong when it tends otherwise."</a:t>
            </a:r>
          </a:p>
          <a:p>
            <a:pPr marL="0" indent="0">
              <a:lnSpc>
                <a:spcPct val="90000"/>
              </a:lnSpc>
              <a:buNone/>
            </a:pPr>
            <a:endParaRPr lang="en-US" altLang="en-US" sz="1800" dirty="0">
              <a:latin typeface="Tahoma" panose="020B0604030504040204" pitchFamily="34" charset="0"/>
            </a:endParaRPr>
          </a:p>
          <a:p>
            <a:pPr eaLnBrk="1" hangingPunct="1">
              <a:lnSpc>
                <a:spcPct val="90000"/>
              </a:lnSpc>
            </a:pPr>
            <a:r>
              <a:rPr lang="en-US" altLang="en-US" sz="1800" dirty="0">
                <a:latin typeface="Tahoma" panose="020B0604030504040204" pitchFamily="34" charset="0"/>
              </a:rPr>
              <a:t>Enlarges the boundaries of the community to include soils, waters, plants, and animals, or collectively: the land.</a:t>
            </a:r>
          </a:p>
          <a:p>
            <a:pPr eaLnBrk="1" hangingPunct="1">
              <a:lnSpc>
                <a:spcPct val="90000"/>
              </a:lnSpc>
            </a:pPr>
            <a:endParaRPr lang="en-US" altLang="en-US" sz="1800" dirty="0">
              <a:latin typeface="Tahoma" panose="020B0604030504040204" pitchFamily="34" charset="0"/>
            </a:endParaRPr>
          </a:p>
        </p:txBody>
      </p:sp>
      <p:pic>
        <p:nvPicPr>
          <p:cNvPr id="49156" name="Picture 5" descr="http://www.historycooperative.org/journals/ht/37.1/images/frese_fig02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6545" y="857250"/>
            <a:ext cx="1364456"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9E07E59-0F9E-48A5-97DA-07694D7CDD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717" y="2041437"/>
            <a:ext cx="1364456" cy="2079172"/>
          </a:xfrm>
          <a:prstGeom prst="rect">
            <a:avLst/>
          </a:prstGeom>
        </p:spPr>
      </p:pic>
      <p:sp>
        <p:nvSpPr>
          <p:cNvPr id="3" name="Rectangle 2">
            <a:extLst>
              <a:ext uri="{FF2B5EF4-FFF2-40B4-BE49-F238E27FC236}">
                <a16:creationId xmlns:a16="http://schemas.microsoft.com/office/drawing/2014/main" id="{4895E5D7-D8FE-4640-A0F5-B631C5E9176D}"/>
              </a:ext>
            </a:extLst>
          </p:cNvPr>
          <p:cNvSpPr/>
          <p:nvPr/>
        </p:nvSpPr>
        <p:spPr>
          <a:xfrm>
            <a:off x="876470" y="3751277"/>
            <a:ext cx="774571" cy="369332"/>
          </a:xfrm>
          <a:prstGeom prst="rect">
            <a:avLst/>
          </a:prstGeom>
        </p:spPr>
        <p:txBody>
          <a:bodyPr wrap="none">
            <a:spAutoFit/>
          </a:bodyPr>
          <a:lstStyle/>
          <a:p>
            <a:r>
              <a:rPr lang="en-US" altLang="en-US" b="1" dirty="0">
                <a:latin typeface="Tahoma" panose="020B0604030504040204" pitchFamily="34" charset="0"/>
                <a:ea typeface="Arial Unicode MS" pitchFamily="34" charset="-128"/>
              </a:rPr>
              <a:t>1949</a:t>
            </a:r>
            <a:endParaRPr lang="en-US"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animEffect transition="in" filter="fade">
                                      <p:cBhvr>
                                        <p:cTn id="7" dur="500"/>
                                        <p:tgtEl>
                                          <p:spTgt spid="4915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155">
                                            <p:txEl>
                                              <p:pRg st="3" end="3"/>
                                            </p:txEl>
                                          </p:spTgt>
                                        </p:tgtEl>
                                        <p:attrNameLst>
                                          <p:attrName>style.visibility</p:attrName>
                                        </p:attrNameLst>
                                      </p:cBhvr>
                                      <p:to>
                                        <p:strVal val="visible"/>
                                      </p:to>
                                    </p:set>
                                    <p:animEffect transition="in" filter="fade">
                                      <p:cBhvr>
                                        <p:cTn id="10" dur="500"/>
                                        <p:tgtEl>
                                          <p:spTgt spid="4915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155">
                                            <p:txEl>
                                              <p:pRg st="5" end="5"/>
                                            </p:txEl>
                                          </p:spTgt>
                                        </p:tgtEl>
                                        <p:attrNameLst>
                                          <p:attrName>style.visibility</p:attrName>
                                        </p:attrNameLst>
                                      </p:cBhvr>
                                      <p:to>
                                        <p:strVal val="visible"/>
                                      </p:to>
                                    </p:set>
                                    <p:animEffect transition="in" filter="fade">
                                      <p:cBhvr>
                                        <p:cTn id="15"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47800" y="381000"/>
            <a:ext cx="4191000" cy="1143000"/>
          </a:xfrm>
        </p:spPr>
        <p:txBody>
          <a:bodyPr>
            <a:normAutofit/>
          </a:bodyPr>
          <a:lstStyle/>
          <a:p>
            <a:pPr eaLnBrk="1" hangingPunct="1"/>
            <a:r>
              <a:rPr lang="en-US" sz="3600" b="1" dirty="0">
                <a:latin typeface="+mn-lt"/>
                <a:cs typeface="Times New Roman" pitchFamily="18" charset="0"/>
              </a:rPr>
              <a:t>Rachel Carson</a:t>
            </a:r>
          </a:p>
        </p:txBody>
      </p:sp>
      <p:sp>
        <p:nvSpPr>
          <p:cNvPr id="56323" name="Rectangle 3"/>
          <p:cNvSpPr>
            <a:spLocks noGrp="1" noChangeArrowheads="1"/>
          </p:cNvSpPr>
          <p:nvPr>
            <p:ph type="body" idx="1"/>
          </p:nvPr>
        </p:nvSpPr>
        <p:spPr>
          <a:xfrm>
            <a:off x="76200" y="2057400"/>
            <a:ext cx="8991600" cy="4876800"/>
          </a:xfrm>
        </p:spPr>
        <p:txBody>
          <a:bodyPr/>
          <a:lstStyle/>
          <a:p>
            <a:r>
              <a:rPr lang="en-US" sz="2400" dirty="0">
                <a:ea typeface="Arial Unicode MS" pitchFamily="34" charset="-128"/>
                <a:cs typeface="Arial Unicode MS" pitchFamily="34" charset="-128"/>
              </a:rPr>
              <a:t>1960s – </a:t>
            </a:r>
            <a:r>
              <a:rPr lang="en-US" sz="2400" b="1" dirty="0">
                <a:ea typeface="Arial Unicode MS" pitchFamily="34" charset="-128"/>
                <a:cs typeface="Arial Unicode MS" pitchFamily="34" charset="-128"/>
              </a:rPr>
              <a:t>The modern environmental movement is born</a:t>
            </a:r>
          </a:p>
          <a:p>
            <a:pPr eaLnBrk="1" hangingPunct="1">
              <a:lnSpc>
                <a:spcPct val="90000"/>
              </a:lnSpc>
            </a:pPr>
            <a:endParaRPr lang="en-US" sz="2400" dirty="0">
              <a:ea typeface="Arial Unicode MS" pitchFamily="34" charset="-128"/>
              <a:cs typeface="Arial Unicode MS" pitchFamily="34" charset="-128"/>
            </a:endParaRPr>
          </a:p>
          <a:p>
            <a:pPr eaLnBrk="1" hangingPunct="1">
              <a:lnSpc>
                <a:spcPct val="90000"/>
              </a:lnSpc>
            </a:pPr>
            <a:r>
              <a:rPr lang="en-US" sz="2400" dirty="0">
                <a:ea typeface="Arial Unicode MS" pitchFamily="34" charset="-128"/>
                <a:cs typeface="Arial Unicode MS" pitchFamily="34" charset="-128"/>
              </a:rPr>
              <a:t>1962 </a:t>
            </a:r>
            <a:r>
              <a:rPr lang="en-US" sz="2400" i="1" dirty="0">
                <a:ea typeface="Arial Unicode MS" pitchFamily="34" charset="-128"/>
                <a:cs typeface="Arial Unicode MS" pitchFamily="34" charset="-128"/>
              </a:rPr>
              <a:t>Silent Spring</a:t>
            </a:r>
          </a:p>
          <a:p>
            <a:pPr eaLnBrk="1" hangingPunct="1">
              <a:lnSpc>
                <a:spcPct val="90000"/>
              </a:lnSpc>
            </a:pPr>
            <a:r>
              <a:rPr lang="en-US" sz="2400" dirty="0">
                <a:ea typeface="Arial Unicode MS" pitchFamily="34" charset="-128"/>
                <a:cs typeface="Arial Unicode MS" pitchFamily="34" charset="-128"/>
              </a:rPr>
              <a:t>Carson, writer and marine biologist, told how chemical use on farms, forests, and gardens, poison the environment. Insects were dying (not just the pest species) which meant no food for the birds. No birds, no bird song – a silent spring</a:t>
            </a:r>
          </a:p>
          <a:p>
            <a:pPr eaLnBrk="1" hangingPunct="1">
              <a:lnSpc>
                <a:spcPct val="90000"/>
              </a:lnSpc>
              <a:buNone/>
            </a:pPr>
            <a:endParaRPr lang="en-US" sz="2400" dirty="0">
              <a:ea typeface="Arial Unicode MS" pitchFamily="34" charset="-128"/>
              <a:cs typeface="Arial Unicode MS" pitchFamily="34" charset="-128"/>
            </a:endParaRPr>
          </a:p>
          <a:p>
            <a:pPr>
              <a:lnSpc>
                <a:spcPct val="90000"/>
              </a:lnSpc>
            </a:pPr>
            <a:r>
              <a:rPr lang="en-US" sz="2400" dirty="0">
                <a:ea typeface="Arial Unicode MS" pitchFamily="34" charset="-128"/>
                <a:cs typeface="Arial Unicode MS" pitchFamily="34" charset="-128"/>
              </a:rPr>
              <a:t>Public awareness that humans are damaging environment</a:t>
            </a:r>
          </a:p>
        </p:txBody>
      </p:sp>
      <p:pic>
        <p:nvPicPr>
          <p:cNvPr id="56324" name="Picture 5" descr="http://www.todayinliterature.com/assets/photos/c/rachel-carson-190x29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3800" y="0"/>
            <a:ext cx="1600200" cy="2441924"/>
          </a:xfrm>
          <a:prstGeom prst="rect">
            <a:avLst/>
          </a:prstGeom>
          <a:noFill/>
          <a:ln w="9525">
            <a:noFill/>
            <a:miter lim="800000"/>
            <a:headEnd/>
            <a:tailEnd/>
          </a:ln>
        </p:spPr>
      </p:pic>
      <p:pic>
        <p:nvPicPr>
          <p:cNvPr id="56325" name="Picture 7" descr="http://library.furman.edu/resources/subject/women/images/rachelcarson.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365250" cy="1981200"/>
          </a:xfrm>
          <a:prstGeom prst="rect">
            <a:avLst/>
          </a:prstGeom>
          <a:noFill/>
          <a:ln w="9525">
            <a:noFill/>
            <a:miter lim="800000"/>
            <a:headEnd/>
            <a:tailEnd/>
          </a:ln>
        </p:spPr>
      </p:pic>
    </p:spTree>
    <p:extLst>
      <p:ext uri="{BB962C8B-B14F-4D97-AF65-F5344CB8AC3E}">
        <p14:creationId xmlns:p14="http://schemas.microsoft.com/office/powerpoint/2010/main" val="2814260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8909"/>
          </a:xfrm>
        </p:spPr>
        <p:txBody>
          <a:bodyPr/>
          <a:lstStyle/>
          <a:p>
            <a:r>
              <a:rPr lang="en-US" dirty="0" smtClean="0">
                <a:hlinkClick r:id="rId2"/>
              </a:rPr>
              <a:t>1</a:t>
            </a:r>
            <a:r>
              <a:rPr lang="en-US" baseline="30000" dirty="0" smtClean="0">
                <a:hlinkClick r:id="rId2"/>
              </a:rPr>
              <a:t>st</a:t>
            </a:r>
            <a:r>
              <a:rPr lang="en-US" dirty="0" smtClean="0">
                <a:hlinkClick r:id="rId2"/>
              </a:rPr>
              <a:t> Earth Day 1970</a:t>
            </a:r>
            <a:endParaRPr lang="en-US" dirty="0"/>
          </a:p>
        </p:txBody>
      </p:sp>
      <p:pic>
        <p:nvPicPr>
          <p:cNvPr id="1026" name="Picture 2" descr="The first Earth Day was a shot heard around the wor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722" y="1176109"/>
            <a:ext cx="6324600" cy="38959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6022" y="3429000"/>
            <a:ext cx="4925321" cy="328612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571" y="4026720"/>
            <a:ext cx="3585029" cy="2836156"/>
          </a:xfrm>
          <a:prstGeom prst="rect">
            <a:avLst/>
          </a:prstGeom>
        </p:spPr>
      </p:pic>
    </p:spTree>
    <p:extLst>
      <p:ext uri="{BB962C8B-B14F-4D97-AF65-F5344CB8AC3E}">
        <p14:creationId xmlns:p14="http://schemas.microsoft.com/office/powerpoint/2010/main" val="3785264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4495800" cy="1371600"/>
          </a:xfrm>
        </p:spPr>
        <p:txBody>
          <a:bodyPr/>
          <a:lstStyle/>
          <a:p>
            <a:pPr eaLnBrk="1" hangingPunct="1"/>
            <a:r>
              <a:rPr lang="en-US" altLang="en-US" sz="3000" b="1" dirty="0">
                <a:latin typeface="Tahoma" panose="020B0604030504040204" pitchFamily="34" charset="0"/>
              </a:rPr>
              <a:t>Donella Meadows and Club of Rome</a:t>
            </a:r>
          </a:p>
        </p:txBody>
      </p:sp>
      <p:pic>
        <p:nvPicPr>
          <p:cNvPr id="5" name="Picture 4">
            <a:extLst>
              <a:ext uri="{FF2B5EF4-FFF2-40B4-BE49-F238E27FC236}">
                <a16:creationId xmlns:a16="http://schemas.microsoft.com/office/drawing/2014/main" id="{470B39BA-680C-4077-ACAB-1ABD65F0E9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53200" y="533400"/>
            <a:ext cx="2162175" cy="1995242"/>
          </a:xfrm>
          <a:prstGeom prst="rect">
            <a:avLst/>
          </a:prstGeom>
        </p:spPr>
      </p:pic>
      <p:pic>
        <p:nvPicPr>
          <p:cNvPr id="8" name="Picture 2" descr="http://www.clubofrome.org/cms/wp-content/uploads/2011/07/ov-simmons1.jpg">
            <a:extLst>
              <a:ext uri="{FF2B5EF4-FFF2-40B4-BE49-F238E27FC236}">
                <a16:creationId xmlns:a16="http://schemas.microsoft.com/office/drawing/2014/main" id="{A27E4FDB-D5F3-4E4E-9D5B-1748A5C6CE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2286000"/>
            <a:ext cx="2673395" cy="44173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CC8115-C46A-4201-8601-AE53AD64485E}"/>
              </a:ext>
            </a:extLst>
          </p:cNvPr>
          <p:cNvSpPr txBox="1"/>
          <p:nvPr/>
        </p:nvSpPr>
        <p:spPr>
          <a:xfrm>
            <a:off x="3959683" y="5867400"/>
            <a:ext cx="697627" cy="369332"/>
          </a:xfrm>
          <a:prstGeom prst="rect">
            <a:avLst/>
          </a:prstGeom>
          <a:noFill/>
        </p:spPr>
        <p:txBody>
          <a:bodyPr wrap="none" rtlCol="0">
            <a:spAutoFit/>
          </a:bodyPr>
          <a:lstStyle/>
          <a:p>
            <a:r>
              <a:rPr lang="en-US" b="1" dirty="0">
                <a:solidFill>
                  <a:schemeClr val="bg1"/>
                </a:solidFill>
              </a:rPr>
              <a:t>1972</a:t>
            </a:r>
          </a:p>
        </p:txBody>
      </p:sp>
    </p:spTree>
    <p:extLst>
      <p:ext uri="{BB962C8B-B14F-4D97-AF65-F5344CB8AC3E}">
        <p14:creationId xmlns:p14="http://schemas.microsoft.com/office/powerpoint/2010/main" val="370245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71800" y="1828800"/>
            <a:ext cx="6019800" cy="2209800"/>
          </a:xfrm>
        </p:spPr>
        <p:txBody>
          <a:bodyPr/>
          <a:lstStyle/>
          <a:p>
            <a:r>
              <a:rPr lang="en-US" sz="3200" b="1" dirty="0"/>
              <a:t>Biophysical  Limits to Growth</a:t>
            </a:r>
          </a:p>
        </p:txBody>
      </p:sp>
      <p:sp>
        <p:nvSpPr>
          <p:cNvPr id="2051" name="Rectangle 3"/>
          <p:cNvSpPr>
            <a:spLocks noGrp="1" noChangeArrowheads="1"/>
          </p:cNvSpPr>
          <p:nvPr>
            <p:ph type="subTitle" idx="1"/>
          </p:nvPr>
        </p:nvSpPr>
        <p:spPr>
          <a:xfrm>
            <a:off x="685800" y="4267200"/>
            <a:ext cx="8305800" cy="2286000"/>
          </a:xfrm>
        </p:spPr>
        <p:txBody>
          <a:bodyPr/>
          <a:lstStyle/>
          <a:p>
            <a:r>
              <a:rPr lang="en-US" sz="3200" dirty="0"/>
              <a:t>Brian D. Fath</a:t>
            </a:r>
            <a:endParaRPr lang="en-US" sz="2800" dirty="0"/>
          </a:p>
          <a:p>
            <a:pPr marL="223838" indent="-223838"/>
            <a:r>
              <a:rPr lang="en-US" sz="2000" dirty="0"/>
              <a:t>Professor, Biology </a:t>
            </a:r>
            <a:r>
              <a:rPr lang="en-US" sz="2000" dirty="0" err="1"/>
              <a:t>Dept</a:t>
            </a:r>
            <a:r>
              <a:rPr lang="en-US" sz="2000" dirty="0"/>
              <a:t>, Towson University, USA</a:t>
            </a:r>
          </a:p>
          <a:p>
            <a:pPr marL="223838" indent="-223838"/>
            <a:r>
              <a:rPr lang="en-US" sz="2000" dirty="0"/>
              <a:t>Senior Research Scholar, IIASA, Austria</a:t>
            </a:r>
          </a:p>
          <a:p>
            <a:pPr marL="223838" indent="-223838"/>
            <a:r>
              <a:rPr lang="en-US" sz="2000" dirty="0" smtClean="0"/>
              <a:t>Co-Editor-in-Chief</a:t>
            </a:r>
            <a:r>
              <a:rPr lang="en-US" sz="2000" dirty="0"/>
              <a:t>, </a:t>
            </a:r>
            <a:r>
              <a:rPr lang="en-US" sz="2000" i="1" dirty="0"/>
              <a:t>Current Research in Environmental Sustainability</a:t>
            </a:r>
            <a:endParaRPr lang="en-US" sz="2400" dirty="0"/>
          </a:p>
        </p:txBody>
      </p:sp>
      <p:sp>
        <p:nvSpPr>
          <p:cNvPr id="2" name="Rectangle 1">
            <a:extLst>
              <a:ext uri="{FF2B5EF4-FFF2-40B4-BE49-F238E27FC236}">
                <a16:creationId xmlns:a16="http://schemas.microsoft.com/office/drawing/2014/main" id="{36F91972-AFDA-4226-B7A9-A77C6DB6B3D7}"/>
              </a:ext>
            </a:extLst>
          </p:cNvPr>
          <p:cNvSpPr/>
          <p:nvPr/>
        </p:nvSpPr>
        <p:spPr bwMode="auto">
          <a:xfrm>
            <a:off x="5486400" y="2362200"/>
            <a:ext cx="3505200" cy="1219200"/>
          </a:xfrm>
          <a:prstGeom prst="rect">
            <a:avLst/>
          </a:prstGeom>
          <a:noFill/>
          <a:ln w="76200" cap="flat" cmpd="thickThin" algn="ctr">
            <a:solidFill>
              <a:schemeClr val="accent3"/>
            </a:solidFill>
            <a:prstDash val="solid"/>
            <a:bevel/>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5588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9478"/>
            <a:ext cx="5410200" cy="600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0200" y="76200"/>
            <a:ext cx="3733800" cy="113877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Forrester-Meadows world model</a:t>
            </a:r>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(a) A standard computer simulation based on 1970 values.</a:t>
            </a:r>
            <a:endParaRPr lang="en-US"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6324600" y="6475988"/>
            <a:ext cx="2431115"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(After Meadows, 1971)</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2971800" y="185678"/>
            <a:ext cx="24384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52400" y="2624078"/>
            <a:ext cx="24384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971800" y="2624078"/>
            <a:ext cx="24384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10200" y="1329392"/>
            <a:ext cx="3733800"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(b) Pollution-induced collapse even when known natural resource reserves are 2x. </a:t>
            </a:r>
            <a:endParaRPr lang="en-US" sz="1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410200" y="2328922"/>
            <a:ext cx="3733800" cy="1077218"/>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(c) Collapse due to population growth even though resources are set as unlimited and pollution controls are assumed. </a:t>
            </a:r>
            <a:endParaRPr lang="en-US" sz="1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410200" y="3586877"/>
            <a:ext cx="3581399" cy="2062103"/>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(d) Stabilized model producing a sustainable future. Assumptions: birth rate= death rate, capital investment= capital depreciation, and technological policies are implemented, e.g., resource recycling, pollution control, and restoration of eroded and infertile soils.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4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dn.theatlantic.com/static/mt/assets/science/cool-space-pictur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520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5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90DCEC-4B0E-4AC8-96F2-CC29B43C5766}"/>
              </a:ext>
            </a:extLst>
          </p:cNvPr>
          <p:cNvPicPr>
            <a:picLocks noChangeAspect="1"/>
          </p:cNvPicPr>
          <p:nvPr/>
        </p:nvPicPr>
        <p:blipFill>
          <a:blip r:embed="rId2"/>
          <a:stretch>
            <a:fillRect/>
          </a:stretch>
        </p:blipFill>
        <p:spPr>
          <a:xfrm>
            <a:off x="0" y="136106"/>
            <a:ext cx="9144000" cy="6585787"/>
          </a:xfrm>
          <a:prstGeom prst="rect">
            <a:avLst/>
          </a:prstGeom>
        </p:spPr>
      </p:pic>
      <p:sp>
        <p:nvSpPr>
          <p:cNvPr id="2" name="Title 1">
            <a:extLst>
              <a:ext uri="{FF2B5EF4-FFF2-40B4-BE49-F238E27FC236}">
                <a16:creationId xmlns:a16="http://schemas.microsoft.com/office/drawing/2014/main" id="{9F3DBEA0-710F-48EA-B357-F27ACD4117E3}"/>
              </a:ext>
            </a:extLst>
          </p:cNvPr>
          <p:cNvSpPr>
            <a:spLocks noGrp="1"/>
          </p:cNvSpPr>
          <p:nvPr>
            <p:ph type="title"/>
          </p:nvPr>
        </p:nvSpPr>
        <p:spPr>
          <a:xfrm>
            <a:off x="457200" y="305940"/>
            <a:ext cx="8229600" cy="608460"/>
          </a:xfrm>
        </p:spPr>
        <p:txBody>
          <a:bodyPr/>
          <a:lstStyle/>
          <a:p>
            <a:r>
              <a:rPr lang="en-US" dirty="0">
                <a:solidFill>
                  <a:schemeClr val="bg1"/>
                </a:solidFill>
              </a:rPr>
              <a:t>Importance of scale</a:t>
            </a:r>
          </a:p>
        </p:txBody>
      </p:sp>
      <p:pic>
        <p:nvPicPr>
          <p:cNvPr id="4" name="Picture 3">
            <a:extLst>
              <a:ext uri="{FF2B5EF4-FFF2-40B4-BE49-F238E27FC236}">
                <a16:creationId xmlns:a16="http://schemas.microsoft.com/office/drawing/2014/main" id="{EF7B5D10-04CC-4809-A903-E79236CFB75A}"/>
              </a:ext>
            </a:extLst>
          </p:cNvPr>
          <p:cNvPicPr>
            <a:picLocks noChangeAspect="1"/>
          </p:cNvPicPr>
          <p:nvPr/>
        </p:nvPicPr>
        <p:blipFill rotWithShape="1">
          <a:blip r:embed="rId3"/>
          <a:srcRect r="28431"/>
          <a:stretch/>
        </p:blipFill>
        <p:spPr>
          <a:xfrm>
            <a:off x="3505200" y="1689956"/>
            <a:ext cx="2743200" cy="4388739"/>
          </a:xfrm>
          <a:prstGeom prst="rect">
            <a:avLst/>
          </a:prstGeom>
        </p:spPr>
      </p:pic>
    </p:spTree>
    <p:extLst>
      <p:ext uri="{BB962C8B-B14F-4D97-AF65-F5344CB8AC3E}">
        <p14:creationId xmlns:p14="http://schemas.microsoft.com/office/powerpoint/2010/main" val="92951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90DCEC-4B0E-4AC8-96F2-CC29B43C5766}"/>
              </a:ext>
            </a:extLst>
          </p:cNvPr>
          <p:cNvPicPr>
            <a:picLocks noChangeAspect="1"/>
          </p:cNvPicPr>
          <p:nvPr/>
        </p:nvPicPr>
        <p:blipFill>
          <a:blip r:embed="rId2"/>
          <a:stretch>
            <a:fillRect/>
          </a:stretch>
        </p:blipFill>
        <p:spPr>
          <a:xfrm>
            <a:off x="0" y="136106"/>
            <a:ext cx="9144000" cy="6585787"/>
          </a:xfrm>
          <a:prstGeom prst="rect">
            <a:avLst/>
          </a:prstGeom>
        </p:spPr>
      </p:pic>
      <p:sp>
        <p:nvSpPr>
          <p:cNvPr id="2" name="Title 1">
            <a:extLst>
              <a:ext uri="{FF2B5EF4-FFF2-40B4-BE49-F238E27FC236}">
                <a16:creationId xmlns:a16="http://schemas.microsoft.com/office/drawing/2014/main" id="{9F3DBEA0-710F-48EA-B357-F27ACD4117E3}"/>
              </a:ext>
            </a:extLst>
          </p:cNvPr>
          <p:cNvSpPr>
            <a:spLocks noGrp="1"/>
          </p:cNvSpPr>
          <p:nvPr>
            <p:ph type="title"/>
          </p:nvPr>
        </p:nvSpPr>
        <p:spPr>
          <a:xfrm>
            <a:off x="457200" y="305940"/>
            <a:ext cx="8229600" cy="608460"/>
          </a:xfrm>
        </p:spPr>
        <p:txBody>
          <a:bodyPr/>
          <a:lstStyle/>
          <a:p>
            <a:r>
              <a:rPr lang="en-US" dirty="0">
                <a:solidFill>
                  <a:schemeClr val="bg1"/>
                </a:solidFill>
              </a:rPr>
              <a:t>Importance of scale</a:t>
            </a:r>
          </a:p>
        </p:txBody>
      </p:sp>
      <p:pic>
        <p:nvPicPr>
          <p:cNvPr id="6" name="Picture 5">
            <a:extLst>
              <a:ext uri="{FF2B5EF4-FFF2-40B4-BE49-F238E27FC236}">
                <a16:creationId xmlns:a16="http://schemas.microsoft.com/office/drawing/2014/main" id="{F8460140-2B88-4A09-AD27-75A000C76669}"/>
              </a:ext>
            </a:extLst>
          </p:cNvPr>
          <p:cNvPicPr>
            <a:picLocks noChangeAspect="1"/>
          </p:cNvPicPr>
          <p:nvPr/>
        </p:nvPicPr>
        <p:blipFill>
          <a:blip r:embed="rId3"/>
          <a:stretch>
            <a:fillRect/>
          </a:stretch>
        </p:blipFill>
        <p:spPr>
          <a:xfrm>
            <a:off x="2971800" y="1623777"/>
            <a:ext cx="3832960" cy="4388739"/>
          </a:xfrm>
          <a:prstGeom prst="rect">
            <a:avLst/>
          </a:prstGeom>
        </p:spPr>
      </p:pic>
    </p:spTree>
    <p:extLst>
      <p:ext uri="{BB962C8B-B14F-4D97-AF65-F5344CB8AC3E}">
        <p14:creationId xmlns:p14="http://schemas.microsoft.com/office/powerpoint/2010/main" val="8739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52400" y="533400"/>
            <a:ext cx="4953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Emergence of humans, from a minor component of natural system to predominant occupant</a:t>
            </a:r>
          </a:p>
          <a:p>
            <a:endParaRPr lang="en-US" dirty="0"/>
          </a:p>
          <a:p>
            <a:endParaRPr lang="en-US" dirty="0"/>
          </a:p>
          <a:p>
            <a:r>
              <a:rPr lang="en-US" dirty="0"/>
              <a:t>Scale of humanity has increased greatly putting pressure on all natural resources</a:t>
            </a:r>
          </a:p>
          <a:p>
            <a:endParaRPr lang="en-US" dirty="0"/>
          </a:p>
          <a:p>
            <a:endParaRPr lang="en-US" dirty="0"/>
          </a:p>
          <a:p>
            <a:r>
              <a:rPr lang="en-US" dirty="0"/>
              <a:t>The changes have come so fast our customs, ethics, and religious patterns may not have adapted to them.</a:t>
            </a:r>
          </a:p>
        </p:txBody>
      </p:sp>
      <p:pic>
        <p:nvPicPr>
          <p:cNvPr id="53251" name="Picture 2" descr="http://www.csc.noaa.gov/coastal/economics/images/sa7_fig06.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685800"/>
            <a:ext cx="3744913"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0600" y="3200400"/>
            <a:ext cx="3973513"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027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3250">
                                            <p:txEl>
                                              <p:pRg st="3" end="3"/>
                                            </p:txEl>
                                          </p:spTgt>
                                        </p:tgtEl>
                                        <p:attrNameLst>
                                          <p:attrName>style.visibility</p:attrName>
                                        </p:attrNameLst>
                                      </p:cBhvr>
                                      <p:to>
                                        <p:strVal val="visible"/>
                                      </p:to>
                                    </p:set>
                                    <p:animEffect transition="in" filter="fade">
                                      <p:cBhvr>
                                        <p:cTn id="10" dur="500"/>
                                        <p:tgtEl>
                                          <p:spTgt spid="5325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3250">
                                            <p:txEl>
                                              <p:pRg st="6" end="6"/>
                                            </p:txEl>
                                          </p:spTgt>
                                        </p:tgtEl>
                                        <p:attrNameLst>
                                          <p:attrName>style.visibility</p:attrName>
                                        </p:attrNameLst>
                                      </p:cBhvr>
                                      <p:to>
                                        <p:strVal val="visible"/>
                                      </p:to>
                                    </p:set>
                                    <p:animEffect transition="in" filter="fade">
                                      <p:cBhvr>
                                        <p:cTn id="13" dur="500"/>
                                        <p:tgtEl>
                                          <p:spTgt spid="532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7BC2-B92A-4688-AAA1-81C82BD6C021}"/>
              </a:ext>
            </a:extLst>
          </p:cNvPr>
          <p:cNvSpPr>
            <a:spLocks noGrp="1"/>
          </p:cNvSpPr>
          <p:nvPr>
            <p:ph type="title"/>
          </p:nvPr>
        </p:nvSpPr>
        <p:spPr/>
        <p:txBody>
          <a:bodyPr>
            <a:normAutofit fontScale="90000"/>
          </a:bodyPr>
          <a:lstStyle/>
          <a:p>
            <a:r>
              <a:rPr lang="en-US" dirty="0"/>
              <a:t>Planetary Boundaries – Stockholm Resilience Centre</a:t>
            </a:r>
          </a:p>
        </p:txBody>
      </p:sp>
      <p:pic>
        <p:nvPicPr>
          <p:cNvPr id="4" name="Picture 3">
            <a:extLst>
              <a:ext uri="{FF2B5EF4-FFF2-40B4-BE49-F238E27FC236}">
                <a16:creationId xmlns:a16="http://schemas.microsoft.com/office/drawing/2014/main" id="{FA189E03-0257-4264-9E2E-4770891E0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 y="1981200"/>
            <a:ext cx="9144000" cy="4637484"/>
          </a:xfrm>
          <a:prstGeom prst="rect">
            <a:avLst/>
          </a:prstGeom>
        </p:spPr>
      </p:pic>
      <p:sp>
        <p:nvSpPr>
          <p:cNvPr id="5" name="TextBox 4"/>
          <p:cNvSpPr txBox="1"/>
          <p:nvPr/>
        </p:nvSpPr>
        <p:spPr>
          <a:xfrm>
            <a:off x="8001000" y="5715000"/>
            <a:ext cx="704039" cy="400110"/>
          </a:xfrm>
          <a:prstGeom prst="rect">
            <a:avLst/>
          </a:prstGeom>
          <a:noFill/>
        </p:spPr>
        <p:txBody>
          <a:bodyPr wrap="none" rtlCol="0">
            <a:spAutoFit/>
          </a:bodyPr>
          <a:lstStyle/>
          <a:p>
            <a:r>
              <a:rPr lang="en-US" sz="2000" dirty="0" smtClean="0"/>
              <a:t>2009</a:t>
            </a:r>
            <a:endParaRPr lang="en-US" dirty="0"/>
          </a:p>
        </p:txBody>
      </p:sp>
    </p:spTree>
    <p:extLst>
      <p:ext uri="{BB962C8B-B14F-4D97-AF65-F5344CB8AC3E}">
        <p14:creationId xmlns:p14="http://schemas.microsoft.com/office/powerpoint/2010/main" val="1267732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9888-1B97-47D2-8785-E8E278C87B57}"/>
              </a:ext>
            </a:extLst>
          </p:cNvPr>
          <p:cNvSpPr>
            <a:spLocks noGrp="1"/>
          </p:cNvSpPr>
          <p:nvPr>
            <p:ph type="title"/>
          </p:nvPr>
        </p:nvSpPr>
        <p:spPr/>
        <p:txBody>
          <a:bodyPr/>
          <a:lstStyle/>
          <a:p>
            <a:r>
              <a:rPr lang="en-US" sz="3600" dirty="0"/>
              <a:t>Donut Economics – Kate </a:t>
            </a:r>
            <a:r>
              <a:rPr lang="en-US" sz="3600" dirty="0" err="1"/>
              <a:t>Raworth</a:t>
            </a:r>
            <a:endParaRPr lang="en-US" sz="3600" dirty="0"/>
          </a:p>
        </p:txBody>
      </p:sp>
      <p:pic>
        <p:nvPicPr>
          <p:cNvPr id="4" name="Picture 3">
            <a:extLst>
              <a:ext uri="{FF2B5EF4-FFF2-40B4-BE49-F238E27FC236}">
                <a16:creationId xmlns:a16="http://schemas.microsoft.com/office/drawing/2014/main" id="{9AF787BA-87FE-4F9D-AD57-714B121CA0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600200"/>
            <a:ext cx="5494930" cy="5481295"/>
          </a:xfrm>
          <a:prstGeom prst="rect">
            <a:avLst/>
          </a:prstGeom>
        </p:spPr>
      </p:pic>
      <p:pic>
        <p:nvPicPr>
          <p:cNvPr id="5" name="Picture 4">
            <a:extLst>
              <a:ext uri="{FF2B5EF4-FFF2-40B4-BE49-F238E27FC236}">
                <a16:creationId xmlns:a16="http://schemas.microsoft.com/office/drawing/2014/main" id="{9E42FFCF-BFE9-4F6D-8656-FBFF05DD1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4776446"/>
            <a:ext cx="2133600" cy="2133600"/>
          </a:xfrm>
          <a:prstGeom prst="rect">
            <a:avLst/>
          </a:prstGeom>
        </p:spPr>
      </p:pic>
      <p:sp>
        <p:nvSpPr>
          <p:cNvPr id="3" name="TextBox 2"/>
          <p:cNvSpPr txBox="1"/>
          <p:nvPr/>
        </p:nvSpPr>
        <p:spPr>
          <a:xfrm>
            <a:off x="428171" y="6457890"/>
            <a:ext cx="704039" cy="400110"/>
          </a:xfrm>
          <a:prstGeom prst="rect">
            <a:avLst/>
          </a:prstGeom>
          <a:noFill/>
        </p:spPr>
        <p:txBody>
          <a:bodyPr wrap="none" rtlCol="0">
            <a:spAutoFit/>
          </a:bodyPr>
          <a:lstStyle/>
          <a:p>
            <a:r>
              <a:rPr lang="en-US" sz="2000" dirty="0" smtClean="0"/>
              <a:t>2012</a:t>
            </a:r>
            <a:endParaRPr lang="en-US" dirty="0"/>
          </a:p>
        </p:txBody>
      </p:sp>
    </p:spTree>
    <p:extLst>
      <p:ext uri="{BB962C8B-B14F-4D97-AF65-F5344CB8AC3E}">
        <p14:creationId xmlns:p14="http://schemas.microsoft.com/office/powerpoint/2010/main" val="2211016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Overshooting the limits</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2133600"/>
            <a:ext cx="5982872"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506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Overshooting the limits</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2133600"/>
            <a:ext cx="5982872"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1116043-E629-4D36-BC6D-40BBBB1A13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14945"/>
            <a:ext cx="9144000" cy="4271818"/>
          </a:xfrm>
          <a:prstGeom prst="rect">
            <a:avLst/>
          </a:prstGeom>
        </p:spPr>
      </p:pic>
    </p:spTree>
    <p:extLst>
      <p:ext uri="{BB962C8B-B14F-4D97-AF65-F5344CB8AC3E}">
        <p14:creationId xmlns:p14="http://schemas.microsoft.com/office/powerpoint/2010/main" val="325686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560307"/>
            <a:ext cx="7848600" cy="6030110"/>
          </a:xfrm>
          <a:prstGeom prst="rect">
            <a:avLst/>
          </a:prstGeom>
        </p:spPr>
      </p:pic>
    </p:spTree>
    <p:extLst>
      <p:ext uri="{BB962C8B-B14F-4D97-AF65-F5344CB8AC3E}">
        <p14:creationId xmlns:p14="http://schemas.microsoft.com/office/powerpoint/2010/main" val="36212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witness unsustainable human-ecosystem interactions</a:t>
            </a:r>
          </a:p>
        </p:txBody>
      </p:sp>
      <p:sp>
        <p:nvSpPr>
          <p:cNvPr id="3" name="Content Placeholder 2"/>
          <p:cNvSpPr>
            <a:spLocks noGrp="1"/>
          </p:cNvSpPr>
          <p:nvPr>
            <p:ph sz="quarter" idx="1"/>
          </p:nvPr>
        </p:nvSpPr>
        <p:spPr>
          <a:xfrm>
            <a:off x="457200" y="2057400"/>
            <a:ext cx="8229600" cy="3886200"/>
          </a:xfrm>
        </p:spPr>
        <p:txBody>
          <a:bodyPr>
            <a:normAutofit/>
          </a:bodyPr>
          <a:lstStyle/>
          <a:p>
            <a:r>
              <a:rPr lang="en-US" dirty="0"/>
              <a:t>How could people make such serious mistakes in the past and why does society continue to repeat such mistakes today?</a:t>
            </a:r>
          </a:p>
        </p:txBody>
      </p:sp>
      <p:sp>
        <p:nvSpPr>
          <p:cNvPr id="4" name="Content Placeholder 2">
            <a:extLst>
              <a:ext uri="{FF2B5EF4-FFF2-40B4-BE49-F238E27FC236}">
                <a16:creationId xmlns:a16="http://schemas.microsoft.com/office/drawing/2014/main" id="{7BB8605B-23A5-4E28-BFA6-F13ECE97DECF}"/>
              </a:ext>
            </a:extLst>
          </p:cNvPr>
          <p:cNvSpPr txBox="1">
            <a:spLocks/>
          </p:cNvSpPr>
          <p:nvPr/>
        </p:nvSpPr>
        <p:spPr bwMode="auto">
          <a:xfrm>
            <a:off x="457200" y="4019550"/>
            <a:ext cx="82296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r>
              <a:rPr lang="en-US" sz="3600" kern="0" dirty="0"/>
              <a:t>Is it inevitable that the environment must be degraded to satisfy human needs?</a:t>
            </a:r>
          </a:p>
        </p:txBody>
      </p:sp>
    </p:spTree>
    <p:custDataLst>
      <p:tags r:id="rId1"/>
    </p:custDataLst>
    <p:extLst>
      <p:ext uri="{BB962C8B-B14F-4D97-AF65-F5344CB8AC3E}">
        <p14:creationId xmlns:p14="http://schemas.microsoft.com/office/powerpoint/2010/main" val="72400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2C782-A354-4B0D-8D66-C3069431F65A}"/>
              </a:ext>
            </a:extLst>
          </p:cNvPr>
          <p:cNvPicPr>
            <a:picLocks noChangeAspect="1"/>
          </p:cNvPicPr>
          <p:nvPr/>
        </p:nvPicPr>
        <p:blipFill rotWithShape="1">
          <a:blip r:embed="rId2"/>
          <a:srcRect l="23334" t="19985" r="26667" b="19986"/>
          <a:stretch/>
        </p:blipFill>
        <p:spPr>
          <a:xfrm>
            <a:off x="1447800" y="990601"/>
            <a:ext cx="6096000" cy="4114800"/>
          </a:xfrm>
          <a:prstGeom prst="rect">
            <a:avLst/>
          </a:prstGeom>
        </p:spPr>
      </p:pic>
    </p:spTree>
    <p:extLst>
      <p:ext uri="{BB962C8B-B14F-4D97-AF65-F5344CB8AC3E}">
        <p14:creationId xmlns:p14="http://schemas.microsoft.com/office/powerpoint/2010/main" val="155783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a:extLst>
              <a:ext uri="{FF2B5EF4-FFF2-40B4-BE49-F238E27FC236}">
                <a16:creationId xmlns:a16="http://schemas.microsoft.com/office/drawing/2014/main" id="{03709C60-78B7-4DEE-B64B-C22309F11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899"/>
          <a:stretch/>
        </p:blipFill>
        <p:spPr bwMode="auto">
          <a:xfrm>
            <a:off x="15" y="152400"/>
            <a:ext cx="9143985" cy="51425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E09142-D9B2-41E0-AA56-4488C53DB150}"/>
              </a:ext>
            </a:extLst>
          </p:cNvPr>
          <p:cNvSpPr/>
          <p:nvPr/>
        </p:nvSpPr>
        <p:spPr>
          <a:xfrm>
            <a:off x="228600" y="6044279"/>
            <a:ext cx="8915400" cy="369332"/>
          </a:xfrm>
          <a:prstGeom prst="rect">
            <a:avLst/>
          </a:prstGeom>
        </p:spPr>
        <p:txBody>
          <a:bodyPr wrap="square">
            <a:spAutoFit/>
          </a:bodyPr>
          <a:lstStyle/>
          <a:p>
            <a:r>
              <a:rPr lang="en-US" dirty="0">
                <a:hlinkClick r:id="rId3"/>
              </a:rPr>
              <a:t>www.flightradar24.com/blog/then-and-now-visualizing-covid-19s-impact-on-air-traffic/</a:t>
            </a:r>
            <a:endParaRPr lang="en-US" dirty="0"/>
          </a:p>
        </p:txBody>
      </p:sp>
    </p:spTree>
    <p:extLst>
      <p:ext uri="{BB962C8B-B14F-4D97-AF65-F5344CB8AC3E}">
        <p14:creationId xmlns:p14="http://schemas.microsoft.com/office/powerpoint/2010/main" val="237049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E36DD-DE13-4989-92B8-9080EE88BDAA}"/>
              </a:ext>
            </a:extLst>
          </p:cNvPr>
          <p:cNvPicPr>
            <a:picLocks noChangeAspect="1"/>
          </p:cNvPicPr>
          <p:nvPr/>
        </p:nvPicPr>
        <p:blipFill>
          <a:blip r:embed="rId2"/>
          <a:stretch>
            <a:fillRect/>
          </a:stretch>
        </p:blipFill>
        <p:spPr>
          <a:xfrm>
            <a:off x="489858" y="1138047"/>
            <a:ext cx="5910943" cy="4504855"/>
          </a:xfrm>
          <a:prstGeom prst="rect">
            <a:avLst/>
          </a:prstGeom>
        </p:spPr>
      </p:pic>
      <p:sp>
        <p:nvSpPr>
          <p:cNvPr id="5" name="Rectangle 4">
            <a:extLst>
              <a:ext uri="{FF2B5EF4-FFF2-40B4-BE49-F238E27FC236}">
                <a16:creationId xmlns:a16="http://schemas.microsoft.com/office/drawing/2014/main" id="{58AAAC39-B273-4456-B30D-71B34EFAFF9B}"/>
              </a:ext>
            </a:extLst>
          </p:cNvPr>
          <p:cNvSpPr/>
          <p:nvPr/>
        </p:nvSpPr>
        <p:spPr>
          <a:xfrm>
            <a:off x="489858" y="5642901"/>
            <a:ext cx="8360228" cy="415498"/>
          </a:xfrm>
          <a:prstGeom prst="rect">
            <a:avLst/>
          </a:prstGeom>
        </p:spPr>
        <p:txBody>
          <a:bodyPr wrap="square">
            <a:spAutoFit/>
          </a:bodyPr>
          <a:lstStyle/>
          <a:p>
            <a:r>
              <a:rPr lang="en-US" sz="1050" dirty="0">
                <a:hlinkClick r:id="rId3"/>
              </a:rPr>
              <a:t>nasasport.wordpress.com/2020/04/04/new-generation-satellite-observations-monitor-air-pollution-during-covid-19-lockdown-measures-in-california/</a:t>
            </a:r>
            <a:endParaRPr lang="en-US" sz="1050" dirty="0"/>
          </a:p>
        </p:txBody>
      </p:sp>
    </p:spTree>
    <p:extLst>
      <p:ext uri="{BB962C8B-B14F-4D97-AF65-F5344CB8AC3E}">
        <p14:creationId xmlns:p14="http://schemas.microsoft.com/office/powerpoint/2010/main" val="295941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nice Canals in 2019, left, and 2020, right">
            <a:extLst>
              <a:ext uri="{FF2B5EF4-FFF2-40B4-BE49-F238E27FC236}">
                <a16:creationId xmlns:a16="http://schemas.microsoft.com/office/drawing/2014/main" id="{CA116579-201B-4723-97AB-FD6006589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752600"/>
            <a:ext cx="85725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B7B57A-E435-48E8-9AC3-FF78B142041E}"/>
              </a:ext>
            </a:extLst>
          </p:cNvPr>
          <p:cNvSpPr txBox="1"/>
          <p:nvPr/>
        </p:nvSpPr>
        <p:spPr>
          <a:xfrm>
            <a:off x="1752600" y="819150"/>
            <a:ext cx="2122119" cy="523220"/>
          </a:xfrm>
          <a:prstGeom prst="rect">
            <a:avLst/>
          </a:prstGeom>
          <a:noFill/>
        </p:spPr>
        <p:txBody>
          <a:bodyPr wrap="none" rtlCol="0">
            <a:spAutoFit/>
          </a:bodyPr>
          <a:lstStyle/>
          <a:p>
            <a:r>
              <a:rPr lang="en-US" sz="2800" dirty="0"/>
              <a:t>Venice, Italy</a:t>
            </a:r>
            <a:endParaRPr lang="en-US" dirty="0"/>
          </a:p>
        </p:txBody>
      </p:sp>
    </p:spTree>
    <p:extLst>
      <p:ext uri="{BB962C8B-B14F-4D97-AF65-F5344CB8AC3E}">
        <p14:creationId xmlns:p14="http://schemas.microsoft.com/office/powerpoint/2010/main" val="112122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Alternative Economic Systems…</a:t>
            </a:r>
          </a:p>
        </p:txBody>
      </p:sp>
      <p:sp>
        <p:nvSpPr>
          <p:cNvPr id="3" name="Content Placeholder 2"/>
          <p:cNvSpPr>
            <a:spLocks noGrp="1"/>
          </p:cNvSpPr>
          <p:nvPr>
            <p:ph idx="1"/>
          </p:nvPr>
        </p:nvSpPr>
        <p:spPr/>
        <p:txBody>
          <a:bodyPr/>
          <a:lstStyle/>
          <a:p>
            <a:pPr marL="0" indent="0">
              <a:buNone/>
            </a:pPr>
            <a:r>
              <a:rPr lang="en-US" dirty="0"/>
              <a:t>One mistake of the 2007 financial crisis was the rush to put the system back as it was, flaws and all</a:t>
            </a:r>
          </a:p>
          <a:p>
            <a:pPr marL="0" indent="0">
              <a:buNone/>
            </a:pPr>
            <a:endParaRPr lang="en-US" dirty="0"/>
          </a:p>
          <a:p>
            <a:pPr marL="0" indent="0">
              <a:buNone/>
            </a:pPr>
            <a:r>
              <a:rPr lang="en-US" dirty="0"/>
              <a:t>Use </a:t>
            </a:r>
            <a:r>
              <a:rPr lang="en-US" dirty="0" err="1"/>
              <a:t>Covid</a:t>
            </a:r>
            <a:r>
              <a:rPr lang="en-US" dirty="0"/>
              <a:t> to Build back better</a:t>
            </a:r>
          </a:p>
        </p:txBody>
      </p:sp>
    </p:spTree>
    <p:extLst>
      <p:ext uri="{BB962C8B-B14F-4D97-AF65-F5344CB8AC3E}">
        <p14:creationId xmlns:p14="http://schemas.microsoft.com/office/powerpoint/2010/main" val="1755080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Tahoma" panose="020B0604030504040204" pitchFamily="34" charset="0"/>
                <a:cs typeface="Times New Roman" panose="02020603050405020304" pitchFamily="18" charset="0"/>
              </a:rPr>
              <a:t>Herman Daly</a:t>
            </a:r>
          </a:p>
        </p:txBody>
      </p:sp>
      <p:sp>
        <p:nvSpPr>
          <p:cNvPr id="3" name="Content Placeholder 2"/>
          <p:cNvSpPr>
            <a:spLocks noGrp="1"/>
          </p:cNvSpPr>
          <p:nvPr>
            <p:ph sz="quarter" idx="1"/>
          </p:nvPr>
        </p:nvSpPr>
        <p:spPr/>
        <p:txBody>
          <a:bodyPr>
            <a:normAutofit/>
          </a:bodyPr>
          <a:lstStyle/>
          <a:p>
            <a:r>
              <a:rPr lang="en-US" sz="2400" b="1" dirty="0">
                <a:latin typeface="Tahoma" panose="020B0604030504040204" pitchFamily="34" charset="0"/>
                <a:cs typeface="Times New Roman" panose="02020603050405020304" pitchFamily="18" charset="0"/>
              </a:rPr>
              <a:t>Beyond Growth: the economics of sustainable development</a:t>
            </a:r>
            <a:endParaRPr lang="en-US" sz="2400" dirty="0"/>
          </a:p>
          <a:p>
            <a:pPr lvl="1"/>
            <a:r>
              <a:rPr lang="en-US" sz="2000" dirty="0"/>
              <a:t>The first and second laws of thermodynamics must be the starting point of economics </a:t>
            </a:r>
          </a:p>
          <a:p>
            <a:pPr lvl="1"/>
            <a:r>
              <a:rPr lang="en-US" sz="2000" dirty="0"/>
              <a:t>Neither the sources of useful inputs nor the sinks for polluting waste outputs are infinite.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81600" y="4124739"/>
            <a:ext cx="1905000" cy="2733261"/>
          </a:xfrm>
          <a:prstGeom prst="rect">
            <a:avLst/>
          </a:prstGeom>
        </p:spPr>
      </p:pic>
      <p:pic>
        <p:nvPicPr>
          <p:cNvPr id="5" name="Picture 4">
            <a:extLst>
              <a:ext uri="{FF2B5EF4-FFF2-40B4-BE49-F238E27FC236}">
                <a16:creationId xmlns:a16="http://schemas.microsoft.com/office/drawing/2014/main" id="{3050E310-64F8-4F75-B9AA-E4266F305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400" y="142875"/>
            <a:ext cx="1456302" cy="1762125"/>
          </a:xfrm>
          <a:prstGeom prst="rect">
            <a:avLst/>
          </a:prstGeom>
        </p:spPr>
      </p:pic>
      <p:sp>
        <p:nvSpPr>
          <p:cNvPr id="6" name="Rectangle 5">
            <a:extLst>
              <a:ext uri="{FF2B5EF4-FFF2-40B4-BE49-F238E27FC236}">
                <a16:creationId xmlns:a16="http://schemas.microsoft.com/office/drawing/2014/main" id="{60813B4F-B6E4-470E-A2E1-8B8F3F44E428}"/>
              </a:ext>
            </a:extLst>
          </p:cNvPr>
          <p:cNvSpPr/>
          <p:nvPr/>
        </p:nvSpPr>
        <p:spPr>
          <a:xfrm>
            <a:off x="6248400" y="6248400"/>
            <a:ext cx="774571" cy="369332"/>
          </a:xfrm>
          <a:prstGeom prst="rect">
            <a:avLst/>
          </a:prstGeom>
        </p:spPr>
        <p:txBody>
          <a:bodyPr wrap="none">
            <a:spAutoFit/>
          </a:bodyPr>
          <a:lstStyle/>
          <a:p>
            <a:r>
              <a:rPr lang="en-US" b="1" dirty="0">
                <a:latin typeface="Tahoma" panose="020B0604030504040204" pitchFamily="34" charset="0"/>
                <a:cs typeface="Times New Roman" panose="02020603050405020304" pitchFamily="18" charset="0"/>
              </a:rPr>
              <a:t>1996</a:t>
            </a:r>
            <a:endParaRPr lang="en-US" dirty="0"/>
          </a:p>
        </p:txBody>
      </p:sp>
    </p:spTree>
    <p:extLst>
      <p:ext uri="{BB962C8B-B14F-4D97-AF65-F5344CB8AC3E}">
        <p14:creationId xmlns:p14="http://schemas.microsoft.com/office/powerpoint/2010/main" val="302716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239000" cy="976215"/>
          </a:xfrm>
        </p:spPr>
        <p:txBody>
          <a:bodyPr>
            <a:noAutofit/>
          </a:bodyPr>
          <a:lstStyle/>
          <a:p>
            <a:r>
              <a:rPr lang="en-US" sz="3000" b="1" dirty="0">
                <a:latin typeface="Tahoma" panose="020B0604030504040204" pitchFamily="34" charset="0"/>
                <a:cs typeface="Times New Roman" panose="02020603050405020304" pitchFamily="18" charset="0"/>
              </a:rPr>
              <a:t>Nicolas Georgescu-</a:t>
            </a:r>
            <a:r>
              <a:rPr lang="en-US" sz="3000" b="1" dirty="0" err="1">
                <a:latin typeface="Tahoma" panose="020B0604030504040204" pitchFamily="34" charset="0"/>
                <a:cs typeface="Times New Roman" panose="02020603050405020304" pitchFamily="18" charset="0"/>
              </a:rPr>
              <a:t>Roegen</a:t>
            </a:r>
            <a:endParaRPr lang="en-US" sz="3000" b="1" dirty="0">
              <a:latin typeface="Tahoma" panose="020B0604030504040204" pitchFamily="34" charset="0"/>
              <a:cs typeface="Times New Roman" panose="02020603050405020304" pitchFamily="18" charset="0"/>
            </a:endParaRPr>
          </a:p>
        </p:txBody>
      </p:sp>
      <p:sp>
        <p:nvSpPr>
          <p:cNvPr id="3" name="Content Placeholder 2"/>
          <p:cNvSpPr>
            <a:spLocks noGrp="1"/>
          </p:cNvSpPr>
          <p:nvPr>
            <p:ph sz="quarter" idx="1"/>
          </p:nvPr>
        </p:nvSpPr>
        <p:spPr>
          <a:xfrm>
            <a:off x="457200" y="1662015"/>
            <a:ext cx="7620000" cy="3655314"/>
          </a:xfrm>
        </p:spPr>
        <p:txBody>
          <a:bodyPr>
            <a:normAutofit/>
          </a:bodyPr>
          <a:lstStyle/>
          <a:p>
            <a:r>
              <a:rPr lang="en-US" sz="2000" i="1" dirty="0"/>
              <a:t>The Entropy Laws and the Economic Process</a:t>
            </a:r>
            <a:r>
              <a:rPr lang="en-US" sz="2000" dirty="0"/>
              <a:t> (1971)</a:t>
            </a:r>
          </a:p>
          <a:p>
            <a:pPr lvl="1"/>
            <a:r>
              <a:rPr lang="en-US" sz="1600" dirty="0"/>
              <a:t>Wealth is an open system, a structure maintained in the midst of throughput</a:t>
            </a:r>
          </a:p>
          <a:p>
            <a:pPr lvl="1"/>
            <a:r>
              <a:rPr lang="en-US" sz="1600" dirty="0"/>
              <a:t>It begins with the depletion of useful matter/energy and ends with the return of an equal quantity of spent matter/energy back to the environment.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1343" y="3429000"/>
            <a:ext cx="5314951" cy="3124200"/>
          </a:xfrm>
          <a:prstGeom prst="rect">
            <a:avLst/>
          </a:prstGeom>
        </p:spPr>
      </p:pic>
      <p:pic>
        <p:nvPicPr>
          <p:cNvPr id="5" name="Picture 4">
            <a:extLst>
              <a:ext uri="{FF2B5EF4-FFF2-40B4-BE49-F238E27FC236}">
                <a16:creationId xmlns:a16="http://schemas.microsoft.com/office/drawing/2014/main" id="{3FD42AF2-132A-4D9C-B9DB-8689278EBC40}"/>
              </a:ext>
            </a:extLst>
          </p:cNvPr>
          <p:cNvPicPr>
            <a:picLocks noChangeAspect="1"/>
          </p:cNvPicPr>
          <p:nvPr/>
        </p:nvPicPr>
        <p:blipFill>
          <a:blip r:embed="rId3"/>
          <a:stretch>
            <a:fillRect/>
          </a:stretch>
        </p:blipFill>
        <p:spPr>
          <a:xfrm>
            <a:off x="7572375" y="152400"/>
            <a:ext cx="1552575" cy="1943100"/>
          </a:xfrm>
          <a:prstGeom prst="rect">
            <a:avLst/>
          </a:prstGeom>
        </p:spPr>
      </p:pic>
    </p:spTree>
    <p:extLst>
      <p:ext uri="{BB962C8B-B14F-4D97-AF65-F5344CB8AC3E}">
        <p14:creationId xmlns:p14="http://schemas.microsoft.com/office/powerpoint/2010/main" val="3221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z="3000" b="1" dirty="0">
                <a:latin typeface="Tahoma" panose="020B0604030504040204" pitchFamily="34" charset="0"/>
                <a:cs typeface="Times New Roman" panose="02020603050405020304" pitchFamily="18" charset="0"/>
              </a:rPr>
              <a:t>John Stuart Mill</a:t>
            </a:r>
            <a:endParaRPr lang="en-US" sz="3600" dirty="0"/>
          </a:p>
        </p:txBody>
      </p:sp>
      <p:sp>
        <p:nvSpPr>
          <p:cNvPr id="3" name="Content Placeholder 2"/>
          <p:cNvSpPr>
            <a:spLocks noGrp="1"/>
          </p:cNvSpPr>
          <p:nvPr>
            <p:ph sz="quarter" idx="1"/>
          </p:nvPr>
        </p:nvSpPr>
        <p:spPr>
          <a:xfrm>
            <a:off x="381000" y="2057400"/>
            <a:ext cx="8229600" cy="3886200"/>
          </a:xfrm>
        </p:spPr>
        <p:txBody>
          <a:bodyPr/>
          <a:lstStyle/>
          <a:p>
            <a:r>
              <a:rPr lang="en-US" sz="2000" dirty="0"/>
              <a:t>British philosopher, political economist and civil servant (1806-1873) </a:t>
            </a:r>
          </a:p>
          <a:p>
            <a:r>
              <a:rPr lang="en-US" sz="2000" dirty="0"/>
              <a:t>Considered “the most influential English-speaking philosopher of the nineteenth century"</a:t>
            </a:r>
          </a:p>
          <a:p>
            <a:pPr marL="0" indent="0">
              <a:buNone/>
            </a:pPr>
            <a:endParaRPr lang="en-US" sz="2000" dirty="0"/>
          </a:p>
          <a:p>
            <a:pPr marL="0" indent="0">
              <a:buNone/>
            </a:pPr>
            <a:r>
              <a:rPr lang="en-US" sz="2400" b="1" dirty="0"/>
              <a:t>“Perpetual growth in material well-being is not possible or desirable.”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0913" y="3962400"/>
            <a:ext cx="1385887" cy="2204820"/>
          </a:xfrm>
          <a:prstGeom prst="rect">
            <a:avLst/>
          </a:prstGeom>
        </p:spPr>
      </p:pic>
      <p:sp>
        <p:nvSpPr>
          <p:cNvPr id="5" name="Rectangle 4"/>
          <p:cNvSpPr/>
          <p:nvPr/>
        </p:nvSpPr>
        <p:spPr>
          <a:xfrm>
            <a:off x="2057400" y="4543961"/>
            <a:ext cx="4572000" cy="1323439"/>
          </a:xfrm>
          <a:prstGeom prst="rect">
            <a:avLst/>
          </a:prstGeom>
        </p:spPr>
        <p:txBody>
          <a:bodyPr wrap="square">
            <a:spAutoFit/>
          </a:bodyPr>
          <a:lstStyle/>
          <a:p>
            <a:r>
              <a:rPr lang="en-US" sz="1600" dirty="0"/>
              <a:t>Mill argued that the logical conclusion of unlimited growth was destruction of the environment and a reduced quality of life. He concluded that a stationary state could be preferable to unending economic growth</a:t>
            </a:r>
          </a:p>
        </p:txBody>
      </p:sp>
      <p:pic>
        <p:nvPicPr>
          <p:cNvPr id="6" name="Picture 5">
            <a:extLst>
              <a:ext uri="{FF2B5EF4-FFF2-40B4-BE49-F238E27FC236}">
                <a16:creationId xmlns:a16="http://schemas.microsoft.com/office/drawing/2014/main" id="{592AFF80-CC56-408C-9959-4CCE2C0B6A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800" y="157771"/>
            <a:ext cx="1385888" cy="1970457"/>
          </a:xfrm>
          <a:prstGeom prst="rect">
            <a:avLst/>
          </a:prstGeom>
        </p:spPr>
      </p:pic>
      <p:sp>
        <p:nvSpPr>
          <p:cNvPr id="7" name="TextBox 6">
            <a:extLst>
              <a:ext uri="{FF2B5EF4-FFF2-40B4-BE49-F238E27FC236}">
                <a16:creationId xmlns:a16="http://schemas.microsoft.com/office/drawing/2014/main" id="{51191893-8784-404B-BB27-8D6DE12FDAEC}"/>
              </a:ext>
            </a:extLst>
          </p:cNvPr>
          <p:cNvSpPr txBox="1"/>
          <p:nvPr/>
        </p:nvSpPr>
        <p:spPr>
          <a:xfrm>
            <a:off x="634211" y="6177009"/>
            <a:ext cx="8164927" cy="523220"/>
          </a:xfrm>
          <a:prstGeom prst="rect">
            <a:avLst/>
          </a:prstGeom>
          <a:noFill/>
        </p:spPr>
        <p:txBody>
          <a:bodyPr wrap="none" rtlCol="0">
            <a:spAutoFit/>
          </a:bodyPr>
          <a:lstStyle/>
          <a:p>
            <a:r>
              <a:rPr lang="en-US" sz="2800" b="1" dirty="0"/>
              <a:t>WHY HAVE WE NOT LEARNED THIS LESSON?</a:t>
            </a:r>
          </a:p>
        </p:txBody>
      </p:sp>
      <p:sp>
        <p:nvSpPr>
          <p:cNvPr id="8" name="TextBox 7">
            <a:extLst>
              <a:ext uri="{FF2B5EF4-FFF2-40B4-BE49-F238E27FC236}">
                <a16:creationId xmlns:a16="http://schemas.microsoft.com/office/drawing/2014/main" id="{E4606211-93FF-4ED9-BAB5-133897828ABE}"/>
              </a:ext>
            </a:extLst>
          </p:cNvPr>
          <p:cNvSpPr txBox="1"/>
          <p:nvPr/>
        </p:nvSpPr>
        <p:spPr>
          <a:xfrm>
            <a:off x="7684373" y="5802868"/>
            <a:ext cx="697627" cy="369332"/>
          </a:xfrm>
          <a:prstGeom prst="rect">
            <a:avLst/>
          </a:prstGeom>
          <a:noFill/>
        </p:spPr>
        <p:txBody>
          <a:bodyPr wrap="none" rtlCol="0">
            <a:spAutoFit/>
          </a:bodyPr>
          <a:lstStyle/>
          <a:p>
            <a:r>
              <a:rPr lang="en-US" b="1" dirty="0"/>
              <a:t>1848</a:t>
            </a:r>
          </a:p>
        </p:txBody>
      </p:sp>
    </p:spTree>
    <p:custDataLst>
      <p:tags r:id="rId1"/>
    </p:custDataLst>
    <p:extLst>
      <p:ext uri="{BB962C8B-B14F-4D97-AF65-F5344CB8AC3E}">
        <p14:creationId xmlns:p14="http://schemas.microsoft.com/office/powerpoint/2010/main" val="236462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forward</a:t>
            </a:r>
          </a:p>
        </p:txBody>
      </p:sp>
      <p:sp>
        <p:nvSpPr>
          <p:cNvPr id="3" name="Content Placeholder 2"/>
          <p:cNvSpPr>
            <a:spLocks noGrp="1"/>
          </p:cNvSpPr>
          <p:nvPr>
            <p:ph idx="1"/>
          </p:nvPr>
        </p:nvSpPr>
        <p:spPr/>
        <p:txBody>
          <a:bodyPr>
            <a:normAutofit fontScale="85000" lnSpcReduction="20000"/>
          </a:bodyPr>
          <a:lstStyle/>
          <a:p>
            <a:r>
              <a:rPr lang="en-US" dirty="0"/>
              <a:t>Identify a shared common vision that respects planetary boundaries</a:t>
            </a:r>
          </a:p>
          <a:p>
            <a:r>
              <a:rPr lang="en-US" dirty="0"/>
              <a:t>Enhance built environment by mimicking natural processes</a:t>
            </a:r>
          </a:p>
          <a:p>
            <a:r>
              <a:rPr lang="en-US" dirty="0"/>
              <a:t>Systems thinking at all levels of </a:t>
            </a:r>
            <a:r>
              <a:rPr lang="en-US" dirty="0" smtClean="0"/>
              <a:t>decision-making</a:t>
            </a:r>
          </a:p>
          <a:p>
            <a:r>
              <a:rPr lang="en-US" dirty="0"/>
              <a:t>Define sustainability and measure/monitor if current trends are heading toward or away from these trajectories</a:t>
            </a:r>
          </a:p>
          <a:p>
            <a:endParaRPr lang="en-US" dirty="0" smtClean="0"/>
          </a:p>
          <a:p>
            <a:r>
              <a:rPr lang="en-US" dirty="0" smtClean="0"/>
              <a:t>Next generation initiates transformative change</a:t>
            </a:r>
            <a:endParaRPr lang="en-US" dirty="0"/>
          </a:p>
          <a:p>
            <a:endParaRPr lang="en-US" dirty="0"/>
          </a:p>
        </p:txBody>
      </p:sp>
    </p:spTree>
    <p:extLst>
      <p:ext uri="{BB962C8B-B14F-4D97-AF65-F5344CB8AC3E}">
        <p14:creationId xmlns:p14="http://schemas.microsoft.com/office/powerpoint/2010/main" val="9445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47800" y="381000"/>
            <a:ext cx="4191000" cy="1143000"/>
          </a:xfrm>
        </p:spPr>
        <p:txBody>
          <a:bodyPr>
            <a:normAutofit/>
          </a:bodyPr>
          <a:lstStyle/>
          <a:p>
            <a:pPr eaLnBrk="1" hangingPunct="1"/>
            <a:r>
              <a:rPr lang="en-US" sz="3600" b="1" dirty="0" smtClean="0">
                <a:latin typeface="+mn-lt"/>
                <a:cs typeface="Times New Roman" pitchFamily="18" charset="0"/>
              </a:rPr>
              <a:t>Greta Thunberg</a:t>
            </a:r>
            <a:endParaRPr lang="en-US" sz="3600" b="1" dirty="0">
              <a:latin typeface="+mn-lt"/>
              <a:cs typeface="Times New Roman" pitchFamily="18" charset="0"/>
            </a:endParaRPr>
          </a:p>
        </p:txBody>
      </p:sp>
      <p:sp>
        <p:nvSpPr>
          <p:cNvPr id="56323" name="Rectangle 3"/>
          <p:cNvSpPr>
            <a:spLocks noGrp="1" noChangeArrowheads="1"/>
          </p:cNvSpPr>
          <p:nvPr>
            <p:ph type="body" idx="1"/>
          </p:nvPr>
        </p:nvSpPr>
        <p:spPr>
          <a:xfrm>
            <a:off x="128954" y="2286000"/>
            <a:ext cx="8991600" cy="3505200"/>
          </a:xfrm>
        </p:spPr>
        <p:txBody>
          <a:bodyPr/>
          <a:lstStyle/>
          <a:p>
            <a:r>
              <a:rPr lang="en-US" sz="2400" dirty="0" smtClean="0">
                <a:ea typeface="Arial Unicode MS" pitchFamily="34" charset="-128"/>
                <a:cs typeface="Arial Unicode MS" pitchFamily="34" charset="-128"/>
              </a:rPr>
              <a:t>2018 </a:t>
            </a:r>
            <a:r>
              <a:rPr lang="en-US" sz="2400" dirty="0">
                <a:ea typeface="Arial Unicode MS" pitchFamily="34" charset="-128"/>
                <a:cs typeface="Arial Unicode MS" pitchFamily="34" charset="-128"/>
              </a:rPr>
              <a:t>– </a:t>
            </a:r>
            <a:r>
              <a:rPr lang="en-US" sz="2400" dirty="0" smtClean="0">
                <a:ea typeface="Arial Unicode MS" pitchFamily="34" charset="-128"/>
                <a:cs typeface="Arial Unicode MS" pitchFamily="34" charset="-128"/>
              </a:rPr>
              <a:t>School Strike for climate – Friday’s for Future</a:t>
            </a:r>
            <a:endParaRPr lang="en-US" sz="2400" b="1" dirty="0">
              <a:ea typeface="Arial Unicode MS" pitchFamily="34" charset="-128"/>
              <a:cs typeface="Arial Unicode MS" pitchFamily="34" charset="-128"/>
            </a:endParaRPr>
          </a:p>
          <a:p>
            <a:pPr eaLnBrk="1" hangingPunct="1">
              <a:lnSpc>
                <a:spcPct val="90000"/>
              </a:lnSpc>
            </a:pPr>
            <a:endParaRPr lang="en-US" sz="2400" dirty="0">
              <a:ea typeface="Arial Unicode MS" pitchFamily="34" charset="-128"/>
              <a:cs typeface="Arial Unicode MS" pitchFamily="34" charset="-128"/>
            </a:endParaRPr>
          </a:p>
          <a:p>
            <a:pPr eaLnBrk="1" hangingPunct="1">
              <a:lnSpc>
                <a:spcPct val="90000"/>
              </a:lnSpc>
            </a:pPr>
            <a:r>
              <a:rPr lang="en-US" sz="2400" dirty="0" smtClean="0">
                <a:ea typeface="Arial Unicode MS" pitchFamily="34" charset="-128"/>
                <a:cs typeface="Arial Unicode MS" pitchFamily="34" charset="-128"/>
              </a:rPr>
              <a:t>2019 Spoke before UN Climate conference</a:t>
            </a:r>
            <a:endParaRPr lang="en-US" sz="2400" dirty="0">
              <a:ea typeface="Arial Unicode MS" pitchFamily="34" charset="-128"/>
              <a:cs typeface="Arial Unicode MS" pitchFamily="34" charset="-128"/>
            </a:endParaRPr>
          </a:p>
          <a:p>
            <a:pPr eaLnBrk="1" hangingPunct="1">
              <a:lnSpc>
                <a:spcPct val="90000"/>
              </a:lnSpc>
              <a:buNone/>
            </a:pPr>
            <a:endParaRPr lang="en-US" sz="2400" dirty="0">
              <a:ea typeface="Arial Unicode MS" pitchFamily="34" charset="-128"/>
              <a:cs typeface="Arial Unicode MS" pitchFamily="34" charset="-128"/>
            </a:endParaRPr>
          </a:p>
          <a:p>
            <a:pPr>
              <a:lnSpc>
                <a:spcPct val="90000"/>
              </a:lnSpc>
            </a:pPr>
            <a:r>
              <a:rPr lang="en-US" sz="2400" dirty="0" smtClean="0">
                <a:ea typeface="Arial Unicode MS" pitchFamily="34" charset="-128"/>
                <a:cs typeface="Arial Unicode MS" pitchFamily="34" charset="-128"/>
              </a:rPr>
              <a:t>We will remember…</a:t>
            </a:r>
            <a:endParaRPr lang="en-US" sz="2400" dirty="0">
              <a:ea typeface="Arial Unicode MS" pitchFamily="34" charset="-128"/>
              <a:cs typeface="Arial Unicode MS" pitchFamily="34" charset="-128"/>
            </a:endParaRPr>
          </a:p>
        </p:txBody>
      </p:sp>
      <p:pic>
        <p:nvPicPr>
          <p:cNvPr id="2" name="Obrázek 1"/>
          <p:cNvPicPr>
            <a:picLocks noChangeAspect="1"/>
          </p:cNvPicPr>
          <p:nvPr/>
        </p:nvPicPr>
        <p:blipFill>
          <a:blip r:embed="rId2"/>
          <a:stretch>
            <a:fillRect/>
          </a:stretch>
        </p:blipFill>
        <p:spPr>
          <a:xfrm>
            <a:off x="0" y="0"/>
            <a:ext cx="1582615" cy="2057400"/>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040" y="37123"/>
            <a:ext cx="1889760" cy="1280160"/>
          </a:xfrm>
          <a:prstGeom prst="rect">
            <a:avLst/>
          </a:prstGeom>
        </p:spPr>
      </p:pic>
      <p:pic>
        <p:nvPicPr>
          <p:cNvPr id="4" name="Picture 3"/>
          <p:cNvPicPr>
            <a:picLocks noChangeAspect="1"/>
          </p:cNvPicPr>
          <p:nvPr/>
        </p:nvPicPr>
        <p:blipFill>
          <a:blip r:embed="rId4"/>
          <a:stretch>
            <a:fillRect/>
          </a:stretch>
        </p:blipFill>
        <p:spPr>
          <a:xfrm>
            <a:off x="6299842" y="4038600"/>
            <a:ext cx="2288857" cy="2288857"/>
          </a:xfrm>
          <a:prstGeom prst="rect">
            <a:avLst/>
          </a:prstGeom>
        </p:spPr>
      </p:pic>
      <p:sp>
        <p:nvSpPr>
          <p:cNvPr id="5" name="TextBox 4"/>
          <p:cNvSpPr txBox="1"/>
          <p:nvPr/>
        </p:nvSpPr>
        <p:spPr>
          <a:xfrm>
            <a:off x="5486400" y="6396335"/>
            <a:ext cx="3786554" cy="461665"/>
          </a:xfrm>
          <a:prstGeom prst="rect">
            <a:avLst/>
          </a:prstGeom>
          <a:noFill/>
        </p:spPr>
        <p:txBody>
          <a:bodyPr wrap="square" rtlCol="0">
            <a:spAutoFit/>
          </a:bodyPr>
          <a:lstStyle/>
          <a:p>
            <a:r>
              <a:rPr lang="en-US" sz="2400" dirty="0" smtClean="0"/>
              <a:t>Sunrise Movement - 2017</a:t>
            </a:r>
            <a:endParaRPr lang="en-US" dirty="0"/>
          </a:p>
        </p:txBody>
      </p:sp>
    </p:spTree>
    <p:extLst>
      <p:ext uri="{BB962C8B-B14F-4D97-AF65-F5344CB8AC3E}">
        <p14:creationId xmlns:p14="http://schemas.microsoft.com/office/powerpoint/2010/main" val="1757326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environmental resources have been poorly conserved in the past? </a:t>
            </a:r>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US" sz="2000" i="1" dirty="0"/>
              <a:t>Nature’s rate of return of ecosystem services leads us to over exploitation</a:t>
            </a:r>
          </a:p>
          <a:p>
            <a:pPr marL="971550" lvl="1" indent="-514350"/>
            <a:r>
              <a:rPr lang="en-US" sz="1600" dirty="0"/>
              <a:t>Living off the flow is too slow, </a:t>
            </a:r>
            <a:r>
              <a:rPr lang="en-US" sz="1600" dirty="0" smtClean="0"/>
              <a:t>for how </a:t>
            </a:r>
            <a:r>
              <a:rPr lang="en-US" sz="1600" dirty="0"/>
              <a:t>we want to grow</a:t>
            </a:r>
          </a:p>
          <a:p>
            <a:pPr marL="971550" lvl="1" indent="-514350"/>
            <a:r>
              <a:rPr lang="en-US" sz="1600" dirty="0"/>
              <a:t>Poor understanding of growth, exponential growth</a:t>
            </a:r>
          </a:p>
          <a:p>
            <a:pPr marL="514350" indent="-514350">
              <a:buFont typeface="+mj-lt"/>
              <a:buAutoNum type="arabicPeriod"/>
            </a:pPr>
            <a:r>
              <a:rPr lang="en-US" sz="2000" i="1" dirty="0"/>
              <a:t>Externalities</a:t>
            </a:r>
          </a:p>
          <a:p>
            <a:pPr marL="914400" lvl="1" indent="-514350"/>
            <a:r>
              <a:rPr lang="en-US" sz="1600" dirty="0"/>
              <a:t>Indirect cost not paid for by producer and consumer as part of a transaction</a:t>
            </a:r>
          </a:p>
          <a:p>
            <a:pPr marL="914400" lvl="1" indent="-514350"/>
            <a:r>
              <a:rPr lang="en-US" sz="1600" dirty="0"/>
              <a:t>When a decision (for example, to pollute the atmosphere) causes costs or benefits to individuals or groups other than the person making the decision</a:t>
            </a:r>
            <a:endParaRPr lang="en-US" sz="1600" i="1" dirty="0"/>
          </a:p>
          <a:p>
            <a:pPr marL="514350" indent="-514350">
              <a:buFont typeface="+mj-lt"/>
              <a:buAutoNum type="arabicPeriod"/>
            </a:pPr>
            <a:r>
              <a:rPr lang="en-US" sz="2000" i="1" dirty="0"/>
              <a:t>Pressure for resource consumption</a:t>
            </a:r>
          </a:p>
          <a:p>
            <a:pPr marL="914400" lvl="1" indent="-514350"/>
            <a:r>
              <a:rPr lang="en-US" sz="1600" dirty="0"/>
              <a:t>Economic and institutional growth paradigm</a:t>
            </a:r>
          </a:p>
          <a:p>
            <a:pPr marL="914400" lvl="1" indent="-514350"/>
            <a:r>
              <a:rPr lang="en-US" sz="1600" dirty="0"/>
              <a:t>Victor </a:t>
            </a:r>
            <a:r>
              <a:rPr lang="en-US" sz="1600" dirty="0" err="1"/>
              <a:t>Lebow</a:t>
            </a:r>
            <a:r>
              <a:rPr lang="en-US" sz="1600" dirty="0"/>
              <a:t> (1955): our enormously productive economy demands that we make consumption our way of life, that we convert the buying and use of goods into rituals, that we seek our spiritual satisfactions, our ego satisfactions, in consumption</a:t>
            </a:r>
            <a:endParaRPr lang="en-US" sz="1400" dirty="0"/>
          </a:p>
          <a:p>
            <a:pPr marL="914400" lvl="1" indent="-514350"/>
            <a:r>
              <a:rPr lang="en-US" sz="1600" dirty="0"/>
              <a:t>Marketing</a:t>
            </a:r>
          </a:p>
        </p:txBody>
      </p:sp>
    </p:spTree>
    <p:extLst>
      <p:ext uri="{BB962C8B-B14F-4D97-AF65-F5344CB8AC3E}">
        <p14:creationId xmlns:p14="http://schemas.microsoft.com/office/powerpoint/2010/main" val="228238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oon by Joel Pett from USA Today, December 200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762000"/>
            <a:ext cx="7620000" cy="50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83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193414"/>
            <a:ext cx="4115873" cy="618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0979" y="6400800"/>
            <a:ext cx="305404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clubofsiena.eco-soft.dk</a:t>
            </a:r>
          </a:p>
        </p:txBody>
      </p:sp>
      <p:sp>
        <p:nvSpPr>
          <p:cNvPr id="3" name="Rectangle 2">
            <a:extLst>
              <a:ext uri="{FF2B5EF4-FFF2-40B4-BE49-F238E27FC236}">
                <a16:creationId xmlns:a16="http://schemas.microsoft.com/office/drawing/2014/main" id="{43DB1ADB-4020-4075-A2C0-B22BD0F3A80C}"/>
              </a:ext>
            </a:extLst>
          </p:cNvPr>
          <p:cNvSpPr/>
          <p:nvPr/>
        </p:nvSpPr>
        <p:spPr>
          <a:xfrm>
            <a:off x="4648200" y="5865852"/>
            <a:ext cx="774571" cy="369332"/>
          </a:xfrm>
          <a:prstGeom prst="rect">
            <a:avLst/>
          </a:prstGeom>
        </p:spPr>
        <p:txBody>
          <a:bodyPr wrap="none">
            <a:spAutoFit/>
          </a:bodyPr>
          <a:lstStyle/>
          <a:p>
            <a:r>
              <a:rPr lang="en-US" b="1" dirty="0">
                <a:latin typeface="Tahoma" panose="020B0604030504040204" pitchFamily="34" charset="0"/>
                <a:cs typeface="Times New Roman" panose="02020603050405020304" pitchFamily="18" charset="0"/>
              </a:rPr>
              <a:t>2015</a:t>
            </a:r>
            <a:endParaRPr lang="en-US" dirty="0"/>
          </a:p>
        </p:txBody>
      </p:sp>
      <p:sp>
        <p:nvSpPr>
          <p:cNvPr id="4" name="TextBox 3">
            <a:extLst>
              <a:ext uri="{FF2B5EF4-FFF2-40B4-BE49-F238E27FC236}">
                <a16:creationId xmlns:a16="http://schemas.microsoft.com/office/drawing/2014/main" id="{16CD3C97-0B59-44E0-B36A-7E6ADE9B706C}"/>
              </a:ext>
            </a:extLst>
          </p:cNvPr>
          <p:cNvSpPr txBox="1"/>
          <p:nvPr/>
        </p:nvSpPr>
        <p:spPr>
          <a:xfrm>
            <a:off x="456127" y="1371600"/>
            <a:ext cx="3276600" cy="1200329"/>
          </a:xfrm>
          <a:prstGeom prst="rect">
            <a:avLst/>
          </a:prstGeom>
          <a:noFill/>
        </p:spPr>
        <p:txBody>
          <a:bodyPr wrap="square" rtlCol="0">
            <a:spAutoFit/>
          </a:bodyPr>
          <a:lstStyle/>
          <a:p>
            <a:r>
              <a:rPr lang="en-US" sz="2400" dirty="0"/>
              <a:t>Ecosystems do quite well under constraints, let’s learn from them</a:t>
            </a:r>
          </a:p>
        </p:txBody>
      </p:sp>
    </p:spTree>
    <p:extLst>
      <p:ext uri="{BB962C8B-B14F-4D97-AF65-F5344CB8AC3E}">
        <p14:creationId xmlns:p14="http://schemas.microsoft.com/office/powerpoint/2010/main" val="399016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838200" y="1143000"/>
            <a:ext cx="4209288" cy="1981200"/>
          </a:xfrm>
        </p:spPr>
        <p:txBody>
          <a:bodyPr>
            <a:normAutofit/>
          </a:bodyPr>
          <a:lstStyle/>
          <a:p>
            <a:r>
              <a:rPr lang="en-US" sz="2800" b="1" i="1" dirty="0">
                <a:latin typeface="Times New Roman" panose="02020603050405020304" pitchFamily="18" charset="0"/>
                <a:cs typeface="Times New Roman" panose="02020603050405020304" pitchFamily="18" charset="0"/>
              </a:rPr>
              <a:t>“There are limits.  Let’s celebrate the limits, because we can reinvent a different future.</a:t>
            </a:r>
            <a:r>
              <a:rPr lang="en-US" sz="2800" b="1" dirty="0">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27FC5F61-DE85-4B40-AFA5-B170754837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399" y="3505200"/>
            <a:ext cx="2268661" cy="2752725"/>
          </a:xfrm>
          <a:prstGeom prst="rect">
            <a:avLst/>
          </a:prstGeom>
        </p:spPr>
      </p:pic>
      <p:pic>
        <p:nvPicPr>
          <p:cNvPr id="3" name="Picture 2">
            <a:extLst>
              <a:ext uri="{FF2B5EF4-FFF2-40B4-BE49-F238E27FC236}">
                <a16:creationId xmlns:a16="http://schemas.microsoft.com/office/drawing/2014/main" id="{56E71176-C75E-49FF-A9FB-86A177F9D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5715000"/>
            <a:ext cx="2019534" cy="905164"/>
          </a:xfrm>
          <a:prstGeom prst="rect">
            <a:avLst/>
          </a:prstGeom>
        </p:spPr>
      </p:pic>
      <p:pic>
        <p:nvPicPr>
          <p:cNvPr id="5" name="Picture 4">
            <a:extLst>
              <a:ext uri="{FF2B5EF4-FFF2-40B4-BE49-F238E27FC236}">
                <a16:creationId xmlns:a16="http://schemas.microsoft.com/office/drawing/2014/main" id="{87A58BC6-9EC3-4D2F-B9B6-4B37F52D71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6402" y="1143000"/>
            <a:ext cx="3505200" cy="1834388"/>
          </a:xfrm>
          <a:prstGeom prst="rect">
            <a:avLst/>
          </a:prstGeom>
        </p:spPr>
      </p:pic>
      <p:sp>
        <p:nvSpPr>
          <p:cNvPr id="4" name="Rectangle 3">
            <a:extLst>
              <a:ext uri="{FF2B5EF4-FFF2-40B4-BE49-F238E27FC236}">
                <a16:creationId xmlns:a16="http://schemas.microsoft.com/office/drawing/2014/main" id="{1BB29756-4983-4A3E-BB6B-5A34D9A728CD}"/>
              </a:ext>
            </a:extLst>
          </p:cNvPr>
          <p:cNvSpPr/>
          <p:nvPr/>
        </p:nvSpPr>
        <p:spPr>
          <a:xfrm>
            <a:off x="4191000" y="6167582"/>
            <a:ext cx="4572000" cy="646331"/>
          </a:xfrm>
          <a:prstGeom prst="rect">
            <a:avLst/>
          </a:prstGeom>
        </p:spPr>
        <p:txBody>
          <a:bodyPr>
            <a:spAutoFit/>
          </a:bodyPr>
          <a:lstStyle/>
          <a:p>
            <a:r>
              <a:rPr lang="en-US" dirty="0"/>
              <a:t>Sunita </a:t>
            </a:r>
            <a:r>
              <a:rPr lang="en-US" dirty="0" err="1"/>
              <a:t>Narain</a:t>
            </a:r>
            <a:endParaRPr lang="en-US" dirty="0"/>
          </a:p>
          <a:p>
            <a:r>
              <a:rPr lang="en-US" dirty="0"/>
              <a:t>This Changes Everything 2015</a:t>
            </a:r>
          </a:p>
        </p:txBody>
      </p:sp>
    </p:spTree>
    <p:extLst>
      <p:ext uri="{BB962C8B-B14F-4D97-AF65-F5344CB8AC3E}">
        <p14:creationId xmlns:p14="http://schemas.microsoft.com/office/powerpoint/2010/main" val="220063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of Unsustainability</a:t>
            </a:r>
          </a:p>
        </p:txBody>
      </p:sp>
      <p:sp>
        <p:nvSpPr>
          <p:cNvPr id="3" name="Content Placeholder 2"/>
          <p:cNvSpPr>
            <a:spLocks noGrp="1"/>
          </p:cNvSpPr>
          <p:nvPr>
            <p:ph sz="quarter" idx="1"/>
          </p:nvPr>
        </p:nvSpPr>
        <p:spPr/>
        <p:txBody>
          <a:bodyPr/>
          <a:lstStyle/>
          <a:p>
            <a:r>
              <a:rPr lang="en-US" dirty="0"/>
              <a:t>HUMAN POPULATION INCREASE</a:t>
            </a:r>
          </a:p>
          <a:p>
            <a:pPr lvl="1">
              <a:buFont typeface="Wingdings" pitchFamily="2" charset="2"/>
              <a:buChar char="Ø"/>
            </a:pPr>
            <a:r>
              <a:rPr lang="en-US" dirty="0"/>
              <a:t>Agriculture</a:t>
            </a:r>
          </a:p>
          <a:p>
            <a:pPr lvl="1">
              <a:buFont typeface="Wingdings" pitchFamily="2" charset="2"/>
              <a:buChar char="Ø"/>
            </a:pPr>
            <a:r>
              <a:rPr lang="en-US" dirty="0"/>
              <a:t>Shelter</a:t>
            </a:r>
          </a:p>
          <a:p>
            <a:pPr lvl="1">
              <a:buFont typeface="Wingdings" pitchFamily="2" charset="2"/>
              <a:buChar char="Ø"/>
            </a:pPr>
            <a:r>
              <a:rPr lang="en-US" dirty="0"/>
              <a:t>Mobility</a:t>
            </a:r>
          </a:p>
          <a:p>
            <a:pPr lvl="1">
              <a:buFont typeface="Wingdings" pitchFamily="2" charset="2"/>
              <a:buChar char="Ø"/>
            </a:pPr>
            <a:r>
              <a:rPr lang="en-US" dirty="0"/>
              <a:t>Stuff</a:t>
            </a:r>
          </a:p>
        </p:txBody>
      </p:sp>
      <p:cxnSp>
        <p:nvCxnSpPr>
          <p:cNvPr id="5" name="Straight Connector 4"/>
          <p:cNvCxnSpPr/>
          <p:nvPr/>
        </p:nvCxnSpPr>
        <p:spPr>
          <a:xfrm>
            <a:off x="3257550" y="2457450"/>
            <a:ext cx="0" cy="10858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257550" y="3000375"/>
            <a:ext cx="685800" cy="371475"/>
          </a:xfrm>
          <a:prstGeom prst="bentConnector3">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57651" y="3136554"/>
            <a:ext cx="3381054" cy="2031325"/>
          </a:xfrm>
          <a:prstGeom prst="rect">
            <a:avLst/>
          </a:prstGeom>
          <a:noFill/>
        </p:spPr>
        <p:txBody>
          <a:bodyPr wrap="none" rtlCol="0">
            <a:spAutoFit/>
          </a:bodyPr>
          <a:lstStyle/>
          <a:p>
            <a:r>
              <a:rPr lang="en-US" dirty="0"/>
              <a:t>Use Energy and </a:t>
            </a:r>
          </a:p>
          <a:p>
            <a:r>
              <a:rPr lang="en-US" dirty="0"/>
              <a:t>Material Resources</a:t>
            </a:r>
          </a:p>
          <a:p>
            <a:r>
              <a:rPr lang="en-US" dirty="0"/>
              <a:t>  causes</a:t>
            </a:r>
          </a:p>
          <a:p>
            <a:pPr marL="346472" indent="-216694">
              <a:buFont typeface="Wingdings" pitchFamily="2" charset="2"/>
              <a:buChar char="Ø"/>
            </a:pPr>
            <a:r>
              <a:rPr lang="en-US" dirty="0"/>
              <a:t>Land use change</a:t>
            </a:r>
          </a:p>
          <a:p>
            <a:pPr marL="346472" indent="-216694">
              <a:buFont typeface="Wingdings" pitchFamily="2" charset="2"/>
              <a:buChar char="Ø"/>
            </a:pPr>
            <a:r>
              <a:rPr lang="en-US" dirty="0"/>
              <a:t>Habitat loss</a:t>
            </a:r>
          </a:p>
          <a:p>
            <a:pPr marL="346472" indent="-216694">
              <a:buFont typeface="Wingdings" pitchFamily="2" charset="2"/>
              <a:buChar char="Ø"/>
            </a:pPr>
            <a:r>
              <a:rPr lang="en-US" dirty="0"/>
              <a:t>Deforestation</a:t>
            </a:r>
          </a:p>
          <a:p>
            <a:pPr marL="346472" indent="-216694">
              <a:buFont typeface="Wingdings" pitchFamily="2" charset="2"/>
              <a:buChar char="Ø"/>
            </a:pPr>
            <a:r>
              <a:rPr lang="en-US" dirty="0"/>
              <a:t>Alter biogeochemical cycles</a:t>
            </a:r>
          </a:p>
        </p:txBody>
      </p:sp>
      <p:grpSp>
        <p:nvGrpSpPr>
          <p:cNvPr id="16" name="Group 15"/>
          <p:cNvGrpSpPr/>
          <p:nvPr/>
        </p:nvGrpSpPr>
        <p:grpSpPr>
          <a:xfrm>
            <a:off x="2171701" y="4650830"/>
            <a:ext cx="3576478" cy="1754326"/>
            <a:chOff x="1371600" y="5058105"/>
            <a:chExt cx="4768637" cy="2339100"/>
          </a:xfrm>
        </p:grpSpPr>
        <p:sp>
          <p:nvSpPr>
            <p:cNvPr id="9" name="TextBox 8"/>
            <p:cNvSpPr txBox="1"/>
            <p:nvPr/>
          </p:nvSpPr>
          <p:spPr>
            <a:xfrm>
              <a:off x="1371600" y="5058105"/>
              <a:ext cx="2588742" cy="2339100"/>
            </a:xfrm>
            <a:prstGeom prst="rect">
              <a:avLst/>
            </a:prstGeom>
            <a:noFill/>
          </p:spPr>
          <p:txBody>
            <a:bodyPr wrap="none" rtlCol="0">
              <a:spAutoFit/>
            </a:bodyPr>
            <a:lstStyle/>
            <a:p>
              <a:r>
                <a:rPr lang="en-US" dirty="0"/>
                <a:t>Climate Change</a:t>
              </a:r>
            </a:p>
            <a:p>
              <a:r>
                <a:rPr lang="en-US" dirty="0"/>
                <a:t>Eutrophication</a:t>
              </a:r>
            </a:p>
            <a:p>
              <a:r>
                <a:rPr lang="en-US" dirty="0"/>
                <a:t>Acid precipitation</a:t>
              </a:r>
            </a:p>
            <a:p>
              <a:r>
                <a:rPr lang="en-US" dirty="0"/>
                <a:t>Ozone Depletion</a:t>
              </a:r>
            </a:p>
            <a:p>
              <a:r>
                <a:rPr lang="en-US" dirty="0"/>
                <a:t>Smog</a:t>
              </a:r>
            </a:p>
            <a:p>
              <a:r>
                <a:rPr lang="en-US" dirty="0"/>
                <a:t>…</a:t>
              </a:r>
            </a:p>
          </p:txBody>
        </p:sp>
        <p:cxnSp>
          <p:nvCxnSpPr>
            <p:cNvPr id="11" name="Elbow Connector 10"/>
            <p:cNvCxnSpPr>
              <a:stCxn id="8" idx="2"/>
            </p:cNvCxnSpPr>
            <p:nvPr/>
          </p:nvCxnSpPr>
          <p:spPr>
            <a:xfrm rot="5400000">
              <a:off x="4919341" y="4714370"/>
              <a:ext cx="187761" cy="225403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9600" y="6019800"/>
              <a:ext cx="1426032" cy="492442"/>
            </a:xfrm>
            <a:prstGeom prst="rect">
              <a:avLst/>
            </a:prstGeom>
            <a:noFill/>
          </p:spPr>
          <p:txBody>
            <a:bodyPr wrap="none" rtlCol="0">
              <a:spAutoFit/>
            </a:bodyPr>
            <a:lstStyle/>
            <a:p>
              <a:r>
                <a:rPr lang="en-US" dirty="0"/>
                <a:t>Leads to</a:t>
              </a:r>
            </a:p>
          </p:txBody>
        </p:sp>
      </p:grpSp>
      <p:pic>
        <p:nvPicPr>
          <p:cNvPr id="4" name="Picture 3">
            <a:extLst>
              <a:ext uri="{FF2B5EF4-FFF2-40B4-BE49-F238E27FC236}">
                <a16:creationId xmlns:a16="http://schemas.microsoft.com/office/drawing/2014/main" id="{74D3CB76-57DD-4DBF-AAAC-F75461170D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3729" y="2474973"/>
            <a:ext cx="2694072" cy="1792227"/>
          </a:xfrm>
          <a:prstGeom prst="rect">
            <a:avLst/>
          </a:prstGeom>
        </p:spPr>
      </p:pic>
    </p:spTree>
    <p:custDataLst>
      <p:tags r:id="rId1"/>
    </p:custDataLst>
    <p:extLst>
      <p:ext uri="{BB962C8B-B14F-4D97-AF65-F5344CB8AC3E}">
        <p14:creationId xmlns:p14="http://schemas.microsoft.com/office/powerpoint/2010/main" val="374110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 calcmode="lin" valueType="num">
                                      <p:cBhvr additive="base">
                                        <p:cTn id="4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
                                            <p:txEl>
                                              <p:pRg st="4" end="4"/>
                                            </p:txEl>
                                          </p:spTgt>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additive="base">
                                        <p:cTn id="5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Economics</a:t>
            </a:r>
          </a:p>
        </p:txBody>
      </p:sp>
      <p:sp>
        <p:nvSpPr>
          <p:cNvPr id="3" name="Content Placeholder 2"/>
          <p:cNvSpPr>
            <a:spLocks noGrp="1"/>
          </p:cNvSpPr>
          <p:nvPr>
            <p:ph sz="quarter" idx="1"/>
          </p:nvPr>
        </p:nvSpPr>
        <p:spPr>
          <a:xfrm>
            <a:off x="457200" y="2438400"/>
            <a:ext cx="8229600" cy="3886200"/>
          </a:xfrm>
        </p:spPr>
        <p:txBody>
          <a:bodyPr/>
          <a:lstStyle/>
          <a:p>
            <a:r>
              <a:rPr lang="en-US" sz="2800" dirty="0"/>
              <a:t>Economics is one the main organizing forces in society</a:t>
            </a:r>
          </a:p>
          <a:p>
            <a:pPr>
              <a:buNone/>
            </a:pPr>
            <a:endParaRPr lang="en-US" sz="2800" dirty="0"/>
          </a:p>
          <a:p>
            <a:r>
              <a:rPr lang="en-US" sz="2800" dirty="0"/>
              <a:t>Many decisions are made based on cost-benefit analysis but true costs (direct + indirect) to individual, society, or environment are often not known</a:t>
            </a:r>
          </a:p>
        </p:txBody>
      </p:sp>
      <p:pic>
        <p:nvPicPr>
          <p:cNvPr id="4" name="Picture 3">
            <a:extLst>
              <a:ext uri="{FF2B5EF4-FFF2-40B4-BE49-F238E27FC236}">
                <a16:creationId xmlns:a16="http://schemas.microsoft.com/office/drawing/2014/main" id="{0ADDA4BA-22ED-46D0-BF35-63F1963398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609600"/>
            <a:ext cx="2259330" cy="1673869"/>
          </a:xfrm>
          <a:prstGeom prst="rect">
            <a:avLst/>
          </a:prstGeom>
        </p:spPr>
      </p:pic>
    </p:spTree>
    <p:extLst>
      <p:ext uri="{BB962C8B-B14F-4D97-AF65-F5344CB8AC3E}">
        <p14:creationId xmlns:p14="http://schemas.microsoft.com/office/powerpoint/2010/main" val="303425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B66435-D9E6-4A16-98E4-F8A84C7C86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8" y="857250"/>
            <a:ext cx="9144000" cy="5143500"/>
          </a:xfrm>
          <a:prstGeom prst="rect">
            <a:avLst/>
          </a:prstGeom>
        </p:spPr>
      </p:pic>
      <p:sp>
        <p:nvSpPr>
          <p:cNvPr id="6" name="TextBox 5">
            <a:extLst>
              <a:ext uri="{FF2B5EF4-FFF2-40B4-BE49-F238E27FC236}">
                <a16:creationId xmlns:a16="http://schemas.microsoft.com/office/drawing/2014/main" id="{925F6C65-A09B-417E-83BF-3BF1EFD51B6F}"/>
              </a:ext>
            </a:extLst>
          </p:cNvPr>
          <p:cNvSpPr txBox="1"/>
          <p:nvPr/>
        </p:nvSpPr>
        <p:spPr>
          <a:xfrm>
            <a:off x="20994" y="1263132"/>
            <a:ext cx="1198205" cy="923330"/>
          </a:xfrm>
          <a:prstGeom prst="rect">
            <a:avLst/>
          </a:prstGeom>
          <a:noFill/>
        </p:spPr>
        <p:txBody>
          <a:bodyPr wrap="square" rtlCol="0">
            <a:spAutoFit/>
          </a:bodyPr>
          <a:lstStyle/>
          <a:p>
            <a:r>
              <a:rPr lang="en-US" dirty="0">
                <a:solidFill>
                  <a:schemeClr val="bg1"/>
                </a:solidFill>
              </a:rPr>
              <a:t>Economic Growth Models</a:t>
            </a:r>
          </a:p>
        </p:txBody>
      </p:sp>
      <p:sp>
        <p:nvSpPr>
          <p:cNvPr id="2" name="TextBox 1">
            <a:extLst>
              <a:ext uri="{FF2B5EF4-FFF2-40B4-BE49-F238E27FC236}">
                <a16:creationId xmlns:a16="http://schemas.microsoft.com/office/drawing/2014/main" id="{21910C84-7A37-44FF-83E0-365D2C7C8277}"/>
              </a:ext>
            </a:extLst>
          </p:cNvPr>
          <p:cNvSpPr txBox="1"/>
          <p:nvPr/>
        </p:nvSpPr>
        <p:spPr>
          <a:xfrm>
            <a:off x="3048000" y="6172200"/>
            <a:ext cx="4237057" cy="461665"/>
          </a:xfrm>
          <a:prstGeom prst="rect">
            <a:avLst/>
          </a:prstGeom>
          <a:noFill/>
        </p:spPr>
        <p:txBody>
          <a:bodyPr wrap="none" rtlCol="0">
            <a:spAutoFit/>
          </a:bodyPr>
          <a:lstStyle/>
          <a:p>
            <a:r>
              <a:rPr lang="en-US" sz="2400" dirty="0"/>
              <a:t>WHERE IS ENVIRONMENT?</a:t>
            </a:r>
          </a:p>
        </p:txBody>
      </p:sp>
    </p:spTree>
    <p:custDataLst>
      <p:tags r:id="rId1"/>
    </p:custDataLst>
    <p:extLst>
      <p:ext uri="{BB962C8B-B14F-4D97-AF65-F5344CB8AC3E}">
        <p14:creationId xmlns:p14="http://schemas.microsoft.com/office/powerpoint/2010/main" val="146354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polyp.org.uk/cartoons/consumerism/polyp_cartoon_Still_Not_Happ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0212" y="1452265"/>
            <a:ext cx="2957513" cy="4386263"/>
          </a:xfrm>
          <a:prstGeom prst="rect">
            <a:avLst/>
          </a:prstGeom>
          <a:noFill/>
        </p:spPr>
      </p:pic>
      <p:pic>
        <p:nvPicPr>
          <p:cNvPr id="35848" name="Picture 8" descr="http://environment.research.yale.edu/documents/images/0-9/08Spr-happiness-chart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848" y="2971800"/>
            <a:ext cx="3633152" cy="2419349"/>
          </a:xfrm>
          <a:prstGeom prst="rect">
            <a:avLst/>
          </a:prstGeom>
          <a:noFill/>
        </p:spPr>
      </p:pic>
      <p:sp>
        <p:nvSpPr>
          <p:cNvPr id="2" name="TextBox 1">
            <a:extLst>
              <a:ext uri="{FF2B5EF4-FFF2-40B4-BE49-F238E27FC236}">
                <a16:creationId xmlns:a16="http://schemas.microsoft.com/office/drawing/2014/main" id="{313CF7F4-BE6B-4D83-916C-28D768E08832}"/>
              </a:ext>
            </a:extLst>
          </p:cNvPr>
          <p:cNvSpPr txBox="1"/>
          <p:nvPr/>
        </p:nvSpPr>
        <p:spPr>
          <a:xfrm>
            <a:off x="685800" y="990600"/>
            <a:ext cx="4445448" cy="461665"/>
          </a:xfrm>
          <a:prstGeom prst="rect">
            <a:avLst/>
          </a:prstGeom>
          <a:noFill/>
        </p:spPr>
        <p:txBody>
          <a:bodyPr wrap="none" rtlCol="0">
            <a:spAutoFit/>
          </a:bodyPr>
          <a:lstStyle/>
          <a:p>
            <a:r>
              <a:rPr lang="en-US" sz="2400" dirty="0"/>
              <a:t>What is the purpose of growth?</a:t>
            </a:r>
          </a:p>
        </p:txBody>
      </p:sp>
      <p:sp>
        <p:nvSpPr>
          <p:cNvPr id="3" name="TextBox 2">
            <a:extLst>
              <a:ext uri="{FF2B5EF4-FFF2-40B4-BE49-F238E27FC236}">
                <a16:creationId xmlns:a16="http://schemas.microsoft.com/office/drawing/2014/main" id="{49B95424-9446-4B02-BC5B-0E3666385492}"/>
              </a:ext>
            </a:extLst>
          </p:cNvPr>
          <p:cNvSpPr txBox="1"/>
          <p:nvPr/>
        </p:nvSpPr>
        <p:spPr>
          <a:xfrm>
            <a:off x="685800" y="6172200"/>
            <a:ext cx="5438348" cy="369332"/>
          </a:xfrm>
          <a:prstGeom prst="rect">
            <a:avLst/>
          </a:prstGeom>
          <a:noFill/>
        </p:spPr>
        <p:txBody>
          <a:bodyPr wrap="none" rtlCol="0">
            <a:spAutoFit/>
          </a:bodyPr>
          <a:lstStyle/>
          <a:p>
            <a:r>
              <a:rPr lang="en-US" dirty="0"/>
              <a:t>Alternative well-being indicators tell a different story</a:t>
            </a:r>
          </a:p>
        </p:txBody>
      </p:sp>
      <p:cxnSp>
        <p:nvCxnSpPr>
          <p:cNvPr id="5" name="Straight Arrow Connector 4">
            <a:extLst>
              <a:ext uri="{FF2B5EF4-FFF2-40B4-BE49-F238E27FC236}">
                <a16:creationId xmlns:a16="http://schemas.microsoft.com/office/drawing/2014/main" id="{2D6184C8-AD68-40BF-BA43-BBC8E2735158}"/>
              </a:ext>
            </a:extLst>
          </p:cNvPr>
          <p:cNvCxnSpPr/>
          <p:nvPr/>
        </p:nvCxnSpPr>
        <p:spPr bwMode="auto">
          <a:xfrm flipV="1">
            <a:off x="1752600" y="4800600"/>
            <a:ext cx="762000" cy="1371600"/>
          </a:xfrm>
          <a:prstGeom prst="straightConnector1">
            <a:avLst/>
          </a:prstGeom>
          <a:solidFill>
            <a:schemeClr val="accent1"/>
          </a:solidFill>
          <a:ln w="28575" cap="flat" cmpd="sng" algn="ctr">
            <a:solidFill>
              <a:srgbClr val="006600"/>
            </a:solidFill>
            <a:prstDash val="solid"/>
            <a:round/>
            <a:headEnd type="none" w="med" len="med"/>
            <a:tailEnd type="triangle"/>
          </a:ln>
          <a:effectLst/>
        </p:spPr>
      </p:cxnSp>
      <p:sp>
        <p:nvSpPr>
          <p:cNvPr id="7" name="TextBox 6">
            <a:extLst>
              <a:ext uri="{FF2B5EF4-FFF2-40B4-BE49-F238E27FC236}">
                <a16:creationId xmlns:a16="http://schemas.microsoft.com/office/drawing/2014/main" id="{B75103BB-6493-406A-BF8E-ED040567F223}"/>
              </a:ext>
            </a:extLst>
          </p:cNvPr>
          <p:cNvSpPr txBox="1"/>
          <p:nvPr/>
        </p:nvSpPr>
        <p:spPr>
          <a:xfrm>
            <a:off x="676275" y="1826568"/>
            <a:ext cx="4774064" cy="461665"/>
          </a:xfrm>
          <a:prstGeom prst="rect">
            <a:avLst/>
          </a:prstGeom>
          <a:noFill/>
        </p:spPr>
        <p:txBody>
          <a:bodyPr wrap="none" rtlCol="0">
            <a:spAutoFit/>
          </a:bodyPr>
          <a:lstStyle/>
          <a:p>
            <a:r>
              <a:rPr lang="en-US" sz="2400" dirty="0"/>
              <a:t>Does bigger always mean better?</a:t>
            </a:r>
          </a:p>
        </p:txBody>
      </p:sp>
    </p:spTree>
    <p:custDataLst>
      <p:tags r:id="rId1"/>
    </p:custDataLst>
    <p:extLst>
      <p:ext uri="{BB962C8B-B14F-4D97-AF65-F5344CB8AC3E}">
        <p14:creationId xmlns:p14="http://schemas.microsoft.com/office/powerpoint/2010/main" val="294607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500"/>
                                        <p:tgtEl>
                                          <p:spTgt spid="358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polyp.org.uk/cartoons/consumerism/polyp_cartoon_enough.jpg"/>
          <p:cNvPicPr>
            <a:picLocks noChangeAspect="1" noChangeArrowheads="1"/>
          </p:cNvPicPr>
          <p:nvPr/>
        </p:nvPicPr>
        <p:blipFill>
          <a:blip r:embed="rId2"/>
          <a:srcRect/>
          <a:stretch>
            <a:fillRect/>
          </a:stretch>
        </p:blipFill>
        <p:spPr bwMode="auto">
          <a:xfrm>
            <a:off x="882814" y="1905000"/>
            <a:ext cx="7538626" cy="4495800"/>
          </a:xfrm>
          <a:prstGeom prst="rect">
            <a:avLst/>
          </a:prstGeom>
          <a:noFill/>
        </p:spPr>
      </p:pic>
      <p:sp>
        <p:nvSpPr>
          <p:cNvPr id="2" name="TextBox 1">
            <a:extLst>
              <a:ext uri="{FF2B5EF4-FFF2-40B4-BE49-F238E27FC236}">
                <a16:creationId xmlns:a16="http://schemas.microsoft.com/office/drawing/2014/main" id="{AC51F96A-C667-4155-96C6-71248E0C963E}"/>
              </a:ext>
            </a:extLst>
          </p:cNvPr>
          <p:cNvSpPr txBox="1"/>
          <p:nvPr/>
        </p:nvSpPr>
        <p:spPr>
          <a:xfrm>
            <a:off x="816451" y="1143000"/>
            <a:ext cx="7443063" cy="369332"/>
          </a:xfrm>
          <a:prstGeom prst="rect">
            <a:avLst/>
          </a:prstGeom>
          <a:noFill/>
        </p:spPr>
        <p:txBody>
          <a:bodyPr wrap="none" rtlCol="0">
            <a:spAutoFit/>
          </a:bodyPr>
          <a:lstStyle/>
          <a:p>
            <a:r>
              <a:rPr lang="en-US" dirty="0"/>
              <a:t>Humans are social animals, measuring in terms of others, not absolutes</a:t>
            </a:r>
          </a:p>
        </p:txBody>
      </p:sp>
    </p:spTree>
    <p:extLst>
      <p:ext uri="{BB962C8B-B14F-4D97-AF65-F5344CB8AC3E}">
        <p14:creationId xmlns:p14="http://schemas.microsoft.com/office/powerpoint/2010/main" val="46397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9"/>
</p:tagLst>
</file>

<file path=ppt/tags/tag10.xml><?xml version="1.0" encoding="utf-8"?>
<p:tagLst xmlns:a="http://schemas.openxmlformats.org/drawingml/2006/main" xmlns:r="http://schemas.openxmlformats.org/officeDocument/2006/relationships" xmlns:p="http://schemas.openxmlformats.org/presentationml/2006/main">
  <p:tag name="TIMING" val="|51.1|58.4"/>
</p:tagLst>
</file>

<file path=ppt/tags/tag2.xml><?xml version="1.0" encoding="utf-8"?>
<p:tagLst xmlns:a="http://schemas.openxmlformats.org/drawingml/2006/main" xmlns:r="http://schemas.openxmlformats.org/officeDocument/2006/relationships" xmlns:p="http://schemas.openxmlformats.org/presentationml/2006/main">
  <p:tag name="TIMING" val="|13.2|10.3|5.2|11.3"/>
</p:tagLst>
</file>

<file path=ppt/tags/tag3.xml><?xml version="1.0" encoding="utf-8"?>
<p:tagLst xmlns:a="http://schemas.openxmlformats.org/drawingml/2006/main" xmlns:r="http://schemas.openxmlformats.org/officeDocument/2006/relationships" xmlns:p="http://schemas.openxmlformats.org/presentationml/2006/main">
  <p:tag name="TIMING" val="|26.8"/>
</p:tagLst>
</file>

<file path=ppt/tags/tag4.xml><?xml version="1.0" encoding="utf-8"?>
<p:tagLst xmlns:a="http://schemas.openxmlformats.org/drawingml/2006/main" xmlns:r="http://schemas.openxmlformats.org/officeDocument/2006/relationships" xmlns:p="http://schemas.openxmlformats.org/presentationml/2006/main">
  <p:tag name="TIMING" val="|33.3"/>
</p:tagLst>
</file>

<file path=ppt/tags/tag5.xml><?xml version="1.0" encoding="utf-8"?>
<p:tagLst xmlns:a="http://schemas.openxmlformats.org/drawingml/2006/main" xmlns:r="http://schemas.openxmlformats.org/officeDocument/2006/relationships" xmlns:p="http://schemas.openxmlformats.org/presentationml/2006/main">
  <p:tag name="TIMING" val="|18.4|49.8"/>
</p:tagLst>
</file>

<file path=ppt/tags/tag6.xml><?xml version="1.0" encoding="utf-8"?>
<p:tagLst xmlns:a="http://schemas.openxmlformats.org/drawingml/2006/main" xmlns:r="http://schemas.openxmlformats.org/officeDocument/2006/relationships" xmlns:p="http://schemas.openxmlformats.org/presentationml/2006/main">
  <p:tag name="TIMING" val="|18.8"/>
</p:tagLst>
</file>

<file path=ppt/tags/tag7.xml><?xml version="1.0" encoding="utf-8"?>
<p:tagLst xmlns:a="http://schemas.openxmlformats.org/drawingml/2006/main" xmlns:r="http://schemas.openxmlformats.org/officeDocument/2006/relationships" xmlns:p="http://schemas.openxmlformats.org/presentationml/2006/main">
  <p:tag name="TIMING" val="|42.8"/>
</p:tagLst>
</file>

<file path=ppt/tags/tag8.xml><?xml version="1.0" encoding="utf-8"?>
<p:tagLst xmlns:a="http://schemas.openxmlformats.org/drawingml/2006/main" xmlns:r="http://schemas.openxmlformats.org/officeDocument/2006/relationships" xmlns:p="http://schemas.openxmlformats.org/presentationml/2006/main">
  <p:tag name="TIMING" val="|17.1|24.8"/>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13" ma:contentTypeDescription="Create a new document." ma:contentTypeScope="" ma:versionID="6466605cb76aa99df4483d767fed8817">
  <xsd:schema xmlns:xsd="http://www.w3.org/2001/XMLSchema" xmlns:xs="http://www.w3.org/2001/XMLSchema" xmlns:p="http://schemas.microsoft.com/office/2006/metadata/properties" xmlns:ns3="1d73cb9e-0c2c-4a09-8eb0-28eaaf607d09" xmlns:ns4="d790e453-5fb7-4e38-871b-6f5636f07714" targetNamespace="http://schemas.microsoft.com/office/2006/metadata/properties" ma:root="true" ma:fieldsID="671f412b49b9dea8d037448f4bb67365" ns3:_="" ns4:_="">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D6BA5B-B335-4F8F-A131-F208F412D09F}">
  <ds:schemaRefs>
    <ds:schemaRef ds:uri="http://schemas.microsoft.com/sharepoint/v3/contenttype/forms"/>
  </ds:schemaRefs>
</ds:datastoreItem>
</file>

<file path=customXml/itemProps2.xml><?xml version="1.0" encoding="utf-8"?>
<ds:datastoreItem xmlns:ds="http://schemas.openxmlformats.org/officeDocument/2006/customXml" ds:itemID="{82EA563C-6D65-4401-BEE2-CB331B31F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3C210D-9A95-4C57-A0A9-29458E5901BE}">
  <ds:schemaRefs>
    <ds:schemaRef ds:uri="http://schemas.microsoft.com/office/2006/documentManagement/types"/>
    <ds:schemaRef ds:uri="http://schemas.microsoft.com/office/infopath/2007/PartnerControls"/>
    <ds:schemaRef ds:uri="d790e453-5fb7-4e38-871b-6f5636f07714"/>
    <ds:schemaRef ds:uri="http://purl.org/dc/elements/1.1/"/>
    <ds:schemaRef ds:uri="http://schemas.microsoft.com/office/2006/metadata/properties"/>
    <ds:schemaRef ds:uri="1d73cb9e-0c2c-4a09-8eb0-28eaaf607d09"/>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Pixel</Template>
  <TotalTime>12931</TotalTime>
  <Words>1172</Words>
  <Application>Microsoft Office PowerPoint</Application>
  <PresentationFormat>On-screen Show (4:3)</PresentationFormat>
  <Paragraphs>155</Paragraphs>
  <Slides>42</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Black</vt:lpstr>
      <vt:lpstr>Arial Unicode MS</vt:lpstr>
      <vt:lpstr>Calibri</vt:lpstr>
      <vt:lpstr>Tahoma</vt:lpstr>
      <vt:lpstr>Times New Roman</vt:lpstr>
      <vt:lpstr>Wingdings</vt:lpstr>
      <vt:lpstr>Pixel</vt:lpstr>
      <vt:lpstr>Biophysical  Limits to Growth</vt:lpstr>
      <vt:lpstr>Biophysical  Limits to Growth</vt:lpstr>
      <vt:lpstr>We witness unsustainable human-ecosystem interactions</vt:lpstr>
      <vt:lpstr>Why environmental resources have been poorly conserved in the past? </vt:lpstr>
      <vt:lpstr>Drivers of Unsustainability</vt:lpstr>
      <vt:lpstr>Economics</vt:lpstr>
      <vt:lpstr>PowerPoint Presentation</vt:lpstr>
      <vt:lpstr>PowerPoint Presentation</vt:lpstr>
      <vt:lpstr>PowerPoint Presentation</vt:lpstr>
      <vt:lpstr>PowerPoint Presentation</vt:lpstr>
      <vt:lpstr>PowerPoint Presentation</vt:lpstr>
      <vt:lpstr>PowerPoint Presentation</vt:lpstr>
      <vt:lpstr>A look back at the history recognizing limits</vt:lpstr>
      <vt:lpstr>Thomas Malthus</vt:lpstr>
      <vt:lpstr>George Perkins Marsh</vt:lpstr>
      <vt:lpstr>Aldo Leopold</vt:lpstr>
      <vt:lpstr>Rachel Carson</vt:lpstr>
      <vt:lpstr>1st Earth Day 1970</vt:lpstr>
      <vt:lpstr>Donella Meadows and Club of Rome</vt:lpstr>
      <vt:lpstr>PowerPoint Presentation</vt:lpstr>
      <vt:lpstr>PowerPoint Presentation</vt:lpstr>
      <vt:lpstr>Importance of scale</vt:lpstr>
      <vt:lpstr>Importance of scale</vt:lpstr>
      <vt:lpstr>PowerPoint Presentation</vt:lpstr>
      <vt:lpstr>Planetary Boundaries – Stockholm Resilience Centre</vt:lpstr>
      <vt:lpstr>Donut Economics – Kate Raworth</vt:lpstr>
      <vt:lpstr>Overshooting the limits</vt:lpstr>
      <vt:lpstr>Overshooting the limits</vt:lpstr>
      <vt:lpstr>PowerPoint Presentation</vt:lpstr>
      <vt:lpstr>PowerPoint Presentation</vt:lpstr>
      <vt:lpstr>PowerPoint Presentation</vt:lpstr>
      <vt:lpstr>PowerPoint Presentation</vt:lpstr>
      <vt:lpstr>PowerPoint Presentation</vt:lpstr>
      <vt:lpstr>Alternative Economic Systems…</vt:lpstr>
      <vt:lpstr>Herman Daly</vt:lpstr>
      <vt:lpstr>Nicolas Georgescu-Roegen</vt:lpstr>
      <vt:lpstr>John Stuart Mill</vt:lpstr>
      <vt:lpstr>Steps forward</vt:lpstr>
      <vt:lpstr>Greta Thunberg</vt:lpstr>
      <vt:lpstr>PowerPoint Presentation</vt:lpstr>
      <vt:lpstr>PowerPoint Presentation</vt:lpstr>
      <vt:lpstr>PowerPoint Presentation</vt:lpstr>
    </vt:vector>
  </TitlesOfParts>
  <Company>IIASA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dc:title>
  <dc:creator>fath</dc:creator>
  <cp:lastModifiedBy>Fath, Brian</cp:lastModifiedBy>
  <cp:revision>220</cp:revision>
  <dcterms:created xsi:type="dcterms:W3CDTF">2008-07-21T13:49:28Z</dcterms:created>
  <dcterms:modified xsi:type="dcterms:W3CDTF">2021-05-25T19:11:30Z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