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2"/>
  </p:notesMasterIdLst>
  <p:sldIdLst>
    <p:sldId id="256" r:id="rId2"/>
    <p:sldId id="327" r:id="rId3"/>
    <p:sldId id="309" r:id="rId4"/>
    <p:sldId id="315" r:id="rId5"/>
    <p:sldId id="329" r:id="rId6"/>
    <p:sldId id="328" r:id="rId7"/>
    <p:sldId id="330" r:id="rId8"/>
    <p:sldId id="331" r:id="rId9"/>
    <p:sldId id="316" r:id="rId10"/>
    <p:sldId id="319" r:id="rId11"/>
    <p:sldId id="320" r:id="rId12"/>
    <p:sldId id="321" r:id="rId13"/>
    <p:sldId id="334" r:id="rId14"/>
    <p:sldId id="322" r:id="rId15"/>
    <p:sldId id="332" r:id="rId16"/>
    <p:sldId id="325" r:id="rId17"/>
    <p:sldId id="326" r:id="rId18"/>
    <p:sldId id="333" r:id="rId19"/>
    <p:sldId id="317" r:id="rId20"/>
    <p:sldId id="267" r:id="rId2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1584" autoAdjust="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85103-1F39-4F78-A057-0373AF2C55E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95BD1BB-25B9-449B-A1E2-592D148A22D9}">
      <dgm:prSet phldrT="[Text]" custT="1"/>
      <dgm:spPr/>
      <dgm:t>
        <a:bodyPr/>
        <a:lstStyle/>
        <a:p>
          <a:r>
            <a:rPr lang="cs-CZ" sz="1200" dirty="0">
              <a:solidFill>
                <a:schemeClr val="bg1"/>
              </a:solidFill>
            </a:rPr>
            <a:t>Konkurenceschopnost</a:t>
          </a:r>
        </a:p>
      </dgm:t>
    </dgm:pt>
    <dgm:pt modelId="{9F35CB35-C72D-4F94-B671-C861F412C4CD}" type="sibTrans" cxnId="{B8B264A6-3A23-427D-9E52-1CDA99CF9D15}">
      <dgm:prSet/>
      <dgm:spPr/>
      <dgm:t>
        <a:bodyPr/>
        <a:lstStyle/>
        <a:p>
          <a:endParaRPr lang="cs-CZ"/>
        </a:p>
      </dgm:t>
    </dgm:pt>
    <dgm:pt modelId="{21A23120-C10C-4585-BE60-2D9393EDA115}" type="parTrans" cxnId="{B8B264A6-3A23-427D-9E52-1CDA99CF9D15}">
      <dgm:prSet/>
      <dgm:spPr/>
      <dgm:t>
        <a:bodyPr/>
        <a:lstStyle/>
        <a:p>
          <a:endParaRPr lang="cs-CZ"/>
        </a:p>
      </dgm:t>
    </dgm:pt>
    <dgm:pt modelId="{9DE353B3-E436-4265-BDB3-25486E09FE78}">
      <dgm:prSet phldrT="[Text]" custT="1"/>
      <dgm:spPr/>
      <dgm:t>
        <a:bodyPr/>
        <a:lstStyle/>
        <a:p>
          <a:r>
            <a:rPr lang="cs-CZ" sz="1200" dirty="0"/>
            <a:t>Udržitelný rozvoj</a:t>
          </a:r>
        </a:p>
      </dgm:t>
    </dgm:pt>
    <dgm:pt modelId="{D7563096-6C14-4B1A-AC3F-E35403CF35B0}" type="sibTrans" cxnId="{7694294E-57F1-41EC-9522-5B37DCB76B19}">
      <dgm:prSet/>
      <dgm:spPr/>
      <dgm:t>
        <a:bodyPr/>
        <a:lstStyle/>
        <a:p>
          <a:endParaRPr lang="cs-CZ"/>
        </a:p>
      </dgm:t>
    </dgm:pt>
    <dgm:pt modelId="{EC6FF2C5-983A-42AB-B688-FA4398E33D67}" type="parTrans" cxnId="{7694294E-57F1-41EC-9522-5B37DCB76B19}">
      <dgm:prSet/>
      <dgm:spPr/>
      <dgm:t>
        <a:bodyPr/>
        <a:lstStyle/>
        <a:p>
          <a:endParaRPr lang="cs-CZ"/>
        </a:p>
      </dgm:t>
    </dgm:pt>
    <dgm:pt modelId="{BD2E96C9-BF7B-4D20-B324-17DD5FAD2204}">
      <dgm:prSet phldrT="[Text]" custT="1"/>
      <dgm:spPr/>
      <dgm:t>
        <a:bodyPr/>
        <a:lstStyle/>
        <a:p>
          <a:r>
            <a:rPr lang="cs-CZ" sz="1200" dirty="0"/>
            <a:t>Bezpečnost dodávek</a:t>
          </a:r>
        </a:p>
      </dgm:t>
    </dgm:pt>
    <dgm:pt modelId="{6323AF58-34D4-459F-B579-8E09463B6DAD}" type="sibTrans" cxnId="{B176E6AC-A600-450E-A73D-F600BDB99F77}">
      <dgm:prSet/>
      <dgm:spPr/>
      <dgm:t>
        <a:bodyPr/>
        <a:lstStyle/>
        <a:p>
          <a:endParaRPr lang="cs-CZ"/>
        </a:p>
      </dgm:t>
    </dgm:pt>
    <dgm:pt modelId="{40C125C3-9632-4C6F-B73D-136E58EDC80D}" type="parTrans" cxnId="{B176E6AC-A600-450E-A73D-F600BDB99F77}">
      <dgm:prSet/>
      <dgm:spPr/>
      <dgm:t>
        <a:bodyPr/>
        <a:lstStyle/>
        <a:p>
          <a:endParaRPr lang="cs-CZ"/>
        </a:p>
      </dgm:t>
    </dgm:pt>
    <dgm:pt modelId="{74E9F4EE-0AB8-4C47-8947-54BDA51EBAAD}" type="pres">
      <dgm:prSet presAssocID="{8C585103-1F39-4F78-A057-0373AF2C55EC}" presName="compositeShape" presStyleCnt="0">
        <dgm:presLayoutVars>
          <dgm:chMax val="7"/>
          <dgm:dir/>
          <dgm:resizeHandles val="exact"/>
        </dgm:presLayoutVars>
      </dgm:prSet>
      <dgm:spPr/>
    </dgm:pt>
    <dgm:pt modelId="{C9D6A49C-CAA7-4287-AE21-9221413E0BB9}" type="pres">
      <dgm:prSet presAssocID="{8C585103-1F39-4F78-A057-0373AF2C55EC}" presName="wedge1" presStyleLbl="node1" presStyleIdx="0" presStyleCnt="3" custScaleX="104286" custScaleY="97962" custLinFactNeighborX="2000" custLinFactNeighborY="683"/>
      <dgm:spPr/>
      <dgm:t>
        <a:bodyPr/>
        <a:lstStyle/>
        <a:p>
          <a:endParaRPr lang="cs-CZ"/>
        </a:p>
      </dgm:t>
    </dgm:pt>
    <dgm:pt modelId="{728E9FED-033D-4F30-A2B7-2B7885EFE873}" type="pres">
      <dgm:prSet presAssocID="{8C585103-1F39-4F78-A057-0373AF2C55EC}" presName="dummy1a" presStyleCnt="0"/>
      <dgm:spPr/>
    </dgm:pt>
    <dgm:pt modelId="{918C0CDC-4631-4D3A-B9EA-225BA4649A15}" type="pres">
      <dgm:prSet presAssocID="{8C585103-1F39-4F78-A057-0373AF2C55EC}" presName="dummy1b" presStyleCnt="0"/>
      <dgm:spPr/>
    </dgm:pt>
    <dgm:pt modelId="{0A8743F5-8B87-4DFC-A45C-D564C27C3B11}" type="pres">
      <dgm:prSet presAssocID="{8C585103-1F39-4F78-A057-0373AF2C55E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E49822-2A4F-4281-962C-6317F06B6407}" type="pres">
      <dgm:prSet presAssocID="{8C585103-1F39-4F78-A057-0373AF2C55EC}" presName="wedge2" presStyleLbl="node1" presStyleIdx="1" presStyleCnt="3" custLinFactNeighborX="2058" custLinFactNeighborY="412"/>
      <dgm:spPr/>
      <dgm:t>
        <a:bodyPr/>
        <a:lstStyle/>
        <a:p>
          <a:endParaRPr lang="cs-CZ"/>
        </a:p>
      </dgm:t>
    </dgm:pt>
    <dgm:pt modelId="{C88C11F3-0504-44A0-854D-2F1882F74677}" type="pres">
      <dgm:prSet presAssocID="{8C585103-1F39-4F78-A057-0373AF2C55EC}" presName="dummy2a" presStyleCnt="0"/>
      <dgm:spPr/>
    </dgm:pt>
    <dgm:pt modelId="{D2B72C82-597D-4CE1-86C9-43C7B654C9EA}" type="pres">
      <dgm:prSet presAssocID="{8C585103-1F39-4F78-A057-0373AF2C55EC}" presName="dummy2b" presStyleCnt="0"/>
      <dgm:spPr/>
    </dgm:pt>
    <dgm:pt modelId="{91807BDA-BF5F-43DC-9FC9-605032A8F7C4}" type="pres">
      <dgm:prSet presAssocID="{8C585103-1F39-4F78-A057-0373AF2C55E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93B05E-295D-4BDF-A78D-3C9224C478B6}" type="pres">
      <dgm:prSet presAssocID="{8C585103-1F39-4F78-A057-0373AF2C55EC}" presName="wedge3" presStyleLbl="node1" presStyleIdx="2" presStyleCnt="3" custLinFactNeighborX="683" custLinFactNeighborY="683"/>
      <dgm:spPr/>
      <dgm:t>
        <a:bodyPr/>
        <a:lstStyle/>
        <a:p>
          <a:endParaRPr lang="cs-CZ"/>
        </a:p>
      </dgm:t>
    </dgm:pt>
    <dgm:pt modelId="{1425AC57-DC62-462E-B872-C5221D2822A3}" type="pres">
      <dgm:prSet presAssocID="{8C585103-1F39-4F78-A057-0373AF2C55EC}" presName="dummy3a" presStyleCnt="0"/>
      <dgm:spPr/>
    </dgm:pt>
    <dgm:pt modelId="{7D5F026B-4C2A-4353-B975-88BD93DED13A}" type="pres">
      <dgm:prSet presAssocID="{8C585103-1F39-4F78-A057-0373AF2C55EC}" presName="dummy3b" presStyleCnt="0"/>
      <dgm:spPr/>
    </dgm:pt>
    <dgm:pt modelId="{9FA3D605-5928-42E8-AE6C-6AE2BB40D0F7}" type="pres">
      <dgm:prSet presAssocID="{8C585103-1F39-4F78-A057-0373AF2C55E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579AB6-E5B1-4BE5-9C79-3DF550E74DDD}" type="pres">
      <dgm:prSet presAssocID="{6323AF58-34D4-459F-B579-8E09463B6DAD}" presName="arrowWedge1" presStyleLbl="fgSibTrans2D1" presStyleIdx="0" presStyleCnt="3"/>
      <dgm:spPr/>
    </dgm:pt>
    <dgm:pt modelId="{37E77AE5-F643-4952-8179-DE00B1C23E19}" type="pres">
      <dgm:prSet presAssocID="{D7563096-6C14-4B1A-AC3F-E35403CF35B0}" presName="arrowWedge2" presStyleLbl="fgSibTrans2D1" presStyleIdx="1" presStyleCnt="3"/>
      <dgm:spPr/>
    </dgm:pt>
    <dgm:pt modelId="{497B6718-1272-40AA-A94B-74D2090C2533}" type="pres">
      <dgm:prSet presAssocID="{9F35CB35-C72D-4F94-B671-C861F412C4CD}" presName="arrowWedge3" presStyleLbl="fgSibTrans2D1" presStyleIdx="2" presStyleCnt="3"/>
      <dgm:spPr/>
    </dgm:pt>
  </dgm:ptLst>
  <dgm:cxnLst>
    <dgm:cxn modelId="{0B7AD9D4-674E-4D95-9862-A9494DA495CA}" type="presOf" srcId="{BD2E96C9-BF7B-4D20-B324-17DD5FAD2204}" destId="{C9D6A49C-CAA7-4287-AE21-9221413E0BB9}" srcOrd="0" destOrd="0" presId="urn:microsoft.com/office/officeart/2005/8/layout/cycle8"/>
    <dgm:cxn modelId="{C83ADBB5-2FD4-43B7-BF06-62DCFCC7C5F1}" type="presOf" srcId="{195BD1BB-25B9-449B-A1E2-592D148A22D9}" destId="{EB93B05E-295D-4BDF-A78D-3C9224C478B6}" srcOrd="0" destOrd="0" presId="urn:microsoft.com/office/officeart/2005/8/layout/cycle8"/>
    <dgm:cxn modelId="{B176E6AC-A600-450E-A73D-F600BDB99F77}" srcId="{8C585103-1F39-4F78-A057-0373AF2C55EC}" destId="{BD2E96C9-BF7B-4D20-B324-17DD5FAD2204}" srcOrd="0" destOrd="0" parTransId="{40C125C3-9632-4C6F-B73D-136E58EDC80D}" sibTransId="{6323AF58-34D4-459F-B579-8E09463B6DAD}"/>
    <dgm:cxn modelId="{4EAF36B7-5BE1-4FB5-974F-F9CD6C4B9F23}" type="presOf" srcId="{9DE353B3-E436-4265-BDB3-25486E09FE78}" destId="{91807BDA-BF5F-43DC-9FC9-605032A8F7C4}" srcOrd="1" destOrd="0" presId="urn:microsoft.com/office/officeart/2005/8/layout/cycle8"/>
    <dgm:cxn modelId="{B8B264A6-3A23-427D-9E52-1CDA99CF9D15}" srcId="{8C585103-1F39-4F78-A057-0373AF2C55EC}" destId="{195BD1BB-25B9-449B-A1E2-592D148A22D9}" srcOrd="2" destOrd="0" parTransId="{21A23120-C10C-4585-BE60-2D9393EDA115}" sibTransId="{9F35CB35-C72D-4F94-B671-C861F412C4CD}"/>
    <dgm:cxn modelId="{CFE5E43F-9F0D-476D-B0A0-0DB9F2AF00CE}" type="presOf" srcId="{8C585103-1F39-4F78-A057-0373AF2C55EC}" destId="{74E9F4EE-0AB8-4C47-8947-54BDA51EBAAD}" srcOrd="0" destOrd="0" presId="urn:microsoft.com/office/officeart/2005/8/layout/cycle8"/>
    <dgm:cxn modelId="{7694294E-57F1-41EC-9522-5B37DCB76B19}" srcId="{8C585103-1F39-4F78-A057-0373AF2C55EC}" destId="{9DE353B3-E436-4265-BDB3-25486E09FE78}" srcOrd="1" destOrd="0" parTransId="{EC6FF2C5-983A-42AB-B688-FA4398E33D67}" sibTransId="{D7563096-6C14-4B1A-AC3F-E35403CF35B0}"/>
    <dgm:cxn modelId="{E7283F06-F342-439D-A264-90DF51045BBB}" type="presOf" srcId="{195BD1BB-25B9-449B-A1E2-592D148A22D9}" destId="{9FA3D605-5928-42E8-AE6C-6AE2BB40D0F7}" srcOrd="1" destOrd="0" presId="urn:microsoft.com/office/officeart/2005/8/layout/cycle8"/>
    <dgm:cxn modelId="{2BAA1FF0-06C6-40A0-A952-48E8B59E3696}" type="presOf" srcId="{BD2E96C9-BF7B-4D20-B324-17DD5FAD2204}" destId="{0A8743F5-8B87-4DFC-A45C-D564C27C3B11}" srcOrd="1" destOrd="0" presId="urn:microsoft.com/office/officeart/2005/8/layout/cycle8"/>
    <dgm:cxn modelId="{EE223416-F3A0-4D08-BC1C-2E211864A780}" type="presOf" srcId="{9DE353B3-E436-4265-BDB3-25486E09FE78}" destId="{BFE49822-2A4F-4281-962C-6317F06B6407}" srcOrd="0" destOrd="0" presId="urn:microsoft.com/office/officeart/2005/8/layout/cycle8"/>
    <dgm:cxn modelId="{F7BEE5D6-FC64-45BB-A45A-484636317CBB}" type="presParOf" srcId="{74E9F4EE-0AB8-4C47-8947-54BDA51EBAAD}" destId="{C9D6A49C-CAA7-4287-AE21-9221413E0BB9}" srcOrd="0" destOrd="0" presId="urn:microsoft.com/office/officeart/2005/8/layout/cycle8"/>
    <dgm:cxn modelId="{6423E812-2E61-46E7-B74E-D59BCEC867DF}" type="presParOf" srcId="{74E9F4EE-0AB8-4C47-8947-54BDA51EBAAD}" destId="{728E9FED-033D-4F30-A2B7-2B7885EFE873}" srcOrd="1" destOrd="0" presId="urn:microsoft.com/office/officeart/2005/8/layout/cycle8"/>
    <dgm:cxn modelId="{34D37519-8D01-4F68-B94E-71FFCC6A591B}" type="presParOf" srcId="{74E9F4EE-0AB8-4C47-8947-54BDA51EBAAD}" destId="{918C0CDC-4631-4D3A-B9EA-225BA4649A15}" srcOrd="2" destOrd="0" presId="urn:microsoft.com/office/officeart/2005/8/layout/cycle8"/>
    <dgm:cxn modelId="{DE2F745A-79AF-4EAE-B0B2-E2ACB682A8F8}" type="presParOf" srcId="{74E9F4EE-0AB8-4C47-8947-54BDA51EBAAD}" destId="{0A8743F5-8B87-4DFC-A45C-D564C27C3B11}" srcOrd="3" destOrd="0" presId="urn:microsoft.com/office/officeart/2005/8/layout/cycle8"/>
    <dgm:cxn modelId="{BB23CC3D-E29B-4689-9398-DAFB24DDADE6}" type="presParOf" srcId="{74E9F4EE-0AB8-4C47-8947-54BDA51EBAAD}" destId="{BFE49822-2A4F-4281-962C-6317F06B6407}" srcOrd="4" destOrd="0" presId="urn:microsoft.com/office/officeart/2005/8/layout/cycle8"/>
    <dgm:cxn modelId="{FADC6FC6-C851-41FE-90F3-18FAB13AFF8A}" type="presParOf" srcId="{74E9F4EE-0AB8-4C47-8947-54BDA51EBAAD}" destId="{C88C11F3-0504-44A0-854D-2F1882F74677}" srcOrd="5" destOrd="0" presId="urn:microsoft.com/office/officeart/2005/8/layout/cycle8"/>
    <dgm:cxn modelId="{28D604C1-72E4-489A-851E-18A0C8B8DA0D}" type="presParOf" srcId="{74E9F4EE-0AB8-4C47-8947-54BDA51EBAAD}" destId="{D2B72C82-597D-4CE1-86C9-43C7B654C9EA}" srcOrd="6" destOrd="0" presId="urn:microsoft.com/office/officeart/2005/8/layout/cycle8"/>
    <dgm:cxn modelId="{5DCA7A44-7331-4C0F-AB33-567286599AB8}" type="presParOf" srcId="{74E9F4EE-0AB8-4C47-8947-54BDA51EBAAD}" destId="{91807BDA-BF5F-43DC-9FC9-605032A8F7C4}" srcOrd="7" destOrd="0" presId="urn:microsoft.com/office/officeart/2005/8/layout/cycle8"/>
    <dgm:cxn modelId="{8BEF0ACF-ADB6-4217-A6CE-9BD5EEF6DF00}" type="presParOf" srcId="{74E9F4EE-0AB8-4C47-8947-54BDA51EBAAD}" destId="{EB93B05E-295D-4BDF-A78D-3C9224C478B6}" srcOrd="8" destOrd="0" presId="urn:microsoft.com/office/officeart/2005/8/layout/cycle8"/>
    <dgm:cxn modelId="{08B9CB68-C2B6-45C7-9963-D672F1C19BE6}" type="presParOf" srcId="{74E9F4EE-0AB8-4C47-8947-54BDA51EBAAD}" destId="{1425AC57-DC62-462E-B872-C5221D2822A3}" srcOrd="9" destOrd="0" presId="urn:microsoft.com/office/officeart/2005/8/layout/cycle8"/>
    <dgm:cxn modelId="{35A92133-D7A2-497E-90F7-9A743E92A44C}" type="presParOf" srcId="{74E9F4EE-0AB8-4C47-8947-54BDA51EBAAD}" destId="{7D5F026B-4C2A-4353-B975-88BD93DED13A}" srcOrd="10" destOrd="0" presId="urn:microsoft.com/office/officeart/2005/8/layout/cycle8"/>
    <dgm:cxn modelId="{AD8009E2-43A6-4E06-94F1-3DE1C2DB07AC}" type="presParOf" srcId="{74E9F4EE-0AB8-4C47-8947-54BDA51EBAAD}" destId="{9FA3D605-5928-42E8-AE6C-6AE2BB40D0F7}" srcOrd="11" destOrd="0" presId="urn:microsoft.com/office/officeart/2005/8/layout/cycle8"/>
    <dgm:cxn modelId="{B5F663AF-B2AA-46F5-8126-014CABCD7A5C}" type="presParOf" srcId="{74E9F4EE-0AB8-4C47-8947-54BDA51EBAAD}" destId="{FF579AB6-E5B1-4BE5-9C79-3DF550E74DDD}" srcOrd="12" destOrd="0" presId="urn:microsoft.com/office/officeart/2005/8/layout/cycle8"/>
    <dgm:cxn modelId="{2F17BBF9-7744-42C0-931C-A07E5E07F6ED}" type="presParOf" srcId="{74E9F4EE-0AB8-4C47-8947-54BDA51EBAAD}" destId="{37E77AE5-F643-4952-8179-DE00B1C23E19}" srcOrd="13" destOrd="0" presId="urn:microsoft.com/office/officeart/2005/8/layout/cycle8"/>
    <dgm:cxn modelId="{BDA9BF97-79A0-447B-8C9F-BA6C8EEFD8AF}" type="presParOf" srcId="{74E9F4EE-0AB8-4C47-8947-54BDA51EBAAD}" destId="{497B6718-1272-40AA-A94B-74D2090C253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85103-1F39-4F78-A057-0373AF2C55E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95BD1BB-25B9-449B-A1E2-592D148A22D9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1200" dirty="0">
              <a:solidFill>
                <a:schemeClr val="bg1"/>
              </a:solidFill>
            </a:rPr>
            <a:t>Konkurenceschopnost</a:t>
          </a:r>
        </a:p>
      </dgm:t>
    </dgm:pt>
    <dgm:pt modelId="{9F35CB35-C72D-4F94-B671-C861F412C4CD}" type="sibTrans" cxnId="{B8B264A6-3A23-427D-9E52-1CDA99CF9D15}">
      <dgm:prSet/>
      <dgm:spPr/>
      <dgm:t>
        <a:bodyPr/>
        <a:lstStyle/>
        <a:p>
          <a:endParaRPr lang="cs-CZ"/>
        </a:p>
      </dgm:t>
    </dgm:pt>
    <dgm:pt modelId="{21A23120-C10C-4585-BE60-2D9393EDA115}" type="parTrans" cxnId="{B8B264A6-3A23-427D-9E52-1CDA99CF9D15}">
      <dgm:prSet/>
      <dgm:spPr/>
      <dgm:t>
        <a:bodyPr/>
        <a:lstStyle/>
        <a:p>
          <a:endParaRPr lang="cs-CZ"/>
        </a:p>
      </dgm:t>
    </dgm:pt>
    <dgm:pt modelId="{9DE353B3-E436-4265-BDB3-25486E09FE78}">
      <dgm:prSet phldrT="[Text]" custT="1"/>
      <dgm:spPr>
        <a:solidFill>
          <a:srgbClr val="0E5C5C"/>
        </a:solidFill>
      </dgm:spPr>
      <dgm:t>
        <a:bodyPr/>
        <a:lstStyle/>
        <a:p>
          <a:r>
            <a:rPr lang="cs-CZ" sz="1200" dirty="0"/>
            <a:t>Udržitelný rozvoj</a:t>
          </a:r>
        </a:p>
      </dgm:t>
    </dgm:pt>
    <dgm:pt modelId="{D7563096-6C14-4B1A-AC3F-E35403CF35B0}" type="sibTrans" cxnId="{7694294E-57F1-41EC-9522-5B37DCB76B19}">
      <dgm:prSet/>
      <dgm:spPr/>
      <dgm:t>
        <a:bodyPr/>
        <a:lstStyle/>
        <a:p>
          <a:endParaRPr lang="cs-CZ"/>
        </a:p>
      </dgm:t>
    </dgm:pt>
    <dgm:pt modelId="{EC6FF2C5-983A-42AB-B688-FA4398E33D67}" type="parTrans" cxnId="{7694294E-57F1-41EC-9522-5B37DCB76B19}">
      <dgm:prSet/>
      <dgm:spPr/>
      <dgm:t>
        <a:bodyPr/>
        <a:lstStyle/>
        <a:p>
          <a:endParaRPr lang="cs-CZ"/>
        </a:p>
      </dgm:t>
    </dgm:pt>
    <dgm:pt modelId="{BD2E96C9-BF7B-4D20-B324-17DD5FAD2204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1200" dirty="0"/>
            <a:t>Bezpečnost dodávek</a:t>
          </a:r>
        </a:p>
      </dgm:t>
    </dgm:pt>
    <dgm:pt modelId="{6323AF58-34D4-459F-B579-8E09463B6DAD}" type="sibTrans" cxnId="{B176E6AC-A600-450E-A73D-F600BDB99F77}">
      <dgm:prSet/>
      <dgm:spPr/>
      <dgm:t>
        <a:bodyPr/>
        <a:lstStyle/>
        <a:p>
          <a:endParaRPr lang="cs-CZ"/>
        </a:p>
      </dgm:t>
    </dgm:pt>
    <dgm:pt modelId="{40C125C3-9632-4C6F-B73D-136E58EDC80D}" type="parTrans" cxnId="{B176E6AC-A600-450E-A73D-F600BDB99F77}">
      <dgm:prSet/>
      <dgm:spPr/>
      <dgm:t>
        <a:bodyPr/>
        <a:lstStyle/>
        <a:p>
          <a:endParaRPr lang="cs-CZ"/>
        </a:p>
      </dgm:t>
    </dgm:pt>
    <dgm:pt modelId="{74E9F4EE-0AB8-4C47-8947-54BDA51EBAAD}" type="pres">
      <dgm:prSet presAssocID="{8C585103-1F39-4F78-A057-0373AF2C55EC}" presName="compositeShape" presStyleCnt="0">
        <dgm:presLayoutVars>
          <dgm:chMax val="7"/>
          <dgm:dir/>
          <dgm:resizeHandles val="exact"/>
        </dgm:presLayoutVars>
      </dgm:prSet>
      <dgm:spPr/>
    </dgm:pt>
    <dgm:pt modelId="{C9D6A49C-CAA7-4287-AE21-9221413E0BB9}" type="pres">
      <dgm:prSet presAssocID="{8C585103-1F39-4F78-A057-0373AF2C55EC}" presName="wedge1" presStyleLbl="node1" presStyleIdx="0" presStyleCnt="3" custScaleX="104286" custScaleY="97962" custLinFactNeighborX="2000" custLinFactNeighborY="683"/>
      <dgm:spPr/>
      <dgm:t>
        <a:bodyPr/>
        <a:lstStyle/>
        <a:p>
          <a:endParaRPr lang="cs-CZ"/>
        </a:p>
      </dgm:t>
    </dgm:pt>
    <dgm:pt modelId="{728E9FED-033D-4F30-A2B7-2B7885EFE873}" type="pres">
      <dgm:prSet presAssocID="{8C585103-1F39-4F78-A057-0373AF2C55EC}" presName="dummy1a" presStyleCnt="0"/>
      <dgm:spPr/>
    </dgm:pt>
    <dgm:pt modelId="{918C0CDC-4631-4D3A-B9EA-225BA4649A15}" type="pres">
      <dgm:prSet presAssocID="{8C585103-1F39-4F78-A057-0373AF2C55EC}" presName="dummy1b" presStyleCnt="0"/>
      <dgm:spPr/>
    </dgm:pt>
    <dgm:pt modelId="{0A8743F5-8B87-4DFC-A45C-D564C27C3B11}" type="pres">
      <dgm:prSet presAssocID="{8C585103-1F39-4F78-A057-0373AF2C55E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E49822-2A4F-4281-962C-6317F06B6407}" type="pres">
      <dgm:prSet presAssocID="{8C585103-1F39-4F78-A057-0373AF2C55EC}" presName="wedge2" presStyleLbl="node1" presStyleIdx="1" presStyleCnt="3" custLinFactNeighborX="2058" custLinFactNeighborY="412"/>
      <dgm:spPr/>
      <dgm:t>
        <a:bodyPr/>
        <a:lstStyle/>
        <a:p>
          <a:endParaRPr lang="cs-CZ"/>
        </a:p>
      </dgm:t>
    </dgm:pt>
    <dgm:pt modelId="{C88C11F3-0504-44A0-854D-2F1882F74677}" type="pres">
      <dgm:prSet presAssocID="{8C585103-1F39-4F78-A057-0373AF2C55EC}" presName="dummy2a" presStyleCnt="0"/>
      <dgm:spPr/>
    </dgm:pt>
    <dgm:pt modelId="{D2B72C82-597D-4CE1-86C9-43C7B654C9EA}" type="pres">
      <dgm:prSet presAssocID="{8C585103-1F39-4F78-A057-0373AF2C55EC}" presName="dummy2b" presStyleCnt="0"/>
      <dgm:spPr/>
    </dgm:pt>
    <dgm:pt modelId="{91807BDA-BF5F-43DC-9FC9-605032A8F7C4}" type="pres">
      <dgm:prSet presAssocID="{8C585103-1F39-4F78-A057-0373AF2C55E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93B05E-295D-4BDF-A78D-3C9224C478B6}" type="pres">
      <dgm:prSet presAssocID="{8C585103-1F39-4F78-A057-0373AF2C55EC}" presName="wedge3" presStyleLbl="node1" presStyleIdx="2" presStyleCnt="3" custLinFactNeighborX="683" custLinFactNeighborY="683"/>
      <dgm:spPr/>
      <dgm:t>
        <a:bodyPr/>
        <a:lstStyle/>
        <a:p>
          <a:endParaRPr lang="cs-CZ"/>
        </a:p>
      </dgm:t>
    </dgm:pt>
    <dgm:pt modelId="{1425AC57-DC62-462E-B872-C5221D2822A3}" type="pres">
      <dgm:prSet presAssocID="{8C585103-1F39-4F78-A057-0373AF2C55EC}" presName="dummy3a" presStyleCnt="0"/>
      <dgm:spPr/>
    </dgm:pt>
    <dgm:pt modelId="{7D5F026B-4C2A-4353-B975-88BD93DED13A}" type="pres">
      <dgm:prSet presAssocID="{8C585103-1F39-4F78-A057-0373AF2C55EC}" presName="dummy3b" presStyleCnt="0"/>
      <dgm:spPr/>
    </dgm:pt>
    <dgm:pt modelId="{9FA3D605-5928-42E8-AE6C-6AE2BB40D0F7}" type="pres">
      <dgm:prSet presAssocID="{8C585103-1F39-4F78-A057-0373AF2C55E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579AB6-E5B1-4BE5-9C79-3DF550E74DDD}" type="pres">
      <dgm:prSet presAssocID="{6323AF58-34D4-459F-B579-8E09463B6DAD}" presName="arrowWedge1" presStyleLbl="fgSibTrans2D1" presStyleIdx="0" presStyleCnt="3"/>
      <dgm:spPr/>
    </dgm:pt>
    <dgm:pt modelId="{37E77AE5-F643-4952-8179-DE00B1C23E19}" type="pres">
      <dgm:prSet presAssocID="{D7563096-6C14-4B1A-AC3F-E35403CF35B0}" presName="arrowWedge2" presStyleLbl="fgSibTrans2D1" presStyleIdx="1" presStyleCnt="3"/>
      <dgm:spPr/>
    </dgm:pt>
    <dgm:pt modelId="{497B6718-1272-40AA-A94B-74D2090C2533}" type="pres">
      <dgm:prSet presAssocID="{9F35CB35-C72D-4F94-B671-C861F412C4CD}" presName="arrowWedge3" presStyleLbl="fgSibTrans2D1" presStyleIdx="2" presStyleCnt="3"/>
      <dgm:spPr/>
    </dgm:pt>
  </dgm:ptLst>
  <dgm:cxnLst>
    <dgm:cxn modelId="{0B7AD9D4-674E-4D95-9862-A9494DA495CA}" type="presOf" srcId="{BD2E96C9-BF7B-4D20-B324-17DD5FAD2204}" destId="{C9D6A49C-CAA7-4287-AE21-9221413E0BB9}" srcOrd="0" destOrd="0" presId="urn:microsoft.com/office/officeart/2005/8/layout/cycle8"/>
    <dgm:cxn modelId="{C83ADBB5-2FD4-43B7-BF06-62DCFCC7C5F1}" type="presOf" srcId="{195BD1BB-25B9-449B-A1E2-592D148A22D9}" destId="{EB93B05E-295D-4BDF-A78D-3C9224C478B6}" srcOrd="0" destOrd="0" presId="urn:microsoft.com/office/officeart/2005/8/layout/cycle8"/>
    <dgm:cxn modelId="{B176E6AC-A600-450E-A73D-F600BDB99F77}" srcId="{8C585103-1F39-4F78-A057-0373AF2C55EC}" destId="{BD2E96C9-BF7B-4D20-B324-17DD5FAD2204}" srcOrd="0" destOrd="0" parTransId="{40C125C3-9632-4C6F-B73D-136E58EDC80D}" sibTransId="{6323AF58-34D4-459F-B579-8E09463B6DAD}"/>
    <dgm:cxn modelId="{4EAF36B7-5BE1-4FB5-974F-F9CD6C4B9F23}" type="presOf" srcId="{9DE353B3-E436-4265-BDB3-25486E09FE78}" destId="{91807BDA-BF5F-43DC-9FC9-605032A8F7C4}" srcOrd="1" destOrd="0" presId="urn:microsoft.com/office/officeart/2005/8/layout/cycle8"/>
    <dgm:cxn modelId="{B8B264A6-3A23-427D-9E52-1CDA99CF9D15}" srcId="{8C585103-1F39-4F78-A057-0373AF2C55EC}" destId="{195BD1BB-25B9-449B-A1E2-592D148A22D9}" srcOrd="2" destOrd="0" parTransId="{21A23120-C10C-4585-BE60-2D9393EDA115}" sibTransId="{9F35CB35-C72D-4F94-B671-C861F412C4CD}"/>
    <dgm:cxn modelId="{CFE5E43F-9F0D-476D-B0A0-0DB9F2AF00CE}" type="presOf" srcId="{8C585103-1F39-4F78-A057-0373AF2C55EC}" destId="{74E9F4EE-0AB8-4C47-8947-54BDA51EBAAD}" srcOrd="0" destOrd="0" presId="urn:microsoft.com/office/officeart/2005/8/layout/cycle8"/>
    <dgm:cxn modelId="{7694294E-57F1-41EC-9522-5B37DCB76B19}" srcId="{8C585103-1F39-4F78-A057-0373AF2C55EC}" destId="{9DE353B3-E436-4265-BDB3-25486E09FE78}" srcOrd="1" destOrd="0" parTransId="{EC6FF2C5-983A-42AB-B688-FA4398E33D67}" sibTransId="{D7563096-6C14-4B1A-AC3F-E35403CF35B0}"/>
    <dgm:cxn modelId="{E7283F06-F342-439D-A264-90DF51045BBB}" type="presOf" srcId="{195BD1BB-25B9-449B-A1E2-592D148A22D9}" destId="{9FA3D605-5928-42E8-AE6C-6AE2BB40D0F7}" srcOrd="1" destOrd="0" presId="urn:microsoft.com/office/officeart/2005/8/layout/cycle8"/>
    <dgm:cxn modelId="{2BAA1FF0-06C6-40A0-A952-48E8B59E3696}" type="presOf" srcId="{BD2E96C9-BF7B-4D20-B324-17DD5FAD2204}" destId="{0A8743F5-8B87-4DFC-A45C-D564C27C3B11}" srcOrd="1" destOrd="0" presId="urn:microsoft.com/office/officeart/2005/8/layout/cycle8"/>
    <dgm:cxn modelId="{EE223416-F3A0-4D08-BC1C-2E211864A780}" type="presOf" srcId="{9DE353B3-E436-4265-BDB3-25486E09FE78}" destId="{BFE49822-2A4F-4281-962C-6317F06B6407}" srcOrd="0" destOrd="0" presId="urn:microsoft.com/office/officeart/2005/8/layout/cycle8"/>
    <dgm:cxn modelId="{F7BEE5D6-FC64-45BB-A45A-484636317CBB}" type="presParOf" srcId="{74E9F4EE-0AB8-4C47-8947-54BDA51EBAAD}" destId="{C9D6A49C-CAA7-4287-AE21-9221413E0BB9}" srcOrd="0" destOrd="0" presId="urn:microsoft.com/office/officeart/2005/8/layout/cycle8"/>
    <dgm:cxn modelId="{6423E812-2E61-46E7-B74E-D59BCEC867DF}" type="presParOf" srcId="{74E9F4EE-0AB8-4C47-8947-54BDA51EBAAD}" destId="{728E9FED-033D-4F30-A2B7-2B7885EFE873}" srcOrd="1" destOrd="0" presId="urn:microsoft.com/office/officeart/2005/8/layout/cycle8"/>
    <dgm:cxn modelId="{34D37519-8D01-4F68-B94E-71FFCC6A591B}" type="presParOf" srcId="{74E9F4EE-0AB8-4C47-8947-54BDA51EBAAD}" destId="{918C0CDC-4631-4D3A-B9EA-225BA4649A15}" srcOrd="2" destOrd="0" presId="urn:microsoft.com/office/officeart/2005/8/layout/cycle8"/>
    <dgm:cxn modelId="{DE2F745A-79AF-4EAE-B0B2-E2ACB682A8F8}" type="presParOf" srcId="{74E9F4EE-0AB8-4C47-8947-54BDA51EBAAD}" destId="{0A8743F5-8B87-4DFC-A45C-D564C27C3B11}" srcOrd="3" destOrd="0" presId="urn:microsoft.com/office/officeart/2005/8/layout/cycle8"/>
    <dgm:cxn modelId="{BB23CC3D-E29B-4689-9398-DAFB24DDADE6}" type="presParOf" srcId="{74E9F4EE-0AB8-4C47-8947-54BDA51EBAAD}" destId="{BFE49822-2A4F-4281-962C-6317F06B6407}" srcOrd="4" destOrd="0" presId="urn:microsoft.com/office/officeart/2005/8/layout/cycle8"/>
    <dgm:cxn modelId="{FADC6FC6-C851-41FE-90F3-18FAB13AFF8A}" type="presParOf" srcId="{74E9F4EE-0AB8-4C47-8947-54BDA51EBAAD}" destId="{C88C11F3-0504-44A0-854D-2F1882F74677}" srcOrd="5" destOrd="0" presId="urn:microsoft.com/office/officeart/2005/8/layout/cycle8"/>
    <dgm:cxn modelId="{28D604C1-72E4-489A-851E-18A0C8B8DA0D}" type="presParOf" srcId="{74E9F4EE-0AB8-4C47-8947-54BDA51EBAAD}" destId="{D2B72C82-597D-4CE1-86C9-43C7B654C9EA}" srcOrd="6" destOrd="0" presId="urn:microsoft.com/office/officeart/2005/8/layout/cycle8"/>
    <dgm:cxn modelId="{5DCA7A44-7331-4C0F-AB33-567286599AB8}" type="presParOf" srcId="{74E9F4EE-0AB8-4C47-8947-54BDA51EBAAD}" destId="{91807BDA-BF5F-43DC-9FC9-605032A8F7C4}" srcOrd="7" destOrd="0" presId="urn:microsoft.com/office/officeart/2005/8/layout/cycle8"/>
    <dgm:cxn modelId="{8BEF0ACF-ADB6-4217-A6CE-9BD5EEF6DF00}" type="presParOf" srcId="{74E9F4EE-0AB8-4C47-8947-54BDA51EBAAD}" destId="{EB93B05E-295D-4BDF-A78D-3C9224C478B6}" srcOrd="8" destOrd="0" presId="urn:microsoft.com/office/officeart/2005/8/layout/cycle8"/>
    <dgm:cxn modelId="{08B9CB68-C2B6-45C7-9963-D672F1C19BE6}" type="presParOf" srcId="{74E9F4EE-0AB8-4C47-8947-54BDA51EBAAD}" destId="{1425AC57-DC62-462E-B872-C5221D2822A3}" srcOrd="9" destOrd="0" presId="urn:microsoft.com/office/officeart/2005/8/layout/cycle8"/>
    <dgm:cxn modelId="{35A92133-D7A2-497E-90F7-9A743E92A44C}" type="presParOf" srcId="{74E9F4EE-0AB8-4C47-8947-54BDA51EBAAD}" destId="{7D5F026B-4C2A-4353-B975-88BD93DED13A}" srcOrd="10" destOrd="0" presId="urn:microsoft.com/office/officeart/2005/8/layout/cycle8"/>
    <dgm:cxn modelId="{AD8009E2-43A6-4E06-94F1-3DE1C2DB07AC}" type="presParOf" srcId="{74E9F4EE-0AB8-4C47-8947-54BDA51EBAAD}" destId="{9FA3D605-5928-42E8-AE6C-6AE2BB40D0F7}" srcOrd="11" destOrd="0" presId="urn:microsoft.com/office/officeart/2005/8/layout/cycle8"/>
    <dgm:cxn modelId="{B5F663AF-B2AA-46F5-8126-014CABCD7A5C}" type="presParOf" srcId="{74E9F4EE-0AB8-4C47-8947-54BDA51EBAAD}" destId="{FF579AB6-E5B1-4BE5-9C79-3DF550E74DDD}" srcOrd="12" destOrd="0" presId="urn:microsoft.com/office/officeart/2005/8/layout/cycle8"/>
    <dgm:cxn modelId="{2F17BBF9-7744-42C0-931C-A07E5E07F6ED}" type="presParOf" srcId="{74E9F4EE-0AB8-4C47-8947-54BDA51EBAAD}" destId="{37E77AE5-F643-4952-8179-DE00B1C23E19}" srcOrd="13" destOrd="0" presId="urn:microsoft.com/office/officeart/2005/8/layout/cycle8"/>
    <dgm:cxn modelId="{BDA9BF97-79A0-447B-8C9F-BA6C8EEFD8AF}" type="presParOf" srcId="{74E9F4EE-0AB8-4C47-8947-54BDA51EBAAD}" destId="{497B6718-1272-40AA-A94B-74D2090C253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6A49C-CAA7-4287-AE21-9221413E0BB9}">
      <dsp:nvSpPr>
        <dsp:cNvPr id="0" name=""/>
        <dsp:cNvSpPr/>
      </dsp:nvSpPr>
      <dsp:spPr>
        <a:xfrm>
          <a:off x="1864748" y="269110"/>
          <a:ext cx="2972895" cy="279261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Bezpečnost dodávek</a:t>
          </a:r>
        </a:p>
      </dsp:txBody>
      <dsp:txXfrm>
        <a:off x="3431534" y="860878"/>
        <a:ext cx="1061748" cy="831135"/>
      </dsp:txXfrm>
    </dsp:sp>
    <dsp:sp modelId="{BFE49822-2A4F-4281-962C-6317F06B6407}">
      <dsp:nvSpPr>
        <dsp:cNvPr id="0" name=""/>
        <dsp:cNvSpPr/>
      </dsp:nvSpPr>
      <dsp:spPr>
        <a:xfrm>
          <a:off x="1868781" y="334147"/>
          <a:ext cx="2850713" cy="2850713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Udržitelný rozvoj</a:t>
          </a:r>
        </a:p>
      </dsp:txBody>
      <dsp:txXfrm>
        <a:off x="2547522" y="2183717"/>
        <a:ext cx="1527168" cy="746615"/>
      </dsp:txXfrm>
    </dsp:sp>
    <dsp:sp modelId="{EB93B05E-295D-4BDF-A78D-3C9224C478B6}">
      <dsp:nvSpPr>
        <dsp:cNvPr id="0" name=""/>
        <dsp:cNvSpPr/>
      </dsp:nvSpPr>
      <dsp:spPr>
        <a:xfrm>
          <a:off x="1770872" y="240061"/>
          <a:ext cx="2850713" cy="285071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solidFill>
                <a:schemeClr val="bg1"/>
              </a:solidFill>
            </a:rPr>
            <a:t>Konkurenceschopnost</a:t>
          </a:r>
        </a:p>
      </dsp:txBody>
      <dsp:txXfrm>
        <a:off x="2101080" y="844141"/>
        <a:ext cx="1018112" cy="848426"/>
      </dsp:txXfrm>
    </dsp:sp>
    <dsp:sp modelId="{FF579AB6-E5B1-4BE5-9C79-3DF550E74DDD}">
      <dsp:nvSpPr>
        <dsp:cNvPr id="0" name=""/>
        <dsp:cNvSpPr/>
      </dsp:nvSpPr>
      <dsp:spPr>
        <a:xfrm>
          <a:off x="1748797" y="63947"/>
          <a:ext cx="3203659" cy="320365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77AE5-F643-4952-8179-DE00B1C23E19}">
      <dsp:nvSpPr>
        <dsp:cNvPr id="0" name=""/>
        <dsp:cNvSpPr/>
      </dsp:nvSpPr>
      <dsp:spPr>
        <a:xfrm>
          <a:off x="1692308" y="157494"/>
          <a:ext cx="3203659" cy="320365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B6718-1272-40AA-A94B-74D2090C2533}">
      <dsp:nvSpPr>
        <dsp:cNvPr id="0" name=""/>
        <dsp:cNvSpPr/>
      </dsp:nvSpPr>
      <dsp:spPr>
        <a:xfrm>
          <a:off x="1594164" y="63588"/>
          <a:ext cx="3203659" cy="320365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6A49C-CAA7-4287-AE21-9221413E0BB9}">
      <dsp:nvSpPr>
        <dsp:cNvPr id="0" name=""/>
        <dsp:cNvSpPr/>
      </dsp:nvSpPr>
      <dsp:spPr>
        <a:xfrm>
          <a:off x="1864748" y="269110"/>
          <a:ext cx="2972895" cy="2792616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Bezpečnost dodávek</a:t>
          </a:r>
        </a:p>
      </dsp:txBody>
      <dsp:txXfrm>
        <a:off x="3431534" y="860878"/>
        <a:ext cx="1061748" cy="831135"/>
      </dsp:txXfrm>
    </dsp:sp>
    <dsp:sp modelId="{BFE49822-2A4F-4281-962C-6317F06B6407}">
      <dsp:nvSpPr>
        <dsp:cNvPr id="0" name=""/>
        <dsp:cNvSpPr/>
      </dsp:nvSpPr>
      <dsp:spPr>
        <a:xfrm>
          <a:off x="1868781" y="334147"/>
          <a:ext cx="2850713" cy="2850713"/>
        </a:xfrm>
        <a:prstGeom prst="pie">
          <a:avLst>
            <a:gd name="adj1" fmla="val 1800000"/>
            <a:gd name="adj2" fmla="val 9000000"/>
          </a:avLst>
        </a:prstGeom>
        <a:solidFill>
          <a:srgbClr val="0E5C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/>
            <a:t>Udržitelný rozvoj</a:t>
          </a:r>
        </a:p>
      </dsp:txBody>
      <dsp:txXfrm>
        <a:off x="2547522" y="2183717"/>
        <a:ext cx="1527168" cy="746615"/>
      </dsp:txXfrm>
    </dsp:sp>
    <dsp:sp modelId="{EB93B05E-295D-4BDF-A78D-3C9224C478B6}">
      <dsp:nvSpPr>
        <dsp:cNvPr id="0" name=""/>
        <dsp:cNvSpPr/>
      </dsp:nvSpPr>
      <dsp:spPr>
        <a:xfrm>
          <a:off x="1770872" y="240061"/>
          <a:ext cx="2850713" cy="2850713"/>
        </a:xfrm>
        <a:prstGeom prst="pie">
          <a:avLst>
            <a:gd name="adj1" fmla="val 9000000"/>
            <a:gd name="adj2" fmla="val 162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>
              <a:solidFill>
                <a:schemeClr val="bg1"/>
              </a:solidFill>
            </a:rPr>
            <a:t>Konkurenceschopnost</a:t>
          </a:r>
        </a:p>
      </dsp:txBody>
      <dsp:txXfrm>
        <a:off x="2101080" y="844141"/>
        <a:ext cx="1018112" cy="848426"/>
      </dsp:txXfrm>
    </dsp:sp>
    <dsp:sp modelId="{FF579AB6-E5B1-4BE5-9C79-3DF550E74DDD}">
      <dsp:nvSpPr>
        <dsp:cNvPr id="0" name=""/>
        <dsp:cNvSpPr/>
      </dsp:nvSpPr>
      <dsp:spPr>
        <a:xfrm>
          <a:off x="1748797" y="63947"/>
          <a:ext cx="3203659" cy="320365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77AE5-F643-4952-8179-DE00B1C23E19}">
      <dsp:nvSpPr>
        <dsp:cNvPr id="0" name=""/>
        <dsp:cNvSpPr/>
      </dsp:nvSpPr>
      <dsp:spPr>
        <a:xfrm>
          <a:off x="1692308" y="157494"/>
          <a:ext cx="3203659" cy="320365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B6718-1272-40AA-A94B-74D2090C2533}">
      <dsp:nvSpPr>
        <dsp:cNvPr id="0" name=""/>
        <dsp:cNvSpPr/>
      </dsp:nvSpPr>
      <dsp:spPr>
        <a:xfrm>
          <a:off x="1594164" y="63588"/>
          <a:ext cx="3203659" cy="320365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B8A86-695A-4DA3-959E-6B2486A157FA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8D5E9-87EB-445A-BB61-6F932B8C59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46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185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748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93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62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cs-CZ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29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429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385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968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432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200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62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97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A7D33-EA47-4A40-8295-A34CFFAD2B0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31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9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5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718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8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8D5E9-87EB-445A-BB61-6F932B8C59B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68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49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07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26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45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29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45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36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03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85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43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1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0791-D27F-4B34-8938-625B593E0946}" type="datetimeFigureOut">
              <a:rPr lang="cs-CZ" smtClean="0"/>
              <a:t>10.01.2021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AA94-EAC7-41B3-A9A5-3E5E59D69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83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9428" y="1155299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Energetická politika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6475" y="3559783"/>
            <a:ext cx="8915399" cy="112628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Veronika Zapletalová</a:t>
            </a:r>
          </a:p>
        </p:txBody>
      </p:sp>
      <p:pic>
        <p:nvPicPr>
          <p:cNvPr id="4" name="Ene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11871"/>
              </p:ext>
            </p:extLst>
          </p:nvPr>
        </p:nvGraphicFramePr>
        <p:xfrm>
          <a:off x="838200" y="549245"/>
          <a:ext cx="10774680" cy="571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0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2079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smtClean="0"/>
                        <a:t>Oddělení sítí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cs-CZ" sz="1600" noProof="0" smtClean="0"/>
                        <a:t>Přístup k sítím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 smtClean="0"/>
                        <a:t>Otevírání trhu</a:t>
                      </a:r>
                      <a:endParaRPr lang="en-US" sz="1600" noProof="0" smtClean="0"/>
                    </a:p>
                    <a:p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cs-CZ" sz="1600" noProof="0" smtClean="0"/>
                        <a:t>Národní regulace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8295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První liberalizační balíček </a:t>
                      </a:r>
                    </a:p>
                    <a:p>
                      <a:pPr algn="l"/>
                      <a:r>
                        <a:rPr lang="cs-CZ" sz="1600" noProof="0" smtClean="0"/>
                        <a:t>(1992)</a:t>
                      </a:r>
                      <a:endParaRPr lang="cs-CZ" sz="1600" noProof="0" dirty="0" smtClean="0"/>
                    </a:p>
                    <a:p>
                      <a:pPr algn="l"/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Oddělený management a účty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Vyjednané nebo regulované podmínky přístupu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Elektřina: 35 % otevřeno do 2003 Plyn: 33 % otevřeno do roku 2018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Mechanismus</a:t>
                      </a:r>
                      <a:r>
                        <a:rPr lang="cs-CZ" sz="1600" baseline="0" noProof="0" smtClean="0"/>
                        <a:t> pro regulaci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0189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Druhý liberalizační balíček</a:t>
                      </a:r>
                    </a:p>
                    <a:p>
                      <a:pPr algn="l"/>
                      <a:r>
                        <a:rPr lang="cs-CZ" sz="1600" noProof="0" smtClean="0"/>
                        <a:t>1996/1998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smtClean="0"/>
                        <a:t>Oddělená podpora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Regulované podmínky přístupu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Trhy s elektřinou a zemním plynem otevřeny na 100 % do července 2007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Specifický regulátor pro energie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363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Třetí liberalizační balíček </a:t>
                      </a:r>
                    </a:p>
                    <a:p>
                      <a:pPr algn="l"/>
                      <a:r>
                        <a:rPr lang="cs-CZ" sz="1600" noProof="0" smtClean="0"/>
                        <a:t>2007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Vlastnický unbundling,</a:t>
                      </a:r>
                      <a:r>
                        <a:rPr lang="cs-CZ" sz="1600" baseline="0" noProof="0" smtClean="0"/>
                        <a:t> </a:t>
                      </a:r>
                      <a:r>
                        <a:rPr lang="cs-CZ" sz="1600" baseline="0" noProof="0" dirty="0" smtClean="0"/>
                        <a:t>ISO, ITO. 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smtClean="0"/>
                        <a:t>Regulované podmínky přístupu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smtClean="0"/>
                        <a:t>Dosaženo</a:t>
                      </a:r>
                      <a:endParaRPr lang="en-US" sz="1600" noProof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dirty="0" smtClean="0"/>
                        <a:t>Sjednocování pravomocí národních energetických regulátorů</a:t>
                      </a:r>
                      <a:endParaRPr lang="en-US" sz="1600" noProof="0" dirty="0"/>
                    </a:p>
                  </a:txBody>
                  <a:tcPr marL="91442" marR="91442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7988968" y="6269171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Podle Buchan 2009: 20</a:t>
            </a:r>
            <a:endParaRPr lang="en-US"/>
          </a:p>
        </p:txBody>
      </p:sp>
      <p:pic>
        <p:nvPicPr>
          <p:cNvPr id="6" name="Ener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Udržitelnost</a:t>
            </a:r>
            <a:endParaRPr lang="en-US" b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443789"/>
            <a:ext cx="11265568" cy="5161548"/>
          </a:xfrm>
        </p:spPr>
        <p:txBody>
          <a:bodyPr>
            <a:normAutofit lnSpcReduction="10000"/>
          </a:bodyPr>
          <a:lstStyle/>
          <a:p>
            <a:r>
              <a:rPr lang="cs-CZ" sz="2200" dirty="0" smtClean="0">
                <a:cs typeface="Aharoni" panose="02010803020104030203" pitchFamily="2" charset="-79"/>
              </a:rPr>
              <a:t>Boj s klimatickými změnami (Kjóto, COP21)</a:t>
            </a:r>
          </a:p>
          <a:p>
            <a:r>
              <a:rPr lang="cs-CZ" sz="2200" dirty="0" smtClean="0">
                <a:cs typeface="Aharoni" panose="02010803020104030203" pitchFamily="2" charset="-79"/>
              </a:rPr>
              <a:t>Obnovitelné zdroje</a:t>
            </a:r>
          </a:p>
          <a:p>
            <a:pPr lvl="1"/>
            <a:r>
              <a:rPr lang="cs-CZ" sz="2200" dirty="0" smtClean="0">
                <a:cs typeface="Aharoni" panose="02010803020104030203" pitchFamily="2" charset="-79"/>
              </a:rPr>
              <a:t>Výroba elektřiny a tepla </a:t>
            </a:r>
          </a:p>
          <a:p>
            <a:pPr lvl="1"/>
            <a:r>
              <a:rPr lang="cs-CZ" sz="2200" dirty="0" smtClean="0">
                <a:cs typeface="Aharoni" panose="02010803020104030203" pitchFamily="2" charset="-79"/>
              </a:rPr>
              <a:t>Biopaliva a alternativní paliva</a:t>
            </a:r>
          </a:p>
          <a:p>
            <a:r>
              <a:rPr lang="cs-CZ" sz="2400" dirty="0" smtClean="0">
                <a:cs typeface="Aharoni" panose="02010803020104030203" pitchFamily="2" charset="-79"/>
              </a:rPr>
              <a:t>Energetická efektivita</a:t>
            </a:r>
          </a:p>
          <a:p>
            <a:r>
              <a:rPr lang="cs-CZ" sz="2400" dirty="0" smtClean="0">
                <a:cs typeface="Aharoni" panose="02010803020104030203" pitchFamily="2" charset="-79"/>
              </a:rPr>
              <a:t>Technologie a inovace</a:t>
            </a:r>
          </a:p>
          <a:p>
            <a:endParaRPr lang="cs-CZ" sz="2400" dirty="0" smtClean="0">
              <a:cs typeface="Aharoni" panose="02010803020104030203" pitchFamily="2" charset="-79"/>
            </a:endParaRPr>
          </a:p>
          <a:p>
            <a:pPr marL="57150" indent="0">
              <a:buNone/>
            </a:pPr>
            <a:endParaRPr lang="cs-CZ" sz="2200" dirty="0" smtClean="0"/>
          </a:p>
          <a:p>
            <a:pPr marL="57150" indent="0">
              <a:buNone/>
            </a:pPr>
            <a:r>
              <a:rPr lang="cs-CZ" sz="2200" dirty="0" smtClean="0"/>
              <a:t> </a:t>
            </a:r>
          </a:p>
          <a:p>
            <a:pPr marL="57150" indent="0">
              <a:buNone/>
            </a:pPr>
            <a:endParaRPr lang="cs-CZ" sz="2200" dirty="0" smtClean="0"/>
          </a:p>
          <a:p>
            <a:pPr marL="400050"/>
            <a:r>
              <a:rPr lang="cs-CZ" sz="2200" dirty="0" smtClean="0"/>
              <a:t>Energeticko-klimatický balíček (2007, v platnost 2009)</a:t>
            </a:r>
          </a:p>
          <a:p>
            <a:pPr marL="400050"/>
            <a:r>
              <a:rPr lang="cs-CZ" sz="2200" dirty="0" smtClean="0"/>
              <a:t>Cíle do roku 2030 a 2050</a:t>
            </a:r>
          </a:p>
          <a:p>
            <a:pPr marL="400050"/>
            <a:r>
              <a:rPr lang="cs-CZ" sz="2200" dirty="0" smtClean="0"/>
              <a:t>EU ETS</a:t>
            </a:r>
            <a:endParaRPr lang="en-US" sz="2200" dirty="0"/>
          </a:p>
        </p:txBody>
      </p:sp>
      <p:sp>
        <p:nvSpPr>
          <p:cNvPr id="4" name="Šipka dolů 3"/>
          <p:cNvSpPr/>
          <p:nvPr/>
        </p:nvSpPr>
        <p:spPr>
          <a:xfrm>
            <a:off x="2068850" y="4024563"/>
            <a:ext cx="866273" cy="703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3244252" y="4191729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Jak toho dosáhnout?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Ener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673" y="91726"/>
            <a:ext cx="9627044" cy="1280890"/>
          </a:xfrm>
        </p:spPr>
        <p:txBody>
          <a:bodyPr/>
          <a:lstStyle/>
          <a:p>
            <a:r>
              <a:rPr lang="cs-CZ" b="1" dirty="0" smtClean="0"/>
              <a:t>Energeticko-klimatický balíček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1" y="1372616"/>
            <a:ext cx="11358880" cy="5251704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000" b="1" dirty="0" smtClean="0"/>
              <a:t>Soubor právních předpisů z roku 2009 zasahujících do oblasti energetiky a ochrany klimatu. V praxi přináší</a:t>
            </a:r>
            <a:r>
              <a:rPr lang="cs-CZ" sz="2000" b="1" dirty="0"/>
              <a:t>:</a:t>
            </a:r>
            <a:endParaRPr lang="cs-CZ" sz="2000" b="1" dirty="0" smtClean="0">
              <a:solidFill>
                <a:schemeClr val="accent1"/>
              </a:solidFill>
            </a:endParaRPr>
          </a:p>
          <a:p>
            <a:r>
              <a:rPr lang="cs-CZ" dirty="0" smtClean="0"/>
              <a:t>Směrnice </a:t>
            </a:r>
            <a:r>
              <a:rPr lang="cs-CZ" dirty="0"/>
              <a:t>EP a Rady 2009/28/ES, o podpoře využívání energie z obnovitelných zdrojů</a:t>
            </a:r>
          </a:p>
          <a:p>
            <a:r>
              <a:rPr lang="cs-CZ" dirty="0"/>
              <a:t>Směrnice EP a Rady 2009/29/ES, kterou se mění směrnice 2003/87/ES s cílem zlepšit a rozšířit systém pro obchodování s povolenkami na emise skleníkových plynů</a:t>
            </a:r>
          </a:p>
          <a:p>
            <a:r>
              <a:rPr lang="cs-CZ" dirty="0"/>
              <a:t>Směrnice EP a Rady 2009/30/ES, o specifikaci paliv a zavedení mechanismu pro sledování a snížení emisí skleníkových plynů</a:t>
            </a:r>
          </a:p>
          <a:p>
            <a:r>
              <a:rPr lang="cs-CZ" dirty="0"/>
              <a:t>Směrnice EP a Rady 2009/31/ES, o geologickém ukládání oxidu uhličitého</a:t>
            </a:r>
          </a:p>
          <a:p>
            <a:r>
              <a:rPr lang="cs-CZ" dirty="0"/>
              <a:t>Rozhodnutí EP a Rady 406/2009/ES, o rozdělení úsilí k dosažení redukčních cílů emisí skleníkových plynů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/>
              <a:t>.</a:t>
            </a:r>
          </a:p>
        </p:txBody>
      </p:sp>
      <p:pic>
        <p:nvPicPr>
          <p:cNvPr id="4" name="Energ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měla </a:t>
            </a:r>
            <a:r>
              <a:rPr lang="cs-CZ" dirty="0" smtClean="0"/>
              <a:t>vypadala </a:t>
            </a:r>
            <a:r>
              <a:rPr lang="cs-CZ" dirty="0" smtClean="0"/>
              <a:t>Unie v roce 2020?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snížení emisí skleníkových plynů o 20 % oproti hodnotám roku 1990 – </a:t>
            </a:r>
            <a:r>
              <a:rPr lang="cs-CZ" sz="2400" dirty="0" smtClean="0">
                <a:solidFill>
                  <a:srgbClr val="FF0000"/>
                </a:solidFill>
              </a:rPr>
              <a:t>ZÁVAZNÝ CÍL (národní cíle mohou být nižší)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zvýšení podílu obnovitelné energie o 20 % na celkové spotřebě (10% podíl ekologických paliv pro dopravu) – </a:t>
            </a:r>
            <a:r>
              <a:rPr lang="cs-CZ" sz="2400" dirty="0" smtClean="0">
                <a:solidFill>
                  <a:srgbClr val="FF0000"/>
                </a:solidFill>
              </a:rPr>
              <a:t>ZÁVAZNÝ CÍL (národní cíle mohou být nižší)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 snížení celkové spotřeby energie o 20 % - </a:t>
            </a:r>
            <a:r>
              <a:rPr lang="cs-CZ" sz="2400" dirty="0" smtClean="0">
                <a:solidFill>
                  <a:srgbClr val="FF0000"/>
                </a:solidFill>
              </a:rPr>
              <a:t>NEZÁVAZNÝ CÍL</a:t>
            </a:r>
          </a:p>
        </p:txBody>
      </p:sp>
      <p:pic>
        <p:nvPicPr>
          <p:cNvPr id="4" name="Ener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173006"/>
            <a:ext cx="10675557" cy="1280890"/>
          </a:xfrm>
        </p:spPr>
        <p:txBody>
          <a:bodyPr>
            <a:normAutofit/>
          </a:bodyPr>
          <a:lstStyle/>
          <a:p>
            <a:r>
              <a:rPr lang="cs-CZ" b="1" dirty="0" smtClean="0"/>
              <a:t>Závazky Unie do roku 2030</a:t>
            </a:r>
            <a:endParaRPr lang="cs-CZ" b="1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36881" y="1250001"/>
            <a:ext cx="11048948" cy="5510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Rámec pro politiky EU v oblasti klimatu a energetiky byl přijat závěry Evropské rady z října 2014. </a:t>
            </a:r>
            <a:endParaRPr lang="cs-CZ" sz="2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smtClean="0"/>
              <a:t>Přijaté </a:t>
            </a:r>
            <a:r>
              <a:rPr lang="cs-CZ" sz="2800" dirty="0"/>
              <a:t>cíle v oblastech obnovitelných zdrojů a energetické účinnosti byly následně navýšeny v roce </a:t>
            </a:r>
            <a:r>
              <a:rPr lang="cs-CZ" sz="2800" dirty="0" smtClean="0"/>
              <a:t>2018 prostřednictvím: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Směrnice </a:t>
            </a:r>
            <a:r>
              <a:rPr lang="cs-CZ" dirty="0"/>
              <a:t>Evropského parlamentu a Rady (EU) 2018/2001 ze dne 11. prosince 2018 o podpoře využívání energie z obnovitelných zdrojů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Směrnice Evropského parlamentu a Rady (EU) 2018/410 ze dne 14. března 2018, kterou se mění směrnice 2003/87/ES za účelem posílení nákladově efektivních způsobů snižování emisí a investic do nízkouhlíkových technologií a rozhodnutí (EU) 2015/1814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Nařízení Evropského parlamentu a Rady (EU) 2018/842 o závazném každoročním snižování emisí členskými státy v období 2021–2030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Nařízení Evropského parlamentu a Rady (EU) 2018/841 o zahrnutí emisí skleníkových plynů a jejich pohlcování v důsledku využívání půdy, změn ve využívání půdy a lesnictví do rámce politiky v oblasti klimatu a energetiky do roku </a:t>
            </a:r>
            <a:r>
              <a:rPr lang="cs-CZ" dirty="0" smtClean="0"/>
              <a:t>2030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Nařízení </a:t>
            </a:r>
            <a:r>
              <a:rPr lang="cs-CZ" dirty="0"/>
              <a:t>Evropského parlamentu a Rady (EU) 2018/1999 o správě energetické </a:t>
            </a:r>
            <a:r>
              <a:rPr lang="cs-CZ" dirty="0" smtClean="0"/>
              <a:t>unie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 smtClean="0"/>
              <a:t>Rámec </a:t>
            </a:r>
            <a:r>
              <a:rPr lang="pl-PL" dirty="0"/>
              <a:t>v oblasti klimatu a energetiky do roku 2030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Balíček „Čistá energie pro všechny Evropany“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sz="2800" u="sng" dirty="0" smtClean="0">
              <a:solidFill>
                <a:schemeClr val="accent1"/>
              </a:solidFill>
            </a:endParaRPr>
          </a:p>
        </p:txBody>
      </p:sp>
      <p:pic>
        <p:nvPicPr>
          <p:cNvPr id="3" name="Ener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měla Unie vypadat v roce 2030?</a:t>
            </a:r>
            <a:endParaRPr lang="cs-CZ" dirty="0"/>
          </a:p>
        </p:txBody>
      </p:sp>
      <p:pic>
        <p:nvPicPr>
          <p:cNvPr id="1026" name="Picture 2" descr="rámec do 2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55" y="2504122"/>
            <a:ext cx="10050145" cy="34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Ener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EU ETS</a:t>
            </a:r>
            <a:endParaRPr lang="en-US" b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07695"/>
            <a:ext cx="8915400" cy="450352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Centrální autorita ….. Nastaví limit emisí….Kolik může znečišťovatel vypustit … Prodáno/přiděleno … společnosti tento limit musí dodržovat ….. pokud potřebují zvýšit tento limit …. Musí si přikoupit tzv. povolenky.</a:t>
            </a:r>
          </a:p>
          <a:p>
            <a:r>
              <a:rPr lang="cs-CZ" sz="2400" dirty="0" smtClean="0"/>
              <a:t>Společnosti platí poplatek za znečištění = jsou motivovány investovat do technologií, které budou znečišťovat méně.</a:t>
            </a:r>
          </a:p>
          <a:p>
            <a:r>
              <a:rPr lang="cs-CZ" sz="2400" dirty="0" smtClean="0"/>
              <a:t>Role tzv. tržní </a:t>
            </a:r>
            <a:r>
              <a:rPr lang="cs-CZ" sz="2400" dirty="0"/>
              <a:t>stabilizační rezervy </a:t>
            </a:r>
            <a:r>
              <a:rPr lang="cs-CZ" sz="2400" dirty="0" smtClean="0"/>
              <a:t>(postupné snižování množství povolenek na trhu)</a:t>
            </a:r>
          </a:p>
        </p:txBody>
      </p:sp>
      <p:pic>
        <p:nvPicPr>
          <p:cNvPr id="4" name="ENER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investicniweb.cz/stocknews/ceny-emisnich-povolenek-jsou-na-svem-sedmiletem-maximu/Contents/0/povolenk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09" y="0"/>
            <a:ext cx="9552509" cy="6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ener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měla Unie vypadat do roku 2050?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Cíl: EU by se měla snažit dosáhnout nulových čistých emisí skleníkových plynů do roku 2050 – EU klimaticky neutrální</a:t>
            </a:r>
          </a:p>
          <a:p>
            <a:r>
              <a:rPr lang="cs-CZ" dirty="0" smtClean="0"/>
              <a:t>28</a:t>
            </a:r>
            <a:r>
              <a:rPr lang="cs-CZ" dirty="0"/>
              <a:t>. listopadu 2018 </a:t>
            </a:r>
            <a:r>
              <a:rPr lang="cs-CZ" dirty="0" smtClean="0"/>
              <a:t>EK – dlouhodobá strategická vize neutrální </a:t>
            </a:r>
            <a:r>
              <a:rPr lang="cs-CZ" dirty="0"/>
              <a:t>ekonomiky do roku 2050“ - Evropská dlouhodobá strategická vize prosperující, moderní, konkurenceschopné a klimaticky neutrální </a:t>
            </a:r>
            <a:r>
              <a:rPr lang="cs-CZ" dirty="0" smtClean="0"/>
              <a:t>ekonomiky (COM/2018/773)</a:t>
            </a:r>
          </a:p>
          <a:p>
            <a:r>
              <a:rPr lang="cs-CZ" dirty="0" smtClean="0"/>
              <a:t>11.prosince 2019 - Zelená dohoda pro Evropu (Green </a:t>
            </a:r>
            <a:r>
              <a:rPr lang="cs-CZ" dirty="0" err="1" smtClean="0"/>
              <a:t>Deal</a:t>
            </a:r>
            <a:r>
              <a:rPr lang="cs-CZ" dirty="0" smtClean="0"/>
              <a:t>) - </a:t>
            </a:r>
            <a:r>
              <a:rPr lang="cs-CZ" dirty="0"/>
              <a:t>Evropský klimatický pakt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Ener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Zabezpečení dodávek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72644" y="1652337"/>
            <a:ext cx="8915400" cy="3777622"/>
          </a:xfrm>
        </p:spPr>
        <p:txBody>
          <a:bodyPr>
            <a:noAutofit/>
          </a:bodyPr>
          <a:lstStyle/>
          <a:p>
            <a:r>
              <a:rPr lang="cs-CZ" sz="2400" dirty="0" smtClean="0"/>
              <a:t>Snaha o jednotné vystupování vůči třetím zemím (</a:t>
            </a:r>
            <a:r>
              <a:rPr lang="cs-CZ" sz="2400" smtClean="0"/>
              <a:t>problematické) = vystupování jedním hlasem</a:t>
            </a:r>
            <a:endParaRPr lang="cs-CZ" sz="2400" dirty="0" smtClean="0"/>
          </a:p>
          <a:p>
            <a:r>
              <a:rPr lang="cs-CZ" sz="2400" dirty="0" smtClean="0"/>
              <a:t>Katalyzátorem plynové krize (2006, 2009, ukrajinská krize)</a:t>
            </a:r>
          </a:p>
          <a:p>
            <a:r>
              <a:rPr lang="cs-CZ" sz="2400" dirty="0" smtClean="0"/>
              <a:t>Vývoz hodnot a pravidel EU za hranice </a:t>
            </a:r>
          </a:p>
          <a:p>
            <a:r>
              <a:rPr lang="cs-CZ" sz="2400" dirty="0" smtClean="0"/>
              <a:t>Mnohovrstevnaté uspořádání: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Bilaterální vztahy (např. Energetický dialog s Ruskou federací)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Multilaterální vztahy (např. Energetické společenství)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 smtClean="0"/>
              <a:t>Globální úroveň (např. </a:t>
            </a:r>
            <a:r>
              <a:rPr lang="cs-CZ" sz="2400" dirty="0" err="1" smtClean="0"/>
              <a:t>Energy</a:t>
            </a:r>
            <a:r>
              <a:rPr lang="cs-CZ" sz="2400" dirty="0" smtClean="0"/>
              <a:t> Charter </a:t>
            </a:r>
            <a:r>
              <a:rPr lang="cs-CZ" sz="2400" err="1" smtClean="0"/>
              <a:t>Treaty</a:t>
            </a:r>
            <a:r>
              <a:rPr lang="cs-CZ" sz="2400" smtClean="0"/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Ener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(Evropská) energetická (a klimatická) politika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 jakým odpovědné autority (Komise, vlády) spravují oblasti spojené s energetikou (produkce, distribuce, spotřeba energie).</a:t>
            </a:r>
          </a:p>
          <a:p>
            <a:r>
              <a:rPr lang="cs-CZ" dirty="0" smtClean="0"/>
              <a:t>Obsahem jsou kromě tvorby legislativy:</a:t>
            </a:r>
          </a:p>
          <a:p>
            <a:pPr lvl="1"/>
            <a:r>
              <a:rPr lang="cs-CZ" dirty="0" smtClean="0"/>
              <a:t>Podpora investic</a:t>
            </a:r>
          </a:p>
          <a:p>
            <a:pPr lvl="1"/>
            <a:r>
              <a:rPr lang="cs-CZ" dirty="0" smtClean="0"/>
              <a:t>Otázka uchování energie</a:t>
            </a:r>
          </a:p>
          <a:p>
            <a:pPr lvl="1"/>
            <a:r>
              <a:rPr lang="cs-CZ" dirty="0" smtClean="0"/>
              <a:t>Daňové zatížení</a:t>
            </a:r>
          </a:p>
          <a:p>
            <a:pPr lvl="1"/>
            <a:r>
              <a:rPr lang="cs-CZ" dirty="0" smtClean="0"/>
              <a:t>Mezinárodní smlouvy ….</a:t>
            </a:r>
            <a:endParaRPr lang="cs-CZ" dirty="0"/>
          </a:p>
        </p:txBody>
      </p:sp>
      <p:pic>
        <p:nvPicPr>
          <p:cNvPr id="4" name="En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930" y="106965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cs-CZ" sz="5400" dirty="0" smtClean="0"/>
              <a:t>Děkuji za pozornost!</a:t>
            </a:r>
            <a:endParaRPr lang="cs-CZ" sz="5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80928" y="4035455"/>
            <a:ext cx="8915399" cy="860400"/>
          </a:xfrm>
        </p:spPr>
        <p:txBody>
          <a:bodyPr>
            <a:noAutofit/>
          </a:bodyPr>
          <a:lstStyle/>
          <a:p>
            <a:pPr algn="ctr"/>
            <a:r>
              <a:rPr lang="cs-CZ" sz="4000" dirty="0" smtClean="0">
                <a:solidFill>
                  <a:schemeClr val="accent1"/>
                </a:solidFill>
              </a:rPr>
              <a:t>zapletalova@mail.muni.cz</a:t>
            </a:r>
            <a:endParaRPr lang="cs-CZ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6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Energetická politika (EEP)- vývoj 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1" y="1395663"/>
            <a:ext cx="11312090" cy="54623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+mj-lt"/>
              </a:rPr>
              <a:t>Historický paradox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>
                <a:latin typeface="+mj-lt"/>
              </a:rPr>
              <a:t>Lisabonská smlouva vytváří evropskou energetickou politiku s </a:t>
            </a:r>
            <a:r>
              <a:rPr lang="cs-CZ" sz="3600" dirty="0" smtClean="0">
                <a:latin typeface="+mj-lt"/>
              </a:rPr>
              <a:t>koordinační </a:t>
            </a:r>
            <a:r>
              <a:rPr lang="cs-CZ" sz="3600" dirty="0">
                <a:latin typeface="+mj-lt"/>
              </a:rPr>
              <a:t>funkcí (čl. 194 SFEU)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>
                <a:latin typeface="+mj-lt"/>
              </a:rPr>
              <a:t>Vazba </a:t>
            </a:r>
            <a:r>
              <a:rPr lang="cs-CZ" sz="3600" dirty="0">
                <a:latin typeface="+mj-lt"/>
              </a:rPr>
              <a:t>na ostatní politiky – především doprava a životní </a:t>
            </a:r>
            <a:r>
              <a:rPr lang="cs-CZ" sz="3600" dirty="0" smtClean="0">
                <a:latin typeface="+mj-lt"/>
              </a:rPr>
              <a:t>prostředí</a:t>
            </a:r>
          </a:p>
        </p:txBody>
      </p:sp>
      <p:pic>
        <p:nvPicPr>
          <p:cNvPr id="4" name="ENerg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Cíle EEP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026" y="1951752"/>
            <a:ext cx="10705106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Zelená kniha </a:t>
            </a:r>
            <a:r>
              <a:rPr lang="cs-CZ" sz="2400" i="1" dirty="0" smtClean="0">
                <a:solidFill>
                  <a:schemeClr val="accent1"/>
                </a:solidFill>
              </a:rPr>
              <a:t>„Evropská  </a:t>
            </a:r>
            <a:r>
              <a:rPr lang="cs-CZ" sz="2400" i="1" dirty="0">
                <a:solidFill>
                  <a:schemeClr val="accent1"/>
                </a:solidFill>
              </a:rPr>
              <a:t>strategie  pro </a:t>
            </a:r>
            <a:r>
              <a:rPr lang="cs-CZ" sz="2400" i="1" dirty="0" smtClean="0">
                <a:solidFill>
                  <a:schemeClr val="accent1"/>
                </a:solidFill>
              </a:rPr>
              <a:t>udržitelnou</a:t>
            </a:r>
            <a:r>
              <a:rPr lang="cs-CZ" sz="2400" i="1" dirty="0">
                <a:solidFill>
                  <a:schemeClr val="accent1"/>
                </a:solidFill>
              </a:rPr>
              <a:t>, konkurenceschopnou a bezpečnou </a:t>
            </a:r>
            <a:r>
              <a:rPr lang="cs-CZ" sz="2400" i="1" dirty="0" smtClean="0">
                <a:solidFill>
                  <a:schemeClr val="accent1"/>
                </a:solidFill>
              </a:rPr>
              <a:t>energii“ </a:t>
            </a:r>
            <a:r>
              <a:rPr lang="cs-CZ" sz="2400" dirty="0" smtClean="0">
                <a:solidFill>
                  <a:schemeClr val="tx1"/>
                </a:solidFill>
              </a:rPr>
              <a:t>(2006)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Konceptualizace tří hlavních cílů EEP: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Konkurenceschopnost</a:t>
            </a:r>
            <a:r>
              <a:rPr lang="cs-CZ" sz="2400" dirty="0" smtClean="0">
                <a:solidFill>
                  <a:schemeClr val="tx1"/>
                </a:solidFill>
              </a:rPr>
              <a:t>(budování  jednotného trhu)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Udržitelnost </a:t>
            </a:r>
            <a:r>
              <a:rPr lang="cs-CZ" sz="2400" dirty="0" smtClean="0">
                <a:solidFill>
                  <a:schemeClr val="tx1"/>
                </a:solidFill>
              </a:rPr>
              <a:t>(udržitelný rozvoj)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Zabezpečení dodávek </a:t>
            </a:r>
            <a:r>
              <a:rPr lang="cs-CZ" sz="2400" dirty="0" smtClean="0">
                <a:solidFill>
                  <a:schemeClr val="tx1"/>
                </a:solidFill>
              </a:rPr>
              <a:t>(vnější dimenze)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1056699"/>
              </p:ext>
            </p:extLst>
          </p:nvPr>
        </p:nvGraphicFramePr>
        <p:xfrm>
          <a:off x="6096000" y="2581405"/>
          <a:ext cx="6532032" cy="3393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Ener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1818640"/>
            <a:ext cx="8915400" cy="377762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Dělení na vnitřní a vnější dimenzi</a:t>
            </a:r>
            <a:endParaRPr lang="cs-CZ" sz="3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26737332"/>
              </p:ext>
            </p:extLst>
          </p:nvPr>
        </p:nvGraphicFramePr>
        <p:xfrm>
          <a:off x="2921315" y="2934083"/>
          <a:ext cx="6532032" cy="3393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Energ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stav institucionálního vývoje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Snaha o dokončení formování EEP (neustálé prolínání obhajování a revize politiky)</a:t>
            </a:r>
          </a:p>
          <a:p>
            <a:r>
              <a:rPr lang="cs-CZ" sz="2400" dirty="0" smtClean="0"/>
              <a:t>Rostoucí důraz na klimatické otázky</a:t>
            </a:r>
          </a:p>
          <a:p>
            <a:r>
              <a:rPr lang="cs-CZ" sz="2400" dirty="0" smtClean="0"/>
              <a:t>Dominující </a:t>
            </a:r>
            <a:r>
              <a:rPr lang="cs-CZ" sz="2400" dirty="0" err="1" smtClean="0"/>
              <a:t>supranacionální</a:t>
            </a:r>
            <a:r>
              <a:rPr lang="cs-CZ" sz="2400" dirty="0" smtClean="0"/>
              <a:t> přístup environmentálního cíle a cíle zaměřeného na konkurenceschopnost</a:t>
            </a:r>
          </a:p>
          <a:p>
            <a:r>
              <a:rPr lang="cs-CZ" sz="2400" dirty="0" smtClean="0"/>
              <a:t>Mezivládní přístup (zatím stále) převládá u cíle zaměřeného na bezpečnost dodávek</a:t>
            </a:r>
          </a:p>
          <a:p>
            <a:endParaRPr lang="cs-CZ" sz="2400" dirty="0"/>
          </a:p>
          <a:p>
            <a:r>
              <a:rPr lang="cs-CZ" sz="2400" dirty="0" smtClean="0"/>
              <a:t>Energetická Unie jako poslední krok ke </a:t>
            </a:r>
            <a:r>
              <a:rPr lang="cs-CZ" sz="2400" dirty="0" err="1" smtClean="0"/>
              <a:t>komunitarizaci</a:t>
            </a:r>
            <a:r>
              <a:rPr lang="cs-CZ" sz="2400" dirty="0" smtClean="0"/>
              <a:t>?</a:t>
            </a:r>
            <a:endParaRPr lang="cs-CZ" sz="2400" dirty="0"/>
          </a:p>
        </p:txBody>
      </p:sp>
      <p:pic>
        <p:nvPicPr>
          <p:cNvPr id="4" name="Energ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Energetická unie (únor 2015)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4080" y="1270000"/>
            <a:ext cx="10901680" cy="4641222"/>
          </a:xfrm>
        </p:spPr>
        <p:txBody>
          <a:bodyPr>
            <a:normAutofit/>
          </a:bodyPr>
          <a:lstStyle/>
          <a:p>
            <a:r>
              <a:rPr lang="cs-CZ" i="1" dirty="0" smtClean="0"/>
              <a:t>„Nejambicióznější projekt evropské energetiky“ </a:t>
            </a:r>
            <a:r>
              <a:rPr lang="cs-CZ" dirty="0" smtClean="0"/>
              <a:t>(</a:t>
            </a:r>
            <a:r>
              <a:rPr lang="cs-CZ" dirty="0" err="1" smtClean="0"/>
              <a:t>Šefčovič</a:t>
            </a:r>
            <a:r>
              <a:rPr lang="cs-CZ" dirty="0" smtClean="0"/>
              <a:t>, 2015)</a:t>
            </a:r>
          </a:p>
          <a:p>
            <a:r>
              <a:rPr lang="cs-CZ" dirty="0" smtClean="0"/>
              <a:t>5 základních pilířů:</a:t>
            </a:r>
          </a:p>
          <a:p>
            <a:pPr lvl="1"/>
            <a:r>
              <a:rPr lang="cs-CZ" i="1" dirty="0" smtClean="0"/>
              <a:t>Bezpečnost dodávek</a:t>
            </a:r>
          </a:p>
          <a:p>
            <a:pPr lvl="1"/>
            <a:r>
              <a:rPr lang="cs-CZ" i="1" dirty="0"/>
              <a:t>Dokončení vnitřního trhu s </a:t>
            </a:r>
            <a:r>
              <a:rPr lang="cs-CZ" i="1" dirty="0" smtClean="0"/>
              <a:t>energií</a:t>
            </a:r>
          </a:p>
          <a:p>
            <a:pPr lvl="1"/>
            <a:r>
              <a:rPr lang="cs-CZ" i="1" dirty="0"/>
              <a:t>Zvyšování energetické </a:t>
            </a:r>
            <a:r>
              <a:rPr lang="cs-CZ" i="1" dirty="0" smtClean="0"/>
              <a:t>účinnosti</a:t>
            </a:r>
          </a:p>
          <a:p>
            <a:pPr lvl="1"/>
            <a:r>
              <a:rPr lang="cs-CZ" i="1" dirty="0"/>
              <a:t>Cesta k nízkouhlíkové </a:t>
            </a:r>
            <a:r>
              <a:rPr lang="cs-CZ" i="1" dirty="0" smtClean="0"/>
              <a:t>ekonomice</a:t>
            </a:r>
          </a:p>
          <a:p>
            <a:pPr lvl="1"/>
            <a:r>
              <a:rPr lang="cs-CZ" i="1" dirty="0"/>
              <a:t>Výzkum a </a:t>
            </a:r>
            <a:r>
              <a:rPr lang="cs-CZ" i="1" dirty="0" smtClean="0"/>
              <a:t>inovace</a:t>
            </a:r>
          </a:p>
          <a:p>
            <a:r>
              <a:rPr lang="cs-CZ" b="1" dirty="0" smtClean="0"/>
              <a:t>Energetická unie tvoří obecný rámec (</a:t>
            </a:r>
            <a:r>
              <a:rPr lang="cs-CZ" b="1" dirty="0" err="1" smtClean="0"/>
              <a:t>nádstavba</a:t>
            </a:r>
            <a:r>
              <a:rPr lang="cs-CZ" b="1" dirty="0" smtClean="0"/>
              <a:t>), v rámci níž dochází k úpravě/přijímání konkrétních legislativních aktů</a:t>
            </a:r>
            <a:endParaRPr lang="cs-CZ" b="1" dirty="0"/>
          </a:p>
          <a:p>
            <a:pPr marL="914400" lvl="2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endParaRPr lang="cs-CZ" dirty="0"/>
          </a:p>
        </p:txBody>
      </p:sp>
      <p:pic>
        <p:nvPicPr>
          <p:cNvPr id="4" name="Ener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přinesla Energetická unie?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4480"/>
            <a:ext cx="10901680" cy="390970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Zimní energetický balík (únor 2016)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Nařízení opatřeních </a:t>
            </a:r>
            <a:r>
              <a:rPr lang="cs-CZ" dirty="0"/>
              <a:t>na zajištění bezpečnosti dodávek zemního </a:t>
            </a:r>
            <a:r>
              <a:rPr lang="cs-CZ" dirty="0" smtClean="0"/>
              <a:t>plynu (č. 2017/1938, říjen 2017</a:t>
            </a:r>
            <a:r>
              <a:rPr lang="cs-CZ" dirty="0"/>
              <a:t> </a:t>
            </a:r>
            <a:r>
              <a:rPr lang="cs-CZ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Přijatá revidovaná </a:t>
            </a:r>
            <a:r>
              <a:rPr lang="cs-CZ" dirty="0"/>
              <a:t>směrnici o energetické náročnosti </a:t>
            </a:r>
            <a:r>
              <a:rPr lang="cs-CZ" dirty="0" smtClean="0"/>
              <a:t>budov (květen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Revidovaná směrnice o energetické účinnosti (listopad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Revize směrnice o obnovitelných zdrojích </a:t>
            </a:r>
            <a:r>
              <a:rPr lang="cs-CZ" dirty="0" smtClean="0"/>
              <a:t>energie (listopad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Nařízení </a:t>
            </a:r>
            <a:r>
              <a:rPr lang="cs-CZ" dirty="0"/>
              <a:t>o </a:t>
            </a:r>
            <a:r>
              <a:rPr lang="cs-CZ" dirty="0" smtClean="0"/>
              <a:t>správě (listopad 2018)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Revize směrnice o společných pravidlech pro vnitřní trh se zemním plynem (duben 2019)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Čistá energie pro </a:t>
            </a:r>
            <a:r>
              <a:rPr lang="cs-CZ" dirty="0" smtClean="0"/>
              <a:t>všechny (květen 2019)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lvl="2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endParaRPr lang="cs-CZ" dirty="0"/>
          </a:p>
        </p:txBody>
      </p:sp>
      <p:pic>
        <p:nvPicPr>
          <p:cNvPr id="4" name="Energ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0533" y="378327"/>
            <a:ext cx="10250905" cy="60157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Konkurenceschopnost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9763" y="1165993"/>
            <a:ext cx="10012447" cy="5189461"/>
          </a:xfrm>
        </p:spPr>
        <p:txBody>
          <a:bodyPr>
            <a:normAutofit/>
          </a:bodyPr>
          <a:lstStyle/>
          <a:p>
            <a:r>
              <a:rPr lang="cs-CZ" sz="2400" dirty="0" smtClean="0"/>
              <a:t>1) </a:t>
            </a:r>
            <a:r>
              <a:rPr lang="cs-CZ" sz="2400" u="sng" dirty="0" smtClean="0"/>
              <a:t>Liberalizace trhu  </a:t>
            </a:r>
          </a:p>
          <a:p>
            <a:pPr lvl="1"/>
            <a:r>
              <a:rPr lang="cs-CZ" sz="2200" dirty="0" smtClean="0"/>
              <a:t>Problém „přirozeného monopolu“</a:t>
            </a:r>
          </a:p>
          <a:p>
            <a:pPr lvl="1"/>
            <a:r>
              <a:rPr lang="cs-CZ" sz="2200" dirty="0" smtClean="0"/>
              <a:t>Tzv. liberalizační balíčky  (aktuální tzv. třetí liberalizační balíček představen 2007, schválen 2009, CZ PRES) </a:t>
            </a:r>
          </a:p>
          <a:p>
            <a:pPr lvl="1"/>
            <a:r>
              <a:rPr lang="cs-CZ" sz="2200" dirty="0" smtClean="0"/>
              <a:t>Hlavní rysy: viz následující snímek</a:t>
            </a:r>
          </a:p>
          <a:p>
            <a:pPr lvl="1"/>
            <a:r>
              <a:rPr lang="cs-CZ" sz="2200" dirty="0" smtClean="0"/>
              <a:t>Liberalizace </a:t>
            </a:r>
            <a:r>
              <a:rPr lang="en-US" sz="2200" dirty="0" smtClean="0"/>
              <a:t>&amp; </a:t>
            </a:r>
            <a:r>
              <a:rPr lang="en-US" sz="2200" dirty="0" err="1" smtClean="0"/>
              <a:t>privati</a:t>
            </a:r>
            <a:r>
              <a:rPr lang="cs-CZ" sz="2200" dirty="0" err="1" smtClean="0"/>
              <a:t>zace</a:t>
            </a:r>
            <a:endParaRPr lang="cs-CZ" sz="2200" dirty="0" smtClean="0"/>
          </a:p>
          <a:p>
            <a:pPr marL="457200" lvl="1" indent="0">
              <a:buNone/>
            </a:pPr>
            <a:endParaRPr lang="cs-CZ" sz="2200" dirty="0" smtClean="0"/>
          </a:p>
          <a:p>
            <a:r>
              <a:rPr lang="cs-CZ" sz="2400" dirty="0" smtClean="0"/>
              <a:t>2) </a:t>
            </a:r>
            <a:r>
              <a:rPr lang="cs-CZ" sz="2400" u="sng" dirty="0" smtClean="0"/>
              <a:t>Infrastruktura</a:t>
            </a:r>
          </a:p>
          <a:p>
            <a:pPr marL="457200" lvl="1" indent="0">
              <a:buNone/>
            </a:pPr>
            <a:endParaRPr lang="cs-CZ" sz="2200" dirty="0"/>
          </a:p>
          <a:p>
            <a:pPr marL="457200" lvl="1" indent="0">
              <a:buNone/>
            </a:pPr>
            <a:endParaRPr lang="cs-CZ" sz="2200" dirty="0" smtClean="0"/>
          </a:p>
        </p:txBody>
      </p:sp>
      <p:pic>
        <p:nvPicPr>
          <p:cNvPr id="4" name="ENer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9623</TotalTime>
  <Words>1131</Words>
  <Application>Microsoft Office PowerPoint</Application>
  <PresentationFormat>Širokoúhlá obrazovka</PresentationFormat>
  <Paragraphs>169</Paragraphs>
  <Slides>20</Slides>
  <Notes>19</Notes>
  <HiddenSlides>0</HiddenSlides>
  <MMClips>19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Wingdings</vt:lpstr>
      <vt:lpstr>Motiv Office</vt:lpstr>
      <vt:lpstr>Energetická politika</vt:lpstr>
      <vt:lpstr>(Evropská) energetická (a klimatická) politika</vt:lpstr>
      <vt:lpstr>Energetická politika (EEP)- vývoj I.</vt:lpstr>
      <vt:lpstr>Cíle EEP</vt:lpstr>
      <vt:lpstr>EEP</vt:lpstr>
      <vt:lpstr>Aktuální stav institucionálního vývoje</vt:lpstr>
      <vt:lpstr>Energetická unie (únor 2015)</vt:lpstr>
      <vt:lpstr>Co přinesla Energetická unie?</vt:lpstr>
      <vt:lpstr>Konkurenceschopnost</vt:lpstr>
      <vt:lpstr>Prezentace aplikace PowerPoint</vt:lpstr>
      <vt:lpstr>Udržitelnost</vt:lpstr>
      <vt:lpstr>Energeticko-klimatický balíček</vt:lpstr>
      <vt:lpstr>Jak by měla vypadala Unie v roce 2020?</vt:lpstr>
      <vt:lpstr>Závazky Unie do roku 2030</vt:lpstr>
      <vt:lpstr>Jak by měla Unie vypadat v roce 2030?</vt:lpstr>
      <vt:lpstr>EU ETS</vt:lpstr>
      <vt:lpstr>Prezentace aplikace PowerPoint</vt:lpstr>
      <vt:lpstr>Jak by měla Unie vypadat do roku 2050?</vt:lpstr>
      <vt:lpstr>Zabezpečení dodávek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Vnitřní trh</dc:title>
  <dc:creator>veronika zapletalova</dc:creator>
  <cp:lastModifiedBy>veronika zapletalova</cp:lastModifiedBy>
  <cp:revision>141</cp:revision>
  <cp:lastPrinted>2017-04-05T12:26:08Z</cp:lastPrinted>
  <dcterms:created xsi:type="dcterms:W3CDTF">2016-02-26T13:54:11Z</dcterms:created>
  <dcterms:modified xsi:type="dcterms:W3CDTF">2021-01-10T17:10:45Z</dcterms:modified>
</cp:coreProperties>
</file>