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Foreign_relations_of_Israel#cite_note-303" TargetMode="External"/><Relationship Id="rId3" Type="http://schemas.openxmlformats.org/officeDocument/2006/relationships/hyperlink" Target="https://en.wikipedia.org/wiki/Foreign_relations_of_Israel#cite_note-303" TargetMode="External"/><Relationship Id="rId4" Type="http://schemas.openxmlformats.org/officeDocument/2006/relationships/hyperlink" Target="https://en.wikipedia.org/wiki/Foreign_relations_of_Israel#cite_note-304" TargetMode="External"/><Relationship Id="rId9" Type="http://schemas.openxmlformats.org/officeDocument/2006/relationships/hyperlink" Target="https://en.wikipedia.org/wiki/Foreign_relations_of_Israel#cite_note-306" TargetMode="External"/><Relationship Id="rId5" Type="http://schemas.openxmlformats.org/officeDocument/2006/relationships/hyperlink" Target="https://en.wikipedia.org/wiki/Foreign_relations_of_Israel#cite_note-305" TargetMode="External"/><Relationship Id="rId6" Type="http://schemas.openxmlformats.org/officeDocument/2006/relationships/hyperlink" Target="https://en.wikipedia.org/wiki/Foreign_relations_of_Israel#cite_note-305" TargetMode="External"/><Relationship Id="rId7" Type="http://schemas.openxmlformats.org/officeDocument/2006/relationships/hyperlink" Target="https://en.wikipedia.org/wiki/Ministry_of_Foreign_Affairs_(Israel)" TargetMode="External"/><Relationship Id="rId8" Type="http://schemas.openxmlformats.org/officeDocument/2006/relationships/hyperlink" Target="https://en.wikipedia.org/wiki/Israel_Defense_Forces"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Natural_science" TargetMode="External"/><Relationship Id="rId3" Type="http://schemas.openxmlformats.org/officeDocument/2006/relationships/hyperlink" Target="https://en.wikipedia.org/wiki/Agricultural_research_in_Israel" TargetMode="External"/><Relationship Id="rId4" Type="http://schemas.openxmlformats.org/officeDocument/2006/relationships/hyperlink" Target="https://en.wikipedia.org/wiki/Electronics" TargetMode="External"/><Relationship Id="rId9" Type="http://schemas.openxmlformats.org/officeDocument/2006/relationships/hyperlink" Target="https://en.wikipedia.org/wiki/Science_and_technology_in_Israel#cite_note-9" TargetMode="External"/><Relationship Id="rId5" Type="http://schemas.openxmlformats.org/officeDocument/2006/relationships/hyperlink" Target="https://en.wikipedia.org/wiki/Computer_science" TargetMode="External"/><Relationship Id="rId6" Type="http://schemas.openxmlformats.org/officeDocument/2006/relationships/hyperlink" Target="https://en.wikipedia.org/wiki/Life_science" TargetMode="External"/><Relationship Id="rId7" Type="http://schemas.openxmlformats.org/officeDocument/2006/relationships/hyperlink" Target="https://en.wikipedia.org/wiki/Robotics" TargetMode="External"/><Relationship Id="rId8" Type="http://schemas.openxmlformats.org/officeDocument/2006/relationships/hyperlink" Target="https://en.wikipedia.org/wiki/Engineering" TargetMode="External"/><Relationship Id="rId11" Type="http://schemas.openxmlformats.org/officeDocument/2006/relationships/hyperlink" Target="https://en.wikipedia.org/wiki/Newsweek" TargetMode="External"/><Relationship Id="rId10" Type="http://schemas.openxmlformats.org/officeDocument/2006/relationships/hyperlink" Target="https://en.wikipedia.org/wiki/Tel_Aviv"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Higher_education" TargetMode="External"/><Relationship Id="rId3" Type="http://schemas.openxmlformats.org/officeDocument/2006/relationships/hyperlink" Target="https://en.wikipedia.org/wiki/Chutzpah" TargetMode="External"/><Relationship Id="rId4" Type="http://schemas.openxmlformats.org/officeDocument/2006/relationships/hyperlink" Target="https://en.wikipedia.org/wiki/Silicon_Wadi#cite_note-8"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0" Type="http://schemas.openxmlformats.org/officeDocument/2006/relationships/hyperlink" Target="https://en.wikipedia.org/wiki/Science_and_technology_in_Israel#cite_note-77" TargetMode="External"/><Relationship Id="rId22" Type="http://schemas.openxmlformats.org/officeDocument/2006/relationships/hyperlink" Target="https://en.wikipedia.org/wiki/Science_and_technology_in_Israel#cite_note-78" TargetMode="External"/><Relationship Id="rId21" Type="http://schemas.openxmlformats.org/officeDocument/2006/relationships/hyperlink" Target="https://en.wikipedia.org/wiki/Ofeq" TargetMode="External"/><Relationship Id="rId24" Type="http://schemas.openxmlformats.org/officeDocument/2006/relationships/hyperlink" Target="https://en.wikipedia.org/wiki/Palmachim_Airbase" TargetMode="External"/><Relationship Id="rId23" Type="http://schemas.openxmlformats.org/officeDocument/2006/relationships/hyperlink" Target="https://en.wikipedia.org/wiki/Shavit" TargetMode="External"/><Relationship Id="rId1" Type="http://schemas.openxmlformats.org/officeDocument/2006/relationships/notesMaster" Target="../notesMasters/notesMaster1.xml"/><Relationship Id="rId2" Type="http://schemas.openxmlformats.org/officeDocument/2006/relationships/hyperlink" Target="https://en.wikipedia.org/wiki/Uzi_submachine_gun" TargetMode="External"/><Relationship Id="rId3" Type="http://schemas.openxmlformats.org/officeDocument/2006/relationships/hyperlink" Target="https://en.wikipedia.org/wiki/Science_and_technology_in_Israel#cite_note-72" TargetMode="External"/><Relationship Id="rId4" Type="http://schemas.openxmlformats.org/officeDocument/2006/relationships/hyperlink" Target="https://en.wikipedia.org/wiki/Main_battle_tank" TargetMode="External"/><Relationship Id="rId9" Type="http://schemas.openxmlformats.org/officeDocument/2006/relationships/hyperlink" Target="https://en.wikipedia.org/wiki/Iron_Dome" TargetMode="External"/><Relationship Id="rId26" Type="http://schemas.openxmlformats.org/officeDocument/2006/relationships/hyperlink" Target="https://en.wikipedia.org/wiki/Elbit_Systems" TargetMode="External"/><Relationship Id="rId25" Type="http://schemas.openxmlformats.org/officeDocument/2006/relationships/hyperlink" Target="https://en.wikipedia.org/wiki/Israel_Aerospace_Industries" TargetMode="External"/><Relationship Id="rId27" Type="http://schemas.openxmlformats.org/officeDocument/2006/relationships/hyperlink" Target="https://en.wikipedia.org/wiki/Trophy_(countermeasure)" TargetMode="External"/><Relationship Id="rId5" Type="http://schemas.openxmlformats.org/officeDocument/2006/relationships/hyperlink" Target="https://en.wikipedia.org/wiki/Merkava" TargetMode="External"/><Relationship Id="rId6" Type="http://schemas.openxmlformats.org/officeDocument/2006/relationships/hyperlink" Target="https://en.wikipedia.org/wiki/Arrow_(Israeli_missile)" TargetMode="External"/><Relationship Id="rId7" Type="http://schemas.openxmlformats.org/officeDocument/2006/relationships/hyperlink" Target="https://en.wikipedia.org/wiki/Anti-ballistic_missile" TargetMode="External"/><Relationship Id="rId8" Type="http://schemas.openxmlformats.org/officeDocument/2006/relationships/hyperlink" Target="https://en.wikipedia.org/wiki/Science_and_technology_in_Israel#cite_note-73" TargetMode="External"/><Relationship Id="rId11" Type="http://schemas.openxmlformats.org/officeDocument/2006/relationships/hyperlink" Target="https://en.wikipedia.org/wiki/Rocket" TargetMode="External"/><Relationship Id="rId10" Type="http://schemas.openxmlformats.org/officeDocument/2006/relationships/hyperlink" Target="https://en.wikipedia.org/wiki/Rafael_Advanced_Defense_Systems" TargetMode="External"/><Relationship Id="rId13" Type="http://schemas.openxmlformats.org/officeDocument/2006/relationships/hyperlink" Target="https://en.wikipedia.org/wiki/Science_and_technology_in_Israel#cite_note-JN1-74" TargetMode="External"/><Relationship Id="rId12" Type="http://schemas.openxmlformats.org/officeDocument/2006/relationships/hyperlink" Target="https://en.wikipedia.org/wiki/Artillery_shells" TargetMode="External"/><Relationship Id="rId15" Type="http://schemas.openxmlformats.org/officeDocument/2006/relationships/hyperlink" Target="https://en.wikipedia.org/wiki/Grad_rocket" TargetMode="External"/><Relationship Id="rId14" Type="http://schemas.openxmlformats.org/officeDocument/2006/relationships/hyperlink" Target="https://en.wikipedia.org/wiki/Science_and_technology_in_Israel#cite_note-Ref_a-75" TargetMode="External"/><Relationship Id="rId17" Type="http://schemas.openxmlformats.org/officeDocument/2006/relationships/hyperlink" Target="https://en.wikipedia.org/wiki/Science_and_technology_in_Israel#cite_note-firstInterceptAshkelon-76" TargetMode="External"/><Relationship Id="rId16" Type="http://schemas.openxmlformats.org/officeDocument/2006/relationships/hyperlink" Target="https://en.wikipedia.org/wiki/Gaza_Strip" TargetMode="External"/><Relationship Id="rId19" Type="http://schemas.openxmlformats.org/officeDocument/2006/relationships/hyperlink" Target="https://en.wikipedia.org/wiki/Reconnaissance_satellites" TargetMode="External"/><Relationship Id="rId18" Type="http://schemas.openxmlformats.org/officeDocument/2006/relationships/hyperlink" Target="https://en.wikipedia.org/wiki/Science_and_technology_in_Israel#cite_note-firstInterceptAshkelon-76"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United_States" TargetMode="External"/><Relationship Id="rId3" Type="http://schemas.openxmlformats.org/officeDocument/2006/relationships/hyperlink" Target="https://en.wikipedia.org/wiki/Bhutan" TargetMode="External"/><Relationship Id="rId4" Type="http://schemas.openxmlformats.org/officeDocument/2006/relationships/hyperlink" Target="https://en.wikipedia.org/wiki/Iran" TargetMode="External"/><Relationship Id="rId9" Type="http://schemas.openxmlformats.org/officeDocument/2006/relationships/hyperlink" Target="https://en.wikipedia.org/wiki/Kosovo" TargetMode="External"/><Relationship Id="rId5" Type="http://schemas.openxmlformats.org/officeDocument/2006/relationships/hyperlink" Target="https://en.wikipedia.org/wiki/North_Korea" TargetMode="External"/><Relationship Id="rId6" Type="http://schemas.openxmlformats.org/officeDocument/2006/relationships/hyperlink" Target="https://en.wikipedia.org/wiki/Syria" TargetMode="External"/><Relationship Id="rId7" Type="http://schemas.openxmlformats.org/officeDocument/2006/relationships/hyperlink" Target="https://en.wikipedia.org/wiki/European_Union" TargetMode="External"/><Relationship Id="rId8" Type="http://schemas.openxmlformats.org/officeDocument/2006/relationships/hyperlink" Target="https://en.wikipedia.org/wiki/Holy_See"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United_States_military_aid" TargetMode="External"/><Relationship Id="rId3" Type="http://schemas.openxmlformats.org/officeDocument/2006/relationships/hyperlink" Target="https://en.wikipedia.org/wiki/Developing_countries" TargetMode="External"/><Relationship Id="rId4" Type="http://schemas.openxmlformats.org/officeDocument/2006/relationships/hyperlink" Target="https://en.wikipedia.org/wiki/United_States_Agency_for_International_Development" TargetMode="External"/><Relationship Id="rId9" Type="http://schemas.openxmlformats.org/officeDocument/2006/relationships/hyperlink" Target="https://en.wikipedia.org/wiki/United_States_foreign_aid#cite_note-2" TargetMode="External"/><Relationship Id="rId5" Type="http://schemas.openxmlformats.org/officeDocument/2006/relationships/hyperlink" Target="https://en.wikipedia.org/wiki/Marshall_Plan" TargetMode="External"/><Relationship Id="rId6" Type="http://schemas.openxmlformats.org/officeDocument/2006/relationships/hyperlink" Target="https://en.wikipedia.org/wiki/Mutual_Security_Act" TargetMode="External"/><Relationship Id="rId7" Type="http://schemas.openxmlformats.org/officeDocument/2006/relationships/hyperlink" Target="https://en.wikipedia.org/wiki/United_States_foreign_aid#cite_note-1" TargetMode="External"/><Relationship Id="rId8" Type="http://schemas.openxmlformats.org/officeDocument/2006/relationships/hyperlink" Target="https://en.wikipedia.org/wiki/United_States_foreign_aid#cite_note-2" TargetMode="External"/><Relationship Id="rId11" Type="http://schemas.openxmlformats.org/officeDocument/2006/relationships/hyperlink" Target="https://en.wikipedia.org/wiki/UN_Millennium_Development_Goals" TargetMode="External"/><Relationship Id="rId10" Type="http://schemas.openxmlformats.org/officeDocument/2006/relationships/hyperlink" Target="https://en.wikipedia.org/wiki/United_States_foreign_aid#cite_note-3" TargetMode="External"/><Relationship Id="rId13" Type="http://schemas.openxmlformats.org/officeDocument/2006/relationships/hyperlink" Target="https://en.wikipedia.org/wiki/United_States_foreign_aid#cite_note-3" TargetMode="External"/><Relationship Id="rId12" Type="http://schemas.openxmlformats.org/officeDocument/2006/relationships/hyperlink" Target="https://en.wikipedia.org/wiki/United_States"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Foreign_relations_of_Israel#cite_note-5" TargetMode="External"/><Relationship Id="rId3" Type="http://schemas.openxmlformats.org/officeDocument/2006/relationships/hyperlink" Target="https://en.wikipedia.org/wiki/Foreign_relations_of_Israel#cite_note-6" TargetMode="External"/><Relationship Id="rId4" Type="http://schemas.openxmlformats.org/officeDocument/2006/relationships/hyperlink" Target="https://en.wikipedia.org/wiki/Foreign_relations_of_Israel#cite_note-7" TargetMode="External"/><Relationship Id="rId5" Type="http://schemas.openxmlformats.org/officeDocument/2006/relationships/hyperlink" Target="https://en.wikipedia.org/wiki/Energy_Triangle" TargetMode="External"/><Relationship Id="rId6" Type="http://schemas.openxmlformats.org/officeDocument/2006/relationships/hyperlink" Target="https://en.wikipedia.org/wiki/Foreign_relations_of_Israel#cite_note-8"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Arab_League" TargetMode="External"/><Relationship Id="rId3" Type="http://schemas.openxmlformats.org/officeDocument/2006/relationships/hyperlink" Target="https://en.wikipedia.org/wiki/Islamic_revolution"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en.wikipedia.org/wiki/Foreign_relations_of_Israel#cite_note-18" TargetMode="External"/><Relationship Id="rId20" Type="http://schemas.openxmlformats.org/officeDocument/2006/relationships/hyperlink" Target="https://en.wikipedia.org/wiki/Foreign_relations_of_Israel#cite_note-11" TargetMode="External"/><Relationship Id="rId22" Type="http://schemas.openxmlformats.org/officeDocument/2006/relationships/hyperlink" Target="https://en.wikipedia.org/wiki/European_Union" TargetMode="External"/><Relationship Id="rId21" Type="http://schemas.openxmlformats.org/officeDocument/2006/relationships/hyperlink" Target="https://en.wikipedia.org/wiki/Foreign_relations_of_Israel#cite_note-11" TargetMode="External"/><Relationship Id="rId24" Type="http://schemas.openxmlformats.org/officeDocument/2006/relationships/hyperlink" Target="https://en.wikipedia.org/wiki/Foreign_relations_of_Israel#cite_note-12" TargetMode="External"/><Relationship Id="rId23" Type="http://schemas.openxmlformats.org/officeDocument/2006/relationships/hyperlink" Target="https://en.wikipedia.org/wiki/Framework_Programmes_for_Research_and_Technological_Development" TargetMode="External"/><Relationship Id="rId1" Type="http://schemas.openxmlformats.org/officeDocument/2006/relationships/notesMaster" Target="../notesMasters/notesMaster1.xml"/><Relationship Id="rId2" Type="http://schemas.openxmlformats.org/officeDocument/2006/relationships/hyperlink" Target="https://en.wikipedia.org/wiki/United_Nations_Educational,_Scientific_and_Cultural_Organization" TargetMode="External"/><Relationship Id="rId3" Type="http://schemas.openxmlformats.org/officeDocument/2006/relationships/hyperlink" Target="https://en.wikipedia.org/wiki/United_Nations_High_Commissioner_for_Refugees" TargetMode="External"/><Relationship Id="rId4" Type="http://schemas.openxmlformats.org/officeDocument/2006/relationships/hyperlink" Target="https://en.wikipedia.org/wiki/Food_and_Agriculture_Organization" TargetMode="External"/><Relationship Id="rId9" Type="http://schemas.openxmlformats.org/officeDocument/2006/relationships/hyperlink" Target="https://en.wikipedia.org/wiki/Man_and_the_Biosphere_Programme" TargetMode="External"/><Relationship Id="rId26" Type="http://schemas.openxmlformats.org/officeDocument/2006/relationships/hyperlink" Target="https://en.wikipedia.org/wiki/Foreign_relations_of_Israel#cite_note-13" TargetMode="External"/><Relationship Id="rId25" Type="http://schemas.openxmlformats.org/officeDocument/2006/relationships/hyperlink" Target="https://en.wikipedia.org/wiki/European_Organization_for_Nuclear_Research" TargetMode="External"/><Relationship Id="rId28" Type="http://schemas.openxmlformats.org/officeDocument/2006/relationships/hyperlink" Target="https://en.wikipedia.org/wiki/European_Molecular_Biology_Laboratory" TargetMode="External"/><Relationship Id="rId27" Type="http://schemas.openxmlformats.org/officeDocument/2006/relationships/hyperlink" Target="https://en.wikipedia.org/wiki/European_Molecular_Biology_Organization" TargetMode="External"/><Relationship Id="rId5" Type="http://schemas.openxmlformats.org/officeDocument/2006/relationships/hyperlink" Target="https://en.wikipedia.org/wiki/International_Atomic_Energy_Agency" TargetMode="External"/><Relationship Id="rId6" Type="http://schemas.openxmlformats.org/officeDocument/2006/relationships/hyperlink" Target="https://en.wikipedia.org/wiki/World_Health_Organization" TargetMode="External"/><Relationship Id="rId29" Type="http://schemas.openxmlformats.org/officeDocument/2006/relationships/hyperlink" Target="https://en.wikipedia.org/wiki/Foreign_relations_of_Israel#cite_note-14" TargetMode="External"/><Relationship Id="rId7" Type="http://schemas.openxmlformats.org/officeDocument/2006/relationships/hyperlink" Target="https://en.wikipedia.org/wiki/Foreign_relations_of_Israel#cite_note-9" TargetMode="External"/><Relationship Id="rId8" Type="http://schemas.openxmlformats.org/officeDocument/2006/relationships/hyperlink" Target="https://en.wikipedia.org/wiki/Foreign_relations_of_Israel#cite_note-9" TargetMode="External"/><Relationship Id="rId31" Type="http://schemas.openxmlformats.org/officeDocument/2006/relationships/hyperlink" Target="https://en.wikipedia.org/wiki/Foreign_relations_of_Israel#cite_note-15" TargetMode="External"/><Relationship Id="rId30" Type="http://schemas.openxmlformats.org/officeDocument/2006/relationships/hyperlink" Target="https://en.wikipedia.org/wiki/Bank_for_International_Settlement" TargetMode="External"/><Relationship Id="rId11" Type="http://schemas.openxmlformats.org/officeDocument/2006/relationships/hyperlink" Target="https://en.wikipedia.org/wiki/International_Hydrological_Programme" TargetMode="External"/><Relationship Id="rId33" Type="http://schemas.openxmlformats.org/officeDocument/2006/relationships/hyperlink" Target="https://en.wikipedia.org/wiki/Organization_for_Economic_Cooperation_and_Development" TargetMode="External"/><Relationship Id="rId10" Type="http://schemas.openxmlformats.org/officeDocument/2006/relationships/hyperlink" Target="https://en.wikipedia.org/wiki/Intergovernmental_Oceanographic_Commission" TargetMode="External"/><Relationship Id="rId32" Type="http://schemas.openxmlformats.org/officeDocument/2006/relationships/hyperlink" Target="https://en.wikipedia.org/wiki/Foreign_relations_of_Israel#cite_note-15" TargetMode="External"/><Relationship Id="rId13" Type="http://schemas.openxmlformats.org/officeDocument/2006/relationships/hyperlink" Target="https://en.wikipedia.org/wiki/International_Geoscience_Programme" TargetMode="External"/><Relationship Id="rId35" Type="http://schemas.openxmlformats.org/officeDocument/2006/relationships/hyperlink" Target="https://en.wikipedia.org/wiki/NATO" TargetMode="External"/><Relationship Id="rId12" Type="http://schemas.openxmlformats.org/officeDocument/2006/relationships/hyperlink" Target="https://en.wikipedia.org/wiki/International_Centre_for_Synchrotron-Light_for_Experimental_Science_Applications_in_the_Middle_East" TargetMode="External"/><Relationship Id="rId34" Type="http://schemas.openxmlformats.org/officeDocument/2006/relationships/hyperlink" Target="https://en.wikipedia.org/wiki/Foreign_relations_of_Israel#cite_note-invitation2010-16" TargetMode="External"/><Relationship Id="rId15" Type="http://schemas.openxmlformats.org/officeDocument/2006/relationships/hyperlink" Target="https://en.wikipedia.org/wiki/UNESCO-CEPES" TargetMode="External"/><Relationship Id="rId37" Type="http://schemas.openxmlformats.org/officeDocument/2006/relationships/hyperlink" Target="https://en.wikipedia.org/wiki/Foreign_relations_of_Israel#cite_note-17" TargetMode="External"/><Relationship Id="rId14" Type="http://schemas.openxmlformats.org/officeDocument/2006/relationships/hyperlink" Target="https://en.wikipedia.org/wiki/Education_For_All" TargetMode="External"/><Relationship Id="rId36" Type="http://schemas.openxmlformats.org/officeDocument/2006/relationships/hyperlink" Target="https://en.wikipedia.org/wiki/Mediterranean_Dialogue" TargetMode="External"/><Relationship Id="rId17" Type="http://schemas.openxmlformats.org/officeDocument/2006/relationships/hyperlink" Target="https://en.wikipedia.org/wiki/International_Centre_for_the_Study_of_the_Preservation_and_Restoration_of_Cultural_Property" TargetMode="External"/><Relationship Id="rId39" Type="http://schemas.openxmlformats.org/officeDocument/2006/relationships/hyperlink" Target="https://en.wikipedia.org/wiki/Foreign_relations_of_Israel#cite_note-18" TargetMode="External"/><Relationship Id="rId16" Type="http://schemas.openxmlformats.org/officeDocument/2006/relationships/hyperlink" Target="https://en.wikipedia.org/wiki/World_Heritage_Committee" TargetMode="External"/><Relationship Id="rId38" Type="http://schemas.openxmlformats.org/officeDocument/2006/relationships/hyperlink" Target="https://en.wikipedia.org/wiki/Paris_Club" TargetMode="External"/><Relationship Id="rId19" Type="http://schemas.openxmlformats.org/officeDocument/2006/relationships/hyperlink" Target="https://en.wikipedia.org/wiki/Foreign_relations_of_Israel#cite_note-10" TargetMode="External"/><Relationship Id="rId18" Type="http://schemas.openxmlformats.org/officeDocument/2006/relationships/hyperlink" Target="https://en.wikipedia.org/wiki/International_Council_on_Monuments_and_Sites"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European_Organization_for_Nuclear_Research" TargetMode="External"/><Relationship Id="rId3" Type="http://schemas.openxmlformats.org/officeDocument/2006/relationships/hyperlink" Target="https://en.wikipedia.org/wiki/Foreign_relations_of_Israel#cite_note-13" TargetMode="External"/><Relationship Id="rId4" Type="http://schemas.openxmlformats.org/officeDocument/2006/relationships/hyperlink" Target="https://en.wikipedia.org/wiki/European_Molecular_Biology_Organization" TargetMode="External"/><Relationship Id="rId9" Type="http://schemas.openxmlformats.org/officeDocument/2006/relationships/hyperlink" Target="https://en.wikipedia.org/wiki/Foreign_relations_of_Israel#cite_note-15" TargetMode="External"/><Relationship Id="rId5" Type="http://schemas.openxmlformats.org/officeDocument/2006/relationships/hyperlink" Target="https://en.wikipedia.org/wiki/European_Molecular_Biology_Laboratory" TargetMode="External"/><Relationship Id="rId6" Type="http://schemas.openxmlformats.org/officeDocument/2006/relationships/hyperlink" Target="https://en.wikipedia.org/wiki/Foreign_relations_of_Israel#cite_note-14" TargetMode="External"/><Relationship Id="rId7" Type="http://schemas.openxmlformats.org/officeDocument/2006/relationships/hyperlink" Target="https://en.wikipedia.org/wiki/Bank_for_International_Settlement" TargetMode="External"/><Relationship Id="rId8" Type="http://schemas.openxmlformats.org/officeDocument/2006/relationships/hyperlink" Target="https://en.wikipedia.org/wiki/Foreign_relations_of_Israel#cite_note-15" TargetMode="External"/><Relationship Id="rId11" Type="http://schemas.openxmlformats.org/officeDocument/2006/relationships/hyperlink" Target="https://en.wikipedia.org/wiki/Foreign_relations_of_Israel#cite_note-invitation2010-16" TargetMode="External"/><Relationship Id="rId10" Type="http://schemas.openxmlformats.org/officeDocument/2006/relationships/hyperlink" Target="https://en.wikipedia.org/wiki/Organization_for_Economic_Cooperation_and_Development" TargetMode="External"/><Relationship Id="rId13" Type="http://schemas.openxmlformats.org/officeDocument/2006/relationships/hyperlink" Target="https://en.wikipedia.org/wiki/Mediterranean_Dialogue" TargetMode="External"/><Relationship Id="rId12" Type="http://schemas.openxmlformats.org/officeDocument/2006/relationships/hyperlink" Target="https://en.wikipedia.org/wiki/NATO" TargetMode="External"/><Relationship Id="rId15" Type="http://schemas.openxmlformats.org/officeDocument/2006/relationships/hyperlink" Target="https://en.wikipedia.org/wiki/Paris_Club" TargetMode="External"/><Relationship Id="rId14" Type="http://schemas.openxmlformats.org/officeDocument/2006/relationships/hyperlink" Target="https://en.wikipedia.org/wiki/Foreign_relations_of_Israel#cite_note-17" TargetMode="External"/><Relationship Id="rId16" Type="http://schemas.openxmlformats.org/officeDocument/2006/relationships/hyperlink" Target="https://en.wikipedia.org/wiki/Foreign_relations_of_Israel#cite_note-18"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1269ce408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1269ce408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Israeli foreign aid ranks very low among OECD nations, spending less than 0.1% of its GNI on foreign aid. Individual international charitable donations are also very low, with only 0.1% of charitable donations being sent to foreign causes.</a:t>
            </a:r>
            <a:r>
              <a:rPr baseline="30000" lang="en" sz="1400">
                <a:solidFill>
                  <a:srgbClr val="0B0080"/>
                </a:solidFill>
                <a:uFill>
                  <a:noFill/>
                </a:uFill>
                <a:hlinkClick r:id="rId2">
                  <a:extLst>
                    <a:ext uri="{A12FA001-AC4F-418D-AE19-62706E023703}">
                      <ahyp:hlinkClr val="tx"/>
                    </a:ext>
                  </a:extLst>
                </a:hlinkClick>
              </a:rPr>
              <a:t>[303]</a:t>
            </a:r>
            <a:endParaRPr baseline="30000" sz="1400">
              <a:solidFill>
                <a:srgbClr val="0B0080"/>
              </a:solidFill>
              <a:uFill>
                <a:noFill/>
              </a:uFill>
              <a:hlinkClick r:id="rId3">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Israel has provided humanitarian assistance to developing countries in Asia, Africa, South America, Oceania, and Central Europe through the activities of Mashav,</a:t>
            </a:r>
            <a:r>
              <a:rPr baseline="30000" lang="en" sz="1400">
                <a:solidFill>
                  <a:srgbClr val="0B0080"/>
                </a:solidFill>
                <a:uFill>
                  <a:noFill/>
                </a:uFill>
                <a:hlinkClick r:id="rId4">
                  <a:extLst>
                    <a:ext uri="{A12FA001-AC4F-418D-AE19-62706E023703}">
                      <ahyp:hlinkClr val="tx"/>
                    </a:ext>
                  </a:extLst>
                </a:hlinkClick>
              </a:rPr>
              <a:t>[304]</a:t>
            </a:r>
            <a:r>
              <a:rPr lang="en" sz="1050">
                <a:solidFill>
                  <a:srgbClr val="252525"/>
                </a:solidFill>
              </a:rPr>
              <a:t>the Israeli Center for International Cooperation, created in 1958, with the goal to give developing countries the knowledge, tools, and expertise that Israel gained in its own development, and its ability to "make the desert flourish". This center trains course participants from approximately 140 countries on healthcare, as well as emergency and disaster medicine, and has participated in dozens of projects worldwide in fields economic fields such as agriculture, education, development, employment, and healthcare, as well as humanitarian fields such as disaster relief, reconstruction, and refugee absorption.</a:t>
            </a:r>
            <a:r>
              <a:rPr baseline="30000" lang="en" sz="1400">
                <a:solidFill>
                  <a:srgbClr val="0B0080"/>
                </a:solidFill>
                <a:uFill>
                  <a:noFill/>
                </a:uFill>
                <a:hlinkClick r:id="rId5">
                  <a:extLst>
                    <a:ext uri="{A12FA001-AC4F-418D-AE19-62706E023703}">
                      <ahyp:hlinkClr val="tx"/>
                    </a:ext>
                  </a:extLst>
                </a:hlinkClick>
              </a:rPr>
              <a:t>[305]</a:t>
            </a:r>
            <a:endParaRPr baseline="30000" sz="1400">
              <a:solidFill>
                <a:srgbClr val="0B0080"/>
              </a:solidFill>
              <a:uFill>
                <a:noFill/>
              </a:uFill>
              <a:hlinkClick r:id="rId6">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In the 1970s, Israel broadened its aid agenda by granting safe haven to refugees and foreign nationals in distress from around the world. Since the 1980s, Israel has also provided humanitarian aid to places affected by natural disasters and terrorist attacks. In 1995, the </a:t>
            </a:r>
            <a:r>
              <a:rPr lang="en" sz="1050">
                <a:solidFill>
                  <a:srgbClr val="0B0080"/>
                </a:solidFill>
                <a:uFill>
                  <a:noFill/>
                </a:uFill>
                <a:hlinkClick r:id="rId7">
                  <a:extLst>
                    <a:ext uri="{A12FA001-AC4F-418D-AE19-62706E023703}">
                      <ahyp:hlinkClr val="tx"/>
                    </a:ext>
                  </a:extLst>
                </a:hlinkClick>
              </a:rPr>
              <a:t>Israeli Foreign Ministry</a:t>
            </a:r>
            <a:r>
              <a:rPr lang="en" sz="1050">
                <a:solidFill>
                  <a:srgbClr val="252525"/>
                </a:solidFill>
              </a:rPr>
              <a:t> and </a:t>
            </a:r>
            <a:r>
              <a:rPr lang="en" sz="1050">
                <a:solidFill>
                  <a:srgbClr val="0B0080"/>
                </a:solidFill>
                <a:uFill>
                  <a:noFill/>
                </a:uFill>
                <a:hlinkClick r:id="rId8">
                  <a:extLst>
                    <a:ext uri="{A12FA001-AC4F-418D-AE19-62706E023703}">
                      <ahyp:hlinkClr val="tx"/>
                    </a:ext>
                  </a:extLst>
                </a:hlinkClick>
              </a:rPr>
              <a:t>Israel Defense Forces</a:t>
            </a:r>
            <a:r>
              <a:rPr lang="en" sz="1050">
                <a:solidFill>
                  <a:srgbClr val="252525"/>
                </a:solidFill>
              </a:rPr>
              <a:t> established a permanent humanitarian and emergency aid unit, which has carried out humanitarian operations worldwide.</a:t>
            </a:r>
            <a:r>
              <a:rPr baseline="30000" lang="en" sz="1400">
                <a:solidFill>
                  <a:srgbClr val="0B0080"/>
                </a:solidFill>
                <a:uFill>
                  <a:noFill/>
                </a:uFill>
                <a:hlinkClick r:id="rId9">
                  <a:extLst>
                    <a:ext uri="{A12FA001-AC4F-418D-AE19-62706E023703}">
                      <ahyp:hlinkClr val="tx"/>
                    </a:ext>
                  </a:extLst>
                </a:hlinkClick>
              </a:rPr>
              <a:t>[306]</a:t>
            </a:r>
            <a:r>
              <a:rPr lang="en" sz="1050">
                <a:solidFill>
                  <a:srgbClr val="252525"/>
                </a:solidFill>
              </a:rPr>
              <a:t> As well as providing humanitarian supplies, Israel has also sent rescue teams and medical personnel and set up mobile field hospitals in disaster-stricken areas worldwide.</a:t>
            </a:r>
            <a:endParaRPr sz="1050">
              <a:solidFill>
                <a:srgbClr val="252525"/>
              </a:solidFill>
            </a:endParaRPr>
          </a:p>
          <a:p>
            <a:pPr indent="0" lvl="0" marL="0" rtl="0" algn="l">
              <a:spcBef>
                <a:spcPts val="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1269ce408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1269ce408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sraeli scientists and engineers have contributed to the advancement of the </a:t>
            </a:r>
            <a:r>
              <a:rPr lang="en" sz="1050">
                <a:solidFill>
                  <a:srgbClr val="0B0080"/>
                </a:solidFill>
                <a:uFill>
                  <a:noFill/>
                </a:uFill>
                <a:hlinkClick r:id="rId2">
                  <a:extLst>
                    <a:ext uri="{A12FA001-AC4F-418D-AE19-62706E023703}">
                      <ahyp:hlinkClr val="tx"/>
                    </a:ext>
                  </a:extLst>
                </a:hlinkClick>
              </a:rPr>
              <a:t>natural sciences</a:t>
            </a:r>
            <a:r>
              <a:rPr lang="en" sz="1050">
                <a:solidFill>
                  <a:srgbClr val="252525"/>
                </a:solidFill>
                <a:highlight>
                  <a:srgbClr val="FFFFFF"/>
                </a:highlight>
              </a:rPr>
              <a:t>, </a:t>
            </a:r>
            <a:r>
              <a:rPr lang="en" sz="1050">
                <a:solidFill>
                  <a:srgbClr val="0B0080"/>
                </a:solidFill>
                <a:uFill>
                  <a:noFill/>
                </a:uFill>
                <a:hlinkClick r:id="rId3">
                  <a:extLst>
                    <a:ext uri="{A12FA001-AC4F-418D-AE19-62706E023703}">
                      <ahyp:hlinkClr val="tx"/>
                    </a:ext>
                  </a:extLst>
                </a:hlinkClick>
              </a:rPr>
              <a:t>agricultural sciences</a:t>
            </a:r>
            <a:r>
              <a:rPr lang="en" sz="1050">
                <a:solidFill>
                  <a:srgbClr val="252525"/>
                </a:solidFill>
                <a:highlight>
                  <a:srgbClr val="FFFFFF"/>
                </a:highlight>
              </a:rPr>
              <a:t>, </a:t>
            </a:r>
            <a:r>
              <a:rPr lang="en" sz="1050">
                <a:solidFill>
                  <a:srgbClr val="0B0080"/>
                </a:solidFill>
                <a:uFill>
                  <a:noFill/>
                </a:uFill>
                <a:hlinkClick r:id="rId4">
                  <a:extLst>
                    <a:ext uri="{A12FA001-AC4F-418D-AE19-62706E023703}">
                      <ahyp:hlinkClr val="tx"/>
                    </a:ext>
                  </a:extLst>
                </a:hlinkClick>
              </a:rPr>
              <a:t>electronics</a:t>
            </a:r>
            <a:r>
              <a:rPr lang="en" sz="1050">
                <a:solidFill>
                  <a:srgbClr val="252525"/>
                </a:solidFill>
                <a:highlight>
                  <a:srgbClr val="FFFFFF"/>
                </a:highlight>
              </a:rPr>
              <a:t>, </a:t>
            </a:r>
            <a:r>
              <a:rPr lang="en" sz="1050">
                <a:solidFill>
                  <a:srgbClr val="0B0080"/>
                </a:solidFill>
                <a:uFill>
                  <a:noFill/>
                </a:uFill>
                <a:hlinkClick r:id="rId5">
                  <a:extLst>
                    <a:ext uri="{A12FA001-AC4F-418D-AE19-62706E023703}">
                      <ahyp:hlinkClr val="tx"/>
                    </a:ext>
                  </a:extLst>
                </a:hlinkClick>
              </a:rPr>
              <a:t>computer sciences</a:t>
            </a:r>
            <a:r>
              <a:rPr lang="en" sz="1050">
                <a:solidFill>
                  <a:srgbClr val="252525"/>
                </a:solidFill>
                <a:highlight>
                  <a:srgbClr val="FFFFFF"/>
                </a:highlight>
              </a:rPr>
              <a:t>, </a:t>
            </a:r>
            <a:r>
              <a:rPr lang="en" sz="1050">
                <a:solidFill>
                  <a:srgbClr val="0B0080"/>
                </a:solidFill>
                <a:uFill>
                  <a:noFill/>
                </a:uFill>
                <a:hlinkClick r:id="rId6">
                  <a:extLst>
                    <a:ext uri="{A12FA001-AC4F-418D-AE19-62706E023703}">
                      <ahyp:hlinkClr val="tx"/>
                    </a:ext>
                  </a:extLst>
                </a:hlinkClick>
              </a:rPr>
              <a:t>life sciences</a:t>
            </a:r>
            <a:r>
              <a:rPr lang="en" sz="1050">
                <a:solidFill>
                  <a:srgbClr val="252525"/>
                </a:solidFill>
                <a:highlight>
                  <a:srgbClr val="FFFFFF"/>
                </a:highlight>
              </a:rPr>
              <a:t>, </a:t>
            </a:r>
            <a:r>
              <a:rPr lang="en" sz="1050">
                <a:solidFill>
                  <a:srgbClr val="0B0080"/>
                </a:solidFill>
                <a:uFill>
                  <a:noFill/>
                </a:uFill>
                <a:hlinkClick r:id="rId7">
                  <a:extLst>
                    <a:ext uri="{A12FA001-AC4F-418D-AE19-62706E023703}">
                      <ahyp:hlinkClr val="tx"/>
                    </a:ext>
                  </a:extLst>
                </a:hlinkClick>
              </a:rPr>
              <a:t>robotics</a:t>
            </a:r>
            <a:r>
              <a:rPr lang="en" sz="1050">
                <a:solidFill>
                  <a:srgbClr val="252525"/>
                </a:solidFill>
                <a:highlight>
                  <a:srgbClr val="FFFFFF"/>
                </a:highlight>
              </a:rPr>
              <a:t>, and various fields of </a:t>
            </a:r>
            <a:r>
              <a:rPr lang="en" sz="1050">
                <a:solidFill>
                  <a:srgbClr val="0B0080"/>
                </a:solidFill>
                <a:uFill>
                  <a:noFill/>
                </a:uFill>
                <a:hlinkClick r:id="rId8">
                  <a:extLst>
                    <a:ext uri="{A12FA001-AC4F-418D-AE19-62706E023703}">
                      <ahyp:hlinkClr val="tx"/>
                    </a:ext>
                  </a:extLst>
                </a:hlinkClick>
              </a:rPr>
              <a:t>engineering</a:t>
            </a:r>
            <a:r>
              <a:rPr lang="en" sz="1050">
                <a:solidFill>
                  <a:srgbClr val="252525"/>
                </a:solidFill>
                <a:highlight>
                  <a:srgbClr val="FFFFFF"/>
                </a:highlight>
              </a:rPr>
              <a:t>. Israel is home to major players in the high tech industry and has one of the world's most technologically literate populations.</a:t>
            </a:r>
            <a:r>
              <a:rPr baseline="30000" lang="en" sz="1400">
                <a:solidFill>
                  <a:srgbClr val="0B0080"/>
                </a:solidFill>
                <a:uFill>
                  <a:noFill/>
                </a:uFill>
                <a:hlinkClick r:id="rId9">
                  <a:extLst>
                    <a:ext uri="{A12FA001-AC4F-418D-AE19-62706E023703}">
                      <ahyp:hlinkClr val="tx"/>
                    </a:ext>
                  </a:extLst>
                </a:hlinkClick>
              </a:rPr>
              <a:t>[9]</a:t>
            </a:r>
            <a:r>
              <a:rPr lang="en" sz="1050">
                <a:solidFill>
                  <a:srgbClr val="252525"/>
                </a:solidFill>
                <a:highlight>
                  <a:srgbClr val="FFFFFF"/>
                </a:highlight>
              </a:rPr>
              <a:t> In 1998, </a:t>
            </a:r>
            <a:r>
              <a:rPr lang="en" sz="1050">
                <a:solidFill>
                  <a:srgbClr val="0B0080"/>
                </a:solidFill>
                <a:uFill>
                  <a:noFill/>
                </a:uFill>
                <a:hlinkClick r:id="rId10">
                  <a:extLst>
                    <a:ext uri="{A12FA001-AC4F-418D-AE19-62706E023703}">
                      <ahyp:hlinkClr val="tx"/>
                    </a:ext>
                  </a:extLst>
                </a:hlinkClick>
              </a:rPr>
              <a:t>Tel Aviv</a:t>
            </a:r>
            <a:r>
              <a:rPr lang="en" sz="1050">
                <a:solidFill>
                  <a:srgbClr val="252525"/>
                </a:solidFill>
                <a:highlight>
                  <a:srgbClr val="FFFFFF"/>
                </a:highlight>
              </a:rPr>
              <a:t> was named by </a:t>
            </a:r>
            <a:r>
              <a:rPr i="1" lang="en" sz="1050">
                <a:solidFill>
                  <a:srgbClr val="0B0080"/>
                </a:solidFill>
                <a:uFill>
                  <a:noFill/>
                </a:uFill>
                <a:hlinkClick r:id="rId11">
                  <a:extLst>
                    <a:ext uri="{A12FA001-AC4F-418D-AE19-62706E023703}">
                      <ahyp:hlinkClr val="tx"/>
                    </a:ext>
                  </a:extLst>
                </a:hlinkClick>
              </a:rPr>
              <a:t>Newsweek</a:t>
            </a:r>
            <a:r>
              <a:rPr lang="en" sz="1050">
                <a:solidFill>
                  <a:srgbClr val="252525"/>
                </a:solidFill>
                <a:highlight>
                  <a:srgbClr val="FFFFFF"/>
                </a:highlight>
              </a:rPr>
              <a:t> as one of the ten most technologically influential cities in the world.</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1269ce408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1269ce408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For more than 50 years, local demand fueled Israeli industrial expansion, as the country's population grew rapidly and the standard of living rose. More recently, world demand for Israeli advanced technologies, software, electronics, and other sophisticated equipment has stimulated industrial growth. Israel's high status in new technologies is the result of its emphasis on </a:t>
            </a:r>
            <a:r>
              <a:rPr lang="en" sz="1050">
                <a:solidFill>
                  <a:srgbClr val="0B0080"/>
                </a:solidFill>
                <a:uFill>
                  <a:noFill/>
                </a:uFill>
                <a:hlinkClick r:id="rId2">
                  <a:extLst>
                    <a:ext uri="{A12FA001-AC4F-418D-AE19-62706E023703}">
                      <ahyp:hlinkClr val="tx"/>
                    </a:ext>
                  </a:extLst>
                </a:hlinkClick>
              </a:rPr>
              <a:t>higher education</a:t>
            </a:r>
            <a:r>
              <a:rPr lang="en" sz="1050">
                <a:solidFill>
                  <a:srgbClr val="252525"/>
                </a:solidFill>
                <a:highlight>
                  <a:srgbClr val="FFFFFF"/>
                </a:highlight>
              </a:rPr>
              <a:t> and research and development. Cultural factors contributing to the expansion includes </a:t>
            </a:r>
            <a:r>
              <a:rPr lang="en" sz="1050">
                <a:solidFill>
                  <a:srgbClr val="0B0080"/>
                </a:solidFill>
                <a:uFill>
                  <a:noFill/>
                </a:uFill>
                <a:hlinkClick r:id="rId3">
                  <a:extLst>
                    <a:ext uri="{A12FA001-AC4F-418D-AE19-62706E023703}">
                      <ahyp:hlinkClr val="tx"/>
                    </a:ext>
                  </a:extLst>
                </a:hlinkClick>
              </a:rPr>
              <a:t>chutzpah</a:t>
            </a:r>
            <a:r>
              <a:rPr lang="en" sz="1050">
                <a:solidFill>
                  <a:srgbClr val="252525"/>
                </a:solidFill>
                <a:highlight>
                  <a:srgbClr val="FFFFFF"/>
                </a:highlight>
              </a:rPr>
              <a:t> and openness to immigration.</a:t>
            </a:r>
            <a:r>
              <a:rPr baseline="30000" lang="en" sz="1400">
                <a:solidFill>
                  <a:srgbClr val="0B0080"/>
                </a:solidFill>
                <a:uFill>
                  <a:noFill/>
                </a:uFill>
                <a:hlinkClick r:id="rId4">
                  <a:extLst>
                    <a:ext uri="{A12FA001-AC4F-418D-AE19-62706E023703}">
                      <ahyp:hlinkClr val="tx"/>
                    </a:ext>
                  </a:extLst>
                </a:hlinkClick>
              </a:rPr>
              <a:t>[8]</a:t>
            </a:r>
            <a:r>
              <a:rPr lang="en" sz="1050">
                <a:solidFill>
                  <a:srgbClr val="252525"/>
                </a:solidFill>
                <a:highlight>
                  <a:srgbClr val="FFFFFF"/>
                </a:highlight>
              </a:rPr>
              <a:t> The government also assists industrial growth by providing low-rate loans from its development budget. The main limitations experienced by industry are the scarcity of domestic raw materials and sources of energy and the restricted size of the local market. One certain advantage is that many Israeli university graduates are likely to become IT entrepreneurs or join startups, about twice as much as US university graduates, who are also attracted to traditional corporate executive positions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1269ce408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1269ce408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With such an impressive record for creating profit driven technology, Israel has become the top choice for many business leaders and high technology industry giants. As of 2010, more than 35,000 professionals are employed in multinationals research and development centers across Israel, making 'Silicon Wadi' a source for worldwide strategic technology development. Around 60 foreign R&amp;D centers are engaged in a diverse range of activities including chemicals, industrial machinery, communication equipment, scientific instruments, medical devices, flash memory storage equipment, computer hardware components, software, semiconductors and internet.</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1269ce408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1269ce408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Notable technology includes the </a:t>
            </a:r>
            <a:r>
              <a:rPr lang="en" sz="1050">
                <a:solidFill>
                  <a:srgbClr val="0B0080"/>
                </a:solidFill>
                <a:uFill>
                  <a:noFill/>
                </a:uFill>
                <a:hlinkClick r:id="rId2">
                  <a:extLst>
                    <a:ext uri="{A12FA001-AC4F-418D-AE19-62706E023703}">
                      <ahyp:hlinkClr val="tx"/>
                    </a:ext>
                  </a:extLst>
                </a:hlinkClick>
              </a:rPr>
              <a:t>Uzi submachine gun</a:t>
            </a:r>
            <a:r>
              <a:rPr lang="en" sz="1050">
                <a:solidFill>
                  <a:srgbClr val="252525"/>
                </a:solidFill>
              </a:rPr>
              <a:t>, introduced in 1954,</a:t>
            </a:r>
            <a:r>
              <a:rPr baseline="30000" lang="en" sz="1400">
                <a:solidFill>
                  <a:srgbClr val="0B0080"/>
                </a:solidFill>
                <a:uFill>
                  <a:noFill/>
                </a:uFill>
                <a:hlinkClick r:id="rId3">
                  <a:extLst>
                    <a:ext uri="{A12FA001-AC4F-418D-AE19-62706E023703}">
                      <ahyp:hlinkClr val="tx"/>
                    </a:ext>
                  </a:extLst>
                </a:hlinkClick>
              </a:rPr>
              <a:t>[72]</a:t>
            </a:r>
            <a:r>
              <a:rPr lang="en" sz="1050">
                <a:solidFill>
                  <a:srgbClr val="252525"/>
                </a:solidFill>
              </a:rPr>
              <a:t> the country's </a:t>
            </a:r>
            <a:r>
              <a:rPr lang="en" sz="1050">
                <a:solidFill>
                  <a:srgbClr val="0B0080"/>
                </a:solidFill>
                <a:uFill>
                  <a:noFill/>
                </a:uFill>
                <a:hlinkClick r:id="rId4">
                  <a:extLst>
                    <a:ext uri="{A12FA001-AC4F-418D-AE19-62706E023703}">
                      <ahyp:hlinkClr val="tx"/>
                    </a:ext>
                  </a:extLst>
                </a:hlinkClick>
              </a:rPr>
              <a:t>main battle tank</a:t>
            </a:r>
            <a:r>
              <a:rPr lang="en" sz="1050">
                <a:solidFill>
                  <a:srgbClr val="252525"/>
                </a:solidFill>
              </a:rPr>
              <a:t>, the </a:t>
            </a:r>
            <a:r>
              <a:rPr lang="en" sz="1050">
                <a:solidFill>
                  <a:srgbClr val="0B0080"/>
                </a:solidFill>
                <a:uFill>
                  <a:noFill/>
                </a:uFill>
                <a:hlinkClick r:id="rId5">
                  <a:extLst>
                    <a:ext uri="{A12FA001-AC4F-418D-AE19-62706E023703}">
                      <ahyp:hlinkClr val="tx"/>
                    </a:ext>
                  </a:extLst>
                </a:hlinkClick>
              </a:rPr>
              <a:t>Merkava</a:t>
            </a:r>
            <a:r>
              <a:rPr lang="en" sz="1050">
                <a:solidFill>
                  <a:srgbClr val="252525"/>
                </a:solidFill>
              </a:rPr>
              <a:t>, and the jointly designed Israeli and U.S. </a:t>
            </a:r>
            <a:r>
              <a:rPr lang="en" sz="1050">
                <a:solidFill>
                  <a:srgbClr val="0B0080"/>
                </a:solidFill>
                <a:uFill>
                  <a:noFill/>
                </a:uFill>
                <a:hlinkClick r:id="rId6">
                  <a:extLst>
                    <a:ext uri="{A12FA001-AC4F-418D-AE19-62706E023703}">
                      <ahyp:hlinkClr val="tx"/>
                    </a:ext>
                  </a:extLst>
                </a:hlinkClick>
              </a:rPr>
              <a:t>Arrow missile</a:t>
            </a:r>
            <a:r>
              <a:rPr lang="en" sz="1050">
                <a:solidFill>
                  <a:srgbClr val="252525"/>
                </a:solidFill>
              </a:rPr>
              <a:t>, one of the world's only operational, advanced </a:t>
            </a:r>
            <a:r>
              <a:rPr lang="en" sz="1050">
                <a:solidFill>
                  <a:srgbClr val="0B0080"/>
                </a:solidFill>
                <a:uFill>
                  <a:noFill/>
                </a:uFill>
                <a:hlinkClick r:id="rId7">
                  <a:extLst>
                    <a:ext uri="{A12FA001-AC4F-418D-AE19-62706E023703}">
                      <ahyp:hlinkClr val="tx"/>
                    </a:ext>
                  </a:extLst>
                </a:hlinkClick>
              </a:rPr>
              <a:t>anti-ballistic missile</a:t>
            </a:r>
            <a:r>
              <a:rPr lang="en" sz="1050">
                <a:solidFill>
                  <a:srgbClr val="252525"/>
                </a:solidFill>
              </a:rPr>
              <a:t> systems.</a:t>
            </a:r>
            <a:r>
              <a:rPr baseline="30000" lang="en" sz="1400">
                <a:solidFill>
                  <a:srgbClr val="0B0080"/>
                </a:solidFill>
                <a:uFill>
                  <a:noFill/>
                </a:uFill>
                <a:hlinkClick r:id="rId8">
                  <a:extLst>
                    <a:ext uri="{A12FA001-AC4F-418D-AE19-62706E023703}">
                      <ahyp:hlinkClr val="tx"/>
                    </a:ext>
                  </a:extLst>
                </a:hlinkClick>
              </a:rPr>
              <a:t>[73]</a:t>
            </a:r>
            <a:r>
              <a:rPr lang="en" sz="1050">
                <a:solidFill>
                  <a:srgbClr val="252525"/>
                </a:solidFill>
              </a:rPr>
              <a:t> The </a:t>
            </a:r>
            <a:r>
              <a:rPr lang="en" sz="1050">
                <a:solidFill>
                  <a:srgbClr val="0B0080"/>
                </a:solidFill>
                <a:uFill>
                  <a:noFill/>
                </a:uFill>
                <a:hlinkClick r:id="rId9">
                  <a:extLst>
                    <a:ext uri="{A12FA001-AC4F-418D-AE19-62706E023703}">
                      <ahyp:hlinkClr val="tx"/>
                    </a:ext>
                  </a:extLst>
                </a:hlinkClick>
              </a:rPr>
              <a:t>Iron Dome</a:t>
            </a:r>
            <a:r>
              <a:rPr lang="en" sz="1050">
                <a:solidFill>
                  <a:srgbClr val="252525"/>
                </a:solidFill>
              </a:rPr>
              <a:t> mobile air defense system developed by </a:t>
            </a:r>
            <a:r>
              <a:rPr lang="en" sz="1050">
                <a:solidFill>
                  <a:srgbClr val="0B0080"/>
                </a:solidFill>
                <a:uFill>
                  <a:noFill/>
                </a:uFill>
                <a:hlinkClick r:id="rId10">
                  <a:extLst>
                    <a:ext uri="{A12FA001-AC4F-418D-AE19-62706E023703}">
                      <ahyp:hlinkClr val="tx"/>
                    </a:ext>
                  </a:extLst>
                </a:hlinkClick>
              </a:rPr>
              <a:t>Rafael Advanced Defense Systems</a:t>
            </a:r>
            <a:r>
              <a:rPr lang="en" sz="1050">
                <a:solidFill>
                  <a:srgbClr val="252525"/>
                </a:solidFill>
              </a:rPr>
              <a:t> is designed to intercept short-range </a:t>
            </a:r>
            <a:r>
              <a:rPr lang="en" sz="1050">
                <a:solidFill>
                  <a:srgbClr val="0B0080"/>
                </a:solidFill>
                <a:uFill>
                  <a:noFill/>
                </a:uFill>
                <a:hlinkClick r:id="rId11">
                  <a:extLst>
                    <a:ext uri="{A12FA001-AC4F-418D-AE19-62706E023703}">
                      <ahyp:hlinkClr val="tx"/>
                    </a:ext>
                  </a:extLst>
                </a:hlinkClick>
              </a:rPr>
              <a:t>rockets</a:t>
            </a:r>
            <a:r>
              <a:rPr lang="en" sz="1050">
                <a:solidFill>
                  <a:srgbClr val="252525"/>
                </a:solidFill>
              </a:rPr>
              <a:t> and </a:t>
            </a:r>
            <a:r>
              <a:rPr lang="en" sz="1050">
                <a:solidFill>
                  <a:srgbClr val="0B0080"/>
                </a:solidFill>
                <a:uFill>
                  <a:noFill/>
                </a:uFill>
                <a:hlinkClick r:id="rId12">
                  <a:extLst>
                    <a:ext uri="{A12FA001-AC4F-418D-AE19-62706E023703}">
                      <ahyp:hlinkClr val="tx"/>
                    </a:ext>
                  </a:extLst>
                </a:hlinkClick>
              </a:rPr>
              <a:t>artillery shells</a:t>
            </a:r>
            <a:r>
              <a:rPr lang="en" sz="1050">
                <a:solidFill>
                  <a:srgbClr val="252525"/>
                </a:solidFill>
              </a:rPr>
              <a:t>. The system was created as a defensive countermeasure to the rocket threat against Israel's civilian population on its northern and southern borders, and was declared operational and initially deployed in the first quarter of 2011.</a:t>
            </a:r>
            <a:r>
              <a:rPr baseline="30000" lang="en" sz="1400">
                <a:solidFill>
                  <a:srgbClr val="0B0080"/>
                </a:solidFill>
                <a:uFill>
                  <a:noFill/>
                </a:uFill>
                <a:hlinkClick r:id="rId13">
                  <a:extLst>
                    <a:ext uri="{A12FA001-AC4F-418D-AE19-62706E023703}">
                      <ahyp:hlinkClr val="tx"/>
                    </a:ext>
                  </a:extLst>
                </a:hlinkClick>
              </a:rPr>
              <a:t>[74]</a:t>
            </a:r>
            <a:r>
              <a:rPr lang="en" sz="1050">
                <a:solidFill>
                  <a:srgbClr val="252525"/>
                </a:solidFill>
              </a:rPr>
              <a:t> It is designed to intercept very short-range threats up to 70 kilometers in all-weather situations.</a:t>
            </a:r>
            <a:r>
              <a:rPr baseline="30000" lang="en" sz="1400">
                <a:solidFill>
                  <a:srgbClr val="0B0080"/>
                </a:solidFill>
                <a:uFill>
                  <a:noFill/>
                </a:uFill>
                <a:hlinkClick r:id="rId14">
                  <a:extLst>
                    <a:ext uri="{A12FA001-AC4F-418D-AE19-62706E023703}">
                      <ahyp:hlinkClr val="tx"/>
                    </a:ext>
                  </a:extLst>
                </a:hlinkClick>
              </a:rPr>
              <a:t>[75]</a:t>
            </a:r>
            <a:r>
              <a:rPr lang="en" sz="1050">
                <a:solidFill>
                  <a:srgbClr val="252525"/>
                </a:solidFill>
              </a:rPr>
              <a:t> On April 7, 2011, the system successfully intercepted a </a:t>
            </a:r>
            <a:r>
              <a:rPr lang="en" sz="1050">
                <a:solidFill>
                  <a:srgbClr val="0B0080"/>
                </a:solidFill>
                <a:uFill>
                  <a:noFill/>
                </a:uFill>
                <a:hlinkClick r:id="rId15">
                  <a:extLst>
                    <a:ext uri="{A12FA001-AC4F-418D-AE19-62706E023703}">
                      <ahyp:hlinkClr val="tx"/>
                    </a:ext>
                  </a:extLst>
                </a:hlinkClick>
              </a:rPr>
              <a:t>Grad rocket</a:t>
            </a:r>
            <a:r>
              <a:rPr lang="en" sz="1050">
                <a:solidFill>
                  <a:srgbClr val="252525"/>
                </a:solidFill>
              </a:rPr>
              <a:t> launched from </a:t>
            </a:r>
            <a:r>
              <a:rPr lang="en" sz="1050">
                <a:solidFill>
                  <a:srgbClr val="0B0080"/>
                </a:solidFill>
                <a:uFill>
                  <a:noFill/>
                </a:uFill>
                <a:hlinkClick r:id="rId16">
                  <a:extLst>
                    <a:ext uri="{A12FA001-AC4F-418D-AE19-62706E023703}">
                      <ahyp:hlinkClr val="tx"/>
                    </a:ext>
                  </a:extLst>
                </a:hlinkClick>
              </a:rPr>
              <a:t>Gaza</a:t>
            </a:r>
            <a:r>
              <a:rPr lang="en" sz="1050">
                <a:solidFill>
                  <a:srgbClr val="252525"/>
                </a:solidFill>
              </a:rPr>
              <a:t>, marking the first time in history a short-range rocket was ever intercepted.</a:t>
            </a:r>
            <a:r>
              <a:rPr baseline="30000" lang="en" sz="1400">
                <a:solidFill>
                  <a:srgbClr val="0B0080"/>
                </a:solidFill>
                <a:uFill>
                  <a:noFill/>
                </a:uFill>
                <a:hlinkClick r:id="rId17">
                  <a:extLst>
                    <a:ext uri="{A12FA001-AC4F-418D-AE19-62706E023703}">
                      <ahyp:hlinkClr val="tx"/>
                    </a:ext>
                  </a:extLst>
                </a:hlinkClick>
              </a:rPr>
              <a:t>[76]</a:t>
            </a:r>
            <a:endParaRPr baseline="30000" sz="1400">
              <a:solidFill>
                <a:srgbClr val="0B0080"/>
              </a:solidFill>
              <a:uFill>
                <a:noFill/>
              </a:uFill>
              <a:hlinkClick r:id="rId18">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Israel has also developed a network of </a:t>
            </a:r>
            <a:r>
              <a:rPr lang="en" sz="1050">
                <a:solidFill>
                  <a:srgbClr val="0B0080"/>
                </a:solidFill>
                <a:uFill>
                  <a:noFill/>
                </a:uFill>
                <a:hlinkClick r:id="rId19">
                  <a:extLst>
                    <a:ext uri="{A12FA001-AC4F-418D-AE19-62706E023703}">
                      <ahyp:hlinkClr val="tx"/>
                    </a:ext>
                  </a:extLst>
                </a:hlinkClick>
              </a:rPr>
              <a:t>reconnaissance satellites</a:t>
            </a:r>
            <a:r>
              <a:rPr lang="en" sz="1050">
                <a:solidFill>
                  <a:srgbClr val="252525"/>
                </a:solidFill>
              </a:rPr>
              <a:t>.</a:t>
            </a:r>
            <a:r>
              <a:rPr baseline="30000" lang="en" sz="1400">
                <a:solidFill>
                  <a:srgbClr val="0B0080"/>
                </a:solidFill>
                <a:uFill>
                  <a:noFill/>
                </a:uFill>
                <a:hlinkClick r:id="rId20">
                  <a:extLst>
                    <a:ext uri="{A12FA001-AC4F-418D-AE19-62706E023703}">
                      <ahyp:hlinkClr val="tx"/>
                    </a:ext>
                  </a:extLst>
                </a:hlinkClick>
              </a:rPr>
              <a:t>[77]</a:t>
            </a:r>
            <a:r>
              <a:rPr lang="en" sz="1050">
                <a:solidFill>
                  <a:srgbClr val="252525"/>
                </a:solidFill>
              </a:rPr>
              <a:t> The </a:t>
            </a:r>
            <a:r>
              <a:rPr lang="en" sz="1050">
                <a:solidFill>
                  <a:srgbClr val="0B0080"/>
                </a:solidFill>
                <a:uFill>
                  <a:noFill/>
                </a:uFill>
                <a:hlinkClick r:id="rId21">
                  <a:extLst>
                    <a:ext uri="{A12FA001-AC4F-418D-AE19-62706E023703}">
                      <ahyp:hlinkClr val="tx"/>
                    </a:ext>
                  </a:extLst>
                </a:hlinkClick>
              </a:rPr>
              <a:t>Ofeq</a:t>
            </a:r>
            <a:r>
              <a:rPr lang="en" sz="1050">
                <a:solidFill>
                  <a:srgbClr val="252525"/>
                </a:solidFill>
              </a:rPr>
              <a:t> (</a:t>
            </a:r>
            <a:r>
              <a:rPr i="1" lang="en" sz="1050">
                <a:solidFill>
                  <a:srgbClr val="252525"/>
                </a:solidFill>
              </a:rPr>
              <a:t>lit.</a:t>
            </a:r>
            <a:r>
              <a:rPr lang="en" sz="1050">
                <a:solidFill>
                  <a:srgbClr val="252525"/>
                </a:solidFill>
              </a:rPr>
              <a:t> Horizon) series (Ofeq 1 – Ofeq 7) were launched between 1988 and 2007.</a:t>
            </a:r>
            <a:r>
              <a:rPr baseline="30000" lang="en" sz="1400">
                <a:solidFill>
                  <a:srgbClr val="0B0080"/>
                </a:solidFill>
                <a:uFill>
                  <a:noFill/>
                </a:uFill>
                <a:hlinkClick r:id="rId22">
                  <a:extLst>
                    <a:ext uri="{A12FA001-AC4F-418D-AE19-62706E023703}">
                      <ahyp:hlinkClr val="tx"/>
                    </a:ext>
                  </a:extLst>
                </a:hlinkClick>
              </a:rPr>
              <a:t>[78]</a:t>
            </a:r>
            <a:r>
              <a:rPr lang="en" sz="1050">
                <a:solidFill>
                  <a:srgbClr val="252525"/>
                </a:solidFill>
              </a:rPr>
              <a:t> The satellites were carried by </a:t>
            </a:r>
            <a:r>
              <a:rPr lang="en" sz="1050">
                <a:solidFill>
                  <a:srgbClr val="0B0080"/>
                </a:solidFill>
                <a:uFill>
                  <a:noFill/>
                </a:uFill>
                <a:hlinkClick r:id="rId23">
                  <a:extLst>
                    <a:ext uri="{A12FA001-AC4F-418D-AE19-62706E023703}">
                      <ahyp:hlinkClr val="tx"/>
                    </a:ext>
                  </a:extLst>
                </a:hlinkClick>
              </a:rPr>
              <a:t>Shavit</a:t>
            </a:r>
            <a:r>
              <a:rPr lang="en" sz="1050">
                <a:solidFill>
                  <a:srgbClr val="252525"/>
                </a:solidFill>
              </a:rPr>
              <a:t> rockets launched from </a:t>
            </a:r>
            <a:r>
              <a:rPr lang="en" sz="1050">
                <a:solidFill>
                  <a:srgbClr val="0B0080"/>
                </a:solidFill>
                <a:uFill>
                  <a:noFill/>
                </a:uFill>
                <a:hlinkClick r:id="rId24">
                  <a:extLst>
                    <a:ext uri="{A12FA001-AC4F-418D-AE19-62706E023703}">
                      <ahyp:hlinkClr val="tx"/>
                    </a:ext>
                  </a:extLst>
                </a:hlinkClick>
              </a:rPr>
              <a:t>Palmachim Airbase</a:t>
            </a:r>
            <a:r>
              <a:rPr lang="en" sz="1050">
                <a:solidFill>
                  <a:srgbClr val="252525"/>
                </a:solidFill>
              </a:rPr>
              <a:t>. Both the satellites and the launchers were designed and manufactured by </a:t>
            </a:r>
            <a:r>
              <a:rPr lang="en" sz="1050">
                <a:solidFill>
                  <a:srgbClr val="0B0080"/>
                </a:solidFill>
                <a:uFill>
                  <a:noFill/>
                </a:uFill>
                <a:hlinkClick r:id="rId25">
                  <a:extLst>
                    <a:ext uri="{A12FA001-AC4F-418D-AE19-62706E023703}">
                      <ahyp:hlinkClr val="tx"/>
                    </a:ext>
                  </a:extLst>
                </a:hlinkClick>
              </a:rPr>
              <a:t>Israel Aerospace Industries</a:t>
            </a:r>
            <a:r>
              <a:rPr lang="en" sz="1050">
                <a:solidFill>
                  <a:srgbClr val="252525"/>
                </a:solidFill>
              </a:rPr>
              <a:t> (IAI), with </a:t>
            </a:r>
            <a:r>
              <a:rPr lang="en" sz="1050">
                <a:solidFill>
                  <a:srgbClr val="0B0080"/>
                </a:solidFill>
                <a:uFill>
                  <a:noFill/>
                </a:uFill>
                <a:hlinkClick r:id="rId26">
                  <a:extLst>
                    <a:ext uri="{A12FA001-AC4F-418D-AE19-62706E023703}">
                      <ahyp:hlinkClr val="tx"/>
                    </a:ext>
                  </a:extLst>
                </a:hlinkClick>
              </a:rPr>
              <a:t>Elbit Systems</a:t>
            </a:r>
            <a:r>
              <a:rPr lang="en" sz="1050">
                <a:solidFill>
                  <a:srgbClr val="252525"/>
                </a:solidFill>
              </a:rPr>
              <a:t>' El-Op division supplying the optical payload.</a:t>
            </a:r>
            <a:endParaRPr sz="1050">
              <a:solidFill>
                <a:srgbClr val="252525"/>
              </a:solidFill>
            </a:endParaRPr>
          </a:p>
          <a:p>
            <a:pPr indent="0" lvl="0" marL="0" rtl="0" algn="l">
              <a:lnSpc>
                <a:spcPct val="115000"/>
              </a:lnSpc>
              <a:spcBef>
                <a:spcPts val="600"/>
              </a:spcBef>
              <a:spcAft>
                <a:spcPts val="0"/>
              </a:spcAft>
              <a:buNone/>
            </a:pPr>
            <a:r>
              <a:rPr lang="en" sz="1050">
                <a:solidFill>
                  <a:srgbClr val="252525"/>
                </a:solidFill>
              </a:rPr>
              <a:t>Israel also has the first all-around operational active defense system for tanks named </a:t>
            </a:r>
            <a:r>
              <a:rPr lang="en" sz="1050">
                <a:solidFill>
                  <a:srgbClr val="0B0080"/>
                </a:solidFill>
                <a:uFill>
                  <a:noFill/>
                </a:uFill>
                <a:hlinkClick r:id="rId27">
                  <a:extLst>
                    <a:ext uri="{A12FA001-AC4F-418D-AE19-62706E023703}">
                      <ahyp:hlinkClr val="tx"/>
                    </a:ext>
                  </a:extLst>
                </a:hlinkClick>
              </a:rPr>
              <a:t>Trophy</a:t>
            </a:r>
            <a:r>
              <a:rPr lang="en" sz="1050">
                <a:solidFill>
                  <a:srgbClr val="252525"/>
                </a:solidFill>
              </a:rPr>
              <a:t>, successfully intercepting anti tank missiles fired at Merkava tanks.</a:t>
            </a:r>
            <a:endParaRPr sz="1050">
              <a:solidFill>
                <a:srgbClr val="252525"/>
              </a:solidFill>
            </a:endParaRPr>
          </a:p>
          <a:p>
            <a:pPr indent="0" lvl="0" marL="0" rtl="0" algn="l">
              <a:lnSpc>
                <a:spcPct val="115000"/>
              </a:lnSpc>
              <a:spcBef>
                <a:spcPts val="600"/>
              </a:spcBef>
              <a:spcAft>
                <a:spcPts val="0"/>
              </a:spcAft>
              <a:buNone/>
            </a:pPr>
            <a:r>
              <a:t/>
            </a:r>
            <a:endParaRPr sz="1050">
              <a:solidFill>
                <a:srgbClr val="252525"/>
              </a:solidFill>
            </a:endParaRPr>
          </a:p>
          <a:p>
            <a:pPr indent="0" lvl="0" marL="0" rtl="0" algn="l">
              <a:spcBef>
                <a:spcPts val="0"/>
              </a:spcBef>
              <a:spcAft>
                <a:spcPts val="0"/>
              </a:spcAft>
              <a:buNone/>
            </a:pPr>
            <a:r>
              <a:t/>
            </a:r>
            <a:endParaRPr sz="1050">
              <a:solidFill>
                <a:srgbClr val="252525"/>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1269ce40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1269ce40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1269ce408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1269ce408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The </a:t>
            </a:r>
            <a:r>
              <a:rPr lang="en" sz="1050">
                <a:solidFill>
                  <a:srgbClr val="0B0080"/>
                </a:solidFill>
                <a:uFill>
                  <a:noFill/>
                </a:uFill>
                <a:hlinkClick r:id="rId2">
                  <a:extLst>
                    <a:ext uri="{A12FA001-AC4F-418D-AE19-62706E023703}">
                      <ahyp:hlinkClr val="tx"/>
                    </a:ext>
                  </a:extLst>
                </a:hlinkClick>
              </a:rPr>
              <a:t>United States</a:t>
            </a:r>
            <a:r>
              <a:rPr lang="en" sz="1050">
                <a:solidFill>
                  <a:srgbClr val="252525"/>
                </a:solidFill>
                <a:highlight>
                  <a:srgbClr val="FFFFFF"/>
                </a:highlight>
              </a:rPr>
              <a:t> has formal diplomatic relations with most nations. This includes all UN member states except for </a:t>
            </a:r>
            <a:r>
              <a:rPr lang="en" sz="1050">
                <a:solidFill>
                  <a:srgbClr val="0B0080"/>
                </a:solidFill>
                <a:uFill>
                  <a:noFill/>
                </a:uFill>
                <a:hlinkClick r:id="rId3">
                  <a:extLst>
                    <a:ext uri="{A12FA001-AC4F-418D-AE19-62706E023703}">
                      <ahyp:hlinkClr val="tx"/>
                    </a:ext>
                  </a:extLst>
                </a:hlinkClick>
              </a:rPr>
              <a:t>Bhutan</a:t>
            </a:r>
            <a:r>
              <a:rPr lang="en" sz="1050">
                <a:solidFill>
                  <a:srgbClr val="252525"/>
                </a:solidFill>
                <a:highlight>
                  <a:srgbClr val="FFFFFF"/>
                </a:highlight>
              </a:rPr>
              <a:t>, </a:t>
            </a:r>
            <a:r>
              <a:rPr lang="en" sz="1050">
                <a:solidFill>
                  <a:srgbClr val="0B0080"/>
                </a:solidFill>
                <a:uFill>
                  <a:noFill/>
                </a:uFill>
                <a:hlinkClick r:id="rId4">
                  <a:extLst>
                    <a:ext uri="{A12FA001-AC4F-418D-AE19-62706E023703}">
                      <ahyp:hlinkClr val="tx"/>
                    </a:ext>
                  </a:extLst>
                </a:hlinkClick>
              </a:rPr>
              <a:t>Iran</a:t>
            </a:r>
            <a:r>
              <a:rPr lang="en" sz="1050">
                <a:solidFill>
                  <a:srgbClr val="252525"/>
                </a:solidFill>
                <a:highlight>
                  <a:srgbClr val="FFFFFF"/>
                </a:highlight>
              </a:rPr>
              <a:t>, </a:t>
            </a:r>
            <a:r>
              <a:rPr lang="en" sz="1050">
                <a:solidFill>
                  <a:srgbClr val="0B0080"/>
                </a:solidFill>
                <a:uFill>
                  <a:noFill/>
                </a:uFill>
                <a:hlinkClick r:id="rId5">
                  <a:extLst>
                    <a:ext uri="{A12FA001-AC4F-418D-AE19-62706E023703}">
                      <ahyp:hlinkClr val="tx"/>
                    </a:ext>
                  </a:extLst>
                </a:hlinkClick>
              </a:rPr>
              <a:t>North Korea</a:t>
            </a:r>
            <a:r>
              <a:rPr lang="en" sz="1050">
                <a:solidFill>
                  <a:srgbClr val="252525"/>
                </a:solidFill>
                <a:highlight>
                  <a:srgbClr val="FFFFFF"/>
                </a:highlight>
              </a:rPr>
              <a:t> and </a:t>
            </a:r>
            <a:r>
              <a:rPr lang="en" sz="1050">
                <a:solidFill>
                  <a:srgbClr val="0B0080"/>
                </a:solidFill>
                <a:uFill>
                  <a:noFill/>
                </a:uFill>
                <a:hlinkClick r:id="rId6">
                  <a:extLst>
                    <a:ext uri="{A12FA001-AC4F-418D-AE19-62706E023703}">
                      <ahyp:hlinkClr val="tx"/>
                    </a:ext>
                  </a:extLst>
                </a:hlinkClick>
              </a:rPr>
              <a:t>Syria</a:t>
            </a:r>
            <a:r>
              <a:rPr lang="en" sz="1050">
                <a:solidFill>
                  <a:srgbClr val="252525"/>
                </a:solidFill>
                <a:highlight>
                  <a:srgbClr val="FFFFFF"/>
                </a:highlight>
              </a:rPr>
              <a:t>. Additionally, the US has diplomatic relations with the </a:t>
            </a:r>
            <a:r>
              <a:rPr lang="en" sz="1050">
                <a:solidFill>
                  <a:srgbClr val="0B0080"/>
                </a:solidFill>
                <a:uFill>
                  <a:noFill/>
                </a:uFill>
                <a:hlinkClick r:id="rId7">
                  <a:extLst>
                    <a:ext uri="{A12FA001-AC4F-418D-AE19-62706E023703}">
                      <ahyp:hlinkClr val="tx"/>
                    </a:ext>
                  </a:extLst>
                </a:hlinkClick>
              </a:rPr>
              <a:t>European Union</a:t>
            </a:r>
            <a:r>
              <a:rPr lang="en" sz="1050">
                <a:solidFill>
                  <a:srgbClr val="252525"/>
                </a:solidFill>
                <a:highlight>
                  <a:srgbClr val="FFFFFF"/>
                </a:highlight>
              </a:rPr>
              <a:t>, the </a:t>
            </a:r>
            <a:r>
              <a:rPr lang="en" sz="1050">
                <a:solidFill>
                  <a:srgbClr val="0B0080"/>
                </a:solidFill>
                <a:uFill>
                  <a:noFill/>
                </a:uFill>
                <a:hlinkClick r:id="rId8">
                  <a:extLst>
                    <a:ext uri="{A12FA001-AC4F-418D-AE19-62706E023703}">
                      <ahyp:hlinkClr val="tx"/>
                    </a:ext>
                  </a:extLst>
                </a:hlinkClick>
              </a:rPr>
              <a:t>Holy See</a:t>
            </a:r>
            <a:r>
              <a:rPr lang="en" sz="1050">
                <a:solidFill>
                  <a:srgbClr val="252525"/>
                </a:solidFill>
                <a:highlight>
                  <a:srgbClr val="FFFFFF"/>
                </a:highlight>
              </a:rPr>
              <a:t> and with </a:t>
            </a:r>
            <a:r>
              <a:rPr lang="en" sz="1050">
                <a:solidFill>
                  <a:srgbClr val="0B0080"/>
                </a:solidFill>
                <a:uFill>
                  <a:noFill/>
                </a:uFill>
                <a:hlinkClick r:id="rId9">
                  <a:extLst>
                    <a:ext uri="{A12FA001-AC4F-418D-AE19-62706E023703}">
                      <ahyp:hlinkClr val="tx"/>
                    </a:ext>
                  </a:extLst>
                </a:hlinkClick>
              </a:rPr>
              <a:t>Kosovo</a:t>
            </a:r>
            <a:r>
              <a:rPr lang="en" sz="1050">
                <a:solidFill>
                  <a:srgbClr val="252525"/>
                </a:solidFill>
                <a:highlight>
                  <a:srgbClr val="FFFFFF"/>
                </a:highlight>
              </a:rPr>
              <a: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1269ce408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1269ce408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1269ce408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1269ce408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1269ce408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1269ce408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1269ce40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1269ce40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1269ce408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1269ce408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It can be divided into two broad categories: </a:t>
            </a:r>
            <a:r>
              <a:rPr lang="en" sz="1050">
                <a:solidFill>
                  <a:srgbClr val="0B0080"/>
                </a:solidFill>
                <a:uFill>
                  <a:noFill/>
                </a:uFill>
                <a:hlinkClick r:id="rId2">
                  <a:extLst>
                    <a:ext uri="{A12FA001-AC4F-418D-AE19-62706E023703}">
                      <ahyp:hlinkClr val="tx"/>
                    </a:ext>
                  </a:extLst>
                </a:hlinkClick>
              </a:rPr>
              <a:t>military aid</a:t>
            </a:r>
            <a:r>
              <a:rPr lang="en" sz="1050">
                <a:solidFill>
                  <a:srgbClr val="252525"/>
                </a:solidFill>
              </a:rPr>
              <a:t> and economic assistance. Other large sums are given to non-government agencies and individuals in other countries through American foundations, churches and other organizations. Millions of individuals in the United States remit sums to their own relatives abroad, but that is not counted as "foreign aid". Foreign aid has been given to a variety of recipients, including </a:t>
            </a:r>
            <a:r>
              <a:rPr lang="en" sz="1050">
                <a:solidFill>
                  <a:srgbClr val="0B0080"/>
                </a:solidFill>
                <a:uFill>
                  <a:noFill/>
                </a:uFill>
                <a:hlinkClick r:id="rId3">
                  <a:extLst>
                    <a:ext uri="{A12FA001-AC4F-418D-AE19-62706E023703}">
                      <ahyp:hlinkClr val="tx"/>
                    </a:ext>
                  </a:extLst>
                </a:hlinkClick>
              </a:rPr>
              <a:t>developing countries</a:t>
            </a:r>
            <a:r>
              <a:rPr lang="en" sz="1050">
                <a:solidFill>
                  <a:srgbClr val="252525"/>
                </a:solidFill>
              </a:rPr>
              <a:t>, countries of strategic importance to the United States, and countries recovering from war. The government channels about half of its economic assistance through a specialized agency, the </a:t>
            </a:r>
            <a:r>
              <a:rPr lang="en" sz="1050">
                <a:solidFill>
                  <a:srgbClr val="0B0080"/>
                </a:solidFill>
                <a:uFill>
                  <a:noFill/>
                </a:uFill>
                <a:hlinkClick r:id="rId4">
                  <a:extLst>
                    <a:ext uri="{A12FA001-AC4F-418D-AE19-62706E023703}">
                      <ahyp:hlinkClr val="tx"/>
                    </a:ext>
                  </a:extLst>
                </a:hlinkClick>
              </a:rPr>
              <a:t>United States Agency for International Development</a:t>
            </a:r>
            <a:r>
              <a:rPr lang="en" sz="1050">
                <a:solidFill>
                  <a:srgbClr val="252525"/>
                </a:solidFill>
              </a:rPr>
              <a:t> (USAID). Government-sponsored foreign aid began a systematic fashion after World War II, with the </a:t>
            </a:r>
            <a:r>
              <a:rPr lang="en" sz="1050">
                <a:solidFill>
                  <a:srgbClr val="0B0080"/>
                </a:solidFill>
                <a:uFill>
                  <a:noFill/>
                </a:uFill>
                <a:hlinkClick r:id="rId5">
                  <a:extLst>
                    <a:ext uri="{A12FA001-AC4F-418D-AE19-62706E023703}">
                      <ahyp:hlinkClr val="tx"/>
                    </a:ext>
                  </a:extLst>
                </a:hlinkClick>
              </a:rPr>
              <a:t>Marshall Plan</a:t>
            </a:r>
            <a:r>
              <a:rPr lang="en" sz="1050">
                <a:solidFill>
                  <a:srgbClr val="252525"/>
                </a:solidFill>
              </a:rPr>
              <a:t> of 1948 and the </a:t>
            </a:r>
            <a:r>
              <a:rPr lang="en" sz="1050">
                <a:solidFill>
                  <a:srgbClr val="0B0080"/>
                </a:solidFill>
                <a:uFill>
                  <a:noFill/>
                </a:uFill>
                <a:hlinkClick r:id="rId6">
                  <a:extLst>
                    <a:ext uri="{A12FA001-AC4F-418D-AE19-62706E023703}">
                      <ahyp:hlinkClr val="tx"/>
                    </a:ext>
                  </a:extLst>
                </a:hlinkClick>
              </a:rPr>
              <a:t>Mutual Security Act</a:t>
            </a:r>
            <a:r>
              <a:rPr lang="en" sz="1050">
                <a:solidFill>
                  <a:srgbClr val="252525"/>
                </a:solidFill>
              </a:rPr>
              <a:t> of 1951-61. It has been politically highly charged, as most Americans believe the amount of aid given is much higher than the amount stated by the government.</a:t>
            </a:r>
            <a:r>
              <a:rPr baseline="30000" lang="en" sz="1400">
                <a:solidFill>
                  <a:srgbClr val="0B0080"/>
                </a:solidFill>
                <a:uFill>
                  <a:noFill/>
                </a:uFill>
                <a:hlinkClick r:id="rId7">
                  <a:extLst>
                    <a:ext uri="{A12FA001-AC4F-418D-AE19-62706E023703}">
                      <ahyp:hlinkClr val="tx"/>
                    </a:ext>
                  </a:extLst>
                </a:hlinkClick>
              </a:rPr>
              <a:t>[1]</a:t>
            </a:r>
            <a:r>
              <a:rPr lang="en" sz="1050">
                <a:solidFill>
                  <a:srgbClr val="252525"/>
                </a:solidFill>
              </a:rPr>
              <a:t> In the 21st century, the US government operates five major categories of foreign assistance: bilateral development aid (the largest amount), economic assistance supporting U.S. political and security goals, humanitarian aid, multilateral economic contributions, and military aid.</a:t>
            </a:r>
            <a:r>
              <a:rPr baseline="30000" lang="en" sz="1400">
                <a:solidFill>
                  <a:srgbClr val="0B0080"/>
                </a:solidFill>
                <a:uFill>
                  <a:noFill/>
                </a:uFill>
                <a:hlinkClick r:id="rId8">
                  <a:extLst>
                    <a:ext uri="{A12FA001-AC4F-418D-AE19-62706E023703}">
                      <ahyp:hlinkClr val="tx"/>
                    </a:ext>
                  </a:extLst>
                </a:hlinkClick>
              </a:rPr>
              <a:t>[2]</a:t>
            </a:r>
            <a:endParaRPr baseline="30000" sz="1400">
              <a:solidFill>
                <a:srgbClr val="0B0080"/>
              </a:solidFill>
              <a:uFill>
                <a:noFill/>
              </a:uFill>
              <a:hlinkClick r:id="rId9">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In fiscal year 2014-15, less than 1% of the national budget goes to foreign assistance.</a:t>
            </a:r>
            <a:r>
              <a:rPr baseline="30000" lang="en" sz="1400">
                <a:solidFill>
                  <a:srgbClr val="0B0080"/>
                </a:solidFill>
                <a:uFill>
                  <a:noFill/>
                </a:uFill>
                <a:hlinkClick r:id="rId10">
                  <a:extLst>
                    <a:ext uri="{A12FA001-AC4F-418D-AE19-62706E023703}">
                      <ahyp:hlinkClr val="tx"/>
                    </a:ext>
                  </a:extLst>
                </a:hlinkClick>
              </a:rPr>
              <a:t>[3]</a:t>
            </a:r>
            <a:endParaRPr baseline="30000"/>
          </a:p>
          <a:p>
            <a:pPr indent="0" lvl="0" marL="0" rtl="0" algn="l">
              <a:lnSpc>
                <a:spcPct val="115000"/>
              </a:lnSpc>
              <a:spcBef>
                <a:spcPts val="600"/>
              </a:spcBef>
              <a:spcAft>
                <a:spcPts val="0"/>
              </a:spcAft>
              <a:buNone/>
            </a:pPr>
            <a:r>
              <a:rPr lang="en" sz="1050">
                <a:solidFill>
                  <a:srgbClr val="252525"/>
                </a:solidFill>
                <a:highlight>
                  <a:srgbClr val="FFFFFF"/>
                </a:highlight>
              </a:rPr>
              <a:t>the </a:t>
            </a:r>
            <a:r>
              <a:rPr lang="en" sz="1050">
                <a:solidFill>
                  <a:srgbClr val="0B0080"/>
                </a:solidFill>
                <a:uFill>
                  <a:noFill/>
                </a:uFill>
                <a:hlinkClick r:id="rId11">
                  <a:extLst>
                    <a:ext uri="{A12FA001-AC4F-418D-AE19-62706E023703}">
                      <ahyp:hlinkClr val="tx"/>
                    </a:ext>
                  </a:extLst>
                </a:hlinkClick>
              </a:rPr>
              <a:t>UN Millennium Development Goals</a:t>
            </a:r>
            <a:r>
              <a:rPr lang="en" sz="1050">
                <a:solidFill>
                  <a:srgbClr val="252525"/>
                </a:solidFill>
                <a:highlight>
                  <a:srgbClr val="FFFFFF"/>
                </a:highlight>
              </a:rPr>
              <a:t> summit in September 2010 that the </a:t>
            </a:r>
            <a:r>
              <a:rPr lang="en" sz="1050">
                <a:solidFill>
                  <a:srgbClr val="0B0080"/>
                </a:solidFill>
                <a:uFill>
                  <a:noFill/>
                </a:uFill>
                <a:hlinkClick r:id="rId12">
                  <a:extLst>
                    <a:ext uri="{A12FA001-AC4F-418D-AE19-62706E023703}">
                      <ahyp:hlinkClr val="tx"/>
                    </a:ext>
                  </a:extLst>
                </a:hlinkClick>
              </a:rPr>
              <a:t>United States</a:t>
            </a:r>
            <a:r>
              <a:rPr lang="en" sz="1050">
                <a:solidFill>
                  <a:srgbClr val="252525"/>
                </a:solidFill>
                <a:highlight>
                  <a:srgbClr val="FFFFFF"/>
                </a:highlight>
              </a:rPr>
              <a:t> was changing its policy towards foreign aid. The President said the country would focus more on effectiveness, and make sure donated food, medicine, and money help countries get to the point where they no longer require such aid.</a:t>
            </a:r>
            <a:endParaRPr baseline="30000" sz="1400">
              <a:solidFill>
                <a:srgbClr val="0B0080"/>
              </a:solidFill>
              <a:uFill>
                <a:noFill/>
              </a:uFill>
              <a:hlinkClick r:id="rId13">
                <a:extLst>
                  <a:ext uri="{A12FA001-AC4F-418D-AE19-62706E023703}">
                    <ahyp:hlinkClr val="tx"/>
                  </a:ext>
                </a:extLst>
              </a:hlinkClick>
            </a:endParaRPr>
          </a:p>
          <a:p>
            <a:pPr indent="0" lvl="0" marL="0" rtl="0" algn="l">
              <a:spcBef>
                <a:spcPts val="60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1269ce408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1269ce408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1269ce40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1269ce40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b35b3d8d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b35b3d8d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During the 2000s, the foreign ministry warned that the increasing influence of the EU would further isolate Israel in global affairs.</a:t>
            </a:r>
            <a:r>
              <a:rPr baseline="30000" lang="en" sz="1400">
                <a:solidFill>
                  <a:srgbClr val="0B0080"/>
                </a:solidFill>
                <a:uFill>
                  <a:noFill/>
                </a:uFill>
                <a:hlinkClick r:id="rId2">
                  <a:extLst>
                    <a:ext uri="{A12FA001-AC4F-418D-AE19-62706E023703}">
                      <ahyp:hlinkClr val="tx"/>
                    </a:ext>
                  </a:extLst>
                </a:hlinkClick>
              </a:rPr>
              <a:t>[5]</a:t>
            </a:r>
            <a:r>
              <a:rPr baseline="30000" lang="en" sz="1400">
                <a:solidFill>
                  <a:srgbClr val="0B0080"/>
                </a:solidFill>
                <a:uFill>
                  <a:noFill/>
                </a:uFill>
                <a:hlinkClick r:id="rId3">
                  <a:extLst>
                    <a:ext uri="{A12FA001-AC4F-418D-AE19-62706E023703}">
                      <ahyp:hlinkClr val="tx"/>
                    </a:ext>
                  </a:extLst>
                </a:hlinkClick>
              </a:rPr>
              <a:t>[6]</a:t>
            </a:r>
            <a:r>
              <a:rPr lang="en" sz="1050">
                <a:solidFill>
                  <a:srgbClr val="252525"/>
                </a:solidFill>
                <a:highlight>
                  <a:srgbClr val="FFFFFF"/>
                </a:highlight>
              </a:rPr>
              <a:t> In the wake of a series of diplomatic rifts with Turkey and the rise of the Muslim Brotherhood in Egypt in 2011, Israel has had less than friendly relations with those countries.</a:t>
            </a:r>
            <a:r>
              <a:rPr baseline="30000" lang="en" sz="1400">
                <a:solidFill>
                  <a:srgbClr val="0B0080"/>
                </a:solidFill>
                <a:uFill>
                  <a:noFill/>
                </a:uFill>
                <a:hlinkClick r:id="rId4">
                  <a:extLst>
                    <a:ext uri="{A12FA001-AC4F-418D-AE19-62706E023703}">
                      <ahyp:hlinkClr val="tx"/>
                    </a:ext>
                  </a:extLst>
                </a:hlinkClick>
              </a:rPr>
              <a:t>[7]</a:t>
            </a:r>
            <a:r>
              <a:rPr lang="en" sz="1050">
                <a:solidFill>
                  <a:srgbClr val="252525"/>
                </a:solidFill>
                <a:highlight>
                  <a:srgbClr val="FFFFFF"/>
                </a:highlight>
              </a:rPr>
              <a:t> During roughly the same period, Israeli relations with many countries in Europe including Greece and Cyprus in the context of the </a:t>
            </a:r>
            <a:r>
              <a:rPr lang="en" sz="1050">
                <a:solidFill>
                  <a:srgbClr val="0B0080"/>
                </a:solidFill>
                <a:uFill>
                  <a:noFill/>
                </a:uFill>
                <a:hlinkClick r:id="rId5">
                  <a:extLst>
                    <a:ext uri="{A12FA001-AC4F-418D-AE19-62706E023703}">
                      <ahyp:hlinkClr val="tx"/>
                    </a:ext>
                  </a:extLst>
                </a:hlinkClick>
              </a:rPr>
              <a:t>Energy Triangle</a:t>
            </a:r>
            <a:r>
              <a:rPr lang="en" sz="1050">
                <a:solidFill>
                  <a:srgbClr val="252525"/>
                </a:solidFill>
                <a:highlight>
                  <a:srgbClr val="FFFFFF"/>
                </a:highlight>
              </a:rPr>
              <a:t> and in Asia, including China and India, were enhanced, largely on account of the growth of Israel's high-tech economy.</a:t>
            </a:r>
            <a:r>
              <a:rPr baseline="30000" lang="en" sz="1400">
                <a:solidFill>
                  <a:srgbClr val="0B0080"/>
                </a:solidFill>
                <a:uFill>
                  <a:noFill/>
                </a:uFill>
                <a:hlinkClick r:id="rId6">
                  <a:extLst>
                    <a:ext uri="{A12FA001-AC4F-418D-AE19-62706E023703}">
                      <ahyp:hlinkClr val="tx"/>
                    </a:ext>
                  </a:extLst>
                </a:hlinkClick>
              </a:rPr>
              <a:t>[8]</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1269ce40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1269ce40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Some states recognize Israel as a state, but have no diplomatic relations. Several countries once had diplomatic relations with Israel, but have since broken or suspended them (Bolivia, Cuba, Nicaragua and Venezuela in Latin America; Mauritania in the </a:t>
            </a:r>
            <a:r>
              <a:rPr lang="en" sz="1050">
                <a:solidFill>
                  <a:srgbClr val="0B0080"/>
                </a:solidFill>
                <a:uFill>
                  <a:noFill/>
                </a:uFill>
                <a:hlinkClick r:id="rId2">
                  <a:extLst>
                    <a:ext uri="{A12FA001-AC4F-418D-AE19-62706E023703}">
                      <ahyp:hlinkClr val="tx"/>
                    </a:ext>
                  </a:extLst>
                </a:hlinkClick>
              </a:rPr>
              <a:t>Arab League</a:t>
            </a:r>
            <a:r>
              <a:rPr lang="en" sz="1050">
                <a:solidFill>
                  <a:srgbClr val="252525"/>
                </a:solidFill>
                <a:highlight>
                  <a:srgbClr val="FFFFFF"/>
                </a:highlight>
              </a:rPr>
              <a:t>; Chad, Mali and Niger in non-Arab Africa; and Iran until the </a:t>
            </a:r>
            <a:r>
              <a:rPr lang="en" sz="1050">
                <a:solidFill>
                  <a:srgbClr val="0B0080"/>
                </a:solidFill>
                <a:uFill>
                  <a:noFill/>
                </a:uFill>
                <a:hlinkClick r:id="rId3">
                  <a:extLst>
                    <a:ext uri="{A12FA001-AC4F-418D-AE19-62706E023703}">
                      <ahyp:hlinkClr val="tx"/>
                    </a:ext>
                  </a:extLst>
                </a:hlinkClick>
              </a:rPr>
              <a:t>Islamic revolution</a:t>
            </a:r>
            <a:r>
              <a:rPr lang="en" sz="1050">
                <a:solidFill>
                  <a:srgbClr val="252525"/>
                </a:solidFill>
                <a:highlight>
                  <a:srgbClr val="FFFFFF"/>
                </a:highlight>
              </a:rPr>
              <a:t>). Some of these countries have since resumed relations. In addition, a number of countries (all members of the Arab League) that at one time had formal economic ties (primarily trade offices) with Israel that fell short of full diplomatic relations, have severed such ties (Bahrain, Morocco, Oman, Qatar and Tunisia).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1269ce408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1269ce40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1269ce408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1269ce408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1269ce408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1269ce40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Israel is a member of many agencies within the UN, including the </a:t>
            </a:r>
            <a:r>
              <a:rPr lang="en" sz="1050">
                <a:solidFill>
                  <a:srgbClr val="0B0080"/>
                </a:solidFill>
                <a:uFill>
                  <a:noFill/>
                </a:uFill>
                <a:hlinkClick r:id="rId2">
                  <a:extLst>
                    <a:ext uri="{A12FA001-AC4F-418D-AE19-62706E023703}">
                      <ahyp:hlinkClr val="tx"/>
                    </a:ext>
                  </a:extLst>
                </a:hlinkClick>
              </a:rPr>
              <a:t>United Nations Educational, Scientific and Cultural Organization</a:t>
            </a:r>
            <a:r>
              <a:rPr lang="en" sz="1050">
                <a:solidFill>
                  <a:srgbClr val="252525"/>
                </a:solidFill>
              </a:rPr>
              <a:t> (UNESCO), the Office of the </a:t>
            </a:r>
            <a:r>
              <a:rPr lang="en" sz="1050">
                <a:solidFill>
                  <a:srgbClr val="0B0080"/>
                </a:solidFill>
                <a:uFill>
                  <a:noFill/>
                </a:uFill>
                <a:hlinkClick r:id="rId3">
                  <a:extLst>
                    <a:ext uri="{A12FA001-AC4F-418D-AE19-62706E023703}">
                      <ahyp:hlinkClr val="tx"/>
                    </a:ext>
                  </a:extLst>
                </a:hlinkClick>
              </a:rPr>
              <a:t>United Nations High Commissioner for Refugees</a:t>
            </a:r>
            <a:r>
              <a:rPr lang="en" sz="1050">
                <a:solidFill>
                  <a:srgbClr val="252525"/>
                </a:solidFill>
              </a:rPr>
              <a:t> (UNHCR), and the </a:t>
            </a:r>
            <a:r>
              <a:rPr lang="en" sz="1050">
                <a:solidFill>
                  <a:srgbClr val="0B0080"/>
                </a:solidFill>
                <a:uFill>
                  <a:noFill/>
                </a:uFill>
                <a:hlinkClick r:id="rId4">
                  <a:extLst>
                    <a:ext uri="{A12FA001-AC4F-418D-AE19-62706E023703}">
                      <ahyp:hlinkClr val="tx"/>
                    </a:ext>
                  </a:extLst>
                </a:hlinkClick>
              </a:rPr>
              <a:t>Food and Agriculture Organization</a:t>
            </a:r>
            <a:r>
              <a:rPr lang="en" sz="1050">
                <a:solidFill>
                  <a:srgbClr val="252525"/>
                </a:solidFill>
              </a:rPr>
              <a:t> (FAO). Israel also participates in other international organizations such as the </a:t>
            </a:r>
            <a:r>
              <a:rPr lang="en" sz="1050">
                <a:solidFill>
                  <a:srgbClr val="0B0080"/>
                </a:solidFill>
                <a:uFill>
                  <a:noFill/>
                </a:uFill>
                <a:hlinkClick r:id="rId5">
                  <a:extLst>
                    <a:ext uri="{A12FA001-AC4F-418D-AE19-62706E023703}">
                      <ahyp:hlinkClr val="tx"/>
                    </a:ext>
                  </a:extLst>
                </a:hlinkClick>
              </a:rPr>
              <a:t>International Atomic Energy Agency</a:t>
            </a:r>
            <a:r>
              <a:rPr lang="en" sz="1050">
                <a:solidFill>
                  <a:srgbClr val="252525"/>
                </a:solidFill>
              </a:rPr>
              <a:t> (IAEA) and the </a:t>
            </a:r>
            <a:r>
              <a:rPr lang="en" sz="1050">
                <a:solidFill>
                  <a:srgbClr val="0B0080"/>
                </a:solidFill>
                <a:uFill>
                  <a:noFill/>
                </a:uFill>
                <a:hlinkClick r:id="rId6">
                  <a:extLst>
                    <a:ext uri="{A12FA001-AC4F-418D-AE19-62706E023703}">
                      <ahyp:hlinkClr val="tx"/>
                    </a:ext>
                  </a:extLst>
                </a:hlinkClick>
              </a:rPr>
              <a:t>World Health Organization</a:t>
            </a:r>
            <a:r>
              <a:rPr lang="en" sz="1050">
                <a:solidFill>
                  <a:srgbClr val="252525"/>
                </a:solidFill>
              </a:rPr>
              <a:t> (WHO).</a:t>
            </a:r>
            <a:r>
              <a:rPr baseline="30000" lang="en" sz="1400">
                <a:solidFill>
                  <a:srgbClr val="0B0080"/>
                </a:solidFill>
                <a:uFill>
                  <a:noFill/>
                </a:uFill>
                <a:hlinkClick r:id="rId7">
                  <a:extLst>
                    <a:ext uri="{A12FA001-AC4F-418D-AE19-62706E023703}">
                      <ahyp:hlinkClr val="tx"/>
                    </a:ext>
                  </a:extLst>
                </a:hlinkClick>
              </a:rPr>
              <a:t>[9]</a:t>
            </a:r>
            <a:endParaRPr baseline="30000" sz="1400">
              <a:solidFill>
                <a:srgbClr val="0B0080"/>
              </a:solidFill>
              <a:uFill>
                <a:noFill/>
              </a:uFill>
              <a:hlinkClick r:id="rId8">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Within the UNESCO, Israel is a member in many international programmes and organizations. In the area of science Israel is an active member of the </a:t>
            </a:r>
            <a:r>
              <a:rPr lang="en" sz="1050">
                <a:solidFill>
                  <a:srgbClr val="0B0080"/>
                </a:solidFill>
                <a:uFill>
                  <a:noFill/>
                </a:uFill>
                <a:hlinkClick r:id="rId9">
                  <a:extLst>
                    <a:ext uri="{A12FA001-AC4F-418D-AE19-62706E023703}">
                      <ahyp:hlinkClr val="tx"/>
                    </a:ext>
                  </a:extLst>
                </a:hlinkClick>
              </a:rPr>
              <a:t>Man and the Biosphere Programme</a:t>
            </a:r>
            <a:r>
              <a:rPr lang="en" sz="1050">
                <a:solidFill>
                  <a:srgbClr val="252525"/>
                </a:solidFill>
              </a:rPr>
              <a:t> (MAB), the </a:t>
            </a:r>
            <a:r>
              <a:rPr lang="en" sz="1050">
                <a:solidFill>
                  <a:srgbClr val="0B0080"/>
                </a:solidFill>
                <a:uFill>
                  <a:noFill/>
                </a:uFill>
                <a:hlinkClick r:id="rId10">
                  <a:extLst>
                    <a:ext uri="{A12FA001-AC4F-418D-AE19-62706E023703}">
                      <ahyp:hlinkClr val="tx"/>
                    </a:ext>
                  </a:extLst>
                </a:hlinkClick>
              </a:rPr>
              <a:t>Intergovernmental Oceanographic Commission</a:t>
            </a:r>
            <a:r>
              <a:rPr lang="en" sz="1050">
                <a:solidFill>
                  <a:srgbClr val="252525"/>
                </a:solidFill>
              </a:rPr>
              <a:t> (IOC), the </a:t>
            </a:r>
            <a:r>
              <a:rPr lang="en" sz="1050">
                <a:solidFill>
                  <a:srgbClr val="0B0080"/>
                </a:solidFill>
                <a:uFill>
                  <a:noFill/>
                </a:uFill>
                <a:hlinkClick r:id="rId11">
                  <a:extLst>
                    <a:ext uri="{A12FA001-AC4F-418D-AE19-62706E023703}">
                      <ahyp:hlinkClr val="tx"/>
                    </a:ext>
                  </a:extLst>
                </a:hlinkClick>
              </a:rPr>
              <a:t>International Hydrological Programme</a:t>
            </a:r>
            <a:r>
              <a:rPr lang="en" sz="1050">
                <a:solidFill>
                  <a:srgbClr val="252525"/>
                </a:solidFill>
              </a:rPr>
              <a:t> (IHP), the </a:t>
            </a:r>
            <a:r>
              <a:rPr lang="en" sz="1050">
                <a:solidFill>
                  <a:srgbClr val="0B0080"/>
                </a:solidFill>
                <a:uFill>
                  <a:noFill/>
                </a:uFill>
                <a:hlinkClick r:id="rId12">
                  <a:extLst>
                    <a:ext uri="{A12FA001-AC4F-418D-AE19-62706E023703}">
                      <ahyp:hlinkClr val="tx"/>
                    </a:ext>
                  </a:extLst>
                </a:hlinkClick>
              </a:rPr>
              <a:t>International Centre for Synchrotron-Light for Experimental Science Applications in the Middle East</a:t>
            </a:r>
            <a:r>
              <a:rPr lang="en" sz="1050">
                <a:solidFill>
                  <a:srgbClr val="252525"/>
                </a:solidFill>
              </a:rPr>
              <a:t> (SESAME), and the </a:t>
            </a:r>
            <a:r>
              <a:rPr lang="en" sz="1050">
                <a:solidFill>
                  <a:srgbClr val="0B0080"/>
                </a:solidFill>
                <a:uFill>
                  <a:noFill/>
                </a:uFill>
                <a:hlinkClick r:id="rId13">
                  <a:extLst>
                    <a:ext uri="{A12FA001-AC4F-418D-AE19-62706E023703}">
                      <ahyp:hlinkClr val="tx"/>
                    </a:ext>
                  </a:extLst>
                </a:hlinkClick>
              </a:rPr>
              <a:t>International Geoscience Programme</a:t>
            </a:r>
            <a:r>
              <a:rPr lang="en" sz="1050">
                <a:solidFill>
                  <a:srgbClr val="252525"/>
                </a:solidFill>
              </a:rPr>
              <a:t> (IGCP). Other notable organizations Israel is an active member of include the </a:t>
            </a:r>
            <a:r>
              <a:rPr lang="en" sz="1050">
                <a:solidFill>
                  <a:srgbClr val="0B0080"/>
                </a:solidFill>
                <a:uFill>
                  <a:noFill/>
                </a:uFill>
                <a:hlinkClick r:id="rId14">
                  <a:extLst>
                    <a:ext uri="{A12FA001-AC4F-418D-AE19-62706E023703}">
                      <ahyp:hlinkClr val="tx"/>
                    </a:ext>
                  </a:extLst>
                </a:hlinkClick>
              </a:rPr>
              <a:t>Education For All</a:t>
            </a:r>
            <a:r>
              <a:rPr lang="en" sz="1050">
                <a:solidFill>
                  <a:srgbClr val="252525"/>
                </a:solidFill>
              </a:rPr>
              <a:t> movement, the </a:t>
            </a:r>
            <a:r>
              <a:rPr lang="en" sz="1050">
                <a:solidFill>
                  <a:srgbClr val="0B0080"/>
                </a:solidFill>
                <a:uFill>
                  <a:noFill/>
                </a:uFill>
                <a:hlinkClick r:id="rId15">
                  <a:extLst>
                    <a:ext uri="{A12FA001-AC4F-418D-AE19-62706E023703}">
                      <ahyp:hlinkClr val="tx"/>
                    </a:ext>
                  </a:extLst>
                </a:hlinkClick>
              </a:rPr>
              <a:t>European Centre for Higher Education</a:t>
            </a:r>
            <a:r>
              <a:rPr lang="en" sz="1050">
                <a:solidFill>
                  <a:srgbClr val="252525"/>
                </a:solidFill>
              </a:rPr>
              <a:t> (CEPES), the </a:t>
            </a:r>
            <a:r>
              <a:rPr lang="en" sz="1050">
                <a:solidFill>
                  <a:srgbClr val="0B0080"/>
                </a:solidFill>
                <a:uFill>
                  <a:noFill/>
                </a:uFill>
                <a:hlinkClick r:id="rId16">
                  <a:extLst>
                    <a:ext uri="{A12FA001-AC4F-418D-AE19-62706E023703}">
                      <ahyp:hlinkClr val="tx"/>
                    </a:ext>
                  </a:extLst>
                </a:hlinkClick>
              </a:rPr>
              <a:t>World Heritage Committee</a:t>
            </a:r>
            <a:r>
              <a:rPr lang="en" sz="1050">
                <a:solidFill>
                  <a:srgbClr val="252525"/>
                </a:solidFill>
              </a:rPr>
              <a:t> (WHC), the </a:t>
            </a:r>
            <a:r>
              <a:rPr lang="en" sz="1050">
                <a:solidFill>
                  <a:srgbClr val="0B0080"/>
                </a:solidFill>
                <a:uFill>
                  <a:noFill/>
                </a:uFill>
                <a:hlinkClick r:id="rId17">
                  <a:extLst>
                    <a:ext uri="{A12FA001-AC4F-418D-AE19-62706E023703}">
                      <ahyp:hlinkClr val="tx"/>
                    </a:ext>
                  </a:extLst>
                </a:hlinkClick>
              </a:rPr>
              <a:t>International Centre for the Study of the Preservation and Restoration of Cultural Property</a:t>
            </a:r>
            <a:r>
              <a:rPr lang="en" sz="1050">
                <a:solidFill>
                  <a:srgbClr val="252525"/>
                </a:solidFill>
              </a:rPr>
              <a:t> (ICCROM), and the </a:t>
            </a:r>
            <a:r>
              <a:rPr lang="en" sz="1050">
                <a:solidFill>
                  <a:srgbClr val="0B0080"/>
                </a:solidFill>
                <a:uFill>
                  <a:noFill/>
                </a:uFill>
                <a:hlinkClick r:id="rId18">
                  <a:extLst>
                    <a:ext uri="{A12FA001-AC4F-418D-AE19-62706E023703}">
                      <ahyp:hlinkClr val="tx"/>
                    </a:ext>
                  </a:extLst>
                </a:hlinkClick>
              </a:rPr>
              <a:t>International Council on Monuments and Sites</a:t>
            </a:r>
            <a:r>
              <a:rPr lang="en" sz="1050">
                <a:solidFill>
                  <a:srgbClr val="252525"/>
                </a:solidFill>
              </a:rPr>
              <a:t> (ICOMOS).</a:t>
            </a:r>
            <a:r>
              <a:rPr baseline="30000" lang="en" sz="1400">
                <a:solidFill>
                  <a:srgbClr val="0B0080"/>
                </a:solidFill>
                <a:uFill>
                  <a:noFill/>
                </a:uFill>
                <a:hlinkClick r:id="rId19">
                  <a:extLst>
                    <a:ext uri="{A12FA001-AC4F-418D-AE19-62706E023703}">
                      <ahyp:hlinkClr val="tx"/>
                    </a:ext>
                  </a:extLst>
                </a:hlinkClick>
              </a:rPr>
              <a:t>[10]</a:t>
            </a:r>
            <a:r>
              <a:rPr lang="en" sz="1050">
                <a:solidFill>
                  <a:srgbClr val="252525"/>
                </a:solidFill>
              </a:rPr>
              <a:t> Relations are carried out through the Israeli National Commission for UNESCO.</a:t>
            </a:r>
            <a:r>
              <a:rPr baseline="30000" lang="en" sz="1400">
                <a:solidFill>
                  <a:srgbClr val="0B0080"/>
                </a:solidFill>
                <a:uFill>
                  <a:noFill/>
                </a:uFill>
                <a:hlinkClick r:id="rId20">
                  <a:extLst>
                    <a:ext uri="{A12FA001-AC4F-418D-AE19-62706E023703}">
                      <ahyp:hlinkClr val="tx"/>
                    </a:ext>
                  </a:extLst>
                </a:hlinkClick>
              </a:rPr>
              <a:t>[11]</a:t>
            </a:r>
            <a:endParaRPr baseline="30000" sz="1400">
              <a:solidFill>
                <a:srgbClr val="0B0080"/>
              </a:solidFill>
              <a:uFill>
                <a:noFill/>
              </a:uFill>
              <a:hlinkClick r:id="rId21">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Israel has joined the </a:t>
            </a:r>
            <a:r>
              <a:rPr lang="en" sz="1050">
                <a:solidFill>
                  <a:srgbClr val="0B0080"/>
                </a:solidFill>
                <a:uFill>
                  <a:noFill/>
                </a:uFill>
                <a:hlinkClick r:id="rId22">
                  <a:extLst>
                    <a:ext uri="{A12FA001-AC4F-418D-AE19-62706E023703}">
                      <ahyp:hlinkClr val="tx"/>
                    </a:ext>
                  </a:extLst>
                </a:hlinkClick>
              </a:rPr>
              <a:t>European Union</a:t>
            </a:r>
            <a:r>
              <a:rPr lang="en" sz="1050">
                <a:solidFill>
                  <a:srgbClr val="252525"/>
                </a:solidFill>
              </a:rPr>
              <a:t>'s </a:t>
            </a:r>
            <a:r>
              <a:rPr lang="en" sz="1050">
                <a:solidFill>
                  <a:srgbClr val="0B0080"/>
                </a:solidFill>
                <a:uFill>
                  <a:noFill/>
                </a:uFill>
                <a:hlinkClick r:id="rId23">
                  <a:extLst>
                    <a:ext uri="{A12FA001-AC4F-418D-AE19-62706E023703}">
                      <ahyp:hlinkClr val="tx"/>
                    </a:ext>
                  </a:extLst>
                </a:hlinkClick>
              </a:rPr>
              <a:t>Framework Programmes for Research and Technological Development</a:t>
            </a:r>
            <a:r>
              <a:rPr lang="en" sz="1050">
                <a:solidFill>
                  <a:srgbClr val="252525"/>
                </a:solidFill>
              </a:rPr>
              <a:t> (FP) in 1994,</a:t>
            </a:r>
            <a:r>
              <a:rPr baseline="30000" lang="en" sz="1400">
                <a:solidFill>
                  <a:srgbClr val="0B0080"/>
                </a:solidFill>
                <a:uFill>
                  <a:noFill/>
                </a:uFill>
                <a:hlinkClick r:id="rId24">
                  <a:extLst>
                    <a:ext uri="{A12FA001-AC4F-418D-AE19-62706E023703}">
                      <ahyp:hlinkClr val="tx"/>
                    </a:ext>
                  </a:extLst>
                </a:hlinkClick>
              </a:rPr>
              <a:t>[12]</a:t>
            </a:r>
            <a:r>
              <a:rPr lang="en" sz="1050">
                <a:solidFill>
                  <a:srgbClr val="252525"/>
                </a:solidFill>
              </a:rPr>
              <a:t> and is a member of the </a:t>
            </a:r>
            <a:r>
              <a:rPr lang="en" sz="1050">
                <a:solidFill>
                  <a:srgbClr val="0B0080"/>
                </a:solidFill>
                <a:uFill>
                  <a:noFill/>
                </a:uFill>
                <a:hlinkClick r:id="rId25">
                  <a:extLst>
                    <a:ext uri="{A12FA001-AC4F-418D-AE19-62706E023703}">
                      <ahyp:hlinkClr val="tx"/>
                    </a:ext>
                  </a:extLst>
                </a:hlinkClick>
              </a:rPr>
              <a:t>European Organization for Nuclear Research</a:t>
            </a:r>
            <a:r>
              <a:rPr lang="en" sz="1050">
                <a:solidFill>
                  <a:srgbClr val="252525"/>
                </a:solidFill>
              </a:rPr>
              <a:t> (CERN),</a:t>
            </a:r>
            <a:r>
              <a:rPr baseline="30000" lang="en" sz="1400">
                <a:solidFill>
                  <a:srgbClr val="0B0080"/>
                </a:solidFill>
                <a:uFill>
                  <a:noFill/>
                </a:uFill>
                <a:hlinkClick r:id="rId26">
                  <a:extLst>
                    <a:ext uri="{A12FA001-AC4F-418D-AE19-62706E023703}">
                      <ahyp:hlinkClr val="tx"/>
                    </a:ext>
                  </a:extLst>
                </a:hlinkClick>
              </a:rPr>
              <a:t>[13]</a:t>
            </a:r>
            <a:r>
              <a:rPr lang="en" sz="1050">
                <a:solidFill>
                  <a:srgbClr val="252525"/>
                </a:solidFill>
              </a:rPr>
              <a:t> the </a:t>
            </a:r>
            <a:r>
              <a:rPr lang="en" sz="1050">
                <a:solidFill>
                  <a:srgbClr val="0B0080"/>
                </a:solidFill>
                <a:uFill>
                  <a:noFill/>
                </a:uFill>
                <a:hlinkClick r:id="rId27">
                  <a:extLst>
                    <a:ext uri="{A12FA001-AC4F-418D-AE19-62706E023703}">
                      <ahyp:hlinkClr val="tx"/>
                    </a:ext>
                  </a:extLst>
                </a:hlinkClick>
              </a:rPr>
              <a:t>European Molecular Biology Organization</a:t>
            </a:r>
            <a:r>
              <a:rPr lang="en" sz="1050">
                <a:solidFill>
                  <a:srgbClr val="252525"/>
                </a:solidFill>
              </a:rPr>
              <a:t> (EMBO) and the </a:t>
            </a:r>
            <a:r>
              <a:rPr lang="en" sz="1050">
                <a:solidFill>
                  <a:srgbClr val="0B0080"/>
                </a:solidFill>
                <a:uFill>
                  <a:noFill/>
                </a:uFill>
                <a:hlinkClick r:id="rId28">
                  <a:extLst>
                    <a:ext uri="{A12FA001-AC4F-418D-AE19-62706E023703}">
                      <ahyp:hlinkClr val="tx"/>
                    </a:ext>
                  </a:extLst>
                </a:hlinkClick>
              </a:rPr>
              <a:t>European Molecular Biology Laboratory</a:t>
            </a:r>
            <a:r>
              <a:rPr lang="en" sz="1050">
                <a:solidFill>
                  <a:srgbClr val="252525"/>
                </a:solidFill>
              </a:rPr>
              <a:t> (EMBL).</a:t>
            </a:r>
            <a:r>
              <a:rPr baseline="30000" lang="en" sz="1400">
                <a:solidFill>
                  <a:srgbClr val="0B0080"/>
                </a:solidFill>
                <a:uFill>
                  <a:noFill/>
                </a:uFill>
                <a:hlinkClick r:id="rId29">
                  <a:extLst>
                    <a:ext uri="{A12FA001-AC4F-418D-AE19-62706E023703}">
                      <ahyp:hlinkClr val="tx"/>
                    </a:ext>
                  </a:extLst>
                </a:hlinkClick>
              </a:rPr>
              <a:t>[14]</a:t>
            </a:r>
            <a:r>
              <a:rPr lang="en" sz="1050">
                <a:solidFill>
                  <a:srgbClr val="252525"/>
                </a:solidFill>
              </a:rPr>
              <a:t> It is also a member of the </a:t>
            </a:r>
            <a:r>
              <a:rPr lang="en" sz="1050">
                <a:solidFill>
                  <a:srgbClr val="0B0080"/>
                </a:solidFill>
                <a:uFill>
                  <a:noFill/>
                </a:uFill>
                <a:hlinkClick r:id="rId30">
                  <a:extLst>
                    <a:ext uri="{A12FA001-AC4F-418D-AE19-62706E023703}">
                      <ahyp:hlinkClr val="tx"/>
                    </a:ext>
                  </a:extLst>
                </a:hlinkClick>
              </a:rPr>
              <a:t>Bank for International Settlement</a:t>
            </a:r>
            <a:r>
              <a:rPr lang="en" sz="1050">
                <a:solidFill>
                  <a:srgbClr val="252525"/>
                </a:solidFill>
              </a:rPr>
              <a:t> (BIS) since 2003.</a:t>
            </a:r>
            <a:r>
              <a:rPr baseline="30000" lang="en" sz="1400">
                <a:solidFill>
                  <a:srgbClr val="0B0080"/>
                </a:solidFill>
                <a:uFill>
                  <a:noFill/>
                </a:uFill>
                <a:hlinkClick r:id="rId31">
                  <a:extLst>
                    <a:ext uri="{A12FA001-AC4F-418D-AE19-62706E023703}">
                      <ahyp:hlinkClr val="tx"/>
                    </a:ext>
                  </a:extLst>
                </a:hlinkClick>
              </a:rPr>
              <a:t>[15]</a:t>
            </a:r>
            <a:endParaRPr baseline="30000" sz="1400">
              <a:solidFill>
                <a:srgbClr val="0B0080"/>
              </a:solidFill>
              <a:uFill>
                <a:noFill/>
              </a:uFill>
              <a:hlinkClick r:id="rId32">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252525"/>
                </a:solidFill>
              </a:rPr>
              <a:t>On 10 May 2010, Israel was invited to join the </a:t>
            </a:r>
            <a:r>
              <a:rPr lang="en" sz="1050">
                <a:solidFill>
                  <a:srgbClr val="0B0080"/>
                </a:solidFill>
                <a:uFill>
                  <a:noFill/>
                </a:uFill>
                <a:hlinkClick r:id="rId33">
                  <a:extLst>
                    <a:ext uri="{A12FA001-AC4F-418D-AE19-62706E023703}">
                      <ahyp:hlinkClr val="tx"/>
                    </a:ext>
                  </a:extLst>
                </a:hlinkClick>
              </a:rPr>
              <a:t>Organization for Economic Cooperation and Development</a:t>
            </a:r>
            <a:r>
              <a:rPr lang="en" sz="1050">
                <a:solidFill>
                  <a:srgbClr val="252525"/>
                </a:solidFill>
              </a:rPr>
              <a:t> (OECD).</a:t>
            </a:r>
            <a:r>
              <a:rPr baseline="30000" lang="en" sz="1400">
                <a:solidFill>
                  <a:srgbClr val="0B0080"/>
                </a:solidFill>
                <a:uFill>
                  <a:noFill/>
                </a:uFill>
                <a:hlinkClick r:id="rId34">
                  <a:extLst>
                    <a:ext uri="{A12FA001-AC4F-418D-AE19-62706E023703}">
                      <ahyp:hlinkClr val="tx"/>
                    </a:ext>
                  </a:extLst>
                </a:hlinkClick>
              </a:rPr>
              <a:t>[16]</a:t>
            </a:r>
            <a:r>
              <a:rPr lang="en" sz="1050">
                <a:solidFill>
                  <a:srgbClr val="252525"/>
                </a:solidFill>
              </a:rPr>
              <a:t> Israel is a member of </a:t>
            </a:r>
            <a:r>
              <a:rPr lang="en" sz="1050">
                <a:solidFill>
                  <a:srgbClr val="0B0080"/>
                </a:solidFill>
                <a:uFill>
                  <a:noFill/>
                </a:uFill>
                <a:hlinkClick r:id="rId35">
                  <a:extLst>
                    <a:ext uri="{A12FA001-AC4F-418D-AE19-62706E023703}">
                      <ahyp:hlinkClr val="tx"/>
                    </a:ext>
                  </a:extLst>
                </a:hlinkClick>
              </a:rPr>
              <a:t>NATO</a:t>
            </a:r>
            <a:r>
              <a:rPr lang="en" sz="1050">
                <a:solidFill>
                  <a:srgbClr val="252525"/>
                </a:solidFill>
              </a:rPr>
              <a:t>'s </a:t>
            </a:r>
            <a:r>
              <a:rPr lang="en" sz="1050">
                <a:solidFill>
                  <a:srgbClr val="0B0080"/>
                </a:solidFill>
                <a:uFill>
                  <a:noFill/>
                </a:uFill>
                <a:hlinkClick r:id="rId36">
                  <a:extLst>
                    <a:ext uri="{A12FA001-AC4F-418D-AE19-62706E023703}">
                      <ahyp:hlinkClr val="tx"/>
                    </a:ext>
                  </a:extLst>
                </a:hlinkClick>
              </a:rPr>
              <a:t>Mediterranean Dialogue</a:t>
            </a:r>
            <a:r>
              <a:rPr lang="en" sz="1050">
                <a:solidFill>
                  <a:srgbClr val="252525"/>
                </a:solidFill>
              </a:rPr>
              <a:t> forum.</a:t>
            </a:r>
            <a:r>
              <a:rPr baseline="30000" lang="en" sz="1400">
                <a:solidFill>
                  <a:srgbClr val="0B0080"/>
                </a:solidFill>
                <a:uFill>
                  <a:noFill/>
                </a:uFill>
                <a:hlinkClick r:id="rId37">
                  <a:extLst>
                    <a:ext uri="{A12FA001-AC4F-418D-AE19-62706E023703}">
                      <ahyp:hlinkClr val="tx"/>
                    </a:ext>
                  </a:extLst>
                </a:hlinkClick>
              </a:rPr>
              <a:t>[17]</a:t>
            </a:r>
            <a:r>
              <a:rPr lang="en" sz="1050">
                <a:solidFill>
                  <a:srgbClr val="252525"/>
                </a:solidFill>
              </a:rPr>
              <a:t> In 2014 Israel joined the </a:t>
            </a:r>
            <a:r>
              <a:rPr lang="en" sz="1050">
                <a:solidFill>
                  <a:srgbClr val="0B0080"/>
                </a:solidFill>
                <a:uFill>
                  <a:noFill/>
                </a:uFill>
                <a:hlinkClick r:id="rId38">
                  <a:extLst>
                    <a:ext uri="{A12FA001-AC4F-418D-AE19-62706E023703}">
                      <ahyp:hlinkClr val="tx"/>
                    </a:ext>
                  </a:extLst>
                </a:hlinkClick>
              </a:rPr>
              <a:t>Paris Club</a:t>
            </a:r>
            <a:r>
              <a:rPr lang="en" sz="1050">
                <a:solidFill>
                  <a:srgbClr val="252525"/>
                </a:solidFill>
              </a:rPr>
              <a:t>.</a:t>
            </a:r>
            <a:r>
              <a:rPr baseline="30000" lang="en" sz="1400">
                <a:solidFill>
                  <a:srgbClr val="0B0080"/>
                </a:solidFill>
                <a:uFill>
                  <a:noFill/>
                </a:uFill>
                <a:hlinkClick r:id="rId39">
                  <a:extLst>
                    <a:ext uri="{A12FA001-AC4F-418D-AE19-62706E023703}">
                      <ahyp:hlinkClr val="tx"/>
                    </a:ext>
                  </a:extLst>
                </a:hlinkClick>
              </a:rPr>
              <a:t>[18]</a:t>
            </a:r>
            <a:endParaRPr baseline="30000" sz="1400">
              <a:solidFill>
                <a:srgbClr val="0B0080"/>
              </a:solidFill>
              <a:uFill>
                <a:noFill/>
              </a:uFill>
              <a:hlinkClick r:id="rId40">
                <a:extLst>
                  <a:ext uri="{A12FA001-AC4F-418D-AE19-62706E023703}">
                    <ahyp:hlinkClr val="tx"/>
                  </a:ext>
                </a:extLst>
              </a:hlinkClick>
            </a:endParaRPr>
          </a:p>
          <a:p>
            <a:pPr indent="0" lvl="0" marL="0" rtl="0" algn="l">
              <a:spcBef>
                <a:spcPts val="60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1269ce40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1269ce40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the </a:t>
            </a:r>
            <a:r>
              <a:rPr lang="en" sz="1050">
                <a:solidFill>
                  <a:srgbClr val="0B0080"/>
                </a:solidFill>
                <a:uFill>
                  <a:noFill/>
                </a:uFill>
                <a:hlinkClick r:id="rId2">
                  <a:extLst>
                    <a:ext uri="{A12FA001-AC4F-418D-AE19-62706E023703}">
                      <ahyp:hlinkClr val="tx"/>
                    </a:ext>
                  </a:extLst>
                </a:hlinkClick>
              </a:rPr>
              <a:t>European Organization for Nuclear Research</a:t>
            </a:r>
            <a:r>
              <a:rPr lang="en" sz="1050">
                <a:solidFill>
                  <a:srgbClr val="252525"/>
                </a:solidFill>
              </a:rPr>
              <a:t> (CERN),</a:t>
            </a:r>
            <a:r>
              <a:rPr baseline="30000" lang="en" sz="1400">
                <a:solidFill>
                  <a:srgbClr val="0B0080"/>
                </a:solidFill>
                <a:uFill>
                  <a:noFill/>
                </a:uFill>
                <a:hlinkClick r:id="rId3">
                  <a:extLst>
                    <a:ext uri="{A12FA001-AC4F-418D-AE19-62706E023703}">
                      <ahyp:hlinkClr val="tx"/>
                    </a:ext>
                  </a:extLst>
                </a:hlinkClick>
              </a:rPr>
              <a:t>[13]</a:t>
            </a:r>
            <a:r>
              <a:rPr lang="en" sz="1050">
                <a:solidFill>
                  <a:srgbClr val="252525"/>
                </a:solidFill>
              </a:rPr>
              <a:t> the </a:t>
            </a:r>
            <a:r>
              <a:rPr lang="en" sz="1050">
                <a:solidFill>
                  <a:srgbClr val="0B0080"/>
                </a:solidFill>
                <a:uFill>
                  <a:noFill/>
                </a:uFill>
                <a:hlinkClick r:id="rId4">
                  <a:extLst>
                    <a:ext uri="{A12FA001-AC4F-418D-AE19-62706E023703}">
                      <ahyp:hlinkClr val="tx"/>
                    </a:ext>
                  </a:extLst>
                </a:hlinkClick>
              </a:rPr>
              <a:t>European Molecular Biology Organization</a:t>
            </a:r>
            <a:r>
              <a:rPr lang="en" sz="1050">
                <a:solidFill>
                  <a:srgbClr val="252525"/>
                </a:solidFill>
              </a:rPr>
              <a:t> (EMBO) and the </a:t>
            </a:r>
            <a:r>
              <a:rPr lang="en" sz="1050">
                <a:solidFill>
                  <a:srgbClr val="0B0080"/>
                </a:solidFill>
                <a:uFill>
                  <a:noFill/>
                </a:uFill>
                <a:hlinkClick r:id="rId5">
                  <a:extLst>
                    <a:ext uri="{A12FA001-AC4F-418D-AE19-62706E023703}">
                      <ahyp:hlinkClr val="tx"/>
                    </a:ext>
                  </a:extLst>
                </a:hlinkClick>
              </a:rPr>
              <a:t>European Molecular Biology Laboratory</a:t>
            </a:r>
            <a:r>
              <a:rPr lang="en" sz="1050">
                <a:solidFill>
                  <a:srgbClr val="252525"/>
                </a:solidFill>
              </a:rPr>
              <a:t> (EMBL).</a:t>
            </a:r>
            <a:r>
              <a:rPr baseline="30000" lang="en" sz="1400">
                <a:solidFill>
                  <a:srgbClr val="0B0080"/>
                </a:solidFill>
                <a:uFill>
                  <a:noFill/>
                </a:uFill>
                <a:hlinkClick r:id="rId6">
                  <a:extLst>
                    <a:ext uri="{A12FA001-AC4F-418D-AE19-62706E023703}">
                      <ahyp:hlinkClr val="tx"/>
                    </a:ext>
                  </a:extLst>
                </a:hlinkClick>
              </a:rPr>
              <a:t>[14]</a:t>
            </a:r>
            <a:r>
              <a:rPr lang="en" sz="1050">
                <a:solidFill>
                  <a:srgbClr val="252525"/>
                </a:solidFill>
              </a:rPr>
              <a:t> It is also a member of the </a:t>
            </a:r>
            <a:r>
              <a:rPr lang="en" sz="1050">
                <a:solidFill>
                  <a:srgbClr val="0B0080"/>
                </a:solidFill>
                <a:uFill>
                  <a:noFill/>
                </a:uFill>
                <a:hlinkClick r:id="rId7">
                  <a:extLst>
                    <a:ext uri="{A12FA001-AC4F-418D-AE19-62706E023703}">
                      <ahyp:hlinkClr val="tx"/>
                    </a:ext>
                  </a:extLst>
                </a:hlinkClick>
              </a:rPr>
              <a:t>Bank for International Settlement</a:t>
            </a:r>
            <a:r>
              <a:rPr lang="en" sz="1050">
                <a:solidFill>
                  <a:srgbClr val="252525"/>
                </a:solidFill>
              </a:rPr>
              <a:t> (BIS) since 2003.</a:t>
            </a:r>
            <a:r>
              <a:rPr baseline="30000" lang="en" sz="1400">
                <a:solidFill>
                  <a:srgbClr val="0B0080"/>
                </a:solidFill>
                <a:uFill>
                  <a:noFill/>
                </a:uFill>
                <a:hlinkClick r:id="rId8">
                  <a:extLst>
                    <a:ext uri="{A12FA001-AC4F-418D-AE19-62706E023703}">
                      <ahyp:hlinkClr val="tx"/>
                    </a:ext>
                  </a:extLst>
                </a:hlinkClick>
              </a:rPr>
              <a:t>[15]</a:t>
            </a:r>
            <a:endParaRPr baseline="30000" sz="1400">
              <a:solidFill>
                <a:srgbClr val="0B0080"/>
              </a:solidFill>
              <a:uFill>
                <a:noFill/>
              </a:uFill>
              <a:hlinkClick r:id="rId9">
                <a:extLst>
                  <a:ext uri="{A12FA001-AC4F-418D-AE19-62706E023703}">
                    <ahyp:hlinkClr val="tx"/>
                  </a:ext>
                </a:extLst>
              </a:hlinkClick>
            </a:endParaRPr>
          </a:p>
          <a:p>
            <a:pPr indent="0" lvl="0" marL="0" rtl="0" algn="l">
              <a:lnSpc>
                <a:spcPct val="115000"/>
              </a:lnSpc>
              <a:spcBef>
                <a:spcPts val="600"/>
              </a:spcBef>
              <a:spcAft>
                <a:spcPts val="600"/>
              </a:spcAft>
              <a:buNone/>
            </a:pPr>
            <a:r>
              <a:rPr lang="en" sz="1050">
                <a:solidFill>
                  <a:srgbClr val="252525"/>
                </a:solidFill>
              </a:rPr>
              <a:t>On 10 May 2010, Israel was invited to join the </a:t>
            </a:r>
            <a:r>
              <a:rPr lang="en" sz="1050">
                <a:solidFill>
                  <a:srgbClr val="0B0080"/>
                </a:solidFill>
                <a:uFill>
                  <a:noFill/>
                </a:uFill>
                <a:hlinkClick r:id="rId10">
                  <a:extLst>
                    <a:ext uri="{A12FA001-AC4F-418D-AE19-62706E023703}">
                      <ahyp:hlinkClr val="tx"/>
                    </a:ext>
                  </a:extLst>
                </a:hlinkClick>
              </a:rPr>
              <a:t>Organization for Economic Cooperation and Development</a:t>
            </a:r>
            <a:r>
              <a:rPr lang="en" sz="1050">
                <a:solidFill>
                  <a:srgbClr val="252525"/>
                </a:solidFill>
              </a:rPr>
              <a:t> (OECD).</a:t>
            </a:r>
            <a:r>
              <a:rPr baseline="30000" lang="en" sz="1400">
                <a:solidFill>
                  <a:srgbClr val="0B0080"/>
                </a:solidFill>
                <a:uFill>
                  <a:noFill/>
                </a:uFill>
                <a:hlinkClick r:id="rId11">
                  <a:extLst>
                    <a:ext uri="{A12FA001-AC4F-418D-AE19-62706E023703}">
                      <ahyp:hlinkClr val="tx"/>
                    </a:ext>
                  </a:extLst>
                </a:hlinkClick>
              </a:rPr>
              <a:t>[16]</a:t>
            </a:r>
            <a:r>
              <a:rPr lang="en" sz="1050">
                <a:solidFill>
                  <a:srgbClr val="252525"/>
                </a:solidFill>
              </a:rPr>
              <a:t> Israel is a member of </a:t>
            </a:r>
            <a:r>
              <a:rPr lang="en" sz="1050">
                <a:solidFill>
                  <a:srgbClr val="0B0080"/>
                </a:solidFill>
                <a:uFill>
                  <a:noFill/>
                </a:uFill>
                <a:hlinkClick r:id="rId12">
                  <a:extLst>
                    <a:ext uri="{A12FA001-AC4F-418D-AE19-62706E023703}">
                      <ahyp:hlinkClr val="tx"/>
                    </a:ext>
                  </a:extLst>
                </a:hlinkClick>
              </a:rPr>
              <a:t>NATO</a:t>
            </a:r>
            <a:r>
              <a:rPr lang="en" sz="1050">
                <a:solidFill>
                  <a:srgbClr val="252525"/>
                </a:solidFill>
              </a:rPr>
              <a:t>'s </a:t>
            </a:r>
            <a:r>
              <a:rPr lang="en" sz="1050">
                <a:solidFill>
                  <a:srgbClr val="0B0080"/>
                </a:solidFill>
                <a:uFill>
                  <a:noFill/>
                </a:uFill>
                <a:hlinkClick r:id="rId13">
                  <a:extLst>
                    <a:ext uri="{A12FA001-AC4F-418D-AE19-62706E023703}">
                      <ahyp:hlinkClr val="tx"/>
                    </a:ext>
                  </a:extLst>
                </a:hlinkClick>
              </a:rPr>
              <a:t>Mediterranean Dialogue</a:t>
            </a:r>
            <a:r>
              <a:rPr lang="en" sz="1050">
                <a:solidFill>
                  <a:srgbClr val="252525"/>
                </a:solidFill>
              </a:rPr>
              <a:t> forum.</a:t>
            </a:r>
            <a:r>
              <a:rPr baseline="30000" lang="en" sz="1400">
                <a:solidFill>
                  <a:srgbClr val="0B0080"/>
                </a:solidFill>
                <a:uFill>
                  <a:noFill/>
                </a:uFill>
                <a:hlinkClick r:id="rId14">
                  <a:extLst>
                    <a:ext uri="{A12FA001-AC4F-418D-AE19-62706E023703}">
                      <ahyp:hlinkClr val="tx"/>
                    </a:ext>
                  </a:extLst>
                </a:hlinkClick>
              </a:rPr>
              <a:t>[17]</a:t>
            </a:r>
            <a:r>
              <a:rPr lang="en" sz="1050">
                <a:solidFill>
                  <a:srgbClr val="252525"/>
                </a:solidFill>
              </a:rPr>
              <a:t> In 2014 Israel joined the </a:t>
            </a:r>
            <a:r>
              <a:rPr lang="en" sz="1050">
                <a:solidFill>
                  <a:srgbClr val="0B0080"/>
                </a:solidFill>
                <a:uFill>
                  <a:noFill/>
                </a:uFill>
                <a:hlinkClick r:id="rId15">
                  <a:extLst>
                    <a:ext uri="{A12FA001-AC4F-418D-AE19-62706E023703}">
                      <ahyp:hlinkClr val="tx"/>
                    </a:ext>
                  </a:extLst>
                </a:hlinkClick>
              </a:rPr>
              <a:t>Paris Club</a:t>
            </a:r>
            <a:r>
              <a:rPr lang="en" sz="1050">
                <a:solidFill>
                  <a:srgbClr val="252525"/>
                </a:solidFill>
              </a:rPr>
              <a:t>.</a:t>
            </a:r>
            <a:r>
              <a:rPr baseline="30000" lang="en" sz="1400">
                <a:solidFill>
                  <a:srgbClr val="0B0080"/>
                </a:solidFill>
                <a:uFill>
                  <a:noFill/>
                </a:uFill>
                <a:hlinkClick r:id="rId16">
                  <a:extLst>
                    <a:ext uri="{A12FA001-AC4F-418D-AE19-62706E023703}">
                      <ahyp:hlinkClr val="tx"/>
                    </a:ext>
                  </a:extLst>
                </a:hlinkClick>
              </a:rPr>
              <a:t>[18]</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Friends and Enemies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MVZ248 Week 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167600"/>
            <a:ext cx="8520600" cy="54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Foreign Aid</a:t>
            </a:r>
            <a:endParaRPr/>
          </a:p>
        </p:txBody>
      </p:sp>
      <p:sp>
        <p:nvSpPr>
          <p:cNvPr id="108" name="Google Shape;108;p22"/>
          <p:cNvSpPr txBox="1"/>
          <p:nvPr>
            <p:ph idx="1" type="body"/>
          </p:nvPr>
        </p:nvSpPr>
        <p:spPr>
          <a:xfrm>
            <a:off x="311700" y="817100"/>
            <a:ext cx="8520600" cy="375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Officially very low for OECD member (less than 0.1%)</a:t>
            </a:r>
            <a:endParaRPr/>
          </a:p>
          <a:p>
            <a:pPr indent="0" lvl="0" marL="0" rtl="0" algn="l">
              <a:spcBef>
                <a:spcPts val="1600"/>
              </a:spcBef>
              <a:spcAft>
                <a:spcPts val="0"/>
              </a:spcAft>
              <a:buNone/>
            </a:pPr>
            <a:r>
              <a:rPr lang="en"/>
              <a:t>Instead use the Mashav, Israeli Center for International Cooperation</a:t>
            </a:r>
            <a:endParaRPr/>
          </a:p>
          <a:p>
            <a:pPr indent="0" lvl="0" marL="0" rtl="0" algn="l">
              <a:spcBef>
                <a:spcPts val="1600"/>
              </a:spcBef>
              <a:spcAft>
                <a:spcPts val="0"/>
              </a:spcAft>
              <a:buNone/>
            </a:pPr>
            <a:r>
              <a:rPr lang="en"/>
              <a:t>Participates in projects worldwide on economics and humanitarian</a:t>
            </a:r>
            <a:endParaRPr/>
          </a:p>
          <a:p>
            <a:pPr indent="0" lvl="0" marL="0" rtl="0" algn="l">
              <a:spcBef>
                <a:spcPts val="1600"/>
              </a:spcBef>
              <a:spcAft>
                <a:spcPts val="0"/>
              </a:spcAft>
              <a:buNone/>
            </a:pPr>
            <a:r>
              <a:rPr lang="en"/>
              <a:t>	Agriculture, education to disaster relief, reconstruction and refugee absorption</a:t>
            </a:r>
            <a:endParaRPr/>
          </a:p>
          <a:p>
            <a:pPr indent="0" lvl="0" marL="0" rtl="0" algn="l">
              <a:spcBef>
                <a:spcPts val="1600"/>
              </a:spcBef>
              <a:spcAft>
                <a:spcPts val="0"/>
              </a:spcAft>
              <a:buNone/>
            </a:pPr>
            <a:r>
              <a:rPr lang="en"/>
              <a:t>1970s Israel grant safe haven to refugees and foreign nationals</a:t>
            </a:r>
            <a:endParaRPr/>
          </a:p>
          <a:p>
            <a:pPr indent="0" lvl="0" marL="0" rtl="0" algn="l">
              <a:spcBef>
                <a:spcPts val="1600"/>
              </a:spcBef>
              <a:spcAft>
                <a:spcPts val="0"/>
              </a:spcAft>
              <a:buNone/>
            </a:pPr>
            <a:r>
              <a:rPr lang="en"/>
              <a:t>1980s Israel has provided humanitarian aid to places affected by natural disasters</a:t>
            </a:r>
            <a:endParaRPr/>
          </a:p>
          <a:p>
            <a:pPr indent="0" lvl="0" marL="0" rtl="0" algn="l">
              <a:spcBef>
                <a:spcPts val="1600"/>
              </a:spcBef>
              <a:spcAft>
                <a:spcPts val="0"/>
              </a:spcAft>
              <a:buNone/>
            </a:pPr>
            <a:r>
              <a:rPr lang="en"/>
              <a:t>1995 Permanent humanitarian and emergency aid unit</a:t>
            </a:r>
            <a:endParaRPr/>
          </a:p>
          <a:p>
            <a:pPr indent="0" lvl="0" marL="0" rtl="0" algn="l">
              <a:spcBef>
                <a:spcPts val="1600"/>
              </a:spcBef>
              <a:spcAft>
                <a:spcPts val="0"/>
              </a:spcAft>
              <a:buNone/>
            </a:pPr>
            <a:r>
              <a:rPr lang="en"/>
              <a:t>	Haiti and Italy</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High-Tech (Informational)</a:t>
            </a:r>
            <a:endParaRPr/>
          </a:p>
        </p:txBody>
      </p:sp>
      <p:sp>
        <p:nvSpPr>
          <p:cNvPr id="114" name="Google Shape;114;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World leader in fundamental scientific research (pre-48 to the present)</a:t>
            </a:r>
            <a:endParaRPr/>
          </a:p>
          <a:p>
            <a:pPr indent="457200" lvl="0" marL="0" rtl="0" algn="l">
              <a:spcBef>
                <a:spcPts val="1600"/>
              </a:spcBef>
              <a:spcAft>
                <a:spcPts val="0"/>
              </a:spcAft>
              <a:buNone/>
            </a:pPr>
            <a:r>
              <a:rPr lang="en"/>
              <a:t>5th ranked for most innovative in Bloomberg Innovation Index</a:t>
            </a:r>
            <a:endParaRPr/>
          </a:p>
          <a:p>
            <a:pPr indent="0" lvl="0" marL="0" rtl="0" algn="l">
              <a:spcBef>
                <a:spcPts val="1600"/>
              </a:spcBef>
              <a:spcAft>
                <a:spcPts val="0"/>
              </a:spcAft>
              <a:buNone/>
            </a:pPr>
            <a:r>
              <a:rPr lang="en"/>
              <a:t>Contributions to natural sciences, </a:t>
            </a:r>
            <a:r>
              <a:rPr lang="en"/>
              <a:t>agricultural</a:t>
            </a:r>
            <a:r>
              <a:rPr lang="en"/>
              <a:t>, electronics, computer &amp; life sciences; robotics, and various fields of engineering </a:t>
            </a:r>
            <a:endParaRPr/>
          </a:p>
          <a:p>
            <a:pPr indent="0" lvl="0" marL="0" rtl="0" algn="l">
              <a:spcBef>
                <a:spcPts val="1600"/>
              </a:spcBef>
              <a:spcAft>
                <a:spcPts val="0"/>
              </a:spcAft>
              <a:buNone/>
            </a:pPr>
            <a:r>
              <a:rPr lang="en"/>
              <a:t>1998 Tel Aviv named as one of ten most tech. </a:t>
            </a:r>
            <a:r>
              <a:rPr lang="en"/>
              <a:t>influential</a:t>
            </a:r>
            <a:r>
              <a:rPr lang="en"/>
              <a:t> cities in the world.</a:t>
            </a:r>
            <a:endParaRPr/>
          </a:p>
          <a:p>
            <a:pPr indent="0" lvl="0" marL="0" rtl="0" algn="l">
              <a:spcBef>
                <a:spcPts val="1600"/>
              </a:spcBef>
              <a:spcAft>
                <a:spcPts val="0"/>
              </a:spcAft>
              <a:buNone/>
            </a:pPr>
            <a:r>
              <a:rPr lang="en"/>
              <a:t>Techinon (Israeli Institute of Technology)</a:t>
            </a:r>
            <a:endParaRPr/>
          </a:p>
          <a:p>
            <a:pPr indent="0" lvl="0" marL="0" rtl="0" algn="l">
              <a:spcBef>
                <a:spcPts val="1600"/>
              </a:spcBef>
              <a:spcAft>
                <a:spcPts val="0"/>
              </a:spcAft>
              <a:buNone/>
            </a:pPr>
            <a:r>
              <a:rPr lang="en"/>
              <a:t>Silicon Wadi (pun from Arabic from </a:t>
            </a:r>
            <a:r>
              <a:rPr lang="en"/>
              <a:t>colloquial</a:t>
            </a:r>
            <a:r>
              <a:rPr lang="en"/>
              <a:t> Hebrew)</a:t>
            </a:r>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 diplomacy by other name</a:t>
            </a:r>
            <a:endParaRPr/>
          </a:p>
        </p:txBody>
      </p:sp>
      <p:sp>
        <p:nvSpPr>
          <p:cNvPr id="120" name="Google Shape;120;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Local demand fueled Israeli industrial expansion for over 50 years</a:t>
            </a:r>
            <a:endParaRPr/>
          </a:p>
          <a:p>
            <a:pPr indent="0" lvl="0" marL="0" rtl="0" algn="l">
              <a:spcBef>
                <a:spcPts val="1600"/>
              </a:spcBef>
              <a:spcAft>
                <a:spcPts val="0"/>
              </a:spcAft>
              <a:buNone/>
            </a:pPr>
            <a:r>
              <a:rPr lang="en"/>
              <a:t>World demand nowadays for advanced tech.; software, electronics, sophisticated equipment.</a:t>
            </a:r>
            <a:endParaRPr/>
          </a:p>
          <a:p>
            <a:pPr indent="0" lvl="0" marL="0" rtl="0" algn="l">
              <a:spcBef>
                <a:spcPts val="1600"/>
              </a:spcBef>
              <a:spcAft>
                <a:spcPts val="0"/>
              </a:spcAft>
              <a:buNone/>
            </a:pPr>
            <a:r>
              <a:rPr lang="en"/>
              <a:t>	Google, Amazon, Facebook, IBM, etc.</a:t>
            </a:r>
            <a:endParaRPr/>
          </a:p>
          <a:p>
            <a:pPr indent="0" lvl="0" marL="0" rtl="0" algn="l">
              <a:spcBef>
                <a:spcPts val="1600"/>
              </a:spcBef>
              <a:spcAft>
                <a:spcPts val="0"/>
              </a:spcAft>
              <a:buNone/>
            </a:pPr>
            <a:r>
              <a:rPr lang="en"/>
              <a:t>Emphasis on higher education and research and development</a:t>
            </a:r>
            <a:endParaRPr/>
          </a:p>
          <a:p>
            <a:pPr indent="0" lvl="0" marL="0" rtl="0" algn="l">
              <a:spcBef>
                <a:spcPts val="1600"/>
              </a:spcBef>
              <a:spcAft>
                <a:spcPts val="0"/>
              </a:spcAft>
              <a:buNone/>
            </a:pPr>
            <a:r>
              <a:rPr lang="en"/>
              <a:t>Additionally openness to immigration, government assistance and unique audacity</a:t>
            </a:r>
            <a:endParaRPr/>
          </a:p>
          <a:p>
            <a:pPr indent="0" lvl="0" marL="0" rtl="0" algn="l">
              <a:spcBef>
                <a:spcPts val="1600"/>
              </a:spcBef>
              <a:spcAft>
                <a:spcPts val="1600"/>
              </a:spcAft>
              <a:buNone/>
            </a:pPr>
            <a:r>
              <a:rPr lang="en"/>
              <a:t>	Israeli grads more likely to become IT entrepreneurs or startup = 2x US grad.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Importance for 21st Century</a:t>
            </a:r>
            <a:endParaRPr/>
          </a:p>
        </p:txBody>
      </p:sp>
      <p:sp>
        <p:nvSpPr>
          <p:cNvPr id="126" name="Google Shape;126;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Silicon Wadi recognized by Wire mag. in 2000 ranking Israeli high-tech the same ranking as Boston, Helsinki, London. Second only to Silicon Valley</a:t>
            </a:r>
            <a:endParaRPr/>
          </a:p>
          <a:p>
            <a:pPr indent="0" lvl="0" marL="0" rtl="0" algn="l">
              <a:spcBef>
                <a:spcPts val="1600"/>
              </a:spcBef>
              <a:spcAft>
                <a:spcPts val="0"/>
              </a:spcAft>
              <a:buNone/>
            </a:pPr>
            <a:r>
              <a:rPr lang="en"/>
              <a:t>In 2006, over 3,000 startups created (US is 1st)</a:t>
            </a:r>
            <a:endParaRPr/>
          </a:p>
          <a:p>
            <a:pPr indent="0" lvl="0" marL="0" rtl="0" algn="l">
              <a:spcBef>
                <a:spcPts val="1600"/>
              </a:spcBef>
              <a:spcAft>
                <a:spcPts val="0"/>
              </a:spcAft>
              <a:buNone/>
            </a:pPr>
            <a:r>
              <a:rPr lang="en"/>
              <a:t>Tel Aviv named best place for high tech startup behind US S.V. </a:t>
            </a:r>
            <a:endParaRPr/>
          </a:p>
          <a:p>
            <a:pPr indent="0" lvl="0" marL="0" rtl="0" algn="l">
              <a:spcBef>
                <a:spcPts val="1600"/>
              </a:spcBef>
              <a:spcAft>
                <a:spcPts val="0"/>
              </a:spcAft>
              <a:buNone/>
            </a:pPr>
            <a:r>
              <a:rPr lang="en"/>
              <a:t>As of 2010, over 35,000 professionals employed in multinationals.</a:t>
            </a:r>
            <a:endParaRPr/>
          </a:p>
          <a:p>
            <a:pPr indent="0" lvl="0" marL="0" rtl="0" algn="l">
              <a:spcBef>
                <a:spcPts val="1600"/>
              </a:spcBef>
              <a:spcAft>
                <a:spcPts val="0"/>
              </a:spcAft>
              <a:buNone/>
            </a:pPr>
            <a:r>
              <a:rPr lang="en"/>
              <a:t>	Strategic technological development</a:t>
            </a:r>
            <a:endParaRPr/>
          </a:p>
          <a:p>
            <a:pPr indent="0" lvl="0" marL="0" rtl="0" algn="l">
              <a:spcBef>
                <a:spcPts val="1600"/>
              </a:spcBef>
              <a:spcAft>
                <a:spcPts val="0"/>
              </a:spcAft>
              <a:buNone/>
            </a:pPr>
            <a:r>
              <a:rPr lang="en"/>
              <a:t>60 foreign R&amp;D centers operate in range of activities from machinery to flash memory, computer hardware, semiconductors and internet.</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Military</a:t>
            </a:r>
            <a:endParaRPr/>
          </a:p>
        </p:txBody>
      </p:sp>
      <p:sp>
        <p:nvSpPr>
          <p:cNvPr id="132" name="Google Shape;132;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Rejection for weapons and technologies + massive rearmament of Arab countries.</a:t>
            </a:r>
            <a:endParaRPr/>
          </a:p>
          <a:p>
            <a:pPr indent="0" lvl="0" marL="0" rtl="0" algn="l">
              <a:spcBef>
                <a:spcPts val="1600"/>
              </a:spcBef>
              <a:spcAft>
                <a:spcPts val="0"/>
              </a:spcAft>
              <a:buNone/>
            </a:pPr>
            <a:r>
              <a:rPr lang="en"/>
              <a:t>	Arms embargo</a:t>
            </a:r>
            <a:endParaRPr/>
          </a:p>
          <a:p>
            <a:pPr indent="0" lvl="0" marL="0" rtl="0" algn="l">
              <a:spcBef>
                <a:spcPts val="1600"/>
              </a:spcBef>
              <a:spcAft>
                <a:spcPts val="0"/>
              </a:spcAft>
              <a:buNone/>
            </a:pPr>
            <a:r>
              <a:rPr lang="en"/>
              <a:t>IDF relies heavily on local (Israeli) military tech. </a:t>
            </a:r>
            <a:r>
              <a:rPr lang="en"/>
              <a:t>a</a:t>
            </a:r>
            <a:r>
              <a:rPr lang="en"/>
              <a:t>nd high tech weapons systems </a:t>
            </a:r>
            <a:r>
              <a:rPr lang="en"/>
              <a:t>f</a:t>
            </a:r>
            <a:r>
              <a:rPr lang="en"/>
              <a:t>rom </a:t>
            </a:r>
            <a:r>
              <a:rPr lang="en"/>
              <a:t>manufacturers in Israel. </a:t>
            </a:r>
            <a:r>
              <a:rPr lang="en"/>
              <a:t> </a:t>
            </a:r>
            <a:endParaRPr/>
          </a:p>
          <a:p>
            <a:pPr indent="0" lvl="0" marL="0" rtl="0" algn="l">
              <a:spcBef>
                <a:spcPts val="1600"/>
              </a:spcBef>
              <a:spcAft>
                <a:spcPts val="0"/>
              </a:spcAft>
              <a:buNone/>
            </a:pPr>
            <a:r>
              <a:rPr lang="en"/>
              <a:t>	Uzi submachine gun, Merkava tank, Arrow missile and Iron Dome (2011)</a:t>
            </a:r>
            <a:endParaRPr/>
          </a:p>
          <a:p>
            <a:pPr indent="0" lvl="0" marL="0" rtl="0" algn="l">
              <a:spcBef>
                <a:spcPts val="1600"/>
              </a:spcBef>
              <a:spcAft>
                <a:spcPts val="0"/>
              </a:spcAft>
              <a:buNone/>
            </a:pPr>
            <a:r>
              <a:rPr lang="en"/>
              <a:t>	Recon. </a:t>
            </a:r>
            <a:r>
              <a:rPr lang="en"/>
              <a:t>s</a:t>
            </a:r>
            <a:r>
              <a:rPr lang="en"/>
              <a:t>atellites </a:t>
            </a:r>
            <a:endParaRPr/>
          </a:p>
          <a:p>
            <a:pPr indent="0" lvl="0" marL="0" rtl="0" algn="l">
              <a:spcBef>
                <a:spcPts val="1600"/>
              </a:spcBef>
              <a:spcAft>
                <a:spcPts val="0"/>
              </a:spcAft>
              <a:buNone/>
            </a:pPr>
            <a:r>
              <a:rPr lang="en"/>
              <a:t>	UVA’s (big exporter of drones)</a:t>
            </a:r>
            <a:endParaRPr/>
          </a:p>
          <a:p>
            <a:pPr indent="0" lvl="0" marL="0" rt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a:t>
            </a:r>
            <a:endParaRPr/>
          </a:p>
        </p:txBody>
      </p:sp>
      <p:sp>
        <p:nvSpPr>
          <p:cNvPr id="138" name="Google Shape;138;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Spheres of Influence</a:t>
            </a:r>
            <a:endParaRPr/>
          </a:p>
          <a:p>
            <a:pPr indent="0" lvl="0" marL="0" rtl="0" algn="l">
              <a:spcBef>
                <a:spcPts val="1600"/>
              </a:spcBef>
              <a:spcAft>
                <a:spcPts val="0"/>
              </a:spcAft>
              <a:buNone/>
            </a:pPr>
            <a:r>
              <a:rPr lang="en"/>
              <a:t>Cold War policies and contradictions</a:t>
            </a:r>
            <a:endParaRPr/>
          </a:p>
          <a:p>
            <a:pPr indent="0" lvl="0" marL="0" rtl="0" algn="l">
              <a:spcBef>
                <a:spcPts val="1600"/>
              </a:spcBef>
              <a:spcAft>
                <a:spcPts val="0"/>
              </a:spcAft>
              <a:buNone/>
            </a:pPr>
            <a:r>
              <a:rPr lang="en"/>
              <a:t>	Chile, Iran and Iraq, China/Taiwan</a:t>
            </a:r>
            <a:endParaRPr/>
          </a:p>
          <a:p>
            <a:pPr indent="0" lvl="0" marL="0" rtl="0" algn="l">
              <a:spcBef>
                <a:spcPts val="1600"/>
              </a:spcBef>
              <a:spcAft>
                <a:spcPts val="1600"/>
              </a:spcAft>
              <a:buNone/>
            </a:pPr>
            <a:r>
              <a:rPr lang="en"/>
              <a:t>post-Cold War realities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Foreign Relations: bi-lateral</a:t>
            </a:r>
            <a:endParaRPr/>
          </a:p>
        </p:txBody>
      </p:sp>
      <p:sp>
        <p:nvSpPr>
          <p:cNvPr id="144" name="Google Shape;144;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Formal diplomatic relations with most nations. All UN member states except Bhutan, Iran, North Korea and Syria.</a:t>
            </a:r>
            <a:endParaRPr/>
          </a:p>
          <a:p>
            <a:pPr indent="0" lvl="0" marL="0" rtl="0" algn="l">
              <a:spcBef>
                <a:spcPts val="1600"/>
              </a:spcBef>
              <a:spcAft>
                <a:spcPts val="1600"/>
              </a:spcAft>
              <a:buNone/>
            </a:pPr>
            <a:r>
              <a:rPr lang="en"/>
              <a:t>Diplomatic relations with EU, Holy See and Kosovo.</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id="149" name="Google Shape;149;p29"/>
          <p:cNvPicPr preferRelativeResize="0"/>
          <p:nvPr/>
        </p:nvPicPr>
        <p:blipFill>
          <a:blip r:embed="rId3">
            <a:alphaModFix/>
          </a:blip>
          <a:stretch>
            <a:fillRect/>
          </a:stretch>
        </p:blipFill>
        <p:spPr>
          <a:xfrm>
            <a:off x="152400" y="152400"/>
            <a:ext cx="8839199" cy="409065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Diplomatic Relations</a:t>
            </a:r>
            <a:endParaRPr/>
          </a:p>
        </p:txBody>
      </p:sp>
      <p:sp>
        <p:nvSpPr>
          <p:cNvPr id="155" name="Google Shape;155;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France (Spain), Dutch</a:t>
            </a:r>
            <a:endParaRPr/>
          </a:p>
          <a:p>
            <a:pPr indent="0" lvl="0" marL="0" rtl="0" algn="l">
              <a:spcBef>
                <a:spcPts val="1600"/>
              </a:spcBef>
              <a:spcAft>
                <a:spcPts val="0"/>
              </a:spcAft>
              <a:buNone/>
            </a:pPr>
            <a:r>
              <a:rPr lang="en"/>
              <a:t>Iroquois (Confederacy)</a:t>
            </a:r>
            <a:endParaRPr/>
          </a:p>
          <a:p>
            <a:pPr indent="0" lvl="0" marL="0" rtl="0" algn="l">
              <a:spcBef>
                <a:spcPts val="1600"/>
              </a:spcBef>
              <a:spcAft>
                <a:spcPts val="0"/>
              </a:spcAft>
              <a:buNone/>
            </a:pPr>
            <a:r>
              <a:rPr lang="en"/>
              <a:t>U.K. (1782)</a:t>
            </a:r>
            <a:endParaRPr/>
          </a:p>
          <a:p>
            <a:pPr indent="0" lvl="0" marL="0" rtl="0" algn="l">
              <a:spcBef>
                <a:spcPts val="1600"/>
              </a:spcBef>
              <a:spcAft>
                <a:spcPts val="0"/>
              </a:spcAft>
              <a:buNone/>
            </a:pPr>
            <a:r>
              <a:rPr lang="en"/>
              <a:t>18-19th Centuries establishing recognition, borders, and survival</a:t>
            </a:r>
            <a:endParaRPr/>
          </a:p>
          <a:p>
            <a:pPr indent="0" lvl="0" marL="0" rtl="0" algn="l">
              <a:spcBef>
                <a:spcPts val="1600"/>
              </a:spcBef>
              <a:spcAft>
                <a:spcPts val="0"/>
              </a:spcAft>
              <a:buNone/>
            </a:pPr>
            <a:r>
              <a:rPr lang="en"/>
              <a:t>20th Century assuming both colonial and super-power status</a:t>
            </a:r>
            <a:endParaRPr/>
          </a:p>
          <a:p>
            <a:pPr indent="0" lvl="0" marL="0" rtl="0" algn="l">
              <a:spcBef>
                <a:spcPts val="16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International Institutions</a:t>
            </a:r>
            <a:endParaRPr/>
          </a:p>
        </p:txBody>
      </p:sp>
      <p:sp>
        <p:nvSpPr>
          <p:cNvPr id="161" name="Google Shape;161;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not all</a:t>
            </a:r>
            <a:endParaRPr/>
          </a:p>
          <a:p>
            <a:pPr indent="0" lvl="0" marL="0" rtl="0" algn="l">
              <a:spcBef>
                <a:spcPts val="1600"/>
              </a:spcBef>
              <a:spcAft>
                <a:spcPts val="0"/>
              </a:spcAft>
              <a:buNone/>
            </a:pPr>
            <a:r>
              <a:rPr lang="en"/>
              <a:t>	UN </a:t>
            </a:r>
            <a:endParaRPr/>
          </a:p>
          <a:p>
            <a:pPr indent="0" lvl="0" marL="0" rtl="0" algn="l">
              <a:spcBef>
                <a:spcPts val="1600"/>
              </a:spcBef>
              <a:spcAft>
                <a:spcPts val="0"/>
              </a:spcAft>
              <a:buNone/>
            </a:pPr>
            <a:r>
              <a:rPr lang="en"/>
              <a:t>Co-creator, but not signatory </a:t>
            </a:r>
            <a:endParaRPr/>
          </a:p>
          <a:p>
            <a:pPr indent="0" lvl="0" marL="0" rtl="0" algn="l">
              <a:spcBef>
                <a:spcPts val="1600"/>
              </a:spcBef>
              <a:spcAft>
                <a:spcPts val="0"/>
              </a:spcAft>
              <a:buNone/>
            </a:pPr>
            <a:r>
              <a:rPr lang="en"/>
              <a:t>	ICC</a:t>
            </a:r>
            <a:endParaRPr/>
          </a:p>
          <a:p>
            <a:pPr indent="0" lvl="0" marL="0" rtl="0" algn="l">
              <a:spcBef>
                <a:spcPts val="1600"/>
              </a:spcBef>
              <a:spcAft>
                <a:spcPts val="1600"/>
              </a:spcAft>
              <a:buNone/>
            </a:pPr>
            <a:r>
              <a:rPr lang="en"/>
              <a:t>	Issue-specific treaties (Climate and Nuclear)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New strategy approach</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Diplomacy, economics, information, military (Murray)</a:t>
            </a:r>
            <a:endParaRPr/>
          </a:p>
          <a:p>
            <a:pPr indent="0" lvl="0" marL="0" rtl="0" algn="l">
              <a:spcBef>
                <a:spcPts val="1600"/>
              </a:spcBef>
              <a:spcAft>
                <a:spcPts val="0"/>
              </a:spcAft>
              <a:buNone/>
            </a:pPr>
            <a:r>
              <a:rPr lang="en"/>
              <a:t>Europe, America’s, Soviet Union/Russia, Asia</a:t>
            </a:r>
            <a:endParaRPr/>
          </a:p>
          <a:p>
            <a:pPr indent="0" lvl="0" marL="0" rtl="0" algn="l">
              <a:spcBef>
                <a:spcPts val="1600"/>
              </a:spcBef>
              <a:spcAft>
                <a:spcPts val="0"/>
              </a:spcAft>
              <a:buNone/>
            </a:pPr>
            <a:r>
              <a:rPr lang="en"/>
              <a:t>Controversial</a:t>
            </a:r>
            <a:r>
              <a:rPr lang="en"/>
              <a:t> and pragmatic.</a:t>
            </a:r>
            <a:endParaRPr/>
          </a:p>
          <a:p>
            <a:pPr indent="0" lvl="0" marL="0" rtl="0" algn="l">
              <a:spcBef>
                <a:spcPts val="1600"/>
              </a:spcBef>
              <a:spcAft>
                <a:spcPts val="0"/>
              </a:spcAft>
              <a:buNone/>
            </a:pPr>
            <a:r>
              <a:rPr lang="en"/>
              <a:t>Evolved during decades</a:t>
            </a:r>
            <a:endParaRPr/>
          </a:p>
          <a:p>
            <a:pPr indent="0" lvl="0" marL="0" rtl="0" algn="l">
              <a:spcBef>
                <a:spcPts val="1600"/>
              </a:spcBef>
              <a:spcAft>
                <a:spcPts val="0"/>
              </a:spcAft>
              <a:buNone/>
            </a:pPr>
            <a:r>
              <a:rPr lang="en"/>
              <a:t>	Survival</a:t>
            </a:r>
            <a:endParaRPr/>
          </a:p>
          <a:p>
            <a:pPr indent="0" lvl="0" marL="0" rtl="0" algn="l">
              <a:spcBef>
                <a:spcPts val="1600"/>
              </a:spcBef>
              <a:spcAft>
                <a:spcPts val="0"/>
              </a:spcAft>
              <a:buNone/>
            </a:pPr>
            <a:r>
              <a:rPr lang="en"/>
              <a:t>	Growth and Development</a:t>
            </a:r>
            <a:endParaRPr/>
          </a:p>
          <a:p>
            <a:pPr indent="0" lvl="0" marL="0" rtl="0" algn="l">
              <a:spcBef>
                <a:spcPts val="1600"/>
              </a:spcBef>
              <a:spcAft>
                <a:spcPts val="1600"/>
              </a:spcAft>
              <a:buNone/>
            </a:pPr>
            <a:r>
              <a:rPr lang="en"/>
              <a:t>	Leadership positions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Foreign Aid</a:t>
            </a:r>
            <a:endParaRPr/>
          </a:p>
        </p:txBody>
      </p:sp>
      <p:sp>
        <p:nvSpPr>
          <p:cNvPr id="167" name="Google Shape;167;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Usually thought of within 2 broad categories: military and economic assistance</a:t>
            </a:r>
            <a:endParaRPr/>
          </a:p>
          <a:p>
            <a:pPr indent="457200" lvl="0" marL="0" rtl="0" algn="l">
              <a:spcBef>
                <a:spcPts val="1600"/>
              </a:spcBef>
              <a:spcAft>
                <a:spcPts val="0"/>
              </a:spcAft>
              <a:buNone/>
            </a:pPr>
            <a:r>
              <a:rPr lang="en"/>
              <a:t>USAID; American foundations, churches</a:t>
            </a:r>
            <a:endParaRPr/>
          </a:p>
          <a:p>
            <a:pPr indent="0" lvl="0" marL="0" rtl="0" algn="l">
              <a:spcBef>
                <a:spcPts val="1600"/>
              </a:spcBef>
              <a:spcAft>
                <a:spcPts val="0"/>
              </a:spcAft>
              <a:buNone/>
            </a:pPr>
            <a:r>
              <a:rPr lang="en"/>
              <a:t>Most famous after WWII (ERP) </a:t>
            </a:r>
            <a:endParaRPr/>
          </a:p>
          <a:p>
            <a:pPr indent="0" lvl="0" marL="0" rtl="0" algn="l">
              <a:spcBef>
                <a:spcPts val="1600"/>
              </a:spcBef>
              <a:spcAft>
                <a:spcPts val="0"/>
              </a:spcAft>
              <a:buNone/>
            </a:pPr>
            <a:r>
              <a:rPr lang="en"/>
              <a:t>Since 2000, operates 5 major categories of </a:t>
            </a:r>
            <a:r>
              <a:rPr lang="en"/>
              <a:t>foreign</a:t>
            </a:r>
            <a:r>
              <a:rPr lang="en"/>
              <a:t> </a:t>
            </a:r>
            <a:r>
              <a:rPr lang="en"/>
              <a:t>assistance</a:t>
            </a:r>
            <a:r>
              <a:rPr lang="en"/>
              <a:t>: bilateral (largest), economic (political and security), humanitarian, multilateral, military aid.</a:t>
            </a:r>
            <a:endParaRPr/>
          </a:p>
          <a:p>
            <a:pPr indent="0" lvl="0" marL="0" rtl="0" algn="l">
              <a:spcBef>
                <a:spcPts val="1600"/>
              </a:spcBef>
              <a:spcAft>
                <a:spcPts val="0"/>
              </a:spcAft>
              <a:buNone/>
            </a:pPr>
            <a:r>
              <a:rPr lang="en"/>
              <a:t>Since 2010 focus on effectiveness (Millennium Development Goals) to ensure money, food, medicine, etc used so that in future no longer needed.</a:t>
            </a:r>
            <a:endParaRPr/>
          </a:p>
          <a:p>
            <a:pPr indent="0" lvl="0" marL="0" rtl="0" algn="l">
              <a:spcBef>
                <a:spcPts val="1600"/>
              </a:spcBef>
              <a:spcAft>
                <a:spcPts val="0"/>
              </a:spcAft>
              <a:buNone/>
            </a:pPr>
            <a:r>
              <a:rPr lang="en"/>
              <a:t>Fiscal year 2014-2015 less than 1%</a:t>
            </a:r>
            <a:endParaRPr/>
          </a:p>
          <a:p>
            <a:pPr indent="0" lvl="0" marL="0" rtl="0" algn="l">
              <a:spcBef>
                <a:spcPts val="1600"/>
              </a:spcBef>
              <a:spcAft>
                <a:spcPts val="16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Enemies </a:t>
            </a:r>
            <a:endParaRPr/>
          </a:p>
        </p:txBody>
      </p:sp>
      <p:sp>
        <p:nvSpPr>
          <p:cNvPr id="173" name="Google Shape;173;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both US and Israel similar issues facing grand strategies</a:t>
            </a:r>
            <a:endParaRPr/>
          </a:p>
          <a:p>
            <a:pPr indent="0" lvl="0" marL="0" rtl="0" algn="l">
              <a:spcBef>
                <a:spcPts val="1600"/>
              </a:spcBef>
              <a:spcAft>
                <a:spcPts val="0"/>
              </a:spcAft>
              <a:buNone/>
            </a:pPr>
            <a:r>
              <a:rPr lang="en"/>
              <a:t>Terrorism</a:t>
            </a:r>
            <a:endParaRPr/>
          </a:p>
          <a:p>
            <a:pPr indent="0" lvl="0" marL="0" rtl="0" algn="l">
              <a:spcBef>
                <a:spcPts val="1600"/>
              </a:spcBef>
              <a:spcAft>
                <a:spcPts val="0"/>
              </a:spcAft>
              <a:buNone/>
            </a:pPr>
            <a:r>
              <a:rPr lang="en"/>
              <a:t>Information campaigns (propaganda) that are in context and character ‘anti’</a:t>
            </a:r>
            <a:endParaRPr/>
          </a:p>
          <a:p>
            <a:pPr indent="0" lvl="0" marL="0" rtl="0" algn="l">
              <a:spcBef>
                <a:spcPts val="1600"/>
              </a:spcBef>
              <a:spcAft>
                <a:spcPts val="0"/>
              </a:spcAft>
              <a:buNone/>
            </a:pPr>
            <a:r>
              <a:rPr lang="en"/>
              <a:t>	Western; BDS</a:t>
            </a:r>
            <a:endParaRPr/>
          </a:p>
          <a:p>
            <a:pPr indent="0" lvl="0" marL="0" rtl="0" algn="l">
              <a:spcBef>
                <a:spcPts val="1600"/>
              </a:spcBef>
              <a:spcAft>
                <a:spcPts val="1600"/>
              </a:spcAft>
              <a:buNone/>
            </a:pPr>
            <a:r>
              <a:rPr lang="en"/>
              <a:t>Conventional enemies for much of 20th Century has become increasingly become hybrid.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Israel</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Create security and Secure</a:t>
            </a:r>
            <a:endParaRPr/>
          </a:p>
          <a:p>
            <a:pPr indent="0" lvl="0" marL="0" rtl="0" algn="l">
              <a:spcBef>
                <a:spcPts val="1600"/>
              </a:spcBef>
              <a:spcAft>
                <a:spcPts val="0"/>
              </a:spcAft>
              <a:buNone/>
            </a:pPr>
            <a:r>
              <a:rPr lang="en"/>
              <a:t>Unofficial relations with Arab neighbors</a:t>
            </a:r>
            <a:endParaRPr/>
          </a:p>
          <a:p>
            <a:pPr indent="0" lvl="0" marL="0" rtl="0" algn="l">
              <a:spcBef>
                <a:spcPts val="1600"/>
              </a:spcBef>
              <a:spcAft>
                <a:spcPts val="0"/>
              </a:spcAft>
              <a:buNone/>
            </a:pPr>
            <a:r>
              <a:rPr lang="en"/>
              <a:t>	Official diplomacy only past 30 years.</a:t>
            </a:r>
            <a:endParaRPr/>
          </a:p>
          <a:p>
            <a:pPr indent="0" lvl="0" marL="0" rtl="0" algn="l">
              <a:spcBef>
                <a:spcPts val="1600"/>
              </a:spcBef>
              <a:spcAft>
                <a:spcPts val="0"/>
              </a:spcAft>
              <a:buNone/>
            </a:pPr>
            <a:r>
              <a:rPr lang="en"/>
              <a:t>Controversial</a:t>
            </a:r>
            <a:r>
              <a:rPr lang="en"/>
              <a:t> and pragmatic </a:t>
            </a:r>
            <a:endParaRPr/>
          </a:p>
          <a:p>
            <a:pPr indent="0" lvl="0" marL="0" rtl="0" algn="l">
              <a:spcBef>
                <a:spcPts val="1600"/>
              </a:spcBef>
              <a:spcAft>
                <a:spcPts val="1600"/>
              </a:spcAft>
              <a:buNone/>
            </a:pPr>
            <a:r>
              <a:rPr lang="en"/>
              <a:t>	West/East Germany, Soviet Union/Russia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Friends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joining the UN in May 1949, Israel maintains diplomatic ties with 157 countries.</a:t>
            </a:r>
            <a:endParaRPr/>
          </a:p>
          <a:p>
            <a:pPr indent="0" lvl="0" marL="0" rtl="0" algn="l">
              <a:spcBef>
                <a:spcPts val="1600"/>
              </a:spcBef>
              <a:spcAft>
                <a:spcPts val="0"/>
              </a:spcAft>
              <a:buNone/>
            </a:pPr>
            <a:r>
              <a:rPr lang="en"/>
              <a:t>	Iran from 1949-1979. Iran was 2nd MM nation to recognize Israel</a:t>
            </a:r>
            <a:endParaRPr/>
          </a:p>
          <a:p>
            <a:pPr indent="0" lvl="0" marL="0" rtl="0" algn="l">
              <a:spcBef>
                <a:spcPts val="1600"/>
              </a:spcBef>
              <a:spcAft>
                <a:spcPts val="0"/>
              </a:spcAft>
              <a:buNone/>
            </a:pPr>
            <a:r>
              <a:rPr lang="en"/>
              <a:t>Extensive foreign aid and educational programs in Africa </a:t>
            </a:r>
            <a:endParaRPr/>
          </a:p>
          <a:p>
            <a:pPr indent="0" lvl="0" marL="0" rtl="0" algn="l">
              <a:spcBef>
                <a:spcPts val="1600"/>
              </a:spcBef>
              <a:spcAft>
                <a:spcPts val="0"/>
              </a:spcAft>
              <a:buNone/>
            </a:pPr>
            <a:r>
              <a:rPr lang="en"/>
              <a:t>	</a:t>
            </a:r>
            <a:r>
              <a:rPr lang="en"/>
              <a:t>a</a:t>
            </a:r>
            <a:r>
              <a:rPr lang="en"/>
              <a:t>griculture , water management, and health care</a:t>
            </a:r>
            <a:endParaRPr/>
          </a:p>
          <a:p>
            <a:pPr indent="0" lvl="0" marL="0" rtl="0" algn="l">
              <a:spcBef>
                <a:spcPts val="1600"/>
              </a:spcBef>
              <a:spcAft>
                <a:spcPts val="0"/>
              </a:spcAft>
              <a:buNone/>
            </a:pPr>
            <a:r>
              <a:rPr lang="en"/>
              <a:t>Turkey on-off positive relations in 2000s and after 2011.</a:t>
            </a:r>
            <a:endParaRPr/>
          </a:p>
          <a:p>
            <a:pPr indent="0" lvl="0" marL="0" rtl="0" algn="l">
              <a:spcBef>
                <a:spcPts val="1600"/>
              </a:spcBef>
              <a:spcAft>
                <a:spcPts val="0"/>
              </a:spcAft>
              <a:buNone/>
            </a:pPr>
            <a:r>
              <a:rPr lang="en"/>
              <a:t>Greece, Cyprus (Energy Triangle), China and India</a:t>
            </a:r>
            <a:endParaRPr/>
          </a:p>
          <a:p>
            <a:pPr indent="0" lvl="0" marL="0" rtl="0" algn="l">
              <a:spcBef>
                <a:spcPts val="1600"/>
              </a:spcBef>
              <a:spcAft>
                <a:spcPts val="1600"/>
              </a:spcAft>
              <a:buNone/>
            </a:pPr>
            <a:r>
              <a:rPr lang="en"/>
              <a:t>	Israeli high-tech economy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94275"/>
            <a:ext cx="8520600" cy="55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Diplomatic Relations</a:t>
            </a:r>
            <a:endParaRPr/>
          </a:p>
        </p:txBody>
      </p:sp>
      <p:sp>
        <p:nvSpPr>
          <p:cNvPr id="79" name="Google Shape;79;p17"/>
          <p:cNvSpPr txBox="1"/>
          <p:nvPr>
            <p:ph idx="1" type="body"/>
          </p:nvPr>
        </p:nvSpPr>
        <p:spPr>
          <a:xfrm>
            <a:off x="311700" y="649575"/>
            <a:ext cx="4465200" cy="432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Recognition, but no diplomatic relations</a:t>
            </a:r>
            <a:endParaRPr/>
          </a:p>
          <a:p>
            <a:pPr indent="0" lvl="0" marL="0" rtl="0" algn="l">
              <a:spcBef>
                <a:spcPts val="1600"/>
              </a:spcBef>
              <a:spcAft>
                <a:spcPts val="0"/>
              </a:spcAft>
              <a:buNone/>
            </a:pPr>
            <a:r>
              <a:rPr lang="en"/>
              <a:t>	Taiwan</a:t>
            </a:r>
            <a:endParaRPr/>
          </a:p>
          <a:p>
            <a:pPr indent="0" lvl="0" marL="0" rtl="0" algn="l">
              <a:spcBef>
                <a:spcPts val="1600"/>
              </a:spcBef>
              <a:spcAft>
                <a:spcPts val="0"/>
              </a:spcAft>
              <a:buNone/>
            </a:pPr>
            <a:r>
              <a:rPr lang="en"/>
              <a:t>Diplomatic relations, now broken; resumed</a:t>
            </a:r>
            <a:endParaRPr/>
          </a:p>
          <a:p>
            <a:pPr indent="0" lvl="0" marL="0" rtl="0" algn="l">
              <a:spcBef>
                <a:spcPts val="1600"/>
              </a:spcBef>
              <a:spcAft>
                <a:spcPts val="0"/>
              </a:spcAft>
              <a:buNone/>
            </a:pPr>
            <a:r>
              <a:rPr lang="en"/>
              <a:t>	Bolivia, Cuba, Nicaragua, Chad, Mali and Niger, Iran</a:t>
            </a:r>
            <a:endParaRPr/>
          </a:p>
          <a:p>
            <a:pPr indent="0" lvl="0" marL="0" rtl="0" algn="l">
              <a:spcBef>
                <a:spcPts val="1600"/>
              </a:spcBef>
              <a:spcAft>
                <a:spcPts val="0"/>
              </a:spcAft>
              <a:buNone/>
            </a:pPr>
            <a:r>
              <a:rPr lang="en"/>
              <a:t>Economic ties (trade offices) short of full diplomatic relations several ties.</a:t>
            </a:r>
            <a:endParaRPr/>
          </a:p>
          <a:p>
            <a:pPr indent="0" lvl="0" marL="0" rtl="0" algn="l">
              <a:spcBef>
                <a:spcPts val="1600"/>
              </a:spcBef>
              <a:spcAft>
                <a:spcPts val="1600"/>
              </a:spcAft>
              <a:buNone/>
            </a:pPr>
            <a:r>
              <a:rPr lang="en"/>
              <a:t>	Bahrain, Morocco, Oman, Qatar and Tunisia</a:t>
            </a:r>
            <a:endParaRPr/>
          </a:p>
        </p:txBody>
      </p:sp>
      <p:pic>
        <p:nvPicPr>
          <p:cNvPr id="80" name="Google Shape;80;p17"/>
          <p:cNvPicPr preferRelativeResize="0"/>
          <p:nvPr/>
        </p:nvPicPr>
        <p:blipFill>
          <a:blip r:embed="rId3">
            <a:alphaModFix/>
          </a:blip>
          <a:stretch>
            <a:fillRect/>
          </a:stretch>
        </p:blipFill>
        <p:spPr>
          <a:xfrm>
            <a:off x="4776900" y="801975"/>
            <a:ext cx="4062300" cy="331702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pic>
        <p:nvPicPr>
          <p:cNvPr id="85" name="Google Shape;85;p18"/>
          <p:cNvPicPr preferRelativeResize="0"/>
          <p:nvPr/>
        </p:nvPicPr>
        <p:blipFill>
          <a:blip r:embed="rId3">
            <a:alphaModFix/>
          </a:blip>
          <a:stretch>
            <a:fillRect/>
          </a:stretch>
        </p:blipFill>
        <p:spPr>
          <a:xfrm>
            <a:off x="152400" y="152400"/>
            <a:ext cx="8839200" cy="46035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9"/>
          <p:cNvPicPr preferRelativeResize="0"/>
          <p:nvPr/>
        </p:nvPicPr>
        <p:blipFill>
          <a:blip r:embed="rId3">
            <a:alphaModFix/>
          </a:blip>
          <a:stretch>
            <a:fillRect/>
          </a:stretch>
        </p:blipFill>
        <p:spPr>
          <a:xfrm>
            <a:off x="1168525" y="1378050"/>
            <a:ext cx="64389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146650"/>
            <a:ext cx="8520600" cy="55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International Institutions </a:t>
            </a:r>
            <a:endParaRPr/>
          </a:p>
        </p:txBody>
      </p:sp>
      <p:sp>
        <p:nvSpPr>
          <p:cNvPr id="96" name="Google Shape;96;p20"/>
          <p:cNvSpPr txBox="1"/>
          <p:nvPr>
            <p:ph idx="1" type="body"/>
          </p:nvPr>
        </p:nvSpPr>
        <p:spPr>
          <a:xfrm>
            <a:off x="311700" y="701950"/>
            <a:ext cx="8520600" cy="386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Member of UN; (ironic membership)</a:t>
            </a:r>
            <a:endParaRPr/>
          </a:p>
          <a:p>
            <a:pPr indent="457200" lvl="0" marL="0" rtl="0" algn="l">
              <a:spcBef>
                <a:spcPts val="1600"/>
              </a:spcBef>
              <a:spcAft>
                <a:spcPts val="0"/>
              </a:spcAft>
              <a:buNone/>
            </a:pPr>
            <a:r>
              <a:rPr lang="en"/>
              <a:t>UNESCO, UNHCR, FAO</a:t>
            </a:r>
            <a:endParaRPr/>
          </a:p>
          <a:p>
            <a:pPr indent="0" lvl="0" marL="0" rtl="0" algn="l">
              <a:spcBef>
                <a:spcPts val="1600"/>
              </a:spcBef>
              <a:spcAft>
                <a:spcPts val="0"/>
              </a:spcAft>
              <a:buNone/>
            </a:pPr>
            <a:r>
              <a:rPr lang="en"/>
              <a:t>International Organizations</a:t>
            </a:r>
            <a:endParaRPr/>
          </a:p>
          <a:p>
            <a:pPr indent="0" lvl="0" marL="0" rtl="0" algn="l">
              <a:spcBef>
                <a:spcPts val="1600"/>
              </a:spcBef>
              <a:spcAft>
                <a:spcPts val="0"/>
              </a:spcAft>
              <a:buNone/>
            </a:pPr>
            <a:r>
              <a:rPr lang="en"/>
              <a:t>	IAEA and WHO</a:t>
            </a:r>
            <a:endParaRPr/>
          </a:p>
          <a:p>
            <a:pPr indent="0" lvl="0" marL="0" rtl="0" algn="l">
              <a:spcBef>
                <a:spcPts val="1600"/>
              </a:spcBef>
              <a:spcAft>
                <a:spcPts val="0"/>
              </a:spcAft>
              <a:buNone/>
            </a:pPr>
            <a:r>
              <a:rPr lang="en"/>
              <a:t>Within UNESCO, membership in international programs and organizations</a:t>
            </a:r>
            <a:endParaRPr/>
          </a:p>
          <a:p>
            <a:pPr indent="0" lvl="0" marL="0" rtl="0" algn="l">
              <a:spcBef>
                <a:spcPts val="1600"/>
              </a:spcBef>
              <a:spcAft>
                <a:spcPts val="0"/>
              </a:spcAft>
              <a:buNone/>
            </a:pPr>
            <a:r>
              <a:rPr lang="en"/>
              <a:t>	Man and Biosphere Program (MAB), Oceanographic (IOC),(Hydrological) IHP</a:t>
            </a:r>
            <a:endParaRPr/>
          </a:p>
          <a:p>
            <a:pPr indent="0" lvl="0" marL="0" rtl="0" algn="l">
              <a:spcBef>
                <a:spcPts val="1600"/>
              </a:spcBef>
              <a:spcAft>
                <a:spcPts val="0"/>
              </a:spcAft>
              <a:buNone/>
            </a:pPr>
            <a:r>
              <a:rPr lang="en"/>
              <a:t>Other organizations Israel is active member include</a:t>
            </a:r>
            <a:endParaRPr/>
          </a:p>
          <a:p>
            <a:pPr indent="0" lvl="0" marL="0" rtl="0" algn="l">
              <a:spcBef>
                <a:spcPts val="1600"/>
              </a:spcBef>
              <a:spcAft>
                <a:spcPts val="0"/>
              </a:spcAft>
              <a:buNone/>
            </a:pPr>
            <a:r>
              <a:rPr lang="en"/>
              <a:t>	European Centre for Higher Education (CEPES), WHC</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International Institutions</a:t>
            </a:r>
            <a:endParaRPr/>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European Org. Nuclear Research (CERN)</a:t>
            </a:r>
            <a:endParaRPr/>
          </a:p>
          <a:p>
            <a:pPr indent="0" lvl="0" marL="0" rtl="0" algn="l">
              <a:spcBef>
                <a:spcPts val="1600"/>
              </a:spcBef>
              <a:spcAft>
                <a:spcPts val="0"/>
              </a:spcAft>
              <a:buNone/>
            </a:pPr>
            <a:r>
              <a:rPr lang="en"/>
              <a:t>European Molecular Biology Org. (EMBO)</a:t>
            </a:r>
            <a:endParaRPr/>
          </a:p>
          <a:p>
            <a:pPr indent="0" lvl="0" marL="0" rtl="0" algn="l">
              <a:spcBef>
                <a:spcPts val="1600"/>
              </a:spcBef>
              <a:spcAft>
                <a:spcPts val="0"/>
              </a:spcAft>
              <a:buNone/>
            </a:pPr>
            <a:r>
              <a:rPr lang="en"/>
              <a:t>European Molecular Biology Laboratory (EMBL)</a:t>
            </a:r>
            <a:endParaRPr/>
          </a:p>
          <a:p>
            <a:pPr indent="0" lvl="0" marL="0" rtl="0" algn="l">
              <a:spcBef>
                <a:spcPts val="1600"/>
              </a:spcBef>
              <a:spcAft>
                <a:spcPts val="0"/>
              </a:spcAft>
              <a:buNone/>
            </a:pPr>
            <a:r>
              <a:rPr lang="en"/>
              <a:t>Bank for International Settlement (BIS)</a:t>
            </a:r>
            <a:endParaRPr/>
          </a:p>
          <a:p>
            <a:pPr indent="0" lvl="0" marL="0" rtl="0" algn="l">
              <a:spcBef>
                <a:spcPts val="1600"/>
              </a:spcBef>
              <a:spcAft>
                <a:spcPts val="0"/>
              </a:spcAft>
              <a:buNone/>
            </a:pPr>
            <a:r>
              <a:rPr lang="en"/>
              <a:t>Org. for Economic Cooperation and Development (OCED)</a:t>
            </a:r>
            <a:endParaRPr/>
          </a:p>
          <a:p>
            <a:pPr indent="0" lvl="0" marL="0" rtl="0" algn="l">
              <a:spcBef>
                <a:spcPts val="1600"/>
              </a:spcBef>
              <a:spcAft>
                <a:spcPts val="0"/>
              </a:spcAft>
              <a:buNone/>
            </a:pPr>
            <a:r>
              <a:rPr lang="en"/>
              <a:t>NATO’s Mediterranean Dialogue forum</a:t>
            </a:r>
            <a:endParaRPr/>
          </a:p>
          <a:p>
            <a:pPr indent="0" lvl="0" marL="0" rtl="0" algn="l">
              <a:spcBef>
                <a:spcPts val="1600"/>
              </a:spcBef>
              <a:spcAft>
                <a:spcPts val="1600"/>
              </a:spcAft>
              <a:buNone/>
            </a:pPr>
            <a:r>
              <a:rPr lang="en"/>
              <a:t>Paris Club (2014) as creditor for debt relief</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