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3C55C-14DB-481B-A0FD-488C74F9D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EDD90C-F726-4ADE-87B8-B920022A1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1D8D9D-F840-460C-A25C-8B2C31E99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8990D7-66B5-41CF-9F5C-9841A2DB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411889-03ED-41BD-985A-B58478EB6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09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5926E-245E-4216-B340-5095E119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6A6931-981F-49B2-BF76-29CE34EFB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08D90A-C20F-45CC-991B-7E6E5DD4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DB6348-EAA3-45E5-8DB9-3FAE1238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6B0ECF-EE78-4060-ACDD-E4EE4B8E5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52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BE65577-D01B-4BA5-9461-D1E76E54E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B54AF4-5837-4C25-BECE-0827D57AE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62FFB8-30FB-439F-AD86-6AC5EA2D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686539-4241-4281-B6E9-319000797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942AEB-D1F1-40A4-9AB4-35A5FFF3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3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17789-76A1-419F-8ACD-27A76453E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53146D-7E64-49EF-BED6-78CC4D676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3ED678-3769-4D83-A07A-1C7408C6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7FFC5D-5132-4CF8-AC2E-A045A6473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9D4B1D-411B-4AF2-A5B0-60283E071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11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B804F-2ACF-42CD-B90D-7769FD58C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A6AE0F-ABFC-4280-AA0C-37A13EFEF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176E9A-470C-4E1D-AC66-19854166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07E0D0-EC67-4CAA-A370-6102F4308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92EFB8-82D0-4AC8-BB7E-CA74E542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82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C8C63-4588-4AAE-95D5-28000FCCA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065387-AC3E-4FDE-A6F3-F136764CE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594E0A-FE17-4D27-A26C-09E377378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BB9BD4-FF15-40FC-9B67-961047DE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1C02BE-443A-4BF0-8187-A6B22B211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6B349A-4A3B-412B-8345-9E6A66BF4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19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31F58-13DE-4028-AFA1-FB2C08A57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BFF8E34-A5FF-4932-9398-BF6C1261F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AD2EF43-369F-4A19-A149-4FA8B1D02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4132F45-FC4A-40EB-95E3-01CA51D11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BC2CFF3-3F34-4400-A535-4DC27854C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D15DD7-1B77-4F81-A9C2-331A0D39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D6EC393-3986-443D-8EA8-2BE6E4F5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3E5EAC-57C2-4FBE-881E-0833E02D5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1066D-46A5-4182-808E-1693DE43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C796A7-6E0C-4FD8-9B3E-42CA25E6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1CBACB-8706-4C23-8127-07F8CDE1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6FA637-7DEC-408A-9984-BF976E4B6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6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A14EBF-1A65-4883-A2D7-FE755C8D9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D1D2A63-8E29-4F06-8E21-78224F328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E3DAF9-40D4-4715-8B3A-A68C8BC9E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68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D1A8D-BAA2-44C0-9EAC-F3475A6B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289752-894E-4383-B6E5-347449E1D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445166A-3975-4AED-8811-6C5680E3E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858CEE-92DB-4892-9E27-B5DE1A319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89E5B6-3004-4720-95F9-A5C2E7FF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4C248D-B1AF-466E-A541-08520F3A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25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8B040-ED3C-4FCF-97AB-D4F08A0D7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4854AD-FD30-4B76-86F4-C96CC8471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D860778-376B-4B85-AB90-CF5DA8270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054B5F-4528-4C37-A884-75783A0D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59E453-15E6-46C8-BDD2-AB51FAB4B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B9F7C5-E275-4B9E-9FA8-608751E27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95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0D7910D-A896-4B0C-B8C8-3092B1193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FB02E49-4A7A-492B-9C8D-9A0D21515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E145D4-54B9-4925-99D9-6D3068288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745BC-B568-4379-BA74-D380084CD546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6EEFDF-066B-4DAA-8854-39E9EE4E7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EB17B4-823F-4D55-83B7-4E117EDED3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02DBC-0772-4F1A-83BB-05F6F9C15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38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eas.europa.eu/headquarters/headquarters-homepage/430/military-and-civilian-missions-and-operations_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6C07A-B061-42C9-8665-5CE424562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8847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/>
              <a:t>EU crisis management </a:t>
            </a:r>
            <a:br>
              <a:rPr lang="cs-CZ" b="1" dirty="0"/>
            </a:br>
            <a:r>
              <a:rPr lang="en-US" b="1" dirty="0"/>
              <a:t>in Africa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4F5773-6913-4EE2-B407-161B1137B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5353"/>
            <a:ext cx="9144000" cy="1655762"/>
          </a:xfrm>
        </p:spPr>
        <p:txBody>
          <a:bodyPr/>
          <a:lstStyle/>
          <a:p>
            <a:r>
              <a:rPr lang="cs-CZ" dirty="0"/>
              <a:t>IREn5021 EU </a:t>
            </a:r>
            <a:r>
              <a:rPr lang="cs-CZ" dirty="0" err="1"/>
              <a:t>crisis</a:t>
            </a:r>
            <a:r>
              <a:rPr lang="cs-CZ" dirty="0"/>
              <a:t> management </a:t>
            </a:r>
          </a:p>
          <a:p>
            <a:r>
              <a:rPr lang="cs-CZ" dirty="0"/>
              <a:t>Jana </a:t>
            </a:r>
            <a:r>
              <a:rPr lang="cs-CZ" dirty="0" err="1"/>
              <a:t>Urbanovská</a:t>
            </a:r>
            <a:r>
              <a:rPr lang="cs-CZ" dirty="0"/>
              <a:t>, Ph.D.</a:t>
            </a:r>
          </a:p>
          <a:p>
            <a:r>
              <a:rPr lang="en-US"/>
              <a:t>13</a:t>
            </a:r>
            <a:r>
              <a:rPr lang="cs-CZ"/>
              <a:t> </a:t>
            </a:r>
            <a:r>
              <a:rPr lang="cs-CZ" dirty="0"/>
              <a:t>May</a:t>
            </a:r>
            <a:r>
              <a:rPr lang="en-US" dirty="0"/>
              <a:t>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05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49543-9EA7-4826-9EA7-686C5370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Content 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4C8406-564F-4509-A608-1687BAC59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EU crisis management in Africa</a:t>
            </a:r>
          </a:p>
          <a:p>
            <a:pPr lvl="1"/>
            <a:r>
              <a:rPr lang="en-US" dirty="0"/>
              <a:t>Crisis management operations in Africa</a:t>
            </a:r>
          </a:p>
          <a:p>
            <a:pPr lvl="2"/>
            <a:r>
              <a:rPr lang="en-US" dirty="0"/>
              <a:t>Civilian</a:t>
            </a:r>
          </a:p>
          <a:p>
            <a:pPr lvl="2"/>
            <a:r>
              <a:rPr lang="en-US" dirty="0"/>
              <a:t>Military </a:t>
            </a:r>
          </a:p>
          <a:p>
            <a:r>
              <a:rPr lang="en-US" b="1" dirty="0"/>
              <a:t>Presentations of case studies</a:t>
            </a:r>
          </a:p>
          <a:p>
            <a:pPr lvl="1"/>
            <a:r>
              <a:rPr lang="pt-BR" dirty="0"/>
              <a:t>EUFOR DR Congo</a:t>
            </a:r>
          </a:p>
          <a:p>
            <a:pPr lvl="1"/>
            <a:r>
              <a:rPr lang="pt-BR" dirty="0"/>
              <a:t>EUTM Mali</a:t>
            </a:r>
          </a:p>
          <a:p>
            <a:pPr lvl="1"/>
            <a:r>
              <a:rPr lang="pt-BR" dirty="0"/>
              <a:t>EU NAVFOR Somalia (Atalanta)</a:t>
            </a:r>
          </a:p>
          <a:p>
            <a:pPr lvl="1"/>
            <a:r>
              <a:rPr lang="pt-BR" dirty="0"/>
              <a:t>EUBAM Libya</a:t>
            </a:r>
            <a:r>
              <a:rPr 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05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C2CFA-B120-420C-A07F-6304DF01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EU crisis management in Africa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E9B455-76E8-4BC6-8C30-7F6A6700E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704"/>
            <a:ext cx="10515600" cy="503391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Significance of Africa </a:t>
            </a:r>
            <a:r>
              <a:rPr lang="en-US" dirty="0"/>
              <a:t>for Europe</a:t>
            </a:r>
          </a:p>
          <a:p>
            <a:r>
              <a:rPr lang="en-US" b="1" dirty="0"/>
              <a:t>Source of many threats </a:t>
            </a:r>
          </a:p>
          <a:p>
            <a:pPr lvl="1"/>
            <a:r>
              <a:rPr lang="en-US" dirty="0"/>
              <a:t>Armed conflicts, terrorism, religious radicalism, illegal migration, organized crime – spill-over effects </a:t>
            </a:r>
          </a:p>
          <a:p>
            <a:r>
              <a:rPr lang="en-US" b="1" dirty="0"/>
              <a:t>Source of many opportunities</a:t>
            </a:r>
          </a:p>
          <a:p>
            <a:pPr lvl="1"/>
            <a:r>
              <a:rPr lang="en-US" dirty="0"/>
              <a:t>Natural resources, sphere of political and economic influence, image of the EU </a:t>
            </a:r>
          </a:p>
          <a:p>
            <a:r>
              <a:rPr lang="en-US" b="1" dirty="0"/>
              <a:t>Comprehensive approach</a:t>
            </a:r>
            <a:r>
              <a:rPr lang="en-US" dirty="0"/>
              <a:t>: civilian and military crisis management, development and humanitarian aid, diplomacy, trade, economic assistance, sanctions etc. </a:t>
            </a:r>
          </a:p>
          <a:p>
            <a:r>
              <a:rPr lang="en-US" dirty="0"/>
              <a:t>EU aiming at conflict prevention, peacekeeping, peace enforcement, peacebuilding </a:t>
            </a:r>
          </a:p>
          <a:p>
            <a:r>
              <a:rPr lang="en-US" b="1" dirty="0"/>
              <a:t>Capacity building</a:t>
            </a:r>
          </a:p>
          <a:p>
            <a:r>
              <a:rPr lang="en-US" b="1" dirty="0"/>
              <a:t>Support of the African Union </a:t>
            </a:r>
            <a:r>
              <a:rPr lang="en-US" dirty="0"/>
              <a:t>(mostly financial) – training, advising, mentoring </a:t>
            </a:r>
          </a:p>
          <a:p>
            <a:pPr lvl="1"/>
            <a:r>
              <a:rPr lang="en-US" dirty="0"/>
              <a:t>African Peace Facility </a:t>
            </a:r>
          </a:p>
          <a:p>
            <a:r>
              <a:rPr lang="en-US" dirty="0"/>
              <a:t>Africa as a </a:t>
            </a:r>
            <a:r>
              <a:rPr lang="en-US" b="1" dirty="0"/>
              <a:t>testing ground for EU CM </a:t>
            </a:r>
            <a:r>
              <a:rPr lang="en-US" dirty="0"/>
              <a:t>(along with the Balkans) – ability of the EU to intervene independently </a:t>
            </a:r>
          </a:p>
          <a:p>
            <a:pPr lvl="1"/>
            <a:r>
              <a:rPr lang="en-US" dirty="0"/>
              <a:t>Artemis in DR Congo – first military operation run by the EU only </a:t>
            </a:r>
          </a:p>
          <a:p>
            <a:r>
              <a:rPr lang="en-US" b="1" dirty="0"/>
              <a:t>Instrumentalization of CM missions </a:t>
            </a:r>
            <a:r>
              <a:rPr lang="en-US" dirty="0"/>
              <a:t>(esp. former colonial powers)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03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27ACE-2455-49EE-887E-6C97346D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EU civilian crisis management operations in Africa</a:t>
            </a:r>
            <a:endParaRPr lang="cs-CZ" sz="3000" b="1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E8D15B70-083E-44EA-AA0C-C0AB960547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91483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86616884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999384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937729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79085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 of mission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773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EUPOL Kinshasa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 </a:t>
                      </a:r>
                      <a:r>
                        <a:rPr lang="cs-CZ" dirty="0" err="1"/>
                        <a:t>Congo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2005-2007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0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EUSEC RD </a:t>
                      </a:r>
                      <a:r>
                        <a:rPr lang="cs-CZ" dirty="0" err="1"/>
                        <a:t>Congo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DR </a:t>
                      </a:r>
                      <a:r>
                        <a:rPr lang="cs-CZ" dirty="0" err="1"/>
                        <a:t>Congo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Security Sector Reform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2005-2016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10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EUPOL RD </a:t>
                      </a:r>
                      <a:r>
                        <a:rPr lang="cs-CZ" dirty="0" err="1"/>
                        <a:t>Congo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DR </a:t>
                      </a:r>
                      <a:r>
                        <a:rPr lang="cs-CZ" dirty="0" err="1"/>
                        <a:t>Congo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Police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2007-2014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22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 SSR Guinea Bissau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Guinea Bissau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Security Sector Reform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2008-2010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87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EUCAP Sahel Niger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Niger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Capacity Building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33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EUCAP </a:t>
                      </a:r>
                      <a:r>
                        <a:rPr lang="cs-CZ" dirty="0" err="1"/>
                        <a:t>Somalia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Somalia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Capacity Building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2012+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99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EUAVSEC </a:t>
                      </a:r>
                      <a:r>
                        <a:rPr lang="cs-CZ" dirty="0" err="1"/>
                        <a:t>South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Sudan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South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Sudan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Aviation Security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2012-2014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869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EUBAM </a:t>
                      </a:r>
                      <a:r>
                        <a:rPr lang="cs-CZ" dirty="0" err="1"/>
                        <a:t>Libya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Libya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Border Assistance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267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EUCAP Sahel Mali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Capacity Building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2014+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569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EUAM RCA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C</a:t>
                      </a:r>
                      <a:r>
                        <a:rPr lang="en-US" dirty="0" err="1"/>
                        <a:t>entral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A</a:t>
                      </a:r>
                      <a:r>
                        <a:rPr lang="en-US" dirty="0" err="1"/>
                        <a:t>frican</a:t>
                      </a:r>
                      <a:r>
                        <a:rPr lang="en-US" dirty="0"/>
                        <a:t> Republic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Advisory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2020+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6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56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1F10F-8627-4DA0-8B86-24E84526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</p:spPr>
        <p:txBody>
          <a:bodyPr>
            <a:normAutofit/>
          </a:bodyPr>
          <a:lstStyle/>
          <a:p>
            <a:r>
              <a:rPr lang="en-US" sz="3000" b="1" dirty="0"/>
              <a:t>EU military crisis management operations in Africa</a:t>
            </a:r>
            <a:endParaRPr lang="cs-CZ" sz="30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97B2268-9107-4434-9713-F83B84E9D9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178383"/>
              </p:ext>
            </p:extLst>
          </p:nvPr>
        </p:nvGraphicFramePr>
        <p:xfrm>
          <a:off x="838200" y="1402715"/>
          <a:ext cx="10515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67547912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789307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680067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94057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 of mission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319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Artemis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 </a:t>
                      </a:r>
                      <a:r>
                        <a:rPr lang="cs-CZ" dirty="0" err="1"/>
                        <a:t>Congo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Military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41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EUFOR RD CONGO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 Congo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Military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627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EUFOR </a:t>
                      </a:r>
                      <a:r>
                        <a:rPr lang="cs-CZ" dirty="0" err="1"/>
                        <a:t>Tchad</a:t>
                      </a:r>
                      <a:r>
                        <a:rPr lang="cs-CZ" dirty="0"/>
                        <a:t>/RCA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Tchad</a:t>
                      </a:r>
                      <a:r>
                        <a:rPr lang="cs-CZ" dirty="0"/>
                        <a:t>/C</a:t>
                      </a:r>
                      <a:r>
                        <a:rPr lang="en-US" dirty="0" err="1"/>
                        <a:t>ent</a:t>
                      </a:r>
                      <a:r>
                        <a:rPr lang="en-US" dirty="0"/>
                        <a:t>. </a:t>
                      </a:r>
                      <a:r>
                        <a:rPr lang="cs-CZ" dirty="0"/>
                        <a:t>A</a:t>
                      </a:r>
                      <a:r>
                        <a:rPr lang="en-US" dirty="0" err="1"/>
                        <a:t>frican</a:t>
                      </a:r>
                      <a:r>
                        <a:rPr lang="en-US" dirty="0"/>
                        <a:t> Rep.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Military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2008-2009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98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 NAVFOR </a:t>
                      </a:r>
                      <a:r>
                        <a:rPr lang="cs-CZ" dirty="0" err="1"/>
                        <a:t>Somalia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Somalia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2008+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752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EUTM </a:t>
                      </a:r>
                      <a:r>
                        <a:rPr lang="cs-CZ" dirty="0" err="1"/>
                        <a:t>Somalia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Somalia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Training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2010+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40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EUTM Mali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Training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78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EUFOR 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  <a:r>
                        <a:rPr lang="en-US" dirty="0" err="1"/>
                        <a:t>entral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A</a:t>
                      </a:r>
                      <a:r>
                        <a:rPr lang="en-US" dirty="0" err="1"/>
                        <a:t>frican</a:t>
                      </a:r>
                      <a:r>
                        <a:rPr lang="en-US" dirty="0"/>
                        <a:t> Republic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Military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2014-2015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421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EUMAM 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C</a:t>
                      </a:r>
                      <a:r>
                        <a:rPr lang="en-US" dirty="0" err="1"/>
                        <a:t>entral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A</a:t>
                      </a:r>
                      <a:r>
                        <a:rPr lang="en-US" dirty="0" err="1"/>
                        <a:t>frican</a:t>
                      </a:r>
                      <a:r>
                        <a:rPr lang="en-US" dirty="0"/>
                        <a:t> Republic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Military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Advisory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2015-2016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22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EUNAVFOR MED</a:t>
                      </a:r>
                      <a:r>
                        <a:rPr lang="en-US" dirty="0"/>
                        <a:t> (Sophia)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Southern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Central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Mediterranean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Naval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2015-2020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615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EUTM 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C</a:t>
                      </a:r>
                      <a:r>
                        <a:rPr lang="en-US" dirty="0" err="1"/>
                        <a:t>entral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A</a:t>
                      </a:r>
                      <a:r>
                        <a:rPr lang="en-US" dirty="0" err="1"/>
                        <a:t>frican</a:t>
                      </a:r>
                      <a:r>
                        <a:rPr lang="en-US" dirty="0"/>
                        <a:t> Republic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Training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2016+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787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EUNAVFOR MED IRINI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Mediterranean</a:t>
                      </a:r>
                      <a:r>
                        <a:rPr lang="cs-CZ" dirty="0"/>
                        <a:t> </a:t>
                      </a:r>
                      <a:r>
                        <a:rPr lang="en-US" dirty="0"/>
                        <a:t>(Libya)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Naval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2020+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81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93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0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0E108-4B4D-474C-9C7D-E2F512E2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67" y="393406"/>
            <a:ext cx="10515600" cy="945201"/>
          </a:xfrm>
        </p:spPr>
        <p:txBody>
          <a:bodyPr/>
          <a:lstStyle/>
          <a:p>
            <a:r>
              <a:rPr lang="en-US" b="1" dirty="0"/>
              <a:t>References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8A0CA0-25F8-4571-9681-27A1E2086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67" y="1461155"/>
            <a:ext cx="11397006" cy="5099901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alibri "/>
                <a:cs typeface="Arial" pitchFamily="34" charset="0"/>
              </a:rPr>
              <a:t>EU. 2021. Military and civilian missions and operations (</a:t>
            </a:r>
            <a:r>
              <a:rPr lang="en-US" dirty="0">
                <a:latin typeface="Calibri "/>
                <a:cs typeface="Arial" pitchFamily="34" charset="0"/>
                <a:hlinkClick r:id="rId2"/>
              </a:rPr>
              <a:t>https://eeas.europa.eu/headquarters/headquarters-homepage/430/military-and-civilian-missions-and-operations_en</a:t>
            </a:r>
            <a:r>
              <a:rPr lang="en-US" dirty="0">
                <a:latin typeface="Calibri "/>
                <a:cs typeface="Arial" pitchFamily="34" charset="0"/>
              </a:rPr>
              <a:t>). </a:t>
            </a:r>
          </a:p>
          <a:p>
            <a:r>
              <a:rPr lang="en-US" dirty="0" err="1">
                <a:latin typeface="Calibri "/>
                <a:cs typeface="Arial" pitchFamily="34" charset="0"/>
              </a:rPr>
              <a:t>Gegout</a:t>
            </a:r>
            <a:r>
              <a:rPr lang="en-US" dirty="0">
                <a:latin typeface="Calibri "/>
                <a:cs typeface="Arial" pitchFamily="34" charset="0"/>
              </a:rPr>
              <a:t>, Catherine. 2010. EU conflict management in Africa: the limits of an international actor. In: </a:t>
            </a:r>
            <a:r>
              <a:rPr lang="en-US" i="1" dirty="0">
                <a:latin typeface="Calibri "/>
                <a:cs typeface="Arial" pitchFamily="34" charset="0"/>
              </a:rPr>
              <a:t>EU Conflict Management</a:t>
            </a:r>
            <a:r>
              <a:rPr lang="en-US" dirty="0">
                <a:latin typeface="Calibri "/>
                <a:cs typeface="Arial" pitchFamily="34" charset="0"/>
              </a:rPr>
              <a:t>. Ed. James Hughes. London and New York: Routledge, 125–137.</a:t>
            </a:r>
            <a:endParaRPr lang="cs-CZ" dirty="0">
              <a:latin typeface="Calibri "/>
              <a:cs typeface="Arial" pitchFamily="34" charset="0"/>
            </a:endParaRPr>
          </a:p>
          <a:p>
            <a:r>
              <a:rPr lang="cs-CZ" dirty="0" err="1">
                <a:latin typeface="Calibri "/>
                <a:cs typeface="Arial" pitchFamily="34" charset="0"/>
              </a:rPr>
              <a:t>Howorth</a:t>
            </a:r>
            <a:r>
              <a:rPr lang="cs-CZ" dirty="0">
                <a:latin typeface="Calibri "/>
                <a:cs typeface="Arial" pitchFamily="34" charset="0"/>
              </a:rPr>
              <a:t>, </a:t>
            </a:r>
            <a:r>
              <a:rPr lang="cs-CZ" dirty="0" err="1">
                <a:latin typeface="Calibri "/>
                <a:cs typeface="Arial" pitchFamily="34" charset="0"/>
              </a:rPr>
              <a:t>Jolyon</a:t>
            </a:r>
            <a:r>
              <a:rPr lang="cs-CZ" dirty="0">
                <a:latin typeface="Calibri "/>
                <a:cs typeface="Arial" pitchFamily="34" charset="0"/>
              </a:rPr>
              <a:t>. 201</a:t>
            </a:r>
            <a:r>
              <a:rPr lang="en-US" dirty="0">
                <a:latin typeface="Calibri "/>
                <a:cs typeface="Arial" pitchFamily="34" charset="0"/>
              </a:rPr>
              <a:t>4</a:t>
            </a:r>
            <a:r>
              <a:rPr lang="cs-CZ" dirty="0">
                <a:latin typeface="Calibri "/>
                <a:cs typeface="Arial" pitchFamily="34" charset="0"/>
              </a:rPr>
              <a:t>. </a:t>
            </a:r>
            <a:r>
              <a:rPr lang="cs-CZ" i="1" dirty="0" err="1">
                <a:latin typeface="Calibri "/>
                <a:cs typeface="Arial" pitchFamily="34" charset="0"/>
              </a:rPr>
              <a:t>Security</a:t>
            </a:r>
            <a:r>
              <a:rPr lang="cs-CZ" i="1" dirty="0">
                <a:latin typeface="Calibri "/>
                <a:cs typeface="Arial" pitchFamily="34" charset="0"/>
              </a:rPr>
              <a:t> and </a:t>
            </a:r>
            <a:r>
              <a:rPr lang="cs-CZ" i="1" dirty="0" err="1">
                <a:latin typeface="Calibri "/>
                <a:cs typeface="Arial" pitchFamily="34" charset="0"/>
              </a:rPr>
              <a:t>Defence</a:t>
            </a:r>
            <a:r>
              <a:rPr lang="cs-CZ" i="1" dirty="0">
                <a:latin typeface="Calibri "/>
                <a:cs typeface="Arial" pitchFamily="34" charset="0"/>
              </a:rPr>
              <a:t> </a:t>
            </a:r>
            <a:r>
              <a:rPr lang="cs-CZ" i="1" dirty="0" err="1">
                <a:latin typeface="Calibri "/>
                <a:cs typeface="Arial" pitchFamily="34" charset="0"/>
              </a:rPr>
              <a:t>Policy</a:t>
            </a:r>
            <a:r>
              <a:rPr lang="cs-CZ" i="1" dirty="0">
                <a:latin typeface="Calibri "/>
                <a:cs typeface="Arial" pitchFamily="34" charset="0"/>
              </a:rPr>
              <a:t> in </a:t>
            </a:r>
            <a:r>
              <a:rPr lang="cs-CZ" i="1" dirty="0" err="1">
                <a:latin typeface="Calibri "/>
                <a:cs typeface="Arial" pitchFamily="34" charset="0"/>
              </a:rPr>
              <a:t>the</a:t>
            </a:r>
            <a:r>
              <a:rPr lang="cs-CZ" i="1" dirty="0">
                <a:latin typeface="Calibri "/>
                <a:cs typeface="Arial" pitchFamily="34" charset="0"/>
              </a:rPr>
              <a:t> </a:t>
            </a:r>
            <a:r>
              <a:rPr lang="cs-CZ" i="1" dirty="0" err="1">
                <a:latin typeface="Calibri "/>
                <a:cs typeface="Arial" pitchFamily="34" charset="0"/>
              </a:rPr>
              <a:t>European</a:t>
            </a:r>
            <a:r>
              <a:rPr lang="cs-CZ" i="1" dirty="0">
                <a:latin typeface="Calibri "/>
                <a:cs typeface="Arial" pitchFamily="34" charset="0"/>
              </a:rPr>
              <a:t> Union</a:t>
            </a:r>
            <a:r>
              <a:rPr lang="cs-CZ" dirty="0">
                <a:latin typeface="Calibri "/>
                <a:cs typeface="Arial" pitchFamily="34" charset="0"/>
              </a:rPr>
              <a:t>. </a:t>
            </a:r>
            <a:r>
              <a:rPr lang="cs-CZ" dirty="0" err="1">
                <a:latin typeface="Calibri "/>
                <a:cs typeface="Arial" pitchFamily="34" charset="0"/>
              </a:rPr>
              <a:t>Houndmills</a:t>
            </a:r>
            <a:r>
              <a:rPr lang="cs-CZ" dirty="0">
                <a:latin typeface="Calibri "/>
                <a:cs typeface="Arial" pitchFamily="34" charset="0"/>
              </a:rPr>
              <a:t>: </a:t>
            </a:r>
            <a:r>
              <a:rPr lang="cs-CZ" dirty="0" err="1">
                <a:latin typeface="Calibri "/>
                <a:cs typeface="Arial" pitchFamily="34" charset="0"/>
              </a:rPr>
              <a:t>Palgrave</a:t>
            </a:r>
            <a:r>
              <a:rPr lang="cs-CZ" dirty="0">
                <a:latin typeface="Calibri "/>
                <a:cs typeface="Arial" pitchFamily="34" charset="0"/>
              </a:rPr>
              <a:t>. </a:t>
            </a:r>
            <a:endParaRPr lang="en-US" dirty="0">
              <a:latin typeface="Calibri "/>
              <a:cs typeface="Arial" pitchFamily="34" charset="0"/>
            </a:endParaRPr>
          </a:p>
          <a:p>
            <a:r>
              <a:rPr lang="en-GB" dirty="0" err="1">
                <a:latin typeface="Calibri "/>
              </a:rPr>
              <a:t>Kempin</a:t>
            </a:r>
            <a:r>
              <a:rPr lang="en-GB" dirty="0">
                <a:latin typeface="Calibri "/>
              </a:rPr>
              <a:t>, </a:t>
            </a:r>
            <a:r>
              <a:rPr lang="en-GB" dirty="0" err="1">
                <a:latin typeface="Calibri "/>
              </a:rPr>
              <a:t>Ronja</a:t>
            </a:r>
            <a:r>
              <a:rPr lang="en-GB" dirty="0">
                <a:latin typeface="Calibri "/>
              </a:rPr>
              <a:t> and Scheler, </a:t>
            </a:r>
            <a:r>
              <a:rPr lang="en-GB" dirty="0" err="1">
                <a:latin typeface="Calibri "/>
              </a:rPr>
              <a:t>Ronja</a:t>
            </a:r>
            <a:r>
              <a:rPr lang="en-GB" dirty="0">
                <a:latin typeface="Calibri "/>
              </a:rPr>
              <a:t>. 2016. The EU in the Sahel and the Horn of Africa. In: </a:t>
            </a:r>
            <a:r>
              <a:rPr lang="en-GB" i="1" dirty="0">
                <a:latin typeface="Calibri "/>
              </a:rPr>
              <a:t>The EU, Strategy and Security Policy: Regional and Strategic Challenges</a:t>
            </a:r>
            <a:r>
              <a:rPr lang="en-GB" dirty="0">
                <a:latin typeface="Calibri "/>
              </a:rPr>
              <a:t>. Eds. Laura Chappell, Jocelyn </a:t>
            </a:r>
            <a:r>
              <a:rPr lang="en-GB" dirty="0" err="1">
                <a:latin typeface="Calibri "/>
              </a:rPr>
              <a:t>Mawdsley</a:t>
            </a:r>
            <a:r>
              <a:rPr lang="en-GB" dirty="0">
                <a:latin typeface="Calibri "/>
              </a:rPr>
              <a:t>, and </a:t>
            </a:r>
            <a:r>
              <a:rPr lang="en-GB" dirty="0" err="1">
                <a:latin typeface="Calibri "/>
              </a:rPr>
              <a:t>Petar</a:t>
            </a:r>
            <a:r>
              <a:rPr lang="en-GB" dirty="0">
                <a:latin typeface="Calibri "/>
              </a:rPr>
              <a:t> Petrov. London: Routledge, 35</a:t>
            </a:r>
            <a:r>
              <a:rPr lang="cs-CZ" dirty="0">
                <a:latin typeface="Calibri "/>
                <a:cs typeface="Arial" pitchFamily="34" charset="0"/>
              </a:rPr>
              <a:t>–</a:t>
            </a:r>
            <a:r>
              <a:rPr lang="en-GB" dirty="0">
                <a:latin typeface="Calibri "/>
              </a:rPr>
              <a:t>50.</a:t>
            </a:r>
            <a:endParaRPr lang="cs-CZ" dirty="0">
              <a:latin typeface="Calibri "/>
            </a:endParaRPr>
          </a:p>
          <a:p>
            <a:r>
              <a:rPr lang="cs-CZ" dirty="0" err="1">
                <a:latin typeface="Calibri "/>
                <a:cs typeface="Arial" pitchFamily="34" charset="0"/>
              </a:rPr>
              <a:t>Olsen</a:t>
            </a:r>
            <a:r>
              <a:rPr lang="cs-CZ" dirty="0">
                <a:latin typeface="Calibri "/>
                <a:cs typeface="Arial" pitchFamily="34" charset="0"/>
              </a:rPr>
              <a:t>, </a:t>
            </a:r>
            <a:r>
              <a:rPr lang="cs-CZ" dirty="0" err="1">
                <a:latin typeface="Calibri "/>
                <a:cs typeface="Arial" pitchFamily="34" charset="0"/>
              </a:rPr>
              <a:t>Gorm</a:t>
            </a:r>
            <a:r>
              <a:rPr lang="cs-CZ" dirty="0">
                <a:latin typeface="Calibri "/>
                <a:cs typeface="Arial" pitchFamily="34" charset="0"/>
              </a:rPr>
              <a:t> </a:t>
            </a:r>
            <a:r>
              <a:rPr lang="cs-CZ" dirty="0" err="1">
                <a:latin typeface="Calibri "/>
                <a:cs typeface="Arial" pitchFamily="34" charset="0"/>
              </a:rPr>
              <a:t>Rye</a:t>
            </a:r>
            <a:r>
              <a:rPr lang="cs-CZ" dirty="0">
                <a:latin typeface="Calibri "/>
                <a:cs typeface="Arial" pitchFamily="34" charset="0"/>
              </a:rPr>
              <a:t>. 2009. </a:t>
            </a:r>
            <a:r>
              <a:rPr lang="cs-CZ" dirty="0" err="1">
                <a:latin typeface="Calibri "/>
                <a:cs typeface="Arial" pitchFamily="34" charset="0"/>
              </a:rPr>
              <a:t>Africa</a:t>
            </a:r>
            <a:r>
              <a:rPr lang="cs-CZ" dirty="0">
                <a:latin typeface="Calibri "/>
                <a:cs typeface="Arial" pitchFamily="34" charset="0"/>
              </a:rPr>
              <a:t>. </a:t>
            </a:r>
            <a:r>
              <a:rPr lang="cs-CZ" dirty="0" err="1">
                <a:latin typeface="Calibri "/>
                <a:cs typeface="Arial" pitchFamily="34" charset="0"/>
              </a:rPr>
              <a:t>Still</a:t>
            </a:r>
            <a:r>
              <a:rPr lang="cs-CZ" dirty="0">
                <a:latin typeface="Calibri "/>
                <a:cs typeface="Arial" pitchFamily="34" charset="0"/>
              </a:rPr>
              <a:t> a </a:t>
            </a:r>
            <a:r>
              <a:rPr lang="cs-CZ" dirty="0" err="1">
                <a:latin typeface="Calibri "/>
                <a:cs typeface="Arial" pitchFamily="34" charset="0"/>
              </a:rPr>
              <a:t>secondary</a:t>
            </a:r>
            <a:r>
              <a:rPr lang="cs-CZ" dirty="0">
                <a:latin typeface="Calibri "/>
                <a:cs typeface="Arial" pitchFamily="34" charset="0"/>
              </a:rPr>
              <a:t> </a:t>
            </a:r>
            <a:r>
              <a:rPr lang="cs-CZ" dirty="0" err="1">
                <a:latin typeface="Calibri "/>
                <a:cs typeface="Arial" pitchFamily="34" charset="0"/>
              </a:rPr>
              <a:t>security</a:t>
            </a:r>
            <a:r>
              <a:rPr lang="cs-CZ" dirty="0">
                <a:latin typeface="Calibri "/>
                <a:cs typeface="Arial" pitchFamily="34" charset="0"/>
              </a:rPr>
              <a:t> </a:t>
            </a:r>
            <a:r>
              <a:rPr lang="cs-CZ" dirty="0" err="1">
                <a:latin typeface="Calibri "/>
                <a:cs typeface="Arial" pitchFamily="34" charset="0"/>
              </a:rPr>
              <a:t>challenge</a:t>
            </a:r>
            <a:r>
              <a:rPr lang="cs-CZ" dirty="0">
                <a:latin typeface="Calibri "/>
                <a:cs typeface="Arial" pitchFamily="34" charset="0"/>
              </a:rPr>
              <a:t> to </a:t>
            </a:r>
            <a:r>
              <a:rPr lang="cs-CZ" dirty="0" err="1">
                <a:latin typeface="Calibri "/>
                <a:cs typeface="Arial" pitchFamily="34" charset="0"/>
              </a:rPr>
              <a:t>the</a:t>
            </a:r>
            <a:r>
              <a:rPr lang="cs-CZ" dirty="0">
                <a:latin typeface="Calibri "/>
                <a:cs typeface="Arial" pitchFamily="34" charset="0"/>
              </a:rPr>
              <a:t> </a:t>
            </a:r>
            <a:r>
              <a:rPr lang="cs-CZ" dirty="0" err="1">
                <a:latin typeface="Calibri "/>
                <a:cs typeface="Arial" pitchFamily="34" charset="0"/>
              </a:rPr>
              <a:t>European</a:t>
            </a:r>
            <a:r>
              <a:rPr lang="cs-CZ" dirty="0">
                <a:latin typeface="Calibri "/>
                <a:cs typeface="Arial" pitchFamily="34" charset="0"/>
              </a:rPr>
              <a:t> Union. In: </a:t>
            </a:r>
            <a:r>
              <a:rPr lang="cs-CZ" i="1" dirty="0" err="1">
                <a:latin typeface="Calibri "/>
                <a:cs typeface="Arial" pitchFamily="34" charset="0"/>
              </a:rPr>
              <a:t>European</a:t>
            </a:r>
            <a:r>
              <a:rPr lang="cs-CZ" i="1" dirty="0">
                <a:latin typeface="Calibri "/>
                <a:cs typeface="Arial" pitchFamily="34" charset="0"/>
              </a:rPr>
              <a:t> </a:t>
            </a:r>
            <a:r>
              <a:rPr lang="cs-CZ" i="1" dirty="0" err="1">
                <a:latin typeface="Calibri "/>
                <a:cs typeface="Arial" pitchFamily="34" charset="0"/>
              </a:rPr>
              <a:t>Security</a:t>
            </a:r>
            <a:r>
              <a:rPr lang="cs-CZ" i="1" dirty="0">
                <a:latin typeface="Calibri "/>
                <a:cs typeface="Arial" pitchFamily="34" charset="0"/>
              </a:rPr>
              <a:t> in a </a:t>
            </a:r>
            <a:r>
              <a:rPr lang="cs-CZ" i="1" dirty="0" err="1">
                <a:latin typeface="Calibri "/>
                <a:cs typeface="Arial" pitchFamily="34" charset="0"/>
              </a:rPr>
              <a:t>Global</a:t>
            </a:r>
            <a:r>
              <a:rPr lang="cs-CZ" i="1" dirty="0">
                <a:latin typeface="Calibri "/>
                <a:cs typeface="Arial" pitchFamily="34" charset="0"/>
              </a:rPr>
              <a:t> </a:t>
            </a:r>
            <a:r>
              <a:rPr lang="cs-CZ" i="1" dirty="0" err="1">
                <a:latin typeface="Calibri "/>
                <a:cs typeface="Arial" pitchFamily="34" charset="0"/>
              </a:rPr>
              <a:t>Context</a:t>
            </a:r>
            <a:r>
              <a:rPr lang="cs-CZ" i="1" dirty="0">
                <a:latin typeface="Calibri "/>
                <a:cs typeface="Arial" pitchFamily="34" charset="0"/>
              </a:rPr>
              <a:t>. </a:t>
            </a:r>
            <a:r>
              <a:rPr lang="cs-CZ" i="1" dirty="0" err="1">
                <a:latin typeface="Calibri "/>
                <a:cs typeface="Arial" pitchFamily="34" charset="0"/>
              </a:rPr>
              <a:t>Internal</a:t>
            </a:r>
            <a:r>
              <a:rPr lang="cs-CZ" i="1" dirty="0">
                <a:latin typeface="Calibri "/>
                <a:cs typeface="Arial" pitchFamily="34" charset="0"/>
              </a:rPr>
              <a:t> and </a:t>
            </a:r>
            <a:r>
              <a:rPr lang="cs-CZ" i="1" dirty="0" err="1">
                <a:latin typeface="Calibri "/>
                <a:cs typeface="Arial" pitchFamily="34" charset="0"/>
              </a:rPr>
              <a:t>external</a:t>
            </a:r>
            <a:r>
              <a:rPr lang="cs-CZ" i="1" dirty="0">
                <a:latin typeface="Calibri "/>
                <a:cs typeface="Arial" pitchFamily="34" charset="0"/>
              </a:rPr>
              <a:t> </a:t>
            </a:r>
            <a:r>
              <a:rPr lang="cs-CZ" i="1" dirty="0" err="1">
                <a:latin typeface="Calibri "/>
                <a:cs typeface="Arial" pitchFamily="34" charset="0"/>
              </a:rPr>
              <a:t>dynamics</a:t>
            </a:r>
            <a:r>
              <a:rPr lang="cs-CZ" dirty="0">
                <a:latin typeface="Calibri "/>
                <a:cs typeface="Arial" pitchFamily="34" charset="0"/>
              </a:rPr>
              <a:t>. Ed. </a:t>
            </a:r>
            <a:r>
              <a:rPr lang="cs-CZ" dirty="0" err="1">
                <a:latin typeface="Calibri "/>
                <a:cs typeface="Arial" pitchFamily="34" charset="0"/>
              </a:rPr>
              <a:t>Thierry</a:t>
            </a:r>
            <a:r>
              <a:rPr lang="cs-CZ" dirty="0">
                <a:latin typeface="Calibri "/>
                <a:cs typeface="Arial" pitchFamily="34" charset="0"/>
              </a:rPr>
              <a:t> </a:t>
            </a:r>
            <a:r>
              <a:rPr lang="cs-CZ" dirty="0" err="1">
                <a:latin typeface="Calibri "/>
                <a:cs typeface="Arial" pitchFamily="34" charset="0"/>
              </a:rPr>
              <a:t>Tardy</a:t>
            </a:r>
            <a:r>
              <a:rPr lang="cs-CZ" dirty="0">
                <a:latin typeface="Calibri "/>
                <a:cs typeface="Arial" pitchFamily="34" charset="0"/>
              </a:rPr>
              <a:t>. London – New York: </a:t>
            </a:r>
            <a:r>
              <a:rPr lang="cs-CZ" dirty="0" err="1">
                <a:latin typeface="Calibri "/>
                <a:cs typeface="Arial" pitchFamily="34" charset="0"/>
              </a:rPr>
              <a:t>Routledge</a:t>
            </a:r>
            <a:r>
              <a:rPr lang="cs-CZ" dirty="0">
                <a:latin typeface="Calibri "/>
                <a:cs typeface="Arial" pitchFamily="34" charset="0"/>
              </a:rPr>
              <a:t>, 154–173. </a:t>
            </a:r>
          </a:p>
          <a:p>
            <a:r>
              <a:rPr lang="en-US" dirty="0">
                <a:latin typeface="Calibri "/>
                <a:cs typeface="Arial" pitchFamily="34" charset="0"/>
              </a:rPr>
              <a:t>Olsen, </a:t>
            </a:r>
            <a:r>
              <a:rPr lang="en-US" dirty="0" err="1">
                <a:latin typeface="Calibri "/>
                <a:cs typeface="Arial" pitchFamily="34" charset="0"/>
              </a:rPr>
              <a:t>Gorm</a:t>
            </a:r>
            <a:r>
              <a:rPr lang="en-US" dirty="0">
                <a:latin typeface="Calibri "/>
                <a:cs typeface="Arial" pitchFamily="34" charset="0"/>
              </a:rPr>
              <a:t> Rye. 2012. Sub-Saharan Africa: a priority region for EU conflict management. In: </a:t>
            </a:r>
            <a:r>
              <a:rPr lang="en-US" i="1" dirty="0">
                <a:latin typeface="Calibri "/>
                <a:cs typeface="Arial" pitchFamily="34" charset="0"/>
              </a:rPr>
              <a:t>The European Union as a Global Conflict Manager</a:t>
            </a:r>
            <a:r>
              <a:rPr lang="en-US" dirty="0">
                <a:latin typeface="Calibri "/>
                <a:cs typeface="Arial" pitchFamily="34" charset="0"/>
              </a:rPr>
              <a:t>. Eds. Richard G. </a:t>
            </a:r>
            <a:r>
              <a:rPr lang="en-US" dirty="0" err="1">
                <a:latin typeface="Calibri "/>
                <a:cs typeface="Arial" pitchFamily="34" charset="0"/>
              </a:rPr>
              <a:t>Whitmann</a:t>
            </a:r>
            <a:r>
              <a:rPr lang="en-US" dirty="0">
                <a:latin typeface="Calibri "/>
                <a:cs typeface="Arial" pitchFamily="34" charset="0"/>
              </a:rPr>
              <a:t> and Stefan Wolff. London and New York: Routledge, 66–79.</a:t>
            </a:r>
          </a:p>
          <a:p>
            <a:r>
              <a:rPr lang="en-US" dirty="0" err="1">
                <a:latin typeface="Calibri "/>
                <a:cs typeface="Arial" pitchFamily="34" charset="0"/>
              </a:rPr>
              <a:t>Rummel</a:t>
            </a:r>
            <a:r>
              <a:rPr lang="en-US" dirty="0">
                <a:latin typeface="Calibri "/>
                <a:cs typeface="Arial" pitchFamily="34" charset="0"/>
              </a:rPr>
              <a:t>, Reinhardt. 2013. In search of a Trademark: EU Civilian Operations in Africa. In: </a:t>
            </a:r>
            <a:r>
              <a:rPr lang="en-US" i="1" dirty="0">
                <a:latin typeface="Calibri "/>
                <a:cs typeface="Arial" pitchFamily="34" charset="0"/>
              </a:rPr>
              <a:t>European Security Policy and Strategic Culture</a:t>
            </a:r>
            <a:r>
              <a:rPr lang="en-US" dirty="0">
                <a:latin typeface="Calibri "/>
                <a:cs typeface="Arial" pitchFamily="34" charset="0"/>
              </a:rPr>
              <a:t>. Eds. Peter Schmidt and Benjamin </a:t>
            </a:r>
            <a:r>
              <a:rPr lang="en-US" dirty="0" err="1">
                <a:latin typeface="Calibri "/>
                <a:cs typeface="Arial" pitchFamily="34" charset="0"/>
              </a:rPr>
              <a:t>Zyla</a:t>
            </a:r>
            <a:r>
              <a:rPr lang="en-US" dirty="0">
                <a:latin typeface="Calibri "/>
                <a:cs typeface="Arial" pitchFamily="34" charset="0"/>
              </a:rPr>
              <a:t>. London: Routledge, 121–141. </a:t>
            </a:r>
            <a:endParaRPr lang="cs-CZ" dirty="0">
              <a:latin typeface="Calibri "/>
              <a:cs typeface="Arial" pitchFamily="34" charset="0"/>
            </a:endParaRPr>
          </a:p>
          <a:p>
            <a:r>
              <a:rPr lang="en-US" dirty="0" err="1">
                <a:latin typeface="Calibri "/>
                <a:cs typeface="Arial" pitchFamily="34" charset="0"/>
              </a:rPr>
              <a:t>Ulriksen</a:t>
            </a:r>
            <a:r>
              <a:rPr lang="en-US" dirty="0">
                <a:latin typeface="Calibri "/>
                <a:cs typeface="Arial" pitchFamily="34" charset="0"/>
              </a:rPr>
              <a:t>, </a:t>
            </a:r>
            <a:r>
              <a:rPr lang="en-US" dirty="0" err="1">
                <a:latin typeface="Calibri "/>
                <a:cs typeface="Arial" pitchFamily="34" charset="0"/>
              </a:rPr>
              <a:t>Ståle</a:t>
            </a:r>
            <a:r>
              <a:rPr lang="en-US" dirty="0">
                <a:latin typeface="Calibri "/>
                <a:cs typeface="Arial" pitchFamily="34" charset="0"/>
              </a:rPr>
              <a:t>, </a:t>
            </a:r>
            <a:r>
              <a:rPr lang="en-US" dirty="0" err="1">
                <a:latin typeface="Calibri "/>
                <a:cs typeface="Arial" pitchFamily="34" charset="0"/>
              </a:rPr>
              <a:t>Gourlay</a:t>
            </a:r>
            <a:r>
              <a:rPr lang="en-US" dirty="0">
                <a:latin typeface="Calibri "/>
                <a:cs typeface="Arial" pitchFamily="34" charset="0"/>
              </a:rPr>
              <a:t>, Catriona a Mace, Catriona. 2004. Operation Artemis: The Shape of Things to Come? </a:t>
            </a:r>
            <a:r>
              <a:rPr lang="en-US" i="1" dirty="0">
                <a:latin typeface="Calibri "/>
                <a:cs typeface="Arial" pitchFamily="34" charset="0"/>
              </a:rPr>
              <a:t>International Peacekeeping </a:t>
            </a:r>
            <a:r>
              <a:rPr lang="en-US" dirty="0">
                <a:latin typeface="Calibri "/>
                <a:cs typeface="Arial" pitchFamily="34" charset="0"/>
              </a:rPr>
              <a:t>11 (3), 508–525.</a:t>
            </a:r>
            <a:endParaRPr lang="cs-CZ" dirty="0">
              <a:latin typeface="Calibri 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6132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714</Words>
  <Application>Microsoft Office PowerPoint</Application>
  <PresentationFormat>Širokoúhlá obrazovka</PresentationFormat>
  <Paragraphs>131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</vt:lpstr>
      <vt:lpstr>Calibri Light</vt:lpstr>
      <vt:lpstr>Motiv Office</vt:lpstr>
      <vt:lpstr>EU crisis management  in Africa</vt:lpstr>
      <vt:lpstr>Content </vt:lpstr>
      <vt:lpstr>EU crisis management in Africa</vt:lpstr>
      <vt:lpstr>EU civilian crisis management operations in Africa</vt:lpstr>
      <vt:lpstr>EU military crisis management operations in Africa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crisis management in the Balkans and Eastern Neighbourhood</dc:title>
  <dc:creator>Jana Urbanovská</dc:creator>
  <cp:lastModifiedBy>Jana Urbanovská</cp:lastModifiedBy>
  <cp:revision>69</cp:revision>
  <dcterms:created xsi:type="dcterms:W3CDTF">2021-05-05T09:09:01Z</dcterms:created>
  <dcterms:modified xsi:type="dcterms:W3CDTF">2021-05-13T07:03:42Z</dcterms:modified>
</cp:coreProperties>
</file>