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330" r:id="rId19"/>
    <p:sldId id="331" r:id="rId20"/>
    <p:sldId id="332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310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325" r:id="rId43"/>
    <p:sldId id="294" r:id="rId44"/>
    <p:sldId id="315" r:id="rId45"/>
    <p:sldId id="295" r:id="rId46"/>
    <p:sldId id="296" r:id="rId47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3" roundtripDataSignature="AMtx7mi9zg4nxU1ElZNvSqr56lklYl2H4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 Mazancová" initials="DM" lastIdx="9" clrIdx="0">
    <p:extLst>
      <p:ext uri="{19B8F6BF-5375-455C-9EA6-DF929625EA0E}">
        <p15:presenceInfo xmlns:p15="http://schemas.microsoft.com/office/powerpoint/2012/main" userId="S-1-5-21-3451901064-902568176-4053310204-96741" providerId="AD"/>
      </p:ext>
    </p:extLst>
  </p:cmAuthor>
  <p:cmAuthor id="2" name="Martina Nedomová" initials="MN" lastIdx="10" clrIdx="1">
    <p:extLst>
      <p:ext uri="{19B8F6BF-5375-455C-9EA6-DF929625EA0E}">
        <p15:presenceInfo xmlns:p15="http://schemas.microsoft.com/office/powerpoint/2012/main" userId="S-1-5-21-3451901064-902568176-4053310204-771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1FA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38" autoAdjust="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customschemas.google.com/relationships/presentationmetadata" Target="metadata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g613ab93460_0_4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9" name="Google Shape;479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09c77370a_1_2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g609c77370a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13ab93460_0_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g613ab934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09c77370a_1_3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g609c77370a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9c77370a_1_5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g609c77370a_1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09c77370a_1_4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g609c77370a_1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2" name="Google Shape;172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613ab93460_0_4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2" name="Google Shape;172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1193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2" name="Google Shape;172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46060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226662053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4" name="Google Shape;94;g62266620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06e0347b6_0_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g606e0347b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613ab93460_0_6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g613ab93460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13ab93460_0_6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2" name="Google Shape;202;g613ab93460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13ab93460_0_7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g613ab93460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613ab93460_0_7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g613ab93460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41b513c6b4_0_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g41b513c6b4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41b513c6b4_0_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8" name="Google Shape;248;g41b513c6b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613ab93460_0_8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5" name="Google Shape;255;g613ab93460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61e93fb437_0_3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5" name="Google Shape;355;g61e93fb437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613ab93460_0_9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7" name="Google Shape;277;g613ab93460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60a5cf5ecd_0_14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4" name="Google Shape;424;g60a5cf5ecd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41b513c6b4_0_1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3" name="Google Shape;283;g41b513c6b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41b513c6b4_0_2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0" name="Google Shape;290;g41b513c6b4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41b513c6b4_0_2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g41b513c6b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41b513c6b4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g41b513c6b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41b513c6b4_0_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0" name="Google Shape;310;g41b513c6b4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41b513c6b4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7" name="Google Shape;317;g41b513c6b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609c77370a_1_13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3" name="Google Shape;323;g609c77370a_1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609c77370a_1_14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0" name="Google Shape;330;g609c77370a_1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609c77370a_1_15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6" name="Google Shape;336;g609c77370a_1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13ab93460_0_10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613ab93460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60a5cf5ecd_0_145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0" name="Google Shape;430;g60a5cf5ecd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613ab93460_0_10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51" name="Google Shape;351;g613ab9346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609c77370a_1_2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3" name="Google Shape;383;g609c77370a_1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41b513c6b4_0_6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9" name="Google Shape;389;g41b513c6b4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609c77370a_1_24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7" name="Google Shape;397;g609c77370a_1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60a5cf5ecd_0_152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7" name="Google Shape;437;g60a5cf5ecd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60a5cf5ecd_0_16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6" name="Google Shape;446;g60a5cf5ecd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6211f007f8_0_51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4" name="Google Shape;454;g6211f007f8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60a5cf5ecd_0_169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2" name="Google Shape;462;g60a5cf5ecd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6211f007f8_0_58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0" name="Google Shape;470;g6211f007f8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ckcollege.com/blog/2011/11/23/infographic-get-more-out-of-google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kuk.muni.cz/animace/eiz/eng/impact_factor/impact_factor.ht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endnoteweb.com/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ndeley.com/" TargetMode="External"/><Relationship Id="rId5" Type="http://schemas.openxmlformats.org/officeDocument/2006/relationships/hyperlink" Target="http://www.citace.com/" TargetMode="External"/><Relationship Id="rId4" Type="http://schemas.openxmlformats.org/officeDocument/2006/relationships/hyperlink" Target="https://www.zotero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knihovna.fss.muni.cz/ezdroje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?podsekce=&amp;ukol=1&amp;subukol=1&amp;id=42" TargetMode="External"/><Relationship Id="rId2" Type="http://schemas.openxmlformats.org/officeDocument/2006/relationships/hyperlink" Target="http://knihovna.fss.muni.cz/ezdroje.php?podsekce=&amp;ukol=1&amp;subukol=1&amp;id=4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fss.muni.cz/ezdroje.php?podsekce=&amp;ukol=1&amp;subukol=1&amp;id=63" TargetMode="External"/><Relationship Id="rId5" Type="http://schemas.openxmlformats.org/officeDocument/2006/relationships/hyperlink" Target="https://search.proquest.com/" TargetMode="External"/><Relationship Id="rId4" Type="http://schemas.openxmlformats.org/officeDocument/2006/relationships/hyperlink" Target="http://knihovna.fss.muni.cz/ezdroje.php?podsekce=&amp;ukol=1&amp;subukol=1&amp;id=24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ss/57816/65190270/MVEB_thesis_guideline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ss/57816/65190270/MVEB_thesis_guidelines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ive.cz/clanky/pet-nejlepsich-nastroju-pro-tvorbu-myslenkovych-map/sc-3-a-172981/default.a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84"/>
            <a:ext cx="9516863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372863" y="2283400"/>
            <a:ext cx="8679633" cy="1261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 fontScale="90000"/>
          </a:bodyPr>
          <a:lstStyle/>
          <a:p>
            <a:pPr marL="0" lvl="0" indent="0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Základy práce s informačními zdroji pro </a:t>
            </a:r>
            <a:r>
              <a:rPr lang="cs-CZ" sz="44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bc.</a:t>
            </a: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studenty MVZ2021</a:t>
            </a:r>
            <a:endParaRPr sz="4400" b="1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708212" y="5358172"/>
            <a:ext cx="3729318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rgbClr val="0000DC"/>
                </a:solidFill>
              </a:rPr>
              <a:t>Brno, 22. dubna 2021</a:t>
            </a:r>
            <a:endParaRPr sz="2400" dirty="0">
              <a:solidFill>
                <a:srgbClr val="0000DC"/>
              </a:solidFill>
            </a:endParaRPr>
          </a:p>
        </p:txBody>
      </p:sp>
      <p:sp>
        <p:nvSpPr>
          <p:cNvPr id="5" name="Google Shape;91;p1">
            <a:extLst>
              <a:ext uri="{FF2B5EF4-FFF2-40B4-BE49-F238E27FC236}">
                <a16:creationId xmlns:a16="http://schemas.microsoft.com/office/drawing/2014/main" id="{C03BEF68-2AD8-41E3-8BB4-7B601195B548}"/>
              </a:ext>
            </a:extLst>
          </p:cNvPr>
          <p:cNvSpPr txBox="1"/>
          <p:nvPr/>
        </p:nvSpPr>
        <p:spPr>
          <a:xfrm>
            <a:off x="4758431" y="5358172"/>
            <a:ext cx="4132729" cy="845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rgbClr val="0000DC"/>
                </a:solidFill>
              </a:rPr>
              <a:t>Mgr. Dana Mazancová, </a:t>
            </a:r>
            <a:r>
              <a:rPr lang="cs-CZ" sz="2400" dirty="0" err="1">
                <a:solidFill>
                  <a:srgbClr val="0000DC"/>
                </a:solidFill>
              </a:rPr>
              <a:t>DiS</a:t>
            </a:r>
            <a:r>
              <a:rPr lang="cs-CZ" sz="2400" i="0" u="none" strike="noStrike" cap="none" dirty="0">
                <a:solidFill>
                  <a:srgbClr val="411FA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613ab93460_0_40"/>
          <p:cNvSpPr txBox="1"/>
          <p:nvPr/>
        </p:nvSpPr>
        <p:spPr>
          <a:xfrm>
            <a:off x="232229" y="6487885"/>
            <a:ext cx="8911771" cy="3448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cs-CZ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Zdroj: https://s-media-cache-ak0.pinimg.com/736x/b1/8c/7d/b18c7dde7e01870bd4715b308241c155.jpg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3" name="Google Shape;483;g613ab93460_0_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3069" y="527959"/>
            <a:ext cx="7489599" cy="545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g609c77370a_1_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609c77370a_1_27"/>
          <p:cNvSpPr txBox="1"/>
          <p:nvPr/>
        </p:nvSpPr>
        <p:spPr>
          <a:xfrm>
            <a:off x="415500" y="5515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13ab93460_0_26"/>
          <p:cNvSpPr txBox="1"/>
          <p:nvPr/>
        </p:nvSpPr>
        <p:spPr>
          <a:xfrm>
            <a:off x="628650" y="69757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2. Další specifikace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613ab93460_0_26"/>
          <p:cNvSpPr txBox="1"/>
          <p:nvPr/>
        </p:nvSpPr>
        <p:spPr>
          <a:xfrm>
            <a:off x="187500" y="21272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Před začátkem vlastního procesu vyhledávání je  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cs-CZ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třeba si ujasnit: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časové rozmezí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typy dokumentů (např. odb. časopisy, kapitoly z knih, příspěvky z konferencí, zpravodajství)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 dat (text, audio, video)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jazyk dokumentů (většina světové produkce je   v AJ)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 (odborná</a:t>
            </a:r>
            <a:r>
              <a:rPr lang="cs-CZ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x populárně naučná)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09c77370a_1_3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Google Shape;151;g609c77370a_1_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g609c77370a_1_36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609c77370a_1_54"/>
          <p:cNvSpPr txBox="1"/>
          <p:nvPr/>
        </p:nvSpPr>
        <p:spPr>
          <a:xfrm>
            <a:off x="473700" y="5521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3. Výběr zdrojů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609c77370a_1_54"/>
          <p:cNvSpPr txBox="1"/>
          <p:nvPr/>
        </p:nvSpPr>
        <p:spPr>
          <a:xfrm>
            <a:off x="609851" y="1572400"/>
            <a:ext cx="8211420" cy="381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Specializované odborné databáze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Knihovní katalogy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Specializované vyhledávače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odb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informací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Repozitáře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Knihovny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Další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lang="cs-CZ"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609c77370a_1_4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" name="Google Shape;167;g609c77370a_1_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609c77370a_1_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91680" y="2276872"/>
            <a:ext cx="5657850" cy="20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13ab93460_0_33"/>
          <p:cNvSpPr txBox="1"/>
          <p:nvPr/>
        </p:nvSpPr>
        <p:spPr>
          <a:xfrm>
            <a:off x="424350" y="334275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Google (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Scholar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) - tipy pro vyhledávání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613ab93460_0_33"/>
          <p:cNvSpPr txBox="1"/>
          <p:nvPr/>
        </p:nvSpPr>
        <p:spPr>
          <a:xfrm>
            <a:off x="253218" y="1949599"/>
            <a:ext cx="8623495" cy="457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Autorský profil na GS - </a:t>
            </a:r>
            <a:r>
              <a:rPr lang="cs-CZ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Filip Černoch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endParaRPr lang="cs-CZ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na konkrétní stránce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suchy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site:fss.muni.cz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1" i="1" dirty="0"/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dirty="0"/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Definice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define:</a:t>
            </a:r>
            <a:r>
              <a:rPr lang="cs-CZ" sz="2400" b="1" i="1" dirty="0" err="1"/>
              <a:t>european</a:t>
            </a:r>
            <a:r>
              <a:rPr lang="cs-CZ" sz="2400" b="1" i="1" dirty="0"/>
              <a:t> union</a:t>
            </a:r>
            <a:endParaRPr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stránek, které jsou podobné určité adrese URL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related:m</a:t>
            </a:r>
            <a:r>
              <a:rPr lang="cs-CZ" sz="2400" b="1" i="1" dirty="0" err="1"/>
              <a:t>ve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.fss.muni.cz</a:t>
            </a:r>
            <a:endParaRPr lang="cs-CZ"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 dokumentu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filetype:pdf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g613ab93460_0_4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0837" y="826176"/>
            <a:ext cx="7419975" cy="445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g613ab93460_0_40"/>
          <p:cNvSpPr txBox="1"/>
          <p:nvPr/>
        </p:nvSpPr>
        <p:spPr>
          <a:xfrm>
            <a:off x="950825" y="6013750"/>
            <a:ext cx="7419974" cy="3000000"/>
          </a:xfrm>
          <a:prstGeom prst="rect">
            <a:avLst/>
          </a:prstGeom>
          <a:noFill/>
          <a:ln>
            <a:noFill/>
          </a:ln>
          <a:effectLst>
            <a:outerShdw dist="50800" dir="3000000" algn="ctr" rotWithShape="0">
              <a:schemeClr val="tx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1" i="0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13ab93460_0_33"/>
          <p:cNvSpPr txBox="1"/>
          <p:nvPr/>
        </p:nvSpPr>
        <p:spPr>
          <a:xfrm>
            <a:off x="424349" y="334275"/>
            <a:ext cx="8352005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DOAJ - 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Directory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Open Access 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Journals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AB9279E-94E8-406E-A287-158273E0911B}"/>
              </a:ext>
            </a:extLst>
          </p:cNvPr>
          <p:cNvSpPr txBox="1"/>
          <p:nvPr/>
        </p:nvSpPr>
        <p:spPr>
          <a:xfrm>
            <a:off x="643890" y="6391373"/>
            <a:ext cx="8182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Položka </a:t>
            </a:r>
            <a:r>
              <a:rPr lang="cs-CZ" sz="2000" b="1" dirty="0" err="1"/>
              <a:t>Journals</a:t>
            </a:r>
            <a:r>
              <a:rPr lang="cs-CZ" sz="2000" dirty="0"/>
              <a:t> umožňuje filtrování dle vědních oborů </a:t>
            </a:r>
            <a:r>
              <a:rPr lang="cs-CZ" sz="2000" b="1" dirty="0"/>
              <a:t>(</a:t>
            </a:r>
            <a:r>
              <a:rPr lang="cs-CZ" sz="2000" b="1" dirty="0" err="1"/>
              <a:t>Subjects</a:t>
            </a:r>
            <a:r>
              <a:rPr lang="cs-CZ" sz="2000" b="1" dirty="0"/>
              <a:t>)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A7E8454-CABB-40B6-A9C4-5EBB57065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72174"/>
            <a:ext cx="9144000" cy="417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189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13ab93460_0_33"/>
          <p:cNvSpPr txBox="1"/>
          <p:nvPr/>
        </p:nvSpPr>
        <p:spPr>
          <a:xfrm>
            <a:off x="424349" y="334275"/>
            <a:ext cx="8352005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Web 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Science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613ab93460_0_33"/>
          <p:cNvSpPr txBox="1"/>
          <p:nvPr/>
        </p:nvSpPr>
        <p:spPr>
          <a:xfrm>
            <a:off x="424349" y="1563100"/>
            <a:ext cx="8623495" cy="457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Citační a abstraktová databáze, ve které si můžete rovněž dohledávat literaturu, k plným textům je zapotřebí se následně </a:t>
            </a:r>
            <a:r>
              <a:rPr lang="cs-CZ" sz="2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prolinkovat</a:t>
            </a:r>
            <a:r>
              <a:rPr lang="cs-CZ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 jiných zdrojů</a:t>
            </a:r>
          </a:p>
          <a:p>
            <a: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cs-CZ"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>
              <a:lnSpc>
                <a:spcPct val="80000"/>
              </a:lnSpc>
              <a:buSzPts val="2400"/>
              <a:buFont typeface="Arial"/>
              <a:buChar char="❑"/>
            </a:pPr>
            <a:r>
              <a:rPr lang="cs-CZ" sz="2800" dirty="0"/>
              <a:t>V horním menu naleznete položku </a:t>
            </a:r>
            <a:r>
              <a:rPr lang="cs-CZ" sz="2800" b="1" dirty="0" err="1"/>
              <a:t>Journals</a:t>
            </a:r>
            <a:r>
              <a:rPr lang="cs-CZ" sz="2800" b="1" dirty="0"/>
              <a:t> </a:t>
            </a:r>
            <a:r>
              <a:rPr lang="cs-CZ" sz="2800" b="1" dirty="0" err="1"/>
              <a:t>Citation</a:t>
            </a:r>
            <a:r>
              <a:rPr lang="cs-CZ" sz="2800" b="1" dirty="0"/>
              <a:t> </a:t>
            </a:r>
            <a:r>
              <a:rPr lang="cs-CZ" sz="2800" b="1" dirty="0" err="1"/>
              <a:t>Reports</a:t>
            </a:r>
            <a:r>
              <a:rPr lang="cs-CZ" sz="2800" dirty="0"/>
              <a:t> – ta vám mj. umožňuje dostat se k seznamu </a:t>
            </a:r>
            <a:r>
              <a:rPr lang="cs-CZ" sz="2800" b="1" dirty="0"/>
              <a:t>oborových impaktovaných časopisů </a:t>
            </a:r>
            <a:r>
              <a:rPr lang="cs-CZ" sz="2800" dirty="0"/>
              <a:t>(ukázka viz další </a:t>
            </a:r>
            <a:r>
              <a:rPr lang="cs-CZ" sz="2800" dirty="0" err="1"/>
              <a:t>slide</a:t>
            </a:r>
            <a:r>
              <a:rPr lang="cs-CZ" sz="2800" dirty="0"/>
              <a:t>). Více o impakt faktoru se můžete dočíst např. </a:t>
            </a:r>
            <a:r>
              <a:rPr lang="cs-CZ" sz="2800" dirty="0">
                <a:hlinkClick r:id="rId3"/>
              </a:rPr>
              <a:t>zde</a:t>
            </a:r>
            <a:endParaRPr lang="cs-CZ" sz="2800" dirty="0"/>
          </a:p>
          <a:p>
            <a:pPr lvl="0">
              <a:lnSpc>
                <a:spcPct val="80000"/>
              </a:lnSpc>
              <a:buSzPts val="2400"/>
            </a:pPr>
            <a:endParaRPr lang="cs-CZ" sz="2800" dirty="0"/>
          </a:p>
          <a:p>
            <a:pPr marL="342900" lvl="0" indent="-342900">
              <a:lnSpc>
                <a:spcPct val="80000"/>
              </a:lnSpc>
              <a:buSzPts val="2400"/>
              <a:buFont typeface="Arial"/>
              <a:buChar char="❑"/>
            </a:pPr>
            <a:r>
              <a:rPr lang="cs-CZ" sz="2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Info</a:t>
            </a: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závěrem, jedná se o témata, kterým se běžn</a:t>
            </a:r>
            <a:r>
              <a:rPr lang="cs-CZ" sz="2800" b="1" dirty="0"/>
              <a:t>ě věnuji až se studenty vyšších ročníků, ale vkládám pro zájemce </a:t>
            </a:r>
            <a:r>
              <a:rPr lang="cs-CZ" sz="2800" b="1" dirty="0">
                <a:sym typeface="Wingdings" panose="05000000000000000000" pitchFamily="2" charset="2"/>
              </a:rPr>
              <a:t></a:t>
            </a:r>
            <a:endParaRPr sz="2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186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6226662053_0_0"/>
          <p:cNvSpPr txBox="1">
            <a:spLocks noGrp="1"/>
          </p:cNvSpPr>
          <p:nvPr>
            <p:ph type="body" idx="1"/>
          </p:nvPr>
        </p:nvSpPr>
        <p:spPr>
          <a:xfrm>
            <a:off x="628650" y="689317"/>
            <a:ext cx="7886700" cy="5866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Font typeface="Arial"/>
              <a:buNone/>
            </a:pPr>
            <a:r>
              <a:rPr lang="cs-CZ" sz="3237" b="1" dirty="0">
                <a:latin typeface="Arial"/>
                <a:ea typeface="Arial"/>
                <a:cs typeface="Arial"/>
                <a:sym typeface="Arial"/>
              </a:rPr>
              <a:t>Práce s EIZ I. - cíle dnešní lekce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Font typeface="Arial"/>
              <a:buNone/>
            </a:pPr>
            <a:endParaRPr lang="cs-CZ" sz="3237" b="1"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sz="28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>
                <a:latin typeface="Arial"/>
                <a:ea typeface="Arial"/>
                <a:cs typeface="Arial"/>
                <a:sym typeface="Arial"/>
              </a:rPr>
              <a:t>naučit se základy vyhledávacích technik (klíčová slova, logické operátory, informační zdroje) 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jak vytvořit/položit rešeršní dotaz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praktické vyhledávání ve vybraných databázích</a:t>
            </a: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praktická cvičení </a:t>
            </a: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ts val="2312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zadání 1. dílčího praktického úkolu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Clr>
                <a:schemeClr val="dk1"/>
              </a:buClr>
              <a:buSzPts val="2312"/>
              <a:buFont typeface="Arial"/>
              <a:buNone/>
            </a:pPr>
            <a:endParaRPr i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F26EA1C-69FC-46FE-AFF1-A767AA6E2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907" y="0"/>
            <a:ext cx="8110186" cy="64008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F410045-4162-484B-9727-2897D5D47D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3515" y="5724525"/>
            <a:ext cx="66960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60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g606e0347b6_0_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g606e0347b6_0_26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613ab93460_0_60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4. Boolovský model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g613ab93460_0_60"/>
          <p:cNvSpPr txBox="1"/>
          <p:nvPr/>
        </p:nvSpPr>
        <p:spPr>
          <a:xfrm>
            <a:off x="503275" y="19496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součin, průnik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součet, sjednocení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Logická negace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</a:t>
            </a:r>
            <a:endParaRPr sz="296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Krácení termínů </a:t>
            </a: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(truncation)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prostřednictvím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fráze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13ab93460_0_66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Strategie Boolovského modelu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613ab93460_0_66"/>
          <p:cNvSpPr txBox="1"/>
          <p:nvPr/>
        </p:nvSpPr>
        <p:spPr>
          <a:xfrm>
            <a:off x="503275" y="1703902"/>
            <a:ext cx="8545175" cy="3590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nejrozšířenější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kombinace termínů pomocí logických operátorů AND, OR, NOT</a:t>
            </a:r>
            <a:endParaRPr sz="296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613ab93460_0_66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8" name="Google Shape;208;g613ab93460_0_66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860" y="4463407"/>
            <a:ext cx="3329996" cy="150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613ab93460_0_66" descr="an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4315" y="3536217"/>
            <a:ext cx="3467888" cy="15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613ab93460_0_66" descr="not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87054" y="4463412"/>
            <a:ext cx="3366000" cy="150631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g613ab93460_0_66"/>
          <p:cNvSpPr txBox="1"/>
          <p:nvPr/>
        </p:nvSpPr>
        <p:spPr>
          <a:xfrm>
            <a:off x="3207434" y="6344528"/>
            <a:ext cx="5745619" cy="283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Zdroj: http://spencerjardine.blogspot.cz/2012/02/boolean-search-strategies-videos.html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613ab93460_0_71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AND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g613ab93460_0_71"/>
          <p:cNvSpPr txBox="1"/>
          <p:nvPr/>
        </p:nvSpPr>
        <p:spPr>
          <a:xfrm>
            <a:off x="424350" y="1545025"/>
            <a:ext cx="82572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součin, průnik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Vyhledání jen těch dokumentů, ve kterých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vyskytují obě klíčová slova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zužuje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Můžeme jej znázornit jako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průnik množin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g613ab93460_0_71"/>
          <p:cNvSpPr txBox="1"/>
          <p:nvPr/>
        </p:nvSpPr>
        <p:spPr>
          <a:xfrm>
            <a:off x="586850" y="4740812"/>
            <a:ext cx="3112953" cy="1126178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b="1" dirty="0">
                <a:solidFill>
                  <a:srgbClr val="0000DC"/>
                </a:solidFill>
              </a:rPr>
              <a:t>př. diplomacie AND Československo</a:t>
            </a:r>
            <a:endParaRPr sz="24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21" name="Google Shape;221;g613ab93460_0_71" descr="an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06850" y="4139791"/>
            <a:ext cx="3898900" cy="17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g613ab93460_0_71"/>
          <p:cNvSpPr txBox="1"/>
          <p:nvPr/>
        </p:nvSpPr>
        <p:spPr>
          <a:xfrm>
            <a:off x="4308053" y="5983590"/>
            <a:ext cx="17568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r>
              <a:rPr lang="cs-CZ" sz="2400" dirty="0"/>
              <a:t>diplomacie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g613ab93460_0_71"/>
          <p:cNvSpPr txBox="1"/>
          <p:nvPr/>
        </p:nvSpPr>
        <p:spPr>
          <a:xfrm>
            <a:off x="6169050" y="5983590"/>
            <a:ext cx="2512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r>
              <a:rPr lang="cs-CZ" sz="2400" dirty="0"/>
              <a:t>Československo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endParaRPr sz="27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613ab93460_0_77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OR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g613ab93460_0_77"/>
          <p:cNvSpPr txBox="1"/>
          <p:nvPr/>
        </p:nvSpPr>
        <p:spPr>
          <a:xfrm>
            <a:off x="424350" y="1545025"/>
            <a:ext cx="80814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součet, sjednocení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Vyhledání dokumentů, které obsahují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alespoň jeden ze zadaných výrazů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rozšiřuje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Můžeme jej znázornit jako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sjednocení množin</a:t>
            </a:r>
            <a:endParaRPr sz="2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613ab93460_0_77"/>
          <p:cNvSpPr txBox="1"/>
          <p:nvPr/>
        </p:nvSpPr>
        <p:spPr>
          <a:xfrm>
            <a:off x="638249" y="4890025"/>
            <a:ext cx="3680533" cy="751452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i="0" u="none" strike="noStrike" cap="none" dirty="0">
                <a:solidFill>
                  <a:srgbClr val="000000"/>
                </a:solidFill>
              </a:rPr>
              <a:t> </a:t>
            </a:r>
            <a:r>
              <a:rPr lang="cs-CZ" sz="2300" b="1" dirty="0">
                <a:solidFill>
                  <a:srgbClr val="0000DC"/>
                </a:solidFill>
              </a:rPr>
              <a:t>př. Barma OR </a:t>
            </a:r>
            <a:r>
              <a:rPr lang="cs-CZ" sz="2300" b="1" dirty="0" err="1">
                <a:solidFill>
                  <a:srgbClr val="0000DC"/>
                </a:solidFill>
              </a:rPr>
              <a:t>Myanma</a:t>
            </a:r>
            <a:r>
              <a:rPr lang="cs-CZ" sz="2300" b="1" dirty="0">
                <a:solidFill>
                  <a:srgbClr val="0000DC"/>
                </a:solidFill>
              </a:rPr>
              <a:t>?</a:t>
            </a:r>
            <a:endParaRPr sz="23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32" name="Google Shape;232;g613ab93460_0_77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1948" y="4205430"/>
            <a:ext cx="2879725" cy="1436047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g613ab93460_0_77"/>
          <p:cNvSpPr txBox="1"/>
          <p:nvPr/>
        </p:nvSpPr>
        <p:spPr>
          <a:xfrm>
            <a:off x="5014728" y="5625616"/>
            <a:ext cx="1133100" cy="751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Barma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613ab93460_0_77"/>
          <p:cNvSpPr txBox="1"/>
          <p:nvPr/>
        </p:nvSpPr>
        <p:spPr>
          <a:xfrm>
            <a:off x="6461672" y="5964701"/>
            <a:ext cx="2044078" cy="267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400"/>
            </a:pPr>
            <a:r>
              <a:rPr lang="cs-CZ" sz="2400" dirty="0" err="1">
                <a:solidFill>
                  <a:schemeClr val="tx1"/>
                </a:solidFill>
              </a:rPr>
              <a:t>Myanma</a:t>
            </a:r>
            <a:r>
              <a:rPr lang="cs-CZ" sz="2400" dirty="0">
                <a:solidFill>
                  <a:schemeClr val="tx1"/>
                </a:solidFill>
              </a:rPr>
              <a:t>?</a:t>
            </a:r>
            <a:endParaRPr sz="180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41b513c6b4_0_3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NOT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g41b513c6b4_0_3"/>
          <p:cNvSpPr txBox="1"/>
          <p:nvPr/>
        </p:nvSpPr>
        <p:spPr>
          <a:xfrm>
            <a:off x="424350" y="1545025"/>
            <a:ext cx="80814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Logická negace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Vyloučí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záznamy o dokumentech,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které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obsahují označené klíčové slovo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Záleží na pořadí klíčových slov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zužuje</a:t>
            </a:r>
            <a:endParaRPr sz="2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g41b513c6b4_0_3"/>
          <p:cNvSpPr txBox="1"/>
          <p:nvPr/>
        </p:nvSpPr>
        <p:spPr>
          <a:xfrm>
            <a:off x="755576" y="4725144"/>
            <a:ext cx="3168352" cy="944136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i="0" u="none" strike="noStrike" cap="none" dirty="0">
                <a:solidFill>
                  <a:srgbClr val="000000"/>
                </a:solidFill>
              </a:rPr>
              <a:t> </a:t>
            </a:r>
            <a:r>
              <a:rPr lang="cs-CZ" sz="2400" b="1" dirty="0">
                <a:solidFill>
                  <a:srgbClr val="0000DC"/>
                </a:solidFill>
              </a:rPr>
              <a:t>př. diplomaté NOT "vědečtí diplomaté"</a:t>
            </a:r>
            <a:endParaRPr sz="2400" b="1" dirty="0">
              <a:solidFill>
                <a:srgbClr val="0000D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43" name="Google Shape;243;g41b513c6b4_0_3" descr="no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0074" y="4205812"/>
            <a:ext cx="3168352" cy="1368425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g41b513c6b4_0_3"/>
          <p:cNvSpPr txBox="1"/>
          <p:nvPr/>
        </p:nvSpPr>
        <p:spPr>
          <a:xfrm>
            <a:off x="4465050" y="5653006"/>
            <a:ext cx="22323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diplomaté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g41b513c6b4_0_3"/>
          <p:cNvSpPr txBox="1"/>
          <p:nvPr/>
        </p:nvSpPr>
        <p:spPr>
          <a:xfrm>
            <a:off x="6196614" y="5653006"/>
            <a:ext cx="2947386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2700"/>
            </a:pPr>
            <a:r>
              <a:rPr lang="cs-CZ" sz="2400" dirty="0">
                <a:solidFill>
                  <a:schemeClr val="tx1"/>
                </a:solidFill>
              </a:rPr>
              <a:t>"</a:t>
            </a:r>
            <a:r>
              <a:rPr lang="cs-CZ" sz="2400" dirty="0"/>
              <a:t>vědečtí diplomaté</a:t>
            </a:r>
            <a:r>
              <a:rPr lang="cs-CZ" sz="2400" dirty="0">
                <a:solidFill>
                  <a:schemeClr val="tx1"/>
                </a:solidFill>
              </a:rPr>
              <a:t>"</a:t>
            </a:r>
            <a:endParaRPr sz="2400" i="0" u="none" strike="noStrike" cap="none" dirty="0">
              <a:solidFill>
                <a:schemeClr val="tx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41b513c6b4_0_9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Krácení termínů (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truncation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g41b513c6b4_0_9"/>
          <p:cNvSpPr txBox="1"/>
          <p:nvPr/>
        </p:nvSpPr>
        <p:spPr>
          <a:xfrm>
            <a:off x="424350" y="1660435"/>
            <a:ext cx="8410161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Hledaný termín je zkrácen na kořen slova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Systém dohledá všechny možné tvary podle tohoto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kořenu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Přípony nebo koncovky jsou nahrazeny zástupným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znakem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Výsledek vyhledávání se rozšiřuje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Pozn. vyhledávací nástroje mohou využívat různé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symboly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2857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7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př.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700" b="1" i="1" dirty="0" err="1">
                <a:solidFill>
                  <a:schemeClr val="dk1"/>
                </a:solidFill>
              </a:rPr>
              <a:t>předsed</a:t>
            </a:r>
            <a:r>
              <a:rPr lang="cs-CZ" sz="2700" b="1" i="1" dirty="0">
                <a:solidFill>
                  <a:schemeClr val="dk1"/>
                </a:solidFill>
              </a:rPr>
              <a:t>* - vyhledá předseda, předsedající, předsednictví atd.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613ab93460_0_83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g613ab93460_0_83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613ab93460_0_83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Vyhledávání prostřednictvím fráze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613ab93460_0_83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1908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Bližší specifikace dotazu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Slovní spojení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Všechny slova se musí vyskytovat v přesném pořadí a uvedeném tvaru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Nejčastěji se využívají uvozovky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vyhledávání se zužuje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Noto Sans Symbols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2857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př. "</a:t>
            </a:r>
            <a:r>
              <a:rPr lang="cs-CZ" sz="2400" b="1" i="1" dirty="0"/>
              <a:t>mezinárodní vztahy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61e93fb437_0_39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g61e93fb437_0_39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363" name="Google Shape;363;g61e93fb437_0_39"/>
          <p:cNvSpPr txBox="1"/>
          <p:nvPr/>
        </p:nvSpPr>
        <p:spPr>
          <a:xfrm>
            <a:off x="424350" y="1775534"/>
            <a:ext cx="8145492" cy="3686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Clinton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Složitý dotaz s využitím booleovských operátorů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2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Clinton AND "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presidential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campaign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Clinton) AND "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presidential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campaign</a:t>
            </a:r>
            <a:endParaRPr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6" name="Google Shape;426;g60a5cf5ecd_0_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g60a5cf5ecd_0_140"/>
          <p:cNvSpPr txBox="1"/>
          <p:nvPr/>
        </p:nvSpPr>
        <p:spPr>
          <a:xfrm>
            <a:off x="691651" y="2062165"/>
            <a:ext cx="8022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r>
              <a:rPr kumimoji="0" lang="cs-CZ" sz="6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Vyhledávání</a:t>
            </a:r>
            <a:endParaRPr kumimoji="0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endParaRPr kumimoji="0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g613ab93460_0_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g613ab93460_0_91"/>
          <p:cNvSpPr txBox="1"/>
          <p:nvPr/>
        </p:nvSpPr>
        <p:spPr>
          <a:xfrm>
            <a:off x="628650" y="251012"/>
            <a:ext cx="7886700" cy="4830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g41b513c6b4_0_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g41b513c6b4_0_15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5. Technika vyhledávání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g41b513c6b4_0_15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Prohlížení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browsing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Vyhledávání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searching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jednoduché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pokročilé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g41b513c6b4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g41b513c6b4_0_22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41b513c6b4_0_29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6. Vlastní vyhledávací proces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g41b513c6b4_0_29"/>
          <p:cNvSpPr txBox="1"/>
          <p:nvPr/>
        </p:nvSpPr>
        <p:spPr>
          <a:xfrm>
            <a:off x="424350" y="2117325"/>
            <a:ext cx="8456551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Málokdy získáte relevantní záznamy po prvním vyhledávání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Vždy je třeba rešeršní dotaz ladit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540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Každý zdroj má vlastní pravidla vyhledávání a je třeba tomu uzpůsobit vyhledávací dotaz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41b513c6b4_0_35"/>
          <p:cNvSpPr txBox="1"/>
          <p:nvPr/>
        </p:nvSpPr>
        <p:spPr>
          <a:xfrm>
            <a:off x="424350" y="640900"/>
            <a:ext cx="8565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Máte-li málo výsledků vyhledávání: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41b513c6b4_0_35"/>
          <p:cNvSpPr txBox="1"/>
          <p:nvPr/>
        </p:nvSpPr>
        <p:spPr>
          <a:xfrm>
            <a:off x="424350" y="2117325"/>
            <a:ext cx="8367958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Rozšiřte dotaz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další klíčová slova</a:t>
            </a:r>
            <a:endParaRPr sz="2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Zrušte omezení 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např. typ dokumentu, dílčí databáze, jenom slova v názvu apod.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41b513c6b4_0_41"/>
          <p:cNvSpPr txBox="1"/>
          <p:nvPr/>
        </p:nvSpPr>
        <p:spPr>
          <a:xfrm>
            <a:off x="267286" y="640900"/>
            <a:ext cx="8679767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38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Máte-li mnoho výsledků vyhledávání:</a:t>
            </a:r>
            <a:endParaRPr sz="3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g41b513c6b4_0_41"/>
          <p:cNvSpPr txBox="1"/>
          <p:nvPr/>
        </p:nvSpPr>
        <p:spPr>
          <a:xfrm>
            <a:off x="414475" y="1554875"/>
            <a:ext cx="8532578" cy="3889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Zužte dotaz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konkretizujte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lépe definujte klíčová slova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zaměřte se pouze na nějakou oblast apod.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omezení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např. jenom slova v názvu, konkrétní země, typ dokumentu apod.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" name="Google Shape;319;g41b513c6b4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g41b513c6b4_0_47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609c77370a_1_134"/>
          <p:cNvSpPr txBox="1"/>
          <p:nvPr/>
        </p:nvSpPr>
        <p:spPr>
          <a:xfrm>
            <a:off x="263101" y="571825"/>
            <a:ext cx="8683952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7. </a:t>
            </a:r>
            <a:r>
              <a:rPr lang="cs-CZ" sz="38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Hodnocení vyhledaných záznamů:</a:t>
            </a:r>
            <a:endParaRPr sz="3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g609c77370a_1_134"/>
          <p:cNvSpPr txBox="1"/>
          <p:nvPr/>
        </p:nvSpPr>
        <p:spPr>
          <a:xfrm>
            <a:off x="263100" y="1599263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relevance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důvěryhodnost zdroje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619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jména autorů, instituce, kontakty na správce…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pravidelná aktualizace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odbornost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g609c77370a_1_1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g609c77370a_1_142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609c77370a_1_150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g609c77370a_1_150"/>
          <p:cNvSpPr txBox="1"/>
          <p:nvPr/>
        </p:nvSpPr>
        <p:spPr>
          <a:xfrm>
            <a:off x="414475" y="571825"/>
            <a:ext cx="901245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8. Další operace: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g609c77370a_1_150"/>
          <p:cNvSpPr txBox="1"/>
          <p:nvPr/>
        </p:nvSpPr>
        <p:spPr>
          <a:xfrm>
            <a:off x="414475" y="1554875"/>
            <a:ext cx="8588848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tisk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uložení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export do citačního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manageru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(např. </a:t>
            </a:r>
            <a:r>
              <a:rPr lang="cs-CZ" sz="30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EndNote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Web,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Zotero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,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Citace.com, </a:t>
            </a:r>
            <a:r>
              <a:rPr lang="cs-CZ" sz="3000" u="sng" dirty="0" err="1">
                <a:solidFill>
                  <a:srgbClr val="0000FF"/>
                </a:solidFill>
                <a:hlinkClick r:id="rId6"/>
              </a:rPr>
              <a:t>Mendeley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2" name="Google Shape;432;g60a5cf5ecd_0_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g60a5cf5ecd_0_145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g60a5cf5ecd_0_145"/>
          <p:cNvSpPr txBox="1"/>
          <p:nvPr/>
        </p:nvSpPr>
        <p:spPr>
          <a:xfrm>
            <a:off x="419125" y="8785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Výzkumná otázka a klíčová slova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Další specifikace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Výběr zdrojů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cs-CZ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Boolovský</a:t>
            </a: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model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Technika vyhledávání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Vlastní vyhledávací proces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Hodnocení vyhledaných záznamů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Další operace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" name="Google Shape;347;g613ab93460_0_10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g613ab93460_0_104"/>
          <p:cNvSpPr txBox="1"/>
          <p:nvPr/>
        </p:nvSpPr>
        <p:spPr>
          <a:xfrm>
            <a:off x="836400" y="2508144"/>
            <a:ext cx="74712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531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Praktické vyhledávání  v databázích</a:t>
            </a:r>
            <a:endParaRPr sz="531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613ab93460_0_109"/>
          <p:cNvSpPr txBox="1">
            <a:spLocks noGrp="1"/>
          </p:cNvSpPr>
          <p:nvPr>
            <p:ph type="title"/>
          </p:nvPr>
        </p:nvSpPr>
        <p:spPr>
          <a:xfrm>
            <a:off x="424350" y="323558"/>
            <a:ext cx="8081400" cy="689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3800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Praktické vyhledávání v databázích</a:t>
            </a: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613ab93460_0_109"/>
          <p:cNvSpPr txBox="1"/>
          <p:nvPr/>
        </p:nvSpPr>
        <p:spPr>
          <a:xfrm>
            <a:off x="253217" y="1640114"/>
            <a:ext cx="8651631" cy="489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Zkuste si projít doporučené databáze. Vyzkoušejte si funkce </a:t>
            </a:r>
            <a:r>
              <a:rPr lang="cs-CZ" sz="22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Browse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(listování) v časopisech a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nebo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(vyhledávání).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Při zobrazení konkrétního časopisu se podívejte na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časopisu či jak hluboko sahá archiv časopisu (které roky jsou dostupné).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Zkuste si vytvořit svůj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účet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 databázi a zjistěte, jaké další možnosti nabízí (např.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alerty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ukládání vyhledávání, atd.)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Zadejte si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rešeršní dotaz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pomocí KS a různých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limiterů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(čas, jazyk, obor, atd.), které jste si připravili na začátku prezentace.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Proklikejte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 nalezené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zobrazte si konkrétní záznamy – informace o článku, abstrakt, klíčová slova, plný text článku.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databáze najdete i s popisy jejich obsahu najdete na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https://knihovna.fss.muni.cz/ezdroje</a:t>
            </a:r>
            <a:endParaRPr lang="cs-CZ" sz="22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279082">
              <a:lnSpc>
                <a:spcPct val="80000"/>
              </a:lnSpc>
              <a:spcBef>
                <a:spcPts val="561"/>
              </a:spcBef>
              <a:buClr>
                <a:schemeClr val="dk1"/>
              </a:buClr>
              <a:buSzPts val="2805"/>
            </a:pPr>
            <a:endParaRPr sz="28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4BD69-9E1D-4B9E-991F-8428A3C4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0000FF"/>
                </a:solidFill>
                <a:latin typeface="Arial"/>
                <a:cs typeface="Arial"/>
              </a:rPr>
              <a:t>Doporučené databáze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3ABF860-5ACB-430A-900B-17C6B48400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dirty="0"/>
              <a:t> </a:t>
            </a:r>
            <a:r>
              <a:rPr lang="en-US" b="1" u="sng" dirty="0">
                <a:solidFill>
                  <a:srgbClr val="0000FF"/>
                </a:solidFill>
                <a:hlinkClick r:id="rId2"/>
              </a:rPr>
              <a:t>Sage Journals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b="1" u="sng" dirty="0" err="1">
                <a:solidFill>
                  <a:srgbClr val="0000FF"/>
                </a:solidFill>
                <a:hlinkClick r:id="rId3"/>
              </a:rPr>
              <a:t>Taylor&amp;Francis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b="1" u="sng" dirty="0">
                <a:solidFill>
                  <a:srgbClr val="0000FF"/>
                </a:solidFill>
                <a:hlinkClick r:id="rId4"/>
              </a:rPr>
              <a:t>Wiley Online Library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28"/>
              </a:spcBef>
              <a:buSzPts val="2640"/>
              <a:buChar char="❑"/>
            </a:pPr>
            <a:r>
              <a:rPr lang="en-US" b="1" u="sng" dirty="0">
                <a:solidFill>
                  <a:srgbClr val="0000FF"/>
                </a:solidFill>
                <a:hlinkClick r:id="rId5"/>
              </a:rPr>
              <a:t>ProQuest</a:t>
            </a:r>
            <a:r>
              <a:rPr lang="en-US" sz="2400" b="1" u="sng" dirty="0">
                <a:solidFill>
                  <a:srgbClr val="0000FF"/>
                </a:solidFill>
                <a:hlinkClick r:id="rId5"/>
              </a:rPr>
              <a:t> Central</a:t>
            </a:r>
            <a:endParaRPr lang="cs-CZ" sz="2400" b="1" u="sng" dirty="0">
              <a:solidFill>
                <a:srgbClr val="0000FF"/>
              </a:solidFill>
            </a:endParaRPr>
          </a:p>
          <a:p>
            <a:pPr marL="0" lvl="0" indent="0">
              <a:lnSpc>
                <a:spcPct val="80000"/>
              </a:lnSpc>
              <a:spcBef>
                <a:spcPts val="528"/>
              </a:spcBef>
              <a:buSzPts val="2640"/>
              <a:buNone/>
            </a:pPr>
            <a:endParaRPr lang="cs-CZ" sz="2400" b="1" u="sng" dirty="0">
              <a:solidFill>
                <a:srgbClr val="0000FF"/>
              </a:solidFill>
            </a:endParaRPr>
          </a:p>
          <a:p>
            <a:pPr lvl="0" indent="-45720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Annual Reviews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 (do </a:t>
            </a:r>
            <a:r>
              <a:rPr lang="en-US" b="1" u="sng" dirty="0" err="1">
                <a:solidFill>
                  <a:schemeClr val="accent1">
                    <a:lumMod val="75000"/>
                  </a:schemeClr>
                </a:solidFill>
              </a:rPr>
              <a:t>roku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 2018)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28"/>
              </a:spcBef>
              <a:buSzPts val="2640"/>
              <a:buChar char="❑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947454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g609c77370a_1_23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g609c77370a_1_235"/>
          <p:cNvSpPr txBox="1"/>
          <p:nvPr/>
        </p:nvSpPr>
        <p:spPr>
          <a:xfrm>
            <a:off x="858525" y="2197425"/>
            <a:ext cx="74712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531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Zadání praktického úkolu</a:t>
            </a:r>
            <a:endParaRPr sz="531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36D7CFD-7158-4098-8B42-EC9F59188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562708"/>
            <a:ext cx="7886700" cy="561425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Zadání </a:t>
            </a:r>
            <a:r>
              <a:rPr lang="cs-CZ" b="1" dirty="0">
                <a:solidFill>
                  <a:srgbClr val="FF0000"/>
                </a:solidFill>
              </a:rPr>
              <a:t>1. dílčího praktického </a:t>
            </a:r>
            <a:r>
              <a:rPr lang="cs-CZ" b="1" dirty="0"/>
              <a:t>úkolu najdete v </a:t>
            </a:r>
            <a:r>
              <a:rPr lang="cs-CZ" b="1" dirty="0" err="1"/>
              <a:t>ISu</a:t>
            </a:r>
            <a:r>
              <a:rPr lang="cs-CZ" b="1" dirty="0"/>
              <a:t> - ve Studijních materiálech předmětu.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Úkol je třeba vložit do </a:t>
            </a:r>
            <a:r>
              <a:rPr lang="cs-CZ" b="1" dirty="0" err="1">
                <a:solidFill>
                  <a:srgbClr val="FF0000"/>
                </a:solidFill>
              </a:rPr>
              <a:t>Odevzdávárny</a:t>
            </a:r>
            <a:r>
              <a:rPr lang="cs-CZ" b="1" dirty="0"/>
              <a:t> předmětu </a:t>
            </a:r>
            <a:r>
              <a:rPr lang="cs-CZ" b="1" dirty="0">
                <a:solidFill>
                  <a:srgbClr val="FF0000"/>
                </a:solidFill>
              </a:rPr>
              <a:t>do čtvrtka 29. 4. 2021 (23:59).</a:t>
            </a:r>
          </a:p>
          <a:p>
            <a:pPr algn="just"/>
            <a:endParaRPr lang="cs-CZ" b="1" dirty="0"/>
          </a:p>
          <a:p>
            <a:pPr marL="114300" indent="0">
              <a:buNone/>
            </a:pPr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3478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1" name="Google Shape;391;g41b513c6b4_0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9414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92" name="Google Shape;392;g41b513c6b4_0_62"/>
          <p:cNvSpPr txBox="1">
            <a:spLocks noGrp="1"/>
          </p:cNvSpPr>
          <p:nvPr>
            <p:ph type="title"/>
          </p:nvPr>
        </p:nvSpPr>
        <p:spPr>
          <a:xfrm>
            <a:off x="373800" y="758009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endParaRPr sz="3400" dirty="0"/>
          </a:p>
        </p:txBody>
      </p:sp>
      <p:sp>
        <p:nvSpPr>
          <p:cNvPr id="393" name="Google Shape;393;g41b513c6b4_0_62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g41b513c6b4_0_62"/>
          <p:cNvSpPr txBox="1"/>
          <p:nvPr/>
        </p:nvSpPr>
        <p:spPr>
          <a:xfrm>
            <a:off x="373800" y="1929000"/>
            <a:ext cx="8770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STEINEROVÁ, Jela; GREŠKOVÁ, Mirka; ILAVSKÁ, Jana.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Informačné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stratégie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elektronickom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prostredí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1. vyd. Bratislava: Univerzita Komenského v Bratislavě, 2010, 190 s. ISBN 9788022328487.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" name="Google Shape;399;g609c77370a_1_2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25" y="-49408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00" name="Google Shape;400;g609c77370a_1_242"/>
          <p:cNvSpPr txBox="1"/>
          <p:nvPr/>
        </p:nvSpPr>
        <p:spPr>
          <a:xfrm>
            <a:off x="19825" y="1052925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Děkuji Vám za pozornost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g609c77370a_1_242"/>
          <p:cNvSpPr txBox="1"/>
          <p:nvPr/>
        </p:nvSpPr>
        <p:spPr>
          <a:xfrm>
            <a:off x="-193239" y="1860521"/>
            <a:ext cx="91440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dirty="0"/>
              <a:t>Mgr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D</a:t>
            </a:r>
            <a:r>
              <a:rPr lang="cs-CZ" sz="3000" b="1" dirty="0"/>
              <a:t>ana Mazancová, </a:t>
            </a:r>
            <a:r>
              <a:rPr lang="cs-CZ" sz="3000" b="1" dirty="0" err="1"/>
              <a:t>DiS</a:t>
            </a:r>
            <a:r>
              <a:rPr lang="cs-CZ" sz="3000" b="1" dirty="0"/>
              <a:t>.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dirty="0"/>
              <a:t>mazancov</a:t>
            </a:r>
            <a:r>
              <a:rPr lang="cs-CZ" sz="3000" b="1" i="0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@fss.muni.cz</a:t>
            </a:r>
            <a:endParaRPr sz="3000" b="1" i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60a5cf5ecd_0_152"/>
          <p:cNvSpPr txBox="1">
            <a:spLocks noGrp="1"/>
          </p:cNvSpPr>
          <p:nvPr>
            <p:ph type="title"/>
          </p:nvPr>
        </p:nvSpPr>
        <p:spPr>
          <a:xfrm>
            <a:off x="587375" y="6113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3600"/>
              <a:buFont typeface="Arial"/>
              <a:buAutoNum type="arabicPeriod"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Výzkumná otázka</a:t>
            </a:r>
            <a:endParaRPr sz="3600" dirty="0"/>
          </a:p>
        </p:txBody>
      </p:sp>
      <p:sp>
        <p:nvSpPr>
          <p:cNvPr id="441" name="Google Shape;441;g60a5cf5ecd_0_152"/>
          <p:cNvSpPr txBox="1"/>
          <p:nvPr/>
        </p:nvSpPr>
        <p:spPr>
          <a:xfrm>
            <a:off x="360150" y="2273316"/>
            <a:ext cx="8113925" cy="3871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g60a5cf5ecd_0_152"/>
          <p:cNvSpPr txBox="1"/>
          <p:nvPr/>
        </p:nvSpPr>
        <p:spPr>
          <a:xfrm>
            <a:off x="587375" y="2681408"/>
            <a:ext cx="7585954" cy="4344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arenR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Zformulujte výzkumnou otázku (téma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tabLst/>
              <a:defRPr/>
            </a:pPr>
            <a:r>
              <a:rPr lang="cs-CZ" sz="3000" dirty="0"/>
              <a:t>   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nebo problém)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zjistěte si dost informací o daném tématu (e-knihy, rada kolegů atd.)</a:t>
            </a: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43" name="Google Shape;443;g60a5cf5ecd_0_152" descr="žárovk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9200" y="0"/>
            <a:ext cx="157480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60a5cf5ecd_0_160"/>
          <p:cNvSpPr txBox="1">
            <a:spLocks noGrp="1"/>
          </p:cNvSpPr>
          <p:nvPr>
            <p:ph type="title"/>
          </p:nvPr>
        </p:nvSpPr>
        <p:spPr>
          <a:xfrm>
            <a:off x="360150" y="245242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výzkumné otázky</a:t>
            </a:r>
            <a:endParaRPr sz="3600" dirty="0"/>
          </a:p>
        </p:txBody>
      </p:sp>
      <p:sp>
        <p:nvSpPr>
          <p:cNvPr id="450" name="Google Shape;450;g60a5cf5ecd_0_160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g60a5cf5ecd_0_160"/>
          <p:cNvSpPr txBox="1"/>
          <p:nvPr/>
        </p:nvSpPr>
        <p:spPr>
          <a:xfrm>
            <a:off x="360150" y="920084"/>
            <a:ext cx="84237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80"/>
              <a:buFont typeface="Arial"/>
              <a:buNone/>
              <a:tabLst/>
              <a:defRPr/>
            </a:pPr>
            <a:r>
              <a:rPr kumimoji="0" lang="cs-CZ" sz="20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Příliš obecná: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Jaký je vztah mezi státní regulací a energetickou účinností?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Specifická: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 program Zelená úsporám přispívá k energetické účinnosti v městě Brně?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Triviální: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Je Ruská federace vlivným energetickým exportérem?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Netriviální: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  Ruská federace využívá energii v zahraniční politice ve vztahu k pobaltským státům?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384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Arial"/>
              <a:buNone/>
              <a:tabLst/>
              <a:defRPr/>
            </a:pPr>
            <a:endParaRPr kumimoji="0" sz="128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52D55B3-CD3A-43A4-A40A-F16FBCC64FAD}"/>
              </a:ext>
            </a:extLst>
          </p:cNvPr>
          <p:cNvSpPr txBox="1"/>
          <p:nvPr/>
        </p:nvSpPr>
        <p:spPr>
          <a:xfrm>
            <a:off x="3174411" y="6387600"/>
            <a:ext cx="586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Zdroj: </a:t>
            </a:r>
            <a:r>
              <a:rPr lang="cs-CZ" sz="1000" dirty="0">
                <a:hlinkClick r:id="rId3"/>
              </a:rPr>
              <a:t>https://is.muni.cz/do/fss/57816/65190270/MVEB_thesis_guidelines.pdf</a:t>
            </a:r>
            <a:r>
              <a:rPr lang="cs-CZ" sz="1000" dirty="0"/>
              <a:t> </a:t>
            </a:r>
            <a:r>
              <a:rPr lang="en-US" sz="1000" dirty="0"/>
              <a:t>[cit. 10. 10. 2019]</a:t>
            </a:r>
            <a:endParaRPr lang="cs-CZ" sz="1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6211f007f8_0_51"/>
          <p:cNvSpPr txBox="1">
            <a:spLocks noGrp="1"/>
          </p:cNvSpPr>
          <p:nvPr>
            <p:ph type="title"/>
          </p:nvPr>
        </p:nvSpPr>
        <p:spPr>
          <a:xfrm>
            <a:off x="292825" y="5411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výzkumné otázky II.</a:t>
            </a:r>
            <a:endParaRPr sz="3600" dirty="0"/>
          </a:p>
        </p:txBody>
      </p:sp>
      <p:sp>
        <p:nvSpPr>
          <p:cNvPr id="458" name="Google Shape;458;g6211f007f8_0_5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g6211f007f8_0_51"/>
          <p:cNvSpPr txBox="1"/>
          <p:nvPr/>
        </p:nvSpPr>
        <p:spPr>
          <a:xfrm>
            <a:off x="210275" y="1248541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Nerealizovatelná:</a:t>
            </a:r>
            <a:endParaRPr kumimoji="0" sz="2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Jaké osobní pohnutky vedly  ministra  Kubu  k prosazování prolomení limitů pro těžbu uhlí v severních Čechách?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Realizovatelná:</a:t>
            </a:r>
            <a:endParaRPr kumimoji="0" sz="2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Jaká  jsou  hlavní  témata spojená  s energetikou ve  veřejném diskurzu vlády České republiky?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endParaRPr kumimoji="0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08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0468E41-C2F8-464E-A256-069BD2D3A985}"/>
              </a:ext>
            </a:extLst>
          </p:cNvPr>
          <p:cNvSpPr txBox="1"/>
          <p:nvPr/>
        </p:nvSpPr>
        <p:spPr>
          <a:xfrm>
            <a:off x="3056965" y="6300226"/>
            <a:ext cx="5728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Zdroj: </a:t>
            </a:r>
            <a:r>
              <a:rPr lang="cs-CZ" sz="1000" dirty="0">
                <a:hlinkClick r:id="rId3"/>
              </a:rPr>
              <a:t>https://is.muni.cz/do/fss/57816/65190270/MVEB_thesis_guidelines.pdf</a:t>
            </a:r>
            <a:r>
              <a:rPr lang="cs-CZ" sz="1000" dirty="0"/>
              <a:t> </a:t>
            </a:r>
            <a:r>
              <a:rPr lang="en-US" sz="1000" dirty="0"/>
              <a:t>[cit. 10. 10. 2019]</a:t>
            </a:r>
            <a:endParaRPr lang="cs-CZ" sz="1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60a5cf5ecd_0_169"/>
          <p:cNvSpPr txBox="1">
            <a:spLocks noGrp="1"/>
          </p:cNvSpPr>
          <p:nvPr>
            <p:ph type="title"/>
          </p:nvPr>
        </p:nvSpPr>
        <p:spPr>
          <a:xfrm>
            <a:off x="507476" y="3693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Klíčová slova</a:t>
            </a:r>
            <a:endParaRPr sz="3600" dirty="0"/>
          </a:p>
        </p:txBody>
      </p:sp>
      <p:sp>
        <p:nvSpPr>
          <p:cNvPr id="466" name="Google Shape;466;g60a5cf5ecd_0_16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g60a5cf5ecd_0_169"/>
          <p:cNvSpPr txBox="1"/>
          <p:nvPr/>
        </p:nvSpPr>
        <p:spPr>
          <a:xfrm>
            <a:off x="360150" y="1209481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2)</a:t>
            </a: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Vyjádřete výzkumnou otázku ve formě</a:t>
            </a:r>
            <a:r>
              <a:rPr kumimoji="0" lang="cs-CZ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klíčových slov (hesel) 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používejte zejména </a:t>
            </a: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podstatná jména</a:t>
            </a:r>
            <a:r>
              <a:rPr kumimoji="0" lang="cs-CZ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2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příd. jména, </a:t>
            </a:r>
            <a:r>
              <a:rPr kumimoji="0" lang="cs-CZ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zájména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a slovesa pouze pokud jsou opravdu nezbytné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vyhýbejte se tzv. stop </a:t>
            </a:r>
            <a:r>
              <a:rPr kumimoji="0" lang="cs-CZ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words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(předložky, spojky, členy v cizích jazycích)</a:t>
            </a: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př. Rusko (federace); energetika; zahraniční politika; (po)baltské státy/země</a:t>
            </a:r>
            <a:endParaRPr kumimoji="0" sz="2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  <a:tabLst/>
              <a:defRPr/>
            </a:pP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1" indent="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Pozn. v katalozích knihoven můžete nalézt i tzv. </a:t>
            </a: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předmětová hesla 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</a:t>
            </a: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př. Rusko (federace) - zahraniční vztahy</a:t>
            </a:r>
            <a:endParaRPr kumimoji="0" sz="2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6211f007f8_0_58"/>
          <p:cNvSpPr txBox="1">
            <a:spLocks noGrp="1"/>
          </p:cNvSpPr>
          <p:nvPr>
            <p:ph type="title"/>
          </p:nvPr>
        </p:nvSpPr>
        <p:spPr>
          <a:xfrm>
            <a:off x="469900" y="767696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Myšlenkové mapy</a:t>
            </a:r>
            <a:endParaRPr sz="3600" dirty="0"/>
          </a:p>
        </p:txBody>
      </p:sp>
      <p:sp>
        <p:nvSpPr>
          <p:cNvPr id="474" name="Google Shape;474;g6211f007f8_0_58"/>
          <p:cNvSpPr txBox="1"/>
          <p:nvPr/>
        </p:nvSpPr>
        <p:spPr>
          <a:xfrm>
            <a:off x="360150" y="2067204"/>
            <a:ext cx="8277413" cy="407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g6211f007f8_0_58"/>
          <p:cNvSpPr txBox="1"/>
          <p:nvPr/>
        </p:nvSpPr>
        <p:spPr>
          <a:xfrm>
            <a:off x="24956" y="2681408"/>
            <a:ext cx="89478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04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❑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Při práci s tématem lze využít tzv. </a:t>
            </a:r>
            <a:r>
              <a:rPr kumimoji="0" lang="cs-CZ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myšlenkových map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73050" algn="l" defTabSz="914400" rtl="0" eaLnBrk="1" fontAlgn="auto" latinLnBrk="0" hangingPunct="1">
              <a:lnSpc>
                <a:spcPct val="150000"/>
              </a:lnSpc>
              <a:spcBef>
                <a:spcPts val="7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grafické znázornění tématu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73050" algn="l" defTabSz="914400" rtl="0" eaLnBrk="1" fontAlgn="auto" latinLnBrk="0" hangingPunct="1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aplikace - </a:t>
            </a:r>
            <a:r>
              <a:rPr kumimoji="0" lang="cs-CZ" sz="2600" b="0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3"/>
              </a:rPr>
              <a:t>Pět nejlepších nástrojů pro tvorbu myšlenkových map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76" name="Google Shape;476;g6211f007f8_0_58" descr="žárovka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69200" y="0"/>
            <a:ext cx="157480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1590</Words>
  <Application>Microsoft Office PowerPoint</Application>
  <PresentationFormat>Předvádění na obrazovce (4:3)</PresentationFormat>
  <Paragraphs>377</Paragraphs>
  <Slides>46</Slides>
  <Notes>43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Calibri</vt:lpstr>
      <vt:lpstr>Noto Sans Symbols</vt:lpstr>
      <vt:lpstr>Tahoma</vt:lpstr>
      <vt:lpstr>Wingdings</vt:lpstr>
      <vt:lpstr>Motiv Office</vt:lpstr>
      <vt:lpstr>Základy práce s informačními zdroji pro bc. studenty MVZ2021</vt:lpstr>
      <vt:lpstr>Prezentace aplikace PowerPoint</vt:lpstr>
      <vt:lpstr>Prezentace aplikace PowerPoint</vt:lpstr>
      <vt:lpstr>Prezentace aplikace PowerPoint</vt:lpstr>
      <vt:lpstr>Výzkumná otázka</vt:lpstr>
      <vt:lpstr>Volba výzkumné otázky</vt:lpstr>
      <vt:lpstr>Volba výzkumné otázky II.</vt:lpstr>
      <vt:lpstr>Klíčová slova</vt:lpstr>
      <vt:lpstr>Myšlenkové mapy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Praktické vyhledávání v databázích </vt:lpstr>
      <vt:lpstr>Doporučené databáze</vt:lpstr>
      <vt:lpstr>Prezentace aplikace PowerPoint</vt:lpstr>
      <vt:lpstr>Prezentace aplikace PowerPoint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bc. studenty MVZ2021</dc:title>
  <dc:creator>Aneta Pilátová</dc:creator>
  <cp:lastModifiedBy>Dana Mazancová</cp:lastModifiedBy>
  <cp:revision>62</cp:revision>
  <cp:lastPrinted>2020-12-02T13:15:04Z</cp:lastPrinted>
  <dcterms:created xsi:type="dcterms:W3CDTF">2019-07-22T10:37:01Z</dcterms:created>
  <dcterms:modified xsi:type="dcterms:W3CDTF">2021-04-22T07:58:38Z</dcterms:modified>
</cp:coreProperties>
</file>