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435" r:id="rId4"/>
    <p:sldId id="436" r:id="rId5"/>
    <p:sldId id="397" r:id="rId6"/>
    <p:sldId id="437" r:id="rId7"/>
    <p:sldId id="257" r:id="rId8"/>
    <p:sldId id="259" r:id="rId9"/>
    <p:sldId id="398" r:id="rId10"/>
    <p:sldId id="438" r:id="rId11"/>
    <p:sldId id="439" r:id="rId12"/>
    <p:sldId id="260" r:id="rId13"/>
    <p:sldId id="472" r:id="rId14"/>
    <p:sldId id="482" r:id="rId15"/>
    <p:sldId id="480" r:id="rId16"/>
    <p:sldId id="481" r:id="rId17"/>
    <p:sldId id="262" r:id="rId18"/>
    <p:sldId id="263" r:id="rId19"/>
    <p:sldId id="408" r:id="rId20"/>
    <p:sldId id="467" r:id="rId21"/>
    <p:sldId id="402" r:id="rId22"/>
    <p:sldId id="440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68" r:id="rId31"/>
    <p:sldId id="264" r:id="rId32"/>
    <p:sldId id="449" r:id="rId33"/>
    <p:sldId id="450" r:id="rId34"/>
    <p:sldId id="407" r:id="rId35"/>
    <p:sldId id="405" r:id="rId36"/>
    <p:sldId id="315" r:id="rId37"/>
    <p:sldId id="317" r:id="rId38"/>
    <p:sldId id="473" r:id="rId39"/>
    <p:sldId id="454" r:id="rId40"/>
    <p:sldId id="265" r:id="rId41"/>
    <p:sldId id="320" r:id="rId42"/>
    <p:sldId id="286" r:id="rId43"/>
    <p:sldId id="451" r:id="rId44"/>
    <p:sldId id="266" r:id="rId45"/>
    <p:sldId id="452" r:id="rId46"/>
    <p:sldId id="453" r:id="rId47"/>
    <p:sldId id="268" r:id="rId48"/>
    <p:sldId id="271" r:id="rId49"/>
    <p:sldId id="410" r:id="rId50"/>
    <p:sldId id="411" r:id="rId51"/>
    <p:sldId id="412" r:id="rId52"/>
    <p:sldId id="455" r:id="rId53"/>
    <p:sldId id="272" r:id="rId54"/>
    <p:sldId id="456" r:id="rId55"/>
    <p:sldId id="321" r:id="rId56"/>
    <p:sldId id="274" r:id="rId57"/>
    <p:sldId id="275" r:id="rId58"/>
    <p:sldId id="323" r:id="rId59"/>
    <p:sldId id="457" r:id="rId60"/>
    <p:sldId id="322" r:id="rId61"/>
    <p:sldId id="458" r:id="rId62"/>
    <p:sldId id="279" r:id="rId63"/>
    <p:sldId id="459" r:id="rId64"/>
    <p:sldId id="420" r:id="rId65"/>
    <p:sldId id="280" r:id="rId66"/>
    <p:sldId id="283" r:id="rId67"/>
    <p:sldId id="325" r:id="rId68"/>
    <p:sldId id="460" r:id="rId69"/>
    <p:sldId id="281" r:id="rId70"/>
    <p:sldId id="326" r:id="rId71"/>
    <p:sldId id="413" r:id="rId72"/>
    <p:sldId id="287" r:id="rId73"/>
    <p:sldId id="342" r:id="rId74"/>
    <p:sldId id="344" r:id="rId75"/>
    <p:sldId id="345" r:id="rId76"/>
    <p:sldId id="474" r:id="rId77"/>
    <p:sldId id="284" r:id="rId78"/>
    <p:sldId id="461" r:id="rId79"/>
    <p:sldId id="334" r:id="rId80"/>
    <p:sldId id="346" r:id="rId81"/>
    <p:sldId id="469" r:id="rId82"/>
    <p:sldId id="333" r:id="rId83"/>
    <p:sldId id="332" r:id="rId84"/>
    <p:sldId id="414" r:id="rId85"/>
    <p:sldId id="338" r:id="rId86"/>
    <p:sldId id="336" r:id="rId87"/>
    <p:sldId id="335" r:id="rId88"/>
    <p:sldId id="415" r:id="rId89"/>
    <p:sldId id="462" r:id="rId90"/>
    <p:sldId id="285" r:id="rId91"/>
    <p:sldId id="282" r:id="rId92"/>
    <p:sldId id="328" r:id="rId93"/>
    <p:sldId id="416" r:id="rId94"/>
    <p:sldId id="327" r:id="rId95"/>
    <p:sldId id="475" r:id="rId96"/>
    <p:sldId id="330" r:id="rId97"/>
    <p:sldId id="331" r:id="rId98"/>
    <p:sldId id="347" r:id="rId99"/>
    <p:sldId id="348" r:id="rId100"/>
    <p:sldId id="417" r:id="rId101"/>
    <p:sldId id="353" r:id="rId102"/>
    <p:sldId id="354" r:id="rId103"/>
    <p:sldId id="355" r:id="rId104"/>
    <p:sldId id="289" r:id="rId105"/>
    <p:sldId id="290" r:id="rId106"/>
    <p:sldId id="291" r:id="rId107"/>
    <p:sldId id="356" r:id="rId108"/>
    <p:sldId id="418" r:id="rId109"/>
    <p:sldId id="359" r:id="rId110"/>
    <p:sldId id="358" r:id="rId111"/>
    <p:sldId id="357" r:id="rId112"/>
    <p:sldId id="292" r:id="rId113"/>
    <p:sldId id="360" r:id="rId114"/>
    <p:sldId id="293" r:id="rId115"/>
    <p:sldId id="361" r:id="rId116"/>
    <p:sldId id="294" r:id="rId117"/>
    <p:sldId id="362" r:id="rId118"/>
    <p:sldId id="295" r:id="rId119"/>
    <p:sldId id="364" r:id="rId120"/>
    <p:sldId id="296" r:id="rId121"/>
    <p:sldId id="363" r:id="rId122"/>
    <p:sldId id="297" r:id="rId123"/>
    <p:sldId id="298" r:id="rId124"/>
    <p:sldId id="419" r:id="rId125"/>
    <p:sldId id="299" r:id="rId126"/>
    <p:sldId id="470" r:id="rId127"/>
    <p:sldId id="366" r:id="rId128"/>
    <p:sldId id="476" r:id="rId129"/>
    <p:sldId id="371" r:id="rId130"/>
    <p:sldId id="424" r:id="rId131"/>
    <p:sldId id="372" r:id="rId132"/>
    <p:sldId id="304" r:id="rId133"/>
    <p:sldId id="425" r:id="rId134"/>
    <p:sldId id="305" r:id="rId135"/>
    <p:sldId id="376" r:id="rId136"/>
    <p:sldId id="375" r:id="rId137"/>
    <p:sldId id="374" r:id="rId138"/>
    <p:sldId id="377" r:id="rId139"/>
    <p:sldId id="378" r:id="rId140"/>
    <p:sldId id="463" r:id="rId141"/>
    <p:sldId id="464" r:id="rId142"/>
    <p:sldId id="307" r:id="rId143"/>
    <p:sldId id="477" r:id="rId144"/>
    <p:sldId id="379" r:id="rId145"/>
    <p:sldId id="380" r:id="rId146"/>
    <p:sldId id="308" r:id="rId147"/>
    <p:sldId id="426" r:id="rId148"/>
    <p:sldId id="478" r:id="rId149"/>
    <p:sldId id="309" r:id="rId150"/>
    <p:sldId id="479" r:id="rId151"/>
    <p:sldId id="465" r:id="rId152"/>
    <p:sldId id="381" r:id="rId153"/>
    <p:sldId id="428" r:id="rId154"/>
    <p:sldId id="429" r:id="rId155"/>
    <p:sldId id="430" r:id="rId156"/>
    <p:sldId id="466" r:id="rId157"/>
    <p:sldId id="383" r:id="rId158"/>
    <p:sldId id="431" r:id="rId159"/>
    <p:sldId id="311" r:id="rId160"/>
    <p:sldId id="384" r:id="rId161"/>
    <p:sldId id="385" r:id="rId162"/>
    <p:sldId id="432" r:id="rId163"/>
    <p:sldId id="386" r:id="rId164"/>
    <p:sldId id="387" r:id="rId165"/>
    <p:sldId id="434" r:id="rId166"/>
    <p:sldId id="312" r:id="rId167"/>
    <p:sldId id="391" r:id="rId168"/>
    <p:sldId id="390" r:id="rId169"/>
    <p:sldId id="471" r:id="rId170"/>
    <p:sldId id="393" r:id="rId171"/>
    <p:sldId id="396" r:id="rId172"/>
    <p:sldId id="395" r:id="rId173"/>
    <p:sldId id="483" r:id="rId174"/>
    <p:sldId id="313" r:id="rId175"/>
    <p:sldId id="388" r:id="rId176"/>
    <p:sldId id="389" r:id="rId177"/>
    <p:sldId id="314" r:id="rId17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14710-6E17-46D8-81B3-53C44B9CF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AA9B9BE-EFE3-4470-B98B-26ED2B40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45F51-11AD-4CB7-BF17-BB4F6CF3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06592E-407B-4582-B41C-BF6E5EF9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BDF71B-0E54-45BB-BC43-6696A2B4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4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BD1C-DEBE-4662-84BC-DDC3A7AF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4CEF96-5321-4692-B341-D3D5129A8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69E591-4A1C-4414-9A73-8F8D9A6B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DB184-E3CD-496E-BA9E-8C0D5ABC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256FCB-3669-4081-A413-D83879FC6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4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2EF0C79-8B4A-46B8-AAC0-0C9DBF3F3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1A12EF-A28C-42E5-B86C-F43E5976A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64F0C-532F-4FE2-977A-C575C9C9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4D9C68-34E4-48CB-9E7C-48F7D729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946E2B-1F66-4BF6-BEBF-F783DF20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2BE61-6126-4A48-8F60-20565A73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40CC0-929D-4E2F-8DD9-DBEA353D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2EC8F2-B8B2-49C5-A297-4BCC2232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D214B6-A565-429B-8634-233869A0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ECFAFD-D49E-4EDB-A94F-6FDE4F63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00A7C-E20B-4559-B21D-08AABADE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1E7F9F-2801-4096-8E28-18F1F961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7972B-65D0-4C5E-BA62-401BA6A6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01F7FC-B512-4743-B7F7-A84F5177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2AF5DE-7181-4059-BCA7-C1338078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21B01-5F33-4459-9C50-AFFC4BA7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A0966-DEE4-40AA-9783-CBC32B31E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A91A443-CDF4-4127-8702-96B58C019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B5E176-428C-4074-B746-11FC17B3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C59D5-CCBB-429A-AC76-A591D538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E0E4B5-72F3-4E27-AA43-C86E7D6C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A9AA7-EA0D-49D8-9E30-33C3E3F7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76CA45-A352-49AB-B874-A13ABC6F5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26D5C5-84BE-49C8-82EC-DE20B27EA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18E830-B654-40D7-859A-8BE9B5B5F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7F85B45-8DC6-4FB4-A782-A4F62C7C7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575BA5-B91B-482A-8544-2E760789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E74270-8B6F-487A-B65F-97188BB5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F498AE6-F19F-4D47-BD74-EB5B9E87A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FD3AB-E4AB-493D-A448-1407AA95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14A119-2CB3-45EF-AFD5-0D0D71AD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E43DDDF-0B9F-4A9A-9524-F13C1D7A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F835FC-7BA4-428E-88DF-001CB9BF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CF2139-E512-4A90-9BDF-2C947F09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BF8C5E-E6A5-40E2-9C39-80352EF5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EEB1F-9388-44BB-B39F-952EC632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3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2F430-5D52-4D68-88E6-C8B0732F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8BCE83-0022-4C0B-9E1A-1D8AB7AFA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F0DA1-5C73-4602-A392-BD8DDCAD6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52C7DE-379D-441C-ABF1-A28B3265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87AE29-A495-4EE7-B82B-6F5231EB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25A392-EC01-4794-BE3C-F690FDED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83D4A2-08D7-4D66-A538-90CF8D3EE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2E4BAED-BF3A-4A51-83FA-B2109BABF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8D04B8-B4C8-4112-BA84-6E6085655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8686D8-9DF5-4C4D-ABB9-C98E4972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1290CB-63D1-4771-B8F3-E119F386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C3C7D6-DDFB-4366-8A53-1641DE9A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C0EDDC-7A14-496C-9442-D3F295FC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FC376A-B55A-4588-9D16-1719E200D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A36814-50BC-4C29-B0FC-26DD44FD9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9DC9-FF0A-4B78-8147-9BBBFAAF236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590AC9-8325-4E26-B670-D5FFCBF64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10FF7-4343-4761-A1E0-97B539ED0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879FC-E196-4658-BC21-7E3B94436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mail/mail_posli?to=petr.svaton%40mail.muni.cz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301A5-9942-4E8D-99A6-0217D73F8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Mezinárodní obchodní režim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3EB3A6-845B-4EF8-9906-1930BEDDA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jaro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2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6949E-2523-49DF-B34B-2CF3D224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013C8-C6A2-4EE0-ADE4-391334F5F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Úkoly – 10 bodů (5 za každý)</a:t>
            </a:r>
          </a:p>
          <a:p>
            <a:r>
              <a:rPr lang="cs-CZ" dirty="0"/>
              <a:t>Seminář – 5 bodů</a:t>
            </a:r>
          </a:p>
          <a:p>
            <a:r>
              <a:rPr lang="cs-CZ" dirty="0"/>
              <a:t>Zkouška – 20 bodů (4x5)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9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7C066-50D6-4D73-83D6-DE4EB101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šipka&#10;&#10;Popis byl vytvořen automaticky">
            <a:extLst>
              <a:ext uri="{FF2B5EF4-FFF2-40B4-BE49-F238E27FC236}">
                <a16:creationId xmlns:a16="http://schemas.microsoft.com/office/drawing/2014/main" id="{8D4B09B5-692C-4858-9C03-8211E9322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901031"/>
            <a:ext cx="7620000" cy="4200525"/>
          </a:xfrm>
        </p:spPr>
      </p:pic>
    </p:spTree>
    <p:extLst>
      <p:ext uri="{BB962C8B-B14F-4D97-AF65-F5344CB8AC3E}">
        <p14:creationId xmlns:p14="http://schemas.microsoft.com/office/powerpoint/2010/main" val="34467572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8C6B-3514-4E3C-BCBE-E85DC1D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B27AF9-1BE3-46E5-8E28-5B48E8AE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Královská africká společnost</a:t>
            </a:r>
          </a:p>
          <a:p>
            <a:endParaRPr lang="en-US" dirty="0"/>
          </a:p>
        </p:txBody>
      </p:sp>
      <p:pic>
        <p:nvPicPr>
          <p:cNvPr id="7" name="Zástupný obsah 3" descr="Obsah obrázku hodiny&#10;&#10;Popis byl vytvořen automaticky">
            <a:extLst>
              <a:ext uri="{FF2B5EF4-FFF2-40B4-BE49-F238E27FC236}">
                <a16:creationId xmlns:a16="http://schemas.microsoft.com/office/drawing/2014/main" id="{A2F7EC8B-1CC1-46A6-ABCD-4BD58EAE1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14" y="2219325"/>
            <a:ext cx="3983524" cy="383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037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68EBB-1F33-4244-AE42-29112F28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6EE6D-0997-4AF9-B25F-791260C8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„Free </a:t>
            </a:r>
            <a:r>
              <a:rPr lang="cs-CZ" dirty="0" err="1"/>
              <a:t>trade</a:t>
            </a:r>
            <a:r>
              <a:rPr lang="cs-CZ" dirty="0"/>
              <a:t>“ – původní význam byl požadavek zrušení státních monopolů na zahraniční obchod a svoboda občanů obchodovat – ne rušení cel</a:t>
            </a:r>
          </a:p>
          <a:p>
            <a:r>
              <a:rPr lang="cs-CZ" dirty="0"/>
              <a:t>Předtím častá politika státu vytvářet monopoly </a:t>
            </a:r>
          </a:p>
          <a:p>
            <a:r>
              <a:rPr lang="cs-CZ" dirty="0"/>
              <a:t>&gt; často jako zdroj peněz pro stát nebo odměnu spojencům panovníka</a:t>
            </a:r>
          </a:p>
          <a:p>
            <a:r>
              <a:rPr lang="cs-CZ" b="1" dirty="0"/>
              <a:t>Toto už merkantilisté kritizovali jako neefektivní a škodlivé</a:t>
            </a:r>
            <a:r>
              <a:rPr lang="cs-CZ" dirty="0"/>
              <a:t>, v Anglii většina zrušena po Slavné revoluci</a:t>
            </a:r>
          </a:p>
        </p:txBody>
      </p:sp>
    </p:spTree>
    <p:extLst>
      <p:ext uri="{BB962C8B-B14F-4D97-AF65-F5344CB8AC3E}">
        <p14:creationId xmlns:p14="http://schemas.microsoft.com/office/powerpoint/2010/main" val="29157737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68EBB-1F33-4244-AE42-29112F28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6EE6D-0997-4AF9-B25F-791260C8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debatě s merkantilisty se postupně objevují i požadavky volného obchodu v dnešním slova smyslu</a:t>
            </a:r>
          </a:p>
        </p:txBody>
      </p:sp>
    </p:spTree>
    <p:extLst>
      <p:ext uri="{BB962C8B-B14F-4D97-AF65-F5344CB8AC3E}">
        <p14:creationId xmlns:p14="http://schemas.microsoft.com/office/powerpoint/2010/main" val="37903253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84EFA-E821-4FDC-B729-0DB503C8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9D716-C55F-446C-B985-8C2354F26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Útok na požadavek obchodního přebytku</a:t>
            </a:r>
          </a:p>
          <a:p>
            <a:r>
              <a:rPr lang="cs-CZ" dirty="0"/>
              <a:t>Roger </a:t>
            </a:r>
            <a:r>
              <a:rPr lang="cs-CZ" dirty="0" err="1"/>
              <a:t>Coke</a:t>
            </a:r>
            <a:r>
              <a:rPr lang="cs-CZ" dirty="0"/>
              <a:t> (1670): Irové exportují 8krát více než importují a jsou čím dál chudší. Holanďané dovážejí všechno, co si lze představit, a jsou nejbohatší na světě</a:t>
            </a:r>
          </a:p>
          <a:p>
            <a:r>
              <a:rPr lang="cs-CZ" dirty="0"/>
              <a:t>Jacob </a:t>
            </a:r>
            <a:r>
              <a:rPr lang="cs-CZ" dirty="0" err="1"/>
              <a:t>Vanderlint</a:t>
            </a:r>
            <a:r>
              <a:rPr lang="cs-CZ" dirty="0"/>
              <a:t> (1734) a David </a:t>
            </a:r>
            <a:r>
              <a:rPr lang="cs-CZ" dirty="0" err="1"/>
              <a:t>Hume</a:t>
            </a:r>
            <a:r>
              <a:rPr lang="cs-CZ" dirty="0"/>
              <a:t> (1752) – obchodní přebytek přiláká zlato, to povede k růstu cen, tím se staneme méně konkurenceschopnými a bilance se vyrovná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36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7F70B-14CC-41EE-B7EB-E9B7F9F4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149F7-4335-4883-B28E-9F976828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Dnes:</a:t>
            </a:r>
          </a:p>
          <a:p>
            <a:endParaRPr lang="cs-CZ" dirty="0"/>
          </a:p>
          <a:p>
            <a:r>
              <a:rPr lang="cs-CZ" dirty="0"/>
              <a:t>Pokud Japonsko má kladnou bilanci s USA, znamená to, že Američané nakupují japonské jeny, aby jimi mohli zaplatit za zboží </a:t>
            </a:r>
          </a:p>
          <a:p>
            <a:r>
              <a:rPr lang="cs-CZ" dirty="0"/>
              <a:t>Tím na devizovém trhu ubývá jenů a přibývá dolarů &gt; jen posiluje &gt; japonské zboží je relativně dražší &gt; bilance se vyrovnává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230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1A0CA-2559-4885-B0AA-A689E2B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65708-B39B-48BC-A2B4-17C9894B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potřebnosti držet drahé kovy</a:t>
            </a:r>
          </a:p>
          <a:p>
            <a:r>
              <a:rPr lang="cs-CZ" dirty="0" err="1"/>
              <a:t>Hume</a:t>
            </a:r>
            <a:r>
              <a:rPr lang="cs-CZ" dirty="0"/>
              <a:t> – Španělsko dovezlo z Nového světa nepředstavitelné množství zlata a stříbra, které bylo nakonec všechno utraceno za cizí zboží</a:t>
            </a:r>
          </a:p>
          <a:p>
            <a:r>
              <a:rPr lang="cs-CZ" b="1" dirty="0"/>
              <a:t>&gt; růst cen zruinoval podnikatele</a:t>
            </a:r>
            <a:r>
              <a:rPr lang="cs-CZ" dirty="0"/>
              <a:t>, kteří přestali být konkurenceschopní</a:t>
            </a:r>
          </a:p>
        </p:txBody>
      </p:sp>
    </p:spTree>
    <p:extLst>
      <p:ext uri="{BB962C8B-B14F-4D97-AF65-F5344CB8AC3E}">
        <p14:creationId xmlns:p14="http://schemas.microsoft.com/office/powerpoint/2010/main" val="14205342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1A0CA-2559-4885-B0AA-A689E2B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65708-B39B-48BC-A2B4-17C9894B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potřebnosti držet drahé kovy</a:t>
            </a:r>
          </a:p>
          <a:p>
            <a:r>
              <a:rPr lang="cs-CZ" dirty="0" err="1"/>
              <a:t>Hume</a:t>
            </a:r>
            <a:r>
              <a:rPr lang="cs-CZ" dirty="0"/>
              <a:t> – Španělsko dovezlo z Nového světa nepředstavitelné množství zlata a stříbra, které bylo nakonec všechno utraceno za cizí zboží</a:t>
            </a:r>
          </a:p>
          <a:p>
            <a:r>
              <a:rPr lang="cs-CZ" dirty="0"/>
              <a:t>&gt; růst cen zruinoval podnikatele, kteří přestali být konkurenceschopní</a:t>
            </a:r>
          </a:p>
          <a:p>
            <a:r>
              <a:rPr lang="cs-CZ" b="1" dirty="0"/>
              <a:t>Naopak pokud bychom přes noc přišli o polovinu zlata, ceny by klesly, ale naše bohatství by zůstalo stejné, navíc bychom byli více konkurenceschopní</a:t>
            </a:r>
          </a:p>
        </p:txBody>
      </p:sp>
    </p:spTree>
    <p:extLst>
      <p:ext uri="{BB962C8B-B14F-4D97-AF65-F5344CB8AC3E}">
        <p14:creationId xmlns:p14="http://schemas.microsoft.com/office/powerpoint/2010/main" val="19316871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1A0CA-2559-4885-B0AA-A689E2BE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A65708-B39B-48BC-A2B4-17C9894B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Kritika potřebnosti držet drahé kovy</a:t>
            </a:r>
          </a:p>
          <a:p>
            <a:r>
              <a:rPr lang="cs-CZ" dirty="0" err="1"/>
              <a:t>Hume</a:t>
            </a:r>
            <a:r>
              <a:rPr lang="cs-CZ" dirty="0"/>
              <a:t> – Španělsko dovezlo z Nového světa nepředstavitelné množství zlata a stříbra, které bylo nakonec všechno utraceno za cizí zboží</a:t>
            </a:r>
          </a:p>
          <a:p>
            <a:r>
              <a:rPr lang="cs-CZ" dirty="0"/>
              <a:t>&gt; růst cen zruinoval podnikatele, kteří přestali být konkurenceschopní</a:t>
            </a:r>
          </a:p>
          <a:p>
            <a:r>
              <a:rPr lang="cs-CZ" dirty="0"/>
              <a:t>Naopak pokud bychom přes noc přišli o polovinu zlata, ceny by klesly, ale naše bohatství by zůstalo stejné, navíc bychom byli více konkurenceschopní</a:t>
            </a:r>
          </a:p>
          <a:p>
            <a:r>
              <a:rPr lang="cs-CZ" dirty="0"/>
              <a:t>&gt; </a:t>
            </a:r>
            <a:r>
              <a:rPr lang="cs-CZ" b="1" dirty="0"/>
              <a:t>Klíčem k bohatství je práce a kapitál, import není zlo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47311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D733-2F51-4444-AD6F-56ACC05E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057C-B64A-46CA-B7C2-0EBCE8A0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Nicholas </a:t>
            </a:r>
            <a:r>
              <a:rPr lang="cs-CZ" dirty="0" err="1"/>
              <a:t>Bardon</a:t>
            </a:r>
            <a:r>
              <a:rPr lang="cs-CZ" dirty="0"/>
              <a:t> (1690) – mezinárodní obchod je de facto barter, </a:t>
            </a:r>
            <a:r>
              <a:rPr lang="cs-CZ" b="1" dirty="0"/>
              <a:t>když zakážeme import něčeho, snížíme svůj export</a:t>
            </a:r>
          </a:p>
        </p:txBody>
      </p:sp>
    </p:spTree>
    <p:extLst>
      <p:ext uri="{BB962C8B-B14F-4D97-AF65-F5344CB8AC3E}">
        <p14:creationId xmlns:p14="http://schemas.microsoft.com/office/powerpoint/2010/main" val="23426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04D2E-0A79-4076-82F7-48C62F024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A9155E-2CA2-46BF-8A53-71C7F92CF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33-35 bodů „</a:t>
            </a:r>
            <a:r>
              <a:rPr lang="cs-CZ" b="1" dirty="0"/>
              <a:t>A</a:t>
            </a:r>
            <a:r>
              <a:rPr lang="cs-CZ" dirty="0"/>
              <a:t>“ </a:t>
            </a:r>
          </a:p>
          <a:p>
            <a:r>
              <a:rPr lang="cs-CZ" dirty="0"/>
              <a:t>30-32 bodů „</a:t>
            </a:r>
            <a:r>
              <a:rPr lang="cs-CZ" b="1" dirty="0"/>
              <a:t>B</a:t>
            </a:r>
            <a:r>
              <a:rPr lang="cs-CZ" dirty="0"/>
              <a:t>“ </a:t>
            </a:r>
          </a:p>
          <a:p>
            <a:r>
              <a:rPr lang="cs-CZ" dirty="0"/>
              <a:t>27-29 bodů „</a:t>
            </a:r>
            <a:r>
              <a:rPr lang="cs-CZ" b="1" dirty="0"/>
              <a:t>C</a:t>
            </a:r>
            <a:r>
              <a:rPr lang="cs-CZ" dirty="0"/>
              <a:t>“ </a:t>
            </a:r>
          </a:p>
          <a:p>
            <a:r>
              <a:rPr lang="cs-CZ" dirty="0"/>
              <a:t>24-26 bodů „</a:t>
            </a:r>
            <a:r>
              <a:rPr lang="cs-CZ" b="1" dirty="0"/>
              <a:t>D</a:t>
            </a:r>
            <a:r>
              <a:rPr lang="cs-CZ" dirty="0"/>
              <a:t>“ </a:t>
            </a:r>
          </a:p>
          <a:p>
            <a:r>
              <a:rPr lang="cs-CZ" dirty="0"/>
              <a:t>20-23 bodů „</a:t>
            </a:r>
            <a:r>
              <a:rPr lang="cs-CZ" b="1" dirty="0"/>
              <a:t>E</a:t>
            </a:r>
            <a:r>
              <a:rPr lang="cs-CZ" dirty="0"/>
              <a:t>“ </a:t>
            </a:r>
          </a:p>
          <a:p>
            <a:r>
              <a:rPr lang="cs-CZ" dirty="0"/>
              <a:t>0-19 bodů „</a:t>
            </a:r>
            <a:r>
              <a:rPr lang="cs-CZ" b="1" dirty="0"/>
              <a:t>F</a:t>
            </a:r>
            <a:r>
              <a:rPr lang="cs-CZ" dirty="0"/>
              <a:t>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48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D733-2F51-4444-AD6F-56ACC05E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057C-B64A-46CA-B7C2-0EBCE8A0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Nicholas </a:t>
            </a:r>
            <a:r>
              <a:rPr lang="cs-CZ" dirty="0" err="1"/>
              <a:t>Barbon</a:t>
            </a:r>
            <a:r>
              <a:rPr lang="cs-CZ" dirty="0"/>
              <a:t> (1690) – mezinárodní obchod je de facto barter, když zakážeme import něčeho, snížíme svůj export</a:t>
            </a:r>
          </a:p>
          <a:p>
            <a:r>
              <a:rPr lang="cs-CZ" dirty="0" err="1"/>
              <a:t>Dudley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(1691) – </a:t>
            </a:r>
            <a:r>
              <a:rPr lang="cs-CZ" b="1" dirty="0"/>
              <a:t>národy jsou jako jednotlivá města v království</a:t>
            </a:r>
            <a:r>
              <a:rPr lang="cs-CZ" dirty="0"/>
              <a:t>, </a:t>
            </a:r>
            <a:r>
              <a:rPr lang="cs-CZ" b="1" dirty="0"/>
              <a:t>obchod je vzájemně výhodný</a:t>
            </a:r>
          </a:p>
        </p:txBody>
      </p:sp>
    </p:spTree>
    <p:extLst>
      <p:ext uri="{BB962C8B-B14F-4D97-AF65-F5344CB8AC3E}">
        <p14:creationId xmlns:p14="http://schemas.microsoft.com/office/powerpoint/2010/main" val="34955660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D733-2F51-4444-AD6F-56ACC05E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057C-B64A-46CA-B7C2-0EBCE8A0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Nicholas </a:t>
            </a:r>
            <a:r>
              <a:rPr lang="cs-CZ" dirty="0" err="1"/>
              <a:t>Bardon</a:t>
            </a:r>
            <a:r>
              <a:rPr lang="cs-CZ" dirty="0"/>
              <a:t> (1690) – mezinárodní obchod je de facto barter, když zakážeme import něčeho, snížíme svůj export</a:t>
            </a:r>
          </a:p>
          <a:p>
            <a:r>
              <a:rPr lang="cs-CZ" dirty="0" err="1"/>
              <a:t>Dudley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(1691) – národy jsou jako jednotlivá města v království, obchod je vzájemně výhodný</a:t>
            </a:r>
          </a:p>
          <a:p>
            <a:r>
              <a:rPr lang="cs-CZ" dirty="0" err="1"/>
              <a:t>Gardner</a:t>
            </a:r>
            <a:r>
              <a:rPr lang="cs-CZ" dirty="0"/>
              <a:t> (1697) – </a:t>
            </a:r>
            <a:r>
              <a:rPr lang="cs-CZ" b="1" dirty="0"/>
              <a:t>z protekce proti Indian </a:t>
            </a:r>
            <a:r>
              <a:rPr lang="cs-CZ" b="1" dirty="0" err="1"/>
              <a:t>calicoes</a:t>
            </a:r>
            <a:r>
              <a:rPr lang="cs-CZ" b="1" dirty="0"/>
              <a:t> budou profitovat jenom producenti textilu</a:t>
            </a:r>
            <a:r>
              <a:rPr lang="cs-CZ" dirty="0"/>
              <a:t>, </a:t>
            </a:r>
            <a:r>
              <a:rPr lang="cs-CZ" b="1" dirty="0"/>
              <a:t>zbytek Anglie zchudne kvůli dražšímu oblečení</a:t>
            </a:r>
          </a:p>
        </p:txBody>
      </p:sp>
    </p:spTree>
    <p:extLst>
      <p:ext uri="{BB962C8B-B14F-4D97-AF65-F5344CB8AC3E}">
        <p14:creationId xmlns:p14="http://schemas.microsoft.com/office/powerpoint/2010/main" val="348943477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D733-2F51-4444-AD6F-56ACC05E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057C-B64A-46CA-B7C2-0EBCE8A0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Nicholas </a:t>
            </a:r>
            <a:r>
              <a:rPr lang="cs-CZ" dirty="0" err="1"/>
              <a:t>Bardon</a:t>
            </a:r>
            <a:r>
              <a:rPr lang="cs-CZ" dirty="0"/>
              <a:t> (1690) – mezinárodní obchod je de facto barter, když zakážeme import něčeho, snížíme svůj export</a:t>
            </a:r>
          </a:p>
          <a:p>
            <a:r>
              <a:rPr lang="cs-CZ" dirty="0" err="1"/>
              <a:t>Dudley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(1691) – národy jsou jako jednotlivá města v království, obchod je vzájemně výhodný</a:t>
            </a:r>
          </a:p>
          <a:p>
            <a:r>
              <a:rPr lang="cs-CZ" dirty="0" err="1"/>
              <a:t>Gardner</a:t>
            </a:r>
            <a:r>
              <a:rPr lang="cs-CZ" dirty="0"/>
              <a:t> (1697) – z protekce proti Indian </a:t>
            </a:r>
            <a:r>
              <a:rPr lang="cs-CZ" dirty="0" err="1"/>
              <a:t>calicoes</a:t>
            </a:r>
            <a:r>
              <a:rPr lang="cs-CZ" dirty="0"/>
              <a:t> budou profitovat jenom producenti textilu, zbytek Anglie zchudne kvůli dražšímu oblečení</a:t>
            </a:r>
          </a:p>
          <a:p>
            <a:r>
              <a:rPr lang="cs-CZ" dirty="0"/>
              <a:t>Charles </a:t>
            </a:r>
            <a:r>
              <a:rPr lang="cs-CZ" dirty="0" err="1"/>
              <a:t>Davenant</a:t>
            </a:r>
            <a:r>
              <a:rPr lang="cs-CZ" dirty="0"/>
              <a:t> (1696) – ekonomika je provázaná, stát by neměl </a:t>
            </a:r>
            <a:r>
              <a:rPr lang="cs-CZ" b="1" dirty="0"/>
              <a:t>podporovat jedno odvětví na úkor jiných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0099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D733-2F51-4444-AD6F-56ACC05E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057C-B64A-46CA-B7C2-0EBCE8A09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Nicholas </a:t>
            </a:r>
            <a:r>
              <a:rPr lang="cs-CZ" dirty="0" err="1"/>
              <a:t>Bardon</a:t>
            </a:r>
            <a:r>
              <a:rPr lang="cs-CZ" dirty="0"/>
              <a:t> (1690) – mezinárodní obchod je de facto barter, když zakážeme import něčeho, snížíme svůj export</a:t>
            </a:r>
          </a:p>
          <a:p>
            <a:r>
              <a:rPr lang="cs-CZ" dirty="0" err="1"/>
              <a:t>Dudley</a:t>
            </a:r>
            <a:r>
              <a:rPr lang="cs-CZ" dirty="0"/>
              <a:t> </a:t>
            </a:r>
            <a:r>
              <a:rPr lang="cs-CZ" dirty="0" err="1"/>
              <a:t>North</a:t>
            </a:r>
            <a:r>
              <a:rPr lang="cs-CZ" dirty="0"/>
              <a:t> (1691) – národy jsou jako jednotlivá města v království, obchod je vzájemně výhodný</a:t>
            </a:r>
          </a:p>
          <a:p>
            <a:r>
              <a:rPr lang="cs-CZ" dirty="0" err="1"/>
              <a:t>Gardner</a:t>
            </a:r>
            <a:r>
              <a:rPr lang="cs-CZ" dirty="0"/>
              <a:t> (1697) – z protekce proti Indian </a:t>
            </a:r>
            <a:r>
              <a:rPr lang="cs-CZ" dirty="0" err="1"/>
              <a:t>calicoes</a:t>
            </a:r>
            <a:r>
              <a:rPr lang="cs-CZ" dirty="0"/>
              <a:t> budou profitovat jenom producenti textilu, zbytek Anglie zchudne kvůli dražšímu oblečení</a:t>
            </a:r>
          </a:p>
          <a:p>
            <a:r>
              <a:rPr lang="cs-CZ" dirty="0"/>
              <a:t>Charles </a:t>
            </a:r>
            <a:r>
              <a:rPr lang="cs-CZ" dirty="0" err="1"/>
              <a:t>Davenant</a:t>
            </a:r>
            <a:r>
              <a:rPr lang="cs-CZ" dirty="0"/>
              <a:t> (1696) – ekonomika je provázaná, stát by neměl podporovat jedno odvětví na úkor jiných</a:t>
            </a:r>
          </a:p>
          <a:p>
            <a:r>
              <a:rPr lang="cs-CZ" dirty="0"/>
              <a:t>Jacob </a:t>
            </a:r>
            <a:r>
              <a:rPr lang="cs-CZ" dirty="0" err="1"/>
              <a:t>Vanderlint</a:t>
            </a:r>
            <a:r>
              <a:rPr lang="cs-CZ" dirty="0"/>
              <a:t> – </a:t>
            </a:r>
            <a:r>
              <a:rPr lang="cs-CZ" b="1" dirty="0"/>
              <a:t>pozor na </a:t>
            </a:r>
            <a:r>
              <a:rPr lang="cs-CZ" b="1" dirty="0" err="1"/>
              <a:t>retaliaci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580436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936EB-4647-4A53-BBB4-C07E2554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1CF6-F118-4FCA-9A62-FDB542BB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Davenant</a:t>
            </a:r>
            <a:r>
              <a:rPr lang="cs-CZ" dirty="0"/>
              <a:t>: „And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folly</a:t>
            </a:r>
            <a:r>
              <a:rPr lang="cs-CZ" dirty="0"/>
              <a:t> to </a:t>
            </a:r>
            <a:r>
              <a:rPr lang="cs-CZ" dirty="0" err="1"/>
              <a:t>compel</a:t>
            </a:r>
            <a:r>
              <a:rPr lang="cs-CZ" dirty="0"/>
              <a:t> a </a:t>
            </a:r>
            <a:r>
              <a:rPr lang="cs-CZ" dirty="0" err="1"/>
              <a:t>youth</a:t>
            </a:r>
            <a:r>
              <a:rPr lang="cs-CZ" dirty="0"/>
              <a:t> to </a:t>
            </a:r>
            <a:r>
              <a:rPr lang="cs-CZ" dirty="0" err="1"/>
              <a:t>that</a:t>
            </a:r>
            <a:r>
              <a:rPr lang="cs-CZ" dirty="0"/>
              <a:t> sort </a:t>
            </a:r>
            <a:r>
              <a:rPr lang="cs-CZ" dirty="0" err="1"/>
              <a:t>of</a:t>
            </a:r>
            <a:r>
              <a:rPr lang="cs-CZ" dirty="0"/>
              <a:t> study, to </a:t>
            </a:r>
            <a:r>
              <a:rPr lang="cs-CZ" dirty="0" err="1"/>
              <a:t>which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adopted</a:t>
            </a:r>
            <a:r>
              <a:rPr lang="cs-CZ" dirty="0"/>
              <a:t> by genius, and </a:t>
            </a:r>
            <a:r>
              <a:rPr lang="cs-CZ" dirty="0" err="1"/>
              <a:t>inclination</a:t>
            </a:r>
            <a:r>
              <a:rPr lang="cs-CZ" dirty="0"/>
              <a:t>: so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wise</a:t>
            </a:r>
            <a:r>
              <a:rPr lang="cs-CZ" dirty="0"/>
              <a:t>, to </a:t>
            </a:r>
            <a:r>
              <a:rPr lang="cs-CZ" dirty="0" err="1"/>
              <a:t>endeavour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country,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any </a:t>
            </a:r>
            <a:r>
              <a:rPr lang="cs-CZ" dirty="0" err="1"/>
              <a:t>commodity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any </a:t>
            </a:r>
            <a:r>
              <a:rPr lang="cs-CZ" dirty="0" err="1"/>
              <a:t>manufacture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, nor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, nor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bent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proper.“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091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936EB-4647-4A53-BBB4-C07E2554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1CF6-F118-4FCA-9A62-FDB542BBF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Davenant</a:t>
            </a:r>
            <a:r>
              <a:rPr lang="cs-CZ" dirty="0"/>
              <a:t>: „And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great</a:t>
            </a:r>
            <a:r>
              <a:rPr lang="cs-CZ" dirty="0"/>
              <a:t> </a:t>
            </a:r>
            <a:r>
              <a:rPr lang="cs-CZ" dirty="0" err="1"/>
              <a:t>folly</a:t>
            </a:r>
            <a:r>
              <a:rPr lang="cs-CZ" dirty="0"/>
              <a:t> to </a:t>
            </a:r>
            <a:r>
              <a:rPr lang="cs-CZ" dirty="0" err="1"/>
              <a:t>compel</a:t>
            </a:r>
            <a:r>
              <a:rPr lang="cs-CZ" dirty="0"/>
              <a:t> a </a:t>
            </a:r>
            <a:r>
              <a:rPr lang="cs-CZ" dirty="0" err="1"/>
              <a:t>youth</a:t>
            </a:r>
            <a:r>
              <a:rPr lang="cs-CZ" dirty="0"/>
              <a:t> to </a:t>
            </a:r>
            <a:r>
              <a:rPr lang="cs-CZ" dirty="0" err="1"/>
              <a:t>that</a:t>
            </a:r>
            <a:r>
              <a:rPr lang="cs-CZ" dirty="0"/>
              <a:t> sort </a:t>
            </a:r>
            <a:r>
              <a:rPr lang="cs-CZ" dirty="0" err="1"/>
              <a:t>of</a:t>
            </a:r>
            <a:r>
              <a:rPr lang="cs-CZ" dirty="0"/>
              <a:t> study, to </a:t>
            </a:r>
            <a:r>
              <a:rPr lang="cs-CZ" dirty="0" err="1"/>
              <a:t>which</a:t>
            </a:r>
            <a:r>
              <a:rPr lang="cs-CZ" dirty="0"/>
              <a:t> he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adopted</a:t>
            </a:r>
            <a:r>
              <a:rPr lang="cs-CZ" dirty="0"/>
              <a:t> by genius, and </a:t>
            </a:r>
            <a:r>
              <a:rPr lang="cs-CZ" dirty="0" err="1"/>
              <a:t>inclination</a:t>
            </a:r>
            <a:r>
              <a:rPr lang="cs-CZ" dirty="0"/>
              <a:t>: so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wise</a:t>
            </a:r>
            <a:r>
              <a:rPr lang="cs-CZ" dirty="0"/>
              <a:t>, to </a:t>
            </a:r>
            <a:r>
              <a:rPr lang="cs-CZ" dirty="0" err="1"/>
              <a:t>endeavour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introducing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country,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any </a:t>
            </a:r>
            <a:r>
              <a:rPr lang="cs-CZ" dirty="0" err="1"/>
              <a:t>commodity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any </a:t>
            </a:r>
            <a:r>
              <a:rPr lang="cs-CZ" dirty="0" err="1"/>
              <a:t>manufacture</a:t>
            </a:r>
            <a:r>
              <a:rPr lang="cs-CZ" dirty="0"/>
              <a:t>,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, nor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soil</a:t>
            </a:r>
            <a:r>
              <a:rPr lang="cs-CZ" dirty="0"/>
              <a:t>, nor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bent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proper.“</a:t>
            </a:r>
          </a:p>
          <a:p>
            <a:endParaRPr lang="cs-CZ" b="1" dirty="0"/>
          </a:p>
          <a:p>
            <a:r>
              <a:rPr lang="cs-CZ" b="1" dirty="0"/>
              <a:t>&gt; Pokud k něčemu nemáme podmínky, importujme to a dělejme něco, v čem jsme více produktivní a co za importy vyměníme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2365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AE22-74C1-4DB7-BCDB-C6662D80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E9E8E-0141-4505-83C3-AEA298FD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Gardner</a:t>
            </a:r>
            <a:r>
              <a:rPr lang="cs-CZ" dirty="0"/>
              <a:t> a </a:t>
            </a:r>
            <a:r>
              <a:rPr lang="cs-CZ" dirty="0" err="1"/>
              <a:t>Davenant</a:t>
            </a:r>
            <a:r>
              <a:rPr lang="cs-CZ" dirty="0"/>
              <a:t> – první </a:t>
            </a:r>
            <a:r>
              <a:rPr lang="cs-CZ" b="1" dirty="0">
                <a:solidFill>
                  <a:srgbClr val="FF0000"/>
                </a:solidFill>
              </a:rPr>
              <a:t>pojetí importu jako nepřímé produkce </a:t>
            </a:r>
            <a:r>
              <a:rPr lang="cs-CZ" dirty="0"/>
              <a:t>= dovozem levně získáme něco, co bychom jinak museli složitě vyrábět</a:t>
            </a:r>
          </a:p>
        </p:txBody>
      </p:sp>
    </p:spTree>
    <p:extLst>
      <p:ext uri="{BB962C8B-B14F-4D97-AF65-F5344CB8AC3E}">
        <p14:creationId xmlns:p14="http://schemas.microsoft.com/office/powerpoint/2010/main" val="38973326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F82B2-FBC6-4F43-A59E-F66F7670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16F77-EA6E-4972-8C19-C7C6A0CD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Henry </a:t>
            </a:r>
            <a:r>
              <a:rPr lang="cs-CZ" b="1" dirty="0" err="1"/>
              <a:t>Martyn</a:t>
            </a:r>
            <a:r>
              <a:rPr lang="cs-CZ" b="1" dirty="0"/>
              <a:t> (1701) </a:t>
            </a:r>
            <a:r>
              <a:rPr lang="cs-CZ" dirty="0"/>
              <a:t>– do té doby nejpropracovanější argumentace, podle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Tide</a:t>
            </a:r>
            <a:r>
              <a:rPr lang="cs-CZ" dirty="0"/>
              <a:t> ještě lepší než Adam Smith!</a:t>
            </a:r>
          </a:p>
        </p:txBody>
      </p:sp>
    </p:spTree>
    <p:extLst>
      <p:ext uri="{BB962C8B-B14F-4D97-AF65-F5344CB8AC3E}">
        <p14:creationId xmlns:p14="http://schemas.microsoft.com/office/powerpoint/2010/main" val="8677895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F82B2-FBC6-4F43-A59E-F66F7670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16F77-EA6E-4972-8C19-C7C6A0CD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Henry </a:t>
            </a:r>
            <a:r>
              <a:rPr lang="cs-CZ" b="1" dirty="0" err="1"/>
              <a:t>Martyn</a:t>
            </a:r>
            <a:r>
              <a:rPr lang="cs-CZ" b="1" dirty="0"/>
              <a:t> (1701) </a:t>
            </a:r>
            <a:r>
              <a:rPr lang="cs-CZ" dirty="0"/>
              <a:t>– do té doby nejpropracovanější argumentace, podle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Tide</a:t>
            </a:r>
            <a:r>
              <a:rPr lang="cs-CZ" dirty="0"/>
              <a:t> ještě lepší než Adam Smith!</a:t>
            </a:r>
          </a:p>
          <a:p>
            <a:r>
              <a:rPr lang="cs-CZ" dirty="0"/>
              <a:t>Import jako nepřímá produkce – </a:t>
            </a:r>
            <a:r>
              <a:rPr lang="cs-CZ" b="1" dirty="0"/>
              <a:t>import je jako mít lepší stroj, </a:t>
            </a:r>
            <a:r>
              <a:rPr lang="cs-CZ" dirty="0"/>
              <a:t>umožňuje nám to zvýšit spotřebu</a:t>
            </a:r>
          </a:p>
        </p:txBody>
      </p:sp>
    </p:spTree>
    <p:extLst>
      <p:ext uri="{BB962C8B-B14F-4D97-AF65-F5344CB8AC3E}">
        <p14:creationId xmlns:p14="http://schemas.microsoft.com/office/powerpoint/2010/main" val="287118233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F82B2-FBC6-4F43-A59E-F66F7670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16F77-EA6E-4972-8C19-C7C6A0CD5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Henry </a:t>
            </a:r>
            <a:r>
              <a:rPr lang="cs-CZ" b="1" dirty="0" err="1"/>
              <a:t>Martyn</a:t>
            </a:r>
            <a:r>
              <a:rPr lang="cs-CZ" b="1" dirty="0"/>
              <a:t> (1701) </a:t>
            </a:r>
            <a:r>
              <a:rPr lang="cs-CZ" dirty="0"/>
              <a:t>– do té doby nejpropracovanější argumentace, podle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Tide</a:t>
            </a:r>
            <a:r>
              <a:rPr lang="cs-CZ" dirty="0"/>
              <a:t> ještě lepší než Adam Smith!</a:t>
            </a:r>
          </a:p>
          <a:p>
            <a:r>
              <a:rPr lang="cs-CZ" dirty="0"/>
              <a:t>Import jako nepřímá produkce – </a:t>
            </a:r>
            <a:r>
              <a:rPr lang="cs-CZ" b="1" dirty="0"/>
              <a:t>import je jako mít lepší stroj, </a:t>
            </a:r>
            <a:r>
              <a:rPr lang="cs-CZ" dirty="0"/>
              <a:t>umožňuje nám to zvýšit spotřebu</a:t>
            </a:r>
          </a:p>
          <a:p>
            <a:r>
              <a:rPr lang="cs-CZ" dirty="0"/>
              <a:t>Předtím textil dělali tři lidé, teď jeden vyrobí něco, co se vyveze, za získané peníze se koupí oblečení z Indie. </a:t>
            </a:r>
            <a:r>
              <a:rPr lang="cs-CZ" b="1" dirty="0"/>
              <a:t>Další dva lidé jdou dělat jinou práci = ekonomický růst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650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6290F-4770-41A7-A8B3-87629092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654256-16D1-4A1B-9175-9618C927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78DF828-5A60-456F-9F2D-DAAFA78F2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12" y="681037"/>
            <a:ext cx="376636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904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EE630-1262-4B96-863C-FDA09CE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Henry </a:t>
            </a:r>
            <a:r>
              <a:rPr lang="cs-CZ" dirty="0" err="1"/>
              <a:t>Martyn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2FDA4-94C3-440D-B385-A7E181FF0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Protekce nekonkurenceschopného odvětví: </a:t>
            </a:r>
          </a:p>
          <a:p>
            <a:r>
              <a:rPr lang="cs-CZ" dirty="0"/>
              <a:t>“</a:t>
            </a:r>
            <a:r>
              <a:rPr lang="cs-CZ" b="1" dirty="0"/>
              <a:t>It </a:t>
            </a:r>
            <a:r>
              <a:rPr lang="cs-CZ" b="1" dirty="0" err="1"/>
              <a:t>is</a:t>
            </a:r>
            <a:r>
              <a:rPr lang="cs-CZ" b="1" dirty="0"/>
              <a:t> to </a:t>
            </a:r>
            <a:r>
              <a:rPr lang="cs-CZ" b="1" dirty="0" err="1"/>
              <a:t>oblige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things</a:t>
            </a:r>
            <a:r>
              <a:rPr lang="cs-CZ" b="1" dirty="0"/>
              <a:t> 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provided</a:t>
            </a:r>
            <a:r>
              <a:rPr lang="cs-CZ" b="1" dirty="0"/>
              <a:t> by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labour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many, </a:t>
            </a:r>
            <a:r>
              <a:rPr lang="cs-CZ" b="1" dirty="0" err="1"/>
              <a:t>which</a:t>
            </a:r>
            <a:r>
              <a:rPr lang="cs-CZ" b="1" dirty="0"/>
              <a:t> </a:t>
            </a:r>
            <a:r>
              <a:rPr lang="cs-CZ" b="1" dirty="0" err="1"/>
              <a:t>might</a:t>
            </a:r>
            <a:r>
              <a:rPr lang="cs-CZ" b="1" dirty="0"/>
              <a:t> as </a:t>
            </a:r>
            <a:r>
              <a:rPr lang="cs-CZ" b="1" dirty="0" err="1"/>
              <a:t>well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done by </a:t>
            </a:r>
            <a:r>
              <a:rPr lang="cs-CZ" b="1" dirty="0" err="1"/>
              <a:t>few</a:t>
            </a:r>
            <a:r>
              <a:rPr lang="cs-CZ" dirty="0"/>
              <a:t>; tis to </a:t>
            </a:r>
            <a:r>
              <a:rPr lang="cs-CZ" dirty="0" err="1"/>
              <a:t>oblige</a:t>
            </a:r>
            <a:r>
              <a:rPr lang="cs-CZ" dirty="0"/>
              <a:t> many to </a:t>
            </a:r>
            <a:r>
              <a:rPr lang="cs-CZ" dirty="0" err="1"/>
              <a:t>labor</a:t>
            </a:r>
            <a:r>
              <a:rPr lang="cs-CZ" dirty="0"/>
              <a:t> to no </a:t>
            </a:r>
            <a:r>
              <a:rPr lang="cs-CZ" dirty="0" err="1"/>
              <a:t>purpose</a:t>
            </a:r>
            <a:r>
              <a:rPr lang="cs-CZ" dirty="0"/>
              <a:t>, to no profit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kingdom</a:t>
            </a:r>
            <a:r>
              <a:rPr lang="cs-CZ" dirty="0"/>
              <a:t>, </a:t>
            </a:r>
            <a:r>
              <a:rPr lang="cs-CZ" b="1" dirty="0" err="1"/>
              <a:t>nay</a:t>
            </a:r>
            <a:r>
              <a:rPr lang="cs-CZ" b="1" dirty="0"/>
              <a:t>, to </a:t>
            </a:r>
            <a:r>
              <a:rPr lang="cs-CZ" b="1" dirty="0" err="1"/>
              <a:t>throw</a:t>
            </a:r>
            <a:r>
              <a:rPr lang="cs-CZ" b="1" dirty="0"/>
              <a:t> </a:t>
            </a:r>
            <a:r>
              <a:rPr lang="cs-CZ" b="1" dirty="0" err="1"/>
              <a:t>away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labour</a:t>
            </a:r>
            <a:r>
              <a:rPr lang="cs-CZ" b="1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profitable</a:t>
            </a:r>
            <a:r>
              <a:rPr lang="cs-CZ" dirty="0"/>
              <a:t>” 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398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EE630-1262-4B96-863C-FDA09CE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Henry </a:t>
            </a:r>
            <a:r>
              <a:rPr lang="cs-CZ" dirty="0" err="1"/>
              <a:t>Martyn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2FDA4-94C3-440D-B385-A7E181FF0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Protekcionismus: </a:t>
            </a:r>
          </a:p>
          <a:p>
            <a:r>
              <a:rPr lang="cs-CZ" dirty="0"/>
              <a:t>“It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oblige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labour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many,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 by </a:t>
            </a:r>
            <a:r>
              <a:rPr lang="cs-CZ" dirty="0" err="1"/>
              <a:t>few</a:t>
            </a:r>
            <a:r>
              <a:rPr lang="cs-CZ" dirty="0"/>
              <a:t>; tis to </a:t>
            </a:r>
            <a:r>
              <a:rPr lang="cs-CZ" dirty="0" err="1"/>
              <a:t>oblige</a:t>
            </a:r>
            <a:r>
              <a:rPr lang="cs-CZ" dirty="0"/>
              <a:t> many to </a:t>
            </a:r>
            <a:r>
              <a:rPr lang="cs-CZ" dirty="0" err="1"/>
              <a:t>labor</a:t>
            </a:r>
            <a:r>
              <a:rPr lang="cs-CZ" dirty="0"/>
              <a:t> to no </a:t>
            </a:r>
            <a:r>
              <a:rPr lang="cs-CZ" dirty="0" err="1"/>
              <a:t>purpose</a:t>
            </a:r>
            <a:r>
              <a:rPr lang="cs-CZ" dirty="0"/>
              <a:t>, to no profit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kingdom</a:t>
            </a:r>
            <a:r>
              <a:rPr lang="cs-CZ" dirty="0"/>
              <a:t>, </a:t>
            </a:r>
            <a:r>
              <a:rPr lang="cs-CZ" dirty="0" err="1"/>
              <a:t>nay</a:t>
            </a:r>
            <a:r>
              <a:rPr lang="cs-CZ" dirty="0"/>
              <a:t>, to </a:t>
            </a:r>
            <a:r>
              <a:rPr lang="cs-CZ" dirty="0" err="1"/>
              <a:t>throw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labour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otherwise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profitable</a:t>
            </a:r>
            <a:r>
              <a:rPr lang="cs-CZ" dirty="0"/>
              <a:t>” </a:t>
            </a:r>
          </a:p>
          <a:p>
            <a:r>
              <a:rPr lang="cs-CZ" dirty="0"/>
              <a:t>= </a:t>
            </a:r>
            <a:r>
              <a:rPr lang="cs-CZ" b="1" dirty="0"/>
              <a:t>náklady příležitosti </a:t>
            </a:r>
            <a:r>
              <a:rPr lang="cs-CZ" dirty="0"/>
              <a:t>– vypadá to, že jsme zachránili pracovní místa, ale ti lidé fakticky mohli být více produktivní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674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4F808-6A08-4F0F-9E4A-99ED9AC6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Henry </a:t>
            </a:r>
            <a:r>
              <a:rPr lang="cs-CZ" dirty="0" err="1"/>
              <a:t>Martyn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E6CBF-E9EB-44F3-A636-53FDD5CDF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Konkurence donutí Británii být produktivnější, dělat víc inovací a vyvážet levně do dalších zemí</a:t>
            </a:r>
          </a:p>
          <a:p>
            <a:r>
              <a:rPr lang="cs-CZ" b="1" dirty="0"/>
              <a:t>Trh je zdrojem růstu &gt; vláda vybere více peněz na daních &gt; může poskytnout veřejné statky (majáky atd.)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9735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57E5C-AE4B-4372-815E-4A5855C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Henry </a:t>
            </a:r>
            <a:r>
              <a:rPr lang="cs-CZ" dirty="0" err="1"/>
              <a:t>Martyn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5425CA-7EED-4C1C-8E23-AE26BB59D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Bůh stvořil moře, aby „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wants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supplied</a:t>
            </a:r>
            <a:r>
              <a:rPr lang="cs-CZ" dirty="0"/>
              <a:t> by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navigation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least and </a:t>
            </a:r>
            <a:r>
              <a:rPr lang="cs-CZ" dirty="0" err="1"/>
              <a:t>easiest</a:t>
            </a:r>
            <a:r>
              <a:rPr lang="cs-CZ" dirty="0"/>
              <a:t> </a:t>
            </a:r>
            <a:r>
              <a:rPr lang="cs-CZ" dirty="0" err="1"/>
              <a:t>labor</a:t>
            </a:r>
            <a:r>
              <a:rPr lang="cs-CZ" dirty="0"/>
              <a:t>. By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taste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spices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Arabia</a:t>
            </a:r>
            <a:r>
              <a:rPr lang="cs-CZ" dirty="0"/>
              <a:t>,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scorching</a:t>
            </a:r>
            <a:r>
              <a:rPr lang="cs-CZ" dirty="0"/>
              <a:t> sun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brings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forth</a:t>
            </a:r>
            <a:r>
              <a:rPr lang="cs-CZ" dirty="0"/>
              <a:t>;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shine</a:t>
            </a:r>
            <a:r>
              <a:rPr lang="cs-CZ" dirty="0"/>
              <a:t> in </a:t>
            </a:r>
            <a:r>
              <a:rPr lang="cs-CZ" dirty="0" err="1"/>
              <a:t>silks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hands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wrought</a:t>
            </a:r>
            <a:r>
              <a:rPr lang="cs-CZ" dirty="0"/>
              <a:t>; </a:t>
            </a:r>
            <a:r>
              <a:rPr lang="cs-CZ" dirty="0" err="1"/>
              <a:t>we</a:t>
            </a:r>
            <a:r>
              <a:rPr lang="cs-CZ" dirty="0"/>
              <a:t> drink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vineyards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planted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treasures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mines</a:t>
            </a:r>
            <a:r>
              <a:rPr lang="cs-CZ" dirty="0"/>
              <a:t> are </a:t>
            </a:r>
            <a:r>
              <a:rPr lang="cs-CZ" dirty="0" err="1"/>
              <a:t>ours</a:t>
            </a:r>
            <a:r>
              <a:rPr lang="cs-CZ" dirty="0"/>
              <a:t>, in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digged</a:t>
            </a:r>
            <a:r>
              <a:rPr lang="cs-CZ" dirty="0"/>
              <a:t>;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plough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, and </a:t>
            </a:r>
            <a:r>
              <a:rPr lang="cs-CZ" dirty="0" err="1"/>
              <a:t>reap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harvest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every</a:t>
            </a:r>
            <a:r>
              <a:rPr lang="cs-CZ" dirty="0"/>
              <a:t> country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788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883C2-CBCD-4997-BF93-0F3A85B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4A70-C481-4370-9335-9C45EC0B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7502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883C2-CBCD-4997-BF93-0F3A85B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4A70-C481-4370-9335-9C45EC0B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17. století – katastrofální experimenty s merkantilismem – ožebračení zemědělců importem levného jídla &gt; </a:t>
            </a:r>
            <a:r>
              <a:rPr lang="cs-CZ" b="1" dirty="0"/>
              <a:t>reakce, která se snaží postavit důraz merkantilismu na průmysl a státní zásahy na hlavu</a:t>
            </a:r>
          </a:p>
        </p:txBody>
      </p:sp>
    </p:spTree>
    <p:extLst>
      <p:ext uri="{BB962C8B-B14F-4D97-AF65-F5344CB8AC3E}">
        <p14:creationId xmlns:p14="http://schemas.microsoft.com/office/powerpoint/2010/main" val="27597656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0532B-91FE-4464-A4DD-9FE38DEB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83D106-9C42-473B-8D67-21ECE721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Fyziokraté – jediným skutečným zdrojem hodnoty je zemědělství, všechno ostatní je od něj odvozené</a:t>
            </a:r>
          </a:p>
          <a:p>
            <a:r>
              <a:rPr lang="cs-CZ" dirty="0"/>
              <a:t>Volný trh a volný obchod – protože to rozvine francouzské zemědělství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119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883C2-CBCD-4997-BF93-0F3A85B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4A70-C481-4370-9335-9C45EC0B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Pierre de </a:t>
            </a:r>
            <a:r>
              <a:rPr lang="cs-CZ" b="1" dirty="0" err="1"/>
              <a:t>Boisguilbert</a:t>
            </a:r>
            <a:r>
              <a:rPr lang="cs-CZ" b="1" dirty="0"/>
              <a:t> </a:t>
            </a:r>
            <a:r>
              <a:rPr lang="cs-CZ" dirty="0"/>
              <a:t>(kolem roku 1700) – </a:t>
            </a:r>
            <a:r>
              <a:rPr lang="cs-CZ" b="1" dirty="0"/>
              <a:t>jednotlivci jsou vedení svým vlastním zájmem, ale v důsledku prospívají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12343253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883C2-CBCD-4997-BF93-0F3A85B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C4A70-C481-4370-9335-9C45EC0BF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Pierre de </a:t>
            </a:r>
            <a:r>
              <a:rPr lang="cs-CZ" b="1" dirty="0" err="1"/>
              <a:t>Boisguilbert</a:t>
            </a:r>
            <a:r>
              <a:rPr lang="cs-CZ" b="1" dirty="0"/>
              <a:t> </a:t>
            </a:r>
            <a:r>
              <a:rPr lang="cs-CZ" dirty="0"/>
              <a:t>(kolem roku 1700) – </a:t>
            </a:r>
            <a:r>
              <a:rPr lang="cs-CZ" b="1" dirty="0"/>
              <a:t>jednotlivci jsou vedení svým vlastním zájmem, ale v důsledku prospívají společnosti</a:t>
            </a:r>
          </a:p>
          <a:p>
            <a:r>
              <a:rPr lang="cs-CZ" dirty="0"/>
              <a:t>Když vyrobím a prodám něco drahého, vydělám peníze, zároveň někomu dám to, co potřebuje, a zvýším národní bohatství</a:t>
            </a:r>
          </a:p>
          <a:p>
            <a:r>
              <a:rPr lang="cs-CZ" dirty="0"/>
              <a:t>= harmonie osobního a veřejného zájmu (x </a:t>
            </a:r>
            <a:r>
              <a:rPr lang="cs-CZ" dirty="0" err="1"/>
              <a:t>Janssen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003785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F192-4BF9-42F8-954A-6DB62DBC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Britská morální filosofie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D1608-60B6-49B7-B654-28987614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reakcí na Thomase Hobbese a jeho pesimistickou představu společnosti (1651)</a:t>
            </a:r>
          </a:p>
        </p:txBody>
      </p:sp>
    </p:spTree>
    <p:extLst>
      <p:ext uri="{BB962C8B-B14F-4D97-AF65-F5344CB8AC3E}">
        <p14:creationId xmlns:p14="http://schemas.microsoft.com/office/powerpoint/2010/main" val="250909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D14F3-8FB5-4B28-A631-1818A56DB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en-US" dirty="0"/>
          </a:p>
        </p:txBody>
      </p:sp>
      <p:pic>
        <p:nvPicPr>
          <p:cNvPr id="8" name="Zástupný obsah 4" descr="Obsah obrázku text, kovové nádobí, ozubené kolo&#10;&#10;Popis byl vytvořen automaticky">
            <a:extLst>
              <a:ext uri="{FF2B5EF4-FFF2-40B4-BE49-F238E27FC236}">
                <a16:creationId xmlns:a16="http://schemas.microsoft.com/office/drawing/2014/main" id="{30420C1D-E9AF-4454-B6C3-AB94642D9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25" y="727074"/>
            <a:ext cx="3562859" cy="5403851"/>
          </a:xfrm>
        </p:spPr>
      </p:pic>
    </p:spTree>
    <p:extLst>
      <p:ext uri="{BB962C8B-B14F-4D97-AF65-F5344CB8AC3E}">
        <p14:creationId xmlns:p14="http://schemas.microsoft.com/office/powerpoint/2010/main" val="317957005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F192-4BF9-42F8-954A-6DB62DBC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Britská morální filosofie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D1608-60B6-49B7-B654-28987614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reakcí na Thomase Hobbese a jeho pesimistickou představu společnosti</a:t>
            </a:r>
          </a:p>
          <a:p>
            <a:r>
              <a:rPr lang="cs-CZ" dirty="0"/>
              <a:t>&gt; Řada autorů tvrdila, že lidé jsou ve skutečnosti ochotní spolupracovat a vzájemně se obohatit</a:t>
            </a:r>
          </a:p>
        </p:txBody>
      </p:sp>
    </p:spTree>
    <p:extLst>
      <p:ext uri="{BB962C8B-B14F-4D97-AF65-F5344CB8AC3E}">
        <p14:creationId xmlns:p14="http://schemas.microsoft.com/office/powerpoint/2010/main" val="27709346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3F192-4BF9-42F8-954A-6DB62DBC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Britská morální filosofie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D1608-60B6-49B7-B654-289876142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Množství reakcí na Thomase Hobbese a jeho pesimistickou představu společnosti</a:t>
            </a:r>
          </a:p>
          <a:p>
            <a:r>
              <a:rPr lang="cs-CZ" dirty="0"/>
              <a:t>&gt; Řada autorů tvrdila, že lidé jsou ve skutečnosti ochotní spolupracovat a vzájemně se obohatit</a:t>
            </a:r>
          </a:p>
          <a:p>
            <a:r>
              <a:rPr lang="cs-CZ" b="1" dirty="0"/>
              <a:t>Protože jsou lidé dobří </a:t>
            </a:r>
            <a:r>
              <a:rPr lang="cs-CZ" dirty="0"/>
              <a:t>(Bůh je tak stvořil), </a:t>
            </a:r>
            <a:r>
              <a:rPr lang="cs-CZ" b="1" dirty="0"/>
              <a:t>je možné jim dát svobodu, </a:t>
            </a:r>
            <a:r>
              <a:rPr lang="cs-CZ" dirty="0"/>
              <a:t>dokonce na to mají přirozené právo</a:t>
            </a:r>
          </a:p>
        </p:txBody>
      </p:sp>
    </p:spTree>
    <p:extLst>
      <p:ext uri="{BB962C8B-B14F-4D97-AF65-F5344CB8AC3E}">
        <p14:creationId xmlns:p14="http://schemas.microsoft.com/office/powerpoint/2010/main" val="418040164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50F8-AF83-4B4E-8522-6414F791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1EB60DFC-E348-4822-8CE6-379132D71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6" y="1221388"/>
            <a:ext cx="3795234" cy="5271487"/>
          </a:xfrm>
        </p:spPr>
      </p:pic>
    </p:spTree>
    <p:extLst>
      <p:ext uri="{BB962C8B-B14F-4D97-AF65-F5344CB8AC3E}">
        <p14:creationId xmlns:p14="http://schemas.microsoft.com/office/powerpoint/2010/main" val="6146759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72125-5E2F-4FBB-8B7B-CA137377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C5C4B-C331-4129-ABAE-7C89B366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Wealth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není příliš originální dílo, ovšem </a:t>
            </a:r>
            <a:r>
              <a:rPr lang="cs-CZ" b="1" dirty="0"/>
              <a:t>kompiluje dřívější útržkovité argumenty do souvislého a komplexního systému</a:t>
            </a:r>
          </a:p>
        </p:txBody>
      </p:sp>
    </p:spTree>
    <p:extLst>
      <p:ext uri="{BB962C8B-B14F-4D97-AF65-F5344CB8AC3E}">
        <p14:creationId xmlns:p14="http://schemas.microsoft.com/office/powerpoint/2010/main" val="270013656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72125-5E2F-4FBB-8B7B-CA137377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C5C4B-C331-4129-ABAE-7C89B366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Wealth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 není příliš originální dílo, ovšem </a:t>
            </a:r>
            <a:r>
              <a:rPr lang="cs-CZ" b="1" dirty="0"/>
              <a:t>kompiluje dřívější útržkovité argumenty do souvislého a komplexního systému </a:t>
            </a:r>
            <a:r>
              <a:rPr lang="cs-CZ" dirty="0"/>
              <a:t>&gt; obrovský vliv na veřejné mínění</a:t>
            </a:r>
          </a:p>
        </p:txBody>
      </p:sp>
    </p:spTree>
    <p:extLst>
      <p:ext uri="{BB962C8B-B14F-4D97-AF65-F5344CB8AC3E}">
        <p14:creationId xmlns:p14="http://schemas.microsoft.com/office/powerpoint/2010/main" val="142995641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</p:txBody>
      </p:sp>
    </p:spTree>
    <p:extLst>
      <p:ext uri="{BB962C8B-B14F-4D97-AF65-F5344CB8AC3E}">
        <p14:creationId xmlns:p14="http://schemas.microsoft.com/office/powerpoint/2010/main" val="27028344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</a:t>
            </a:r>
          </a:p>
        </p:txBody>
      </p:sp>
    </p:spTree>
    <p:extLst>
      <p:ext uri="{BB962C8B-B14F-4D97-AF65-F5344CB8AC3E}">
        <p14:creationId xmlns:p14="http://schemas.microsoft.com/office/powerpoint/2010/main" val="325129828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</a:t>
            </a:r>
          </a:p>
          <a:p>
            <a:r>
              <a:rPr lang="cs-CZ" dirty="0"/>
              <a:t>Prospěšné sobectví</a:t>
            </a:r>
          </a:p>
        </p:txBody>
      </p:sp>
    </p:spTree>
    <p:extLst>
      <p:ext uri="{BB962C8B-B14F-4D97-AF65-F5344CB8AC3E}">
        <p14:creationId xmlns:p14="http://schemas.microsoft.com/office/powerpoint/2010/main" val="189060107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</a:t>
            </a:r>
          </a:p>
          <a:p>
            <a:r>
              <a:rPr lang="cs-CZ" dirty="0"/>
              <a:t>Prospěšné sobectví</a:t>
            </a:r>
          </a:p>
          <a:p>
            <a:r>
              <a:rPr lang="cs-CZ" dirty="0"/>
              <a:t>Náklady příležitosti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45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</a:t>
            </a:r>
          </a:p>
          <a:p>
            <a:r>
              <a:rPr lang="cs-CZ" dirty="0"/>
              <a:t>Prospěšné sobectví </a:t>
            </a:r>
          </a:p>
          <a:p>
            <a:r>
              <a:rPr lang="cs-CZ" dirty="0"/>
              <a:t>Náklady příležitosti </a:t>
            </a:r>
          </a:p>
          <a:p>
            <a:r>
              <a:rPr lang="cs-CZ" dirty="0"/>
              <a:t>Obchod jako nepřímá produkce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3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507B2-C6F5-48C6-9568-5B8C837C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3590293-CC5D-460D-88DD-1AE36C8E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623837"/>
            <a:ext cx="3098583" cy="4772201"/>
          </a:xfrm>
        </p:spPr>
      </p:pic>
    </p:spTree>
    <p:extLst>
      <p:ext uri="{BB962C8B-B14F-4D97-AF65-F5344CB8AC3E}">
        <p14:creationId xmlns:p14="http://schemas.microsoft.com/office/powerpoint/2010/main" val="230223263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 (</a:t>
            </a:r>
            <a:r>
              <a:rPr lang="cs-CZ" b="1" dirty="0" err="1"/>
              <a:t>Gardner</a:t>
            </a:r>
            <a:r>
              <a:rPr lang="cs-CZ" dirty="0"/>
              <a:t>, </a:t>
            </a:r>
            <a:r>
              <a:rPr lang="cs-CZ" b="1" dirty="0" err="1"/>
              <a:t>Davenant</a:t>
            </a:r>
            <a:r>
              <a:rPr lang="cs-CZ" dirty="0"/>
              <a:t>)</a:t>
            </a:r>
          </a:p>
          <a:p>
            <a:r>
              <a:rPr lang="cs-CZ" dirty="0"/>
              <a:t>Prospěšné sobectví (</a:t>
            </a:r>
            <a:r>
              <a:rPr lang="cs-CZ" b="1" dirty="0" err="1"/>
              <a:t>Boisguilbert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Náklady příležitosti (</a:t>
            </a:r>
            <a:r>
              <a:rPr lang="cs-CZ" b="1" dirty="0" err="1"/>
              <a:t>Martyn</a:t>
            </a:r>
            <a:r>
              <a:rPr lang="cs-CZ" dirty="0"/>
              <a:t>)</a:t>
            </a:r>
          </a:p>
          <a:p>
            <a:r>
              <a:rPr lang="cs-CZ" dirty="0"/>
              <a:t>Obchod jako nepřímá produkce (</a:t>
            </a:r>
            <a:r>
              <a:rPr lang="cs-CZ" b="1" dirty="0" err="1"/>
              <a:t>Gardner</a:t>
            </a:r>
            <a:r>
              <a:rPr lang="cs-CZ" dirty="0"/>
              <a:t>, </a:t>
            </a:r>
            <a:r>
              <a:rPr lang="cs-CZ" b="1" dirty="0" err="1"/>
              <a:t>Davenant</a:t>
            </a:r>
            <a:r>
              <a:rPr lang="cs-CZ" b="1" dirty="0"/>
              <a:t> a </a:t>
            </a:r>
            <a:r>
              <a:rPr lang="cs-CZ" b="1" dirty="0" err="1"/>
              <a:t>Martyn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118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Zajímá ho něco jako HDP („národní roční příjem“) a </a:t>
            </a:r>
            <a:r>
              <a:rPr lang="cs-CZ" b="1" dirty="0"/>
              <a:t>spotřeba</a:t>
            </a:r>
            <a:r>
              <a:rPr lang="cs-CZ" dirty="0"/>
              <a:t>, ne obchodní přebytek nebo zvýšení produkce nějakého typu komodity</a:t>
            </a:r>
          </a:p>
          <a:p>
            <a:r>
              <a:rPr lang="cs-CZ" dirty="0"/>
              <a:t>Clo – pomůže sektoru, ale poškodí zbytek ekonomiky a tím sníží blahobyt (</a:t>
            </a:r>
            <a:r>
              <a:rPr lang="cs-CZ" b="1" dirty="0" err="1"/>
              <a:t>Gardner</a:t>
            </a:r>
            <a:r>
              <a:rPr lang="cs-CZ" dirty="0"/>
              <a:t>, </a:t>
            </a:r>
            <a:r>
              <a:rPr lang="cs-CZ" b="1" dirty="0" err="1"/>
              <a:t>Davenant</a:t>
            </a:r>
            <a:r>
              <a:rPr lang="cs-CZ" dirty="0"/>
              <a:t>)</a:t>
            </a:r>
          </a:p>
          <a:p>
            <a:r>
              <a:rPr lang="cs-CZ" dirty="0"/>
              <a:t>Prospěšné sobectví (</a:t>
            </a:r>
            <a:r>
              <a:rPr lang="cs-CZ" b="1" dirty="0" err="1"/>
              <a:t>Boisguilbert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Náklady příležitosti (</a:t>
            </a:r>
            <a:r>
              <a:rPr lang="cs-CZ" b="1" dirty="0" err="1"/>
              <a:t>Martyn</a:t>
            </a:r>
            <a:r>
              <a:rPr lang="cs-CZ" dirty="0"/>
              <a:t>)</a:t>
            </a:r>
          </a:p>
          <a:p>
            <a:r>
              <a:rPr lang="cs-CZ" dirty="0"/>
              <a:t>Obchod jako nepřímá produkce (</a:t>
            </a:r>
            <a:r>
              <a:rPr lang="cs-CZ" b="1" dirty="0" err="1"/>
              <a:t>Gardner</a:t>
            </a:r>
            <a:r>
              <a:rPr lang="cs-CZ" dirty="0"/>
              <a:t>, </a:t>
            </a:r>
            <a:r>
              <a:rPr lang="cs-CZ" b="1" dirty="0" err="1"/>
              <a:t>Davenant</a:t>
            </a:r>
            <a:r>
              <a:rPr lang="cs-CZ" b="1" dirty="0"/>
              <a:t> a </a:t>
            </a:r>
            <a:r>
              <a:rPr lang="cs-CZ" b="1" dirty="0" err="1"/>
              <a:t>Martyn</a:t>
            </a:r>
            <a:r>
              <a:rPr lang="cs-CZ" dirty="0"/>
              <a:t>) = </a:t>
            </a:r>
            <a:r>
              <a:rPr lang="cs-CZ" b="1" dirty="0">
                <a:solidFill>
                  <a:srgbClr val="FF0000"/>
                </a:solidFill>
              </a:rPr>
              <a:t>absolutní výhoda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259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Novinka - “</a:t>
            </a:r>
            <a:r>
              <a:rPr lang="cs-CZ" b="1" dirty="0"/>
              <a:t>dělba práce je omezená velikostí trhu</a:t>
            </a:r>
            <a:r>
              <a:rPr lang="cs-CZ" dirty="0"/>
              <a:t>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7930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Novinka - “dělba práce je omezená velikostí trhu“</a:t>
            </a:r>
          </a:p>
          <a:p>
            <a:r>
              <a:rPr lang="cs-CZ" dirty="0"/>
              <a:t>Větší specializace lidí a vzájemný obchod vede k vyšší produkci</a:t>
            </a:r>
          </a:p>
        </p:txBody>
      </p:sp>
    </p:spTree>
    <p:extLst>
      <p:ext uri="{BB962C8B-B14F-4D97-AF65-F5344CB8AC3E}">
        <p14:creationId xmlns:p14="http://schemas.microsoft.com/office/powerpoint/2010/main" val="17569119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Novinka - “dělba práce je omezená velikostí trhu“</a:t>
            </a:r>
          </a:p>
          <a:p>
            <a:r>
              <a:rPr lang="cs-CZ" dirty="0"/>
              <a:t>Větší specializace lidí a vzájemný obchod vede k vyšší produkci</a:t>
            </a:r>
          </a:p>
          <a:p>
            <a:r>
              <a:rPr lang="cs-CZ" b="1" dirty="0"/>
              <a:t>Volný obchod = větší trh = větší dělbu práce = vyšší blahobyt</a:t>
            </a:r>
          </a:p>
        </p:txBody>
      </p:sp>
    </p:spTree>
    <p:extLst>
      <p:ext uri="{BB962C8B-B14F-4D97-AF65-F5344CB8AC3E}">
        <p14:creationId xmlns:p14="http://schemas.microsoft.com/office/powerpoint/2010/main" val="303020386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40EE5-0B24-463B-A448-BB417B45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70F64-31AE-4BB8-87A4-5BF75A8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 dále přinese šíření myšlenek a technologií</a:t>
            </a:r>
          </a:p>
          <a:p>
            <a:r>
              <a:rPr lang="cs-CZ" dirty="0"/>
              <a:t>Výjimka – vláda zajišťuje národní bezpečnost – Smith pozitivně vnímal Navigační akta!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3327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01DF0-F824-46F4-A565-13DE810A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Adam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AABD6-0705-4A46-837C-A104E84B1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dirty="0"/>
              <a:t>All systems either of preference or of restraint, therefore, being thus completely taken away, </a:t>
            </a:r>
            <a:r>
              <a:rPr lang="en-US" b="1" dirty="0"/>
              <a:t>the obvious and simple system of natural liberty establishes itself of its own accord</a:t>
            </a:r>
            <a:r>
              <a:rPr lang="cs-CZ" dirty="0"/>
              <a:t>……… </a:t>
            </a:r>
            <a:r>
              <a:rPr lang="cs-CZ" dirty="0" err="1"/>
              <a:t>The</a:t>
            </a:r>
            <a:r>
              <a:rPr lang="cs-CZ" dirty="0"/>
              <a:t> sovereign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completely</a:t>
            </a:r>
            <a:r>
              <a:rPr lang="cs-CZ" dirty="0"/>
              <a:t> </a:t>
            </a:r>
            <a:r>
              <a:rPr lang="cs-CZ" dirty="0" err="1"/>
              <a:t>discharged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duty, </a:t>
            </a:r>
            <a:r>
              <a:rPr lang="cs-CZ" b="1" dirty="0"/>
              <a:t>in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attempting</a:t>
            </a:r>
            <a:r>
              <a:rPr lang="cs-CZ" b="1" dirty="0"/>
              <a:t> to </a:t>
            </a:r>
            <a:r>
              <a:rPr lang="cs-CZ" b="1" dirty="0" err="1"/>
              <a:t>perform</a:t>
            </a:r>
            <a:r>
              <a:rPr lang="cs-CZ" b="1" dirty="0"/>
              <a:t> </a:t>
            </a:r>
            <a:r>
              <a:rPr lang="cs-CZ" b="1" dirty="0" err="1"/>
              <a:t>which</a:t>
            </a:r>
            <a:r>
              <a:rPr lang="cs-CZ" b="1" dirty="0"/>
              <a:t> he </a:t>
            </a:r>
            <a:r>
              <a:rPr lang="cs-CZ" b="1" dirty="0" err="1"/>
              <a:t>must</a:t>
            </a:r>
            <a:r>
              <a:rPr lang="cs-CZ" b="1" dirty="0"/>
              <a:t> </a:t>
            </a:r>
            <a:r>
              <a:rPr lang="cs-CZ" b="1" dirty="0" err="1"/>
              <a:t>always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exposed</a:t>
            </a:r>
            <a:r>
              <a:rPr lang="cs-CZ" b="1" dirty="0"/>
              <a:t> to </a:t>
            </a:r>
            <a:r>
              <a:rPr lang="cs-CZ" b="1" dirty="0" err="1"/>
              <a:t>innumerable</a:t>
            </a:r>
            <a:r>
              <a:rPr lang="cs-CZ" b="1" dirty="0"/>
              <a:t> </a:t>
            </a:r>
            <a:r>
              <a:rPr lang="cs-CZ" b="1" dirty="0" err="1"/>
              <a:t>delusions</a:t>
            </a:r>
            <a:r>
              <a:rPr lang="cs-CZ" b="1" dirty="0"/>
              <a:t>, and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proper performance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which</a:t>
            </a:r>
            <a:r>
              <a:rPr lang="cs-CZ" b="1" dirty="0"/>
              <a:t> no </a:t>
            </a:r>
            <a:r>
              <a:rPr lang="cs-CZ" b="1" dirty="0" err="1"/>
              <a:t>human</a:t>
            </a:r>
            <a:r>
              <a:rPr lang="cs-CZ" b="1" dirty="0"/>
              <a:t> </a:t>
            </a:r>
            <a:r>
              <a:rPr lang="cs-CZ" b="1" dirty="0" err="1"/>
              <a:t>wisdom</a:t>
            </a:r>
            <a:r>
              <a:rPr lang="cs-CZ" b="1" dirty="0"/>
              <a:t>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knowledge</a:t>
            </a:r>
            <a:r>
              <a:rPr lang="cs-CZ" b="1" dirty="0"/>
              <a:t> </a:t>
            </a:r>
            <a:r>
              <a:rPr lang="cs-CZ" b="1" dirty="0" err="1"/>
              <a:t>could</a:t>
            </a:r>
            <a:r>
              <a:rPr lang="cs-CZ" b="1" dirty="0"/>
              <a:t> </a:t>
            </a:r>
            <a:r>
              <a:rPr lang="cs-CZ" b="1" dirty="0" err="1"/>
              <a:t>ever</a:t>
            </a:r>
            <a:r>
              <a:rPr lang="cs-CZ" b="1" dirty="0"/>
              <a:t>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sufficient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duty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superintending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, and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directing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employments</a:t>
            </a:r>
            <a:r>
              <a:rPr lang="cs-CZ" dirty="0"/>
              <a:t> most </a:t>
            </a:r>
            <a:r>
              <a:rPr lang="cs-CZ" dirty="0" err="1"/>
              <a:t>suitable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9059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9480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Pokračovatelé Adama Smithe, kteří rozvíjejí jeho myšlenky</a:t>
            </a:r>
          </a:p>
        </p:txBody>
      </p:sp>
    </p:spTree>
    <p:extLst>
      <p:ext uri="{BB962C8B-B14F-4D97-AF65-F5344CB8AC3E}">
        <p14:creationId xmlns:p14="http://schemas.microsoft.com/office/powerpoint/2010/main" val="123391944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Pokračovatelé Adama Smithe, kteří rozvíjejí jeho myšlenky</a:t>
            </a:r>
          </a:p>
          <a:p>
            <a:r>
              <a:rPr lang="cs-CZ" dirty="0"/>
              <a:t>Největší přínos – </a:t>
            </a:r>
            <a:r>
              <a:rPr lang="cs-CZ" b="1" dirty="0"/>
              <a:t>komparativní výhoda</a:t>
            </a:r>
          </a:p>
        </p:txBody>
      </p:sp>
    </p:spTree>
    <p:extLst>
      <p:ext uri="{BB962C8B-B14F-4D97-AF65-F5344CB8AC3E}">
        <p14:creationId xmlns:p14="http://schemas.microsoft.com/office/powerpoint/2010/main" val="3901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51FBA-1696-4FFD-A7AB-8DE987A5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DB73F37-EF31-40C6-8705-B84209A6E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1225334"/>
            <a:ext cx="3413580" cy="4923054"/>
          </a:xfrm>
        </p:spPr>
      </p:pic>
    </p:spTree>
    <p:extLst>
      <p:ext uri="{BB962C8B-B14F-4D97-AF65-F5344CB8AC3E}">
        <p14:creationId xmlns:p14="http://schemas.microsoft.com/office/powerpoint/2010/main" val="84690715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Pokračovatelé Adama Smithe, kteří rozvíjejí jeho myšlenky</a:t>
            </a:r>
          </a:p>
          <a:p>
            <a:r>
              <a:rPr lang="cs-CZ" dirty="0"/>
              <a:t>Největší přínos – </a:t>
            </a:r>
            <a:r>
              <a:rPr lang="cs-CZ" b="1" dirty="0"/>
              <a:t>komparativní výhoda </a:t>
            </a:r>
            <a:r>
              <a:rPr lang="cs-CZ" dirty="0"/>
              <a:t>(</a:t>
            </a:r>
            <a:r>
              <a:rPr lang="cs-CZ" dirty="0" err="1"/>
              <a:t>Torrens</a:t>
            </a:r>
            <a:r>
              <a:rPr lang="cs-CZ" dirty="0"/>
              <a:t>, </a:t>
            </a:r>
            <a:r>
              <a:rPr lang="cs-CZ" dirty="0" err="1"/>
              <a:t>Mill</a:t>
            </a:r>
            <a:r>
              <a:rPr lang="cs-CZ" dirty="0"/>
              <a:t> a Ricardo)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0419782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Pokračovatelé Adama Smithe, kteří rozvíjejí jeho myšlenky</a:t>
            </a:r>
          </a:p>
          <a:p>
            <a:r>
              <a:rPr lang="cs-CZ" dirty="0"/>
              <a:t>Největší přínos – </a:t>
            </a:r>
            <a:r>
              <a:rPr lang="cs-CZ" b="1" dirty="0"/>
              <a:t>komparativní výhoda</a:t>
            </a:r>
          </a:p>
          <a:p>
            <a:r>
              <a:rPr lang="cs-CZ" dirty="0"/>
              <a:t>Do té doby import jako nepřímé produkce = absolutní výhoda – </a:t>
            </a:r>
            <a:r>
              <a:rPr lang="cs-CZ" b="1" dirty="0"/>
              <a:t>děláme to, v čem jsme nejlepší, zbytek importujeme</a:t>
            </a:r>
          </a:p>
        </p:txBody>
      </p:sp>
    </p:spTree>
    <p:extLst>
      <p:ext uri="{BB962C8B-B14F-4D97-AF65-F5344CB8AC3E}">
        <p14:creationId xmlns:p14="http://schemas.microsoft.com/office/powerpoint/2010/main" val="158503940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Torrens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4" descr="Obsah obrázku osoba, oblečení, muž, interiér&#10;&#10;Popis byl vytvořen automaticky">
            <a:extLst>
              <a:ext uri="{FF2B5EF4-FFF2-40B4-BE49-F238E27FC236}">
                <a16:creationId xmlns:a16="http://schemas.microsoft.com/office/drawing/2014/main" id="{72A3FD00-0BD5-4DE5-AFB7-6306C5E52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56" y="2225516"/>
            <a:ext cx="2509837" cy="34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9133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89D84-2005-4EF8-B259-19B09221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439CC-69C4-4ED5-BC07-79B0D970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Robert </a:t>
            </a:r>
            <a:r>
              <a:rPr lang="cs-CZ" dirty="0" err="1"/>
              <a:t>Torrens</a:t>
            </a:r>
            <a:r>
              <a:rPr lang="cs-CZ" dirty="0"/>
              <a:t> (1815) – pokud v Británii máme stejně úrodnou nebo dokonce trochu úrodnější půdu než Polsko, ale mnohem vyspělejší průmysl, měli bychom se soustředit na průmysl – s jednotkou kapitálu vyrobíme zboží, za které si koupíme z Polska více obilí, než bychom vypěstovali doma</a:t>
            </a:r>
          </a:p>
        </p:txBody>
      </p:sp>
    </p:spTree>
    <p:extLst>
      <p:ext uri="{BB962C8B-B14F-4D97-AF65-F5344CB8AC3E}">
        <p14:creationId xmlns:p14="http://schemas.microsoft.com/office/powerpoint/2010/main" val="2018427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76655-7FD8-4FA1-8644-48D66376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AA9D1-6BFE-43B0-AEB3-A0843C75D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Ricardo a James </a:t>
            </a:r>
            <a:r>
              <a:rPr lang="cs-CZ" dirty="0" err="1"/>
              <a:t>Mill</a:t>
            </a:r>
            <a:r>
              <a:rPr lang="cs-CZ" dirty="0"/>
              <a:t> (oba 1817) – vyjasnění komparativní výhody</a:t>
            </a:r>
          </a:p>
          <a:p>
            <a:r>
              <a:rPr lang="cs-CZ" dirty="0"/>
              <a:t>Ricardo: </a:t>
            </a:r>
          </a:p>
          <a:p>
            <a:endParaRPr lang="en-US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FC29284-20C8-4766-8F10-C226A2C94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8056"/>
              </p:ext>
            </p:extLst>
          </p:nvPr>
        </p:nvGraphicFramePr>
        <p:xfrm>
          <a:off x="600075" y="4110832"/>
          <a:ext cx="10515600" cy="182007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10177979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2591892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78694702"/>
                    </a:ext>
                  </a:extLst>
                </a:gridCol>
              </a:tblGrid>
              <a:tr h="849366">
                <a:tc>
                  <a:txBody>
                    <a:bodyPr/>
                    <a:lstStyle/>
                    <a:p>
                      <a:pPr algn="r"/>
                      <a:r>
                        <a:rPr lang="cs-CZ">
                          <a:effectLst/>
                        </a:rPr>
                        <a:t>Produce</a:t>
                      </a:r>
                    </a:p>
                    <a:p>
                      <a:pPr algn="l"/>
                      <a:r>
                        <a:rPr lang="cs-CZ">
                          <a:effectLst/>
                        </a:rPr>
                        <a:t>Country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effectLst/>
                        </a:rPr>
                        <a:t>Cloth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Wine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80216"/>
                  </a:ext>
                </a:extLst>
              </a:tr>
              <a:tr h="485352"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England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11579"/>
                  </a:ext>
                </a:extLst>
              </a:tr>
              <a:tr h="485352"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effectLst/>
                        </a:rPr>
                        <a:t>Portugal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94563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798F59C-5715-446A-BE8E-6820194E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175" y="37353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Hours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necessary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unit</a:t>
            </a:r>
          </a:p>
        </p:txBody>
      </p:sp>
    </p:spTree>
    <p:extLst>
      <p:ext uri="{BB962C8B-B14F-4D97-AF65-F5344CB8AC3E}">
        <p14:creationId xmlns:p14="http://schemas.microsoft.com/office/powerpoint/2010/main" val="348016579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0CD5-9767-4A9C-A917-641DB58E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2BA280-D1A8-48C3-8D6A-5789CE2E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22040057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37F43-03E0-4BF0-9C53-E866BD7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09A22-BD85-4EB0-9C60-3EA42F3D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John Stuart </a:t>
            </a:r>
            <a:r>
              <a:rPr lang="cs-CZ" b="1" dirty="0" err="1"/>
              <a:t>Mill</a:t>
            </a:r>
            <a:r>
              <a:rPr lang="cs-CZ" b="1" dirty="0"/>
              <a:t> </a:t>
            </a:r>
            <a:r>
              <a:rPr lang="cs-CZ" dirty="0"/>
              <a:t>– největším přínosem obchodu je, že se lidé z různých zemí budou potkávat </a:t>
            </a:r>
          </a:p>
        </p:txBody>
      </p:sp>
    </p:spTree>
    <p:extLst>
      <p:ext uri="{BB962C8B-B14F-4D97-AF65-F5344CB8AC3E}">
        <p14:creationId xmlns:p14="http://schemas.microsoft.com/office/powerpoint/2010/main" val="101256670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37F43-03E0-4BF0-9C53-E866BD7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09A22-BD85-4EB0-9C60-3EA42F3D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John Stuart </a:t>
            </a:r>
            <a:r>
              <a:rPr lang="cs-CZ" b="1" dirty="0" err="1"/>
              <a:t>Mill</a:t>
            </a:r>
            <a:r>
              <a:rPr lang="cs-CZ" b="1" dirty="0"/>
              <a:t> </a:t>
            </a:r>
            <a:r>
              <a:rPr lang="cs-CZ" dirty="0"/>
              <a:t>– největším přínosem obchodu je, že se lidé z různých zemí budou potkávat </a:t>
            </a:r>
          </a:p>
          <a:p>
            <a:r>
              <a:rPr lang="cs-CZ" dirty="0"/>
              <a:t>&gt; šíření technologií</a:t>
            </a:r>
          </a:p>
          <a:p>
            <a:r>
              <a:rPr lang="cs-CZ" dirty="0"/>
              <a:t>&gt; </a:t>
            </a:r>
            <a:r>
              <a:rPr lang="cs-CZ" b="1" dirty="0"/>
              <a:t>tolerance a mír</a:t>
            </a:r>
          </a:p>
        </p:txBody>
      </p:sp>
    </p:spTree>
    <p:extLst>
      <p:ext uri="{BB962C8B-B14F-4D97-AF65-F5344CB8AC3E}">
        <p14:creationId xmlns:p14="http://schemas.microsoft.com/office/powerpoint/2010/main" val="279973231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37F43-03E0-4BF0-9C53-E866BD7B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Klasická politická ekonomie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09A22-BD85-4EB0-9C60-3EA42F3D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Stuart </a:t>
            </a:r>
            <a:r>
              <a:rPr lang="cs-CZ" dirty="0" err="1"/>
              <a:t>Mill</a:t>
            </a:r>
            <a:r>
              <a:rPr lang="cs-CZ" dirty="0"/>
              <a:t> – největším přínosem obchodu je, že se lidé z různých zemí budou potkávat </a:t>
            </a:r>
          </a:p>
          <a:p>
            <a:r>
              <a:rPr lang="cs-CZ" dirty="0"/>
              <a:t>&gt; šíření technologií</a:t>
            </a:r>
          </a:p>
          <a:p>
            <a:r>
              <a:rPr lang="cs-CZ" dirty="0"/>
              <a:t>&gt; tolerance a mír</a:t>
            </a:r>
          </a:p>
          <a:p>
            <a:r>
              <a:rPr lang="cs-CZ" b="1" dirty="0"/>
              <a:t>&gt; liberální internacionalismus (Richard </a:t>
            </a:r>
            <a:r>
              <a:rPr lang="cs-CZ" b="1" dirty="0" err="1"/>
              <a:t>Cobden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08428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AF1-12D7-480A-BB0F-945CB5A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D69F1-EB98-48AB-9581-D05D3074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spor od Indian </a:t>
            </a:r>
            <a:r>
              <a:rPr lang="cs-CZ" dirty="0" err="1"/>
              <a:t>calicoes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37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4CE8B-EF09-4C4C-A091-F40E2C54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1FF8F0E-806A-4002-A3BB-ACCA2E3C6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1" y="1690688"/>
            <a:ext cx="3210804" cy="4698509"/>
          </a:xfrm>
        </p:spPr>
      </p:pic>
    </p:spTree>
    <p:extLst>
      <p:ext uri="{BB962C8B-B14F-4D97-AF65-F5344CB8AC3E}">
        <p14:creationId xmlns:p14="http://schemas.microsoft.com/office/powerpoint/2010/main" val="367207749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AF1-12D7-480A-BB0F-945CB5A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D69F1-EB98-48AB-9581-D05D3074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spor od Indian </a:t>
            </a:r>
            <a:r>
              <a:rPr lang="cs-CZ" dirty="0" err="1"/>
              <a:t>calicoes</a:t>
            </a:r>
            <a:endParaRPr lang="cs-CZ" dirty="0"/>
          </a:p>
          <a:p>
            <a:r>
              <a:rPr lang="cs-CZ" dirty="0"/>
              <a:t>1792-1815 Francouzské revoluční a Napoleonské války &gt; </a:t>
            </a:r>
            <a:r>
              <a:rPr lang="cs-CZ" b="1" dirty="0"/>
              <a:t>přerušení obchodu</a:t>
            </a:r>
            <a:r>
              <a:rPr lang="cs-CZ" dirty="0"/>
              <a:t> &gt; na kontinentu rozvoj průmyslu, </a:t>
            </a:r>
            <a:r>
              <a:rPr lang="cs-CZ" b="1" dirty="0"/>
              <a:t>v Británii naopak rozšíření zemědělské produkce</a:t>
            </a:r>
          </a:p>
        </p:txBody>
      </p:sp>
    </p:spTree>
    <p:extLst>
      <p:ext uri="{BB962C8B-B14F-4D97-AF65-F5344CB8AC3E}">
        <p14:creationId xmlns:p14="http://schemas.microsoft.com/office/powerpoint/2010/main" val="249807481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AF1-12D7-480A-BB0F-945CB5A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D69F1-EB98-48AB-9581-D05D3074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Nejdůležitější spor od Indian </a:t>
            </a:r>
            <a:r>
              <a:rPr lang="cs-CZ" dirty="0" err="1"/>
              <a:t>calicoes</a:t>
            </a:r>
            <a:endParaRPr lang="cs-CZ" dirty="0"/>
          </a:p>
          <a:p>
            <a:r>
              <a:rPr lang="cs-CZ" dirty="0"/>
              <a:t>1792-1815 Francouzské revoluční a Napoleonské války &gt; přerušení obchodu &gt; na kontinentu rozvoj průmyslu, v Británii naopak rozšíření zemědělské produkce</a:t>
            </a:r>
          </a:p>
          <a:p>
            <a:r>
              <a:rPr lang="cs-CZ" dirty="0"/>
              <a:t>Po Waterloo – </a:t>
            </a:r>
            <a:r>
              <a:rPr lang="cs-CZ" b="1" dirty="0"/>
              <a:t>britské clo na obilí</a:t>
            </a:r>
            <a:r>
              <a:rPr lang="cs-CZ" dirty="0"/>
              <a:t>, které mělo udržet vysoké ceny a domácí produkci</a:t>
            </a:r>
          </a:p>
        </p:txBody>
      </p:sp>
    </p:spTree>
    <p:extLst>
      <p:ext uri="{BB962C8B-B14F-4D97-AF65-F5344CB8AC3E}">
        <p14:creationId xmlns:p14="http://schemas.microsoft.com/office/powerpoint/2010/main" val="144513675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AF1-12D7-480A-BB0F-945CB5A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D69F1-EB98-48AB-9581-D05D3074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KPE – zdrcující kritika – </a:t>
            </a:r>
            <a:r>
              <a:rPr lang="cs-CZ" b="1" dirty="0"/>
              <a:t>drahé obilí znamená drahé jídlo, tím pádem vyšší mzdy a menší konkurenceschopnost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66556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E7AF1-12D7-480A-BB0F-945CB5AB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D69F1-EB98-48AB-9581-D05D3074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KPE – zdrcující kritika – drahé obilí znamená drahé jídlo, tím pádem vyšší mzdy a menší konkurenceschopnost</a:t>
            </a:r>
          </a:p>
          <a:p>
            <a:r>
              <a:rPr lang="cs-CZ" b="1" dirty="0"/>
              <a:t>David Ricardo </a:t>
            </a:r>
            <a:r>
              <a:rPr lang="cs-CZ" dirty="0"/>
              <a:t>– zrušení Obilných zákonů by zlevnilo jídlo, kapitalisté by mohli platit nižší mzdy, aniž by klesla životní úroveň zaměstnanců, ještě by zbylo na vyšší investice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14221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41C13-4092-4EB1-8E9C-182DEC61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Anti-</a:t>
            </a:r>
            <a:r>
              <a:rPr lang="cs-CZ" dirty="0" err="1"/>
              <a:t>Corn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League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B7A0FD-2A9B-4165-85E1-C393963CC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89" y="1825625"/>
            <a:ext cx="5324422" cy="4351338"/>
          </a:xfrm>
        </p:spPr>
      </p:pic>
    </p:spTree>
    <p:extLst>
      <p:ext uri="{BB962C8B-B14F-4D97-AF65-F5344CB8AC3E}">
        <p14:creationId xmlns:p14="http://schemas.microsoft.com/office/powerpoint/2010/main" val="147896527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50E71-8BFB-4808-A558-C6E2975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Británie k volnému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019FD-4843-4595-B587-2F2203FC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1846 – Obilné zákony zrušeny (lobby kapitalistů, snaha zmírnit hladomor v Irsku)</a:t>
            </a:r>
          </a:p>
          <a:p>
            <a:r>
              <a:rPr lang="cs-CZ" dirty="0"/>
              <a:t>1849 – zrušeny i Navigační akta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1851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50E71-8BFB-4808-A558-C6E2975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Británie k volnému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019FD-4843-4595-B587-2F2203FC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1846 – Obilné zákony zrušeny (lobby kapitalistů, snaha zmírnit hladomor v Irsku)</a:t>
            </a:r>
          </a:p>
          <a:p>
            <a:r>
              <a:rPr lang="cs-CZ" dirty="0"/>
              <a:t>1849 – zrušeny i Navigační akta</a:t>
            </a:r>
          </a:p>
          <a:p>
            <a:r>
              <a:rPr lang="cs-CZ" dirty="0"/>
              <a:t>&gt; ještě větší specializace na průmysl</a:t>
            </a:r>
          </a:p>
          <a:p>
            <a:r>
              <a:rPr lang="cs-CZ" dirty="0"/>
              <a:t>Vrchol relativní prosperity Británie okolo roku 1850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689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33FFC-1C40-4EFA-AE03-47CF49BB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obsah 8" descr="Obsah obrázku budova, velké, vlak, zelená&#10;&#10;Popis byl vytvořen automaticky">
            <a:extLst>
              <a:ext uri="{FF2B5EF4-FFF2-40B4-BE49-F238E27FC236}">
                <a16:creationId xmlns:a16="http://schemas.microsoft.com/office/drawing/2014/main" id="{B4E38FFB-2DDF-4509-9A44-9ED855DE9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335101"/>
            <a:ext cx="3952441" cy="6060937"/>
          </a:xfrm>
        </p:spPr>
      </p:pic>
    </p:spTree>
    <p:extLst>
      <p:ext uri="{BB962C8B-B14F-4D97-AF65-F5344CB8AC3E}">
        <p14:creationId xmlns:p14="http://schemas.microsoft.com/office/powerpoint/2010/main" val="147626644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CAAB3-F02F-4FC8-BC08-6E5532E8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FA32B10-A5CF-40CE-9F1B-C51A6906E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29" y="1690688"/>
            <a:ext cx="5959573" cy="4533900"/>
          </a:xfrm>
        </p:spPr>
      </p:pic>
    </p:spTree>
    <p:extLst>
      <p:ext uri="{BB962C8B-B14F-4D97-AF65-F5344CB8AC3E}">
        <p14:creationId xmlns:p14="http://schemas.microsoft.com/office/powerpoint/2010/main" val="81466631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50E71-8BFB-4808-A558-C6E2975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Británie k volnému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3019FD-4843-4595-B587-2F2203FCF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1846 – Obilné zákony zrušeny (lobby kapitalistů, snaha zmírnit hladomor v Irsku)</a:t>
            </a:r>
          </a:p>
          <a:p>
            <a:r>
              <a:rPr lang="cs-CZ" dirty="0"/>
              <a:t>1849 – zrušeny i Navigační akta</a:t>
            </a:r>
          </a:p>
          <a:p>
            <a:r>
              <a:rPr lang="cs-CZ" dirty="0"/>
              <a:t>&gt; ještě větší specializace na průmysl</a:t>
            </a:r>
          </a:p>
          <a:p>
            <a:r>
              <a:rPr lang="cs-CZ" dirty="0"/>
              <a:t>Vrchol relativní prosperity Británie okolo roku 1850</a:t>
            </a:r>
          </a:p>
          <a:p>
            <a:r>
              <a:rPr lang="cs-CZ" b="1" dirty="0"/>
              <a:t>Británie z pozice nejvyspělejšího státu začala volný obchod prosazovat po celém světě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7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5769D-B86C-47D3-9503-84E7301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2C81E-2D48-4E11-ABB2-6AA59DBA9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Alternativní zdroj: Rozehnalová a kol. - Právo světové obchodní organizace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3474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3B19E-B334-49E2-9FA7-B7F18BBE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loďka, exteriér, voda, velké&#10;&#10;Popis byl vytvořen automaticky">
            <a:extLst>
              <a:ext uri="{FF2B5EF4-FFF2-40B4-BE49-F238E27FC236}">
                <a16:creationId xmlns:a16="http://schemas.microsoft.com/office/drawing/2014/main" id="{F25A8257-ABF7-4ADB-B1C6-F22176AAB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81" y="1825625"/>
            <a:ext cx="7526638" cy="4351338"/>
          </a:xfrm>
        </p:spPr>
      </p:pic>
    </p:spTree>
    <p:extLst>
      <p:ext uri="{BB962C8B-B14F-4D97-AF65-F5344CB8AC3E}">
        <p14:creationId xmlns:p14="http://schemas.microsoft.com/office/powerpoint/2010/main" val="3289161914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41548-6072-478A-9CAC-F311E74D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„Volný obchod“ s Indií</a:t>
            </a:r>
            <a:endParaRPr lang="en-US" dirty="0"/>
          </a:p>
        </p:txBody>
      </p:sp>
      <p:pic>
        <p:nvPicPr>
          <p:cNvPr id="5" name="Zástupný obsah 4" descr="Obsah obrázku exteriér, voda, muž, fotka&#10;&#10;Popis byl vytvořen automaticky">
            <a:extLst>
              <a:ext uri="{FF2B5EF4-FFF2-40B4-BE49-F238E27FC236}">
                <a16:creationId xmlns:a16="http://schemas.microsoft.com/office/drawing/2014/main" id="{7EE4D7CE-A8AD-4770-A907-DA503FEE9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37" y="1825625"/>
            <a:ext cx="7186725" cy="4351338"/>
          </a:xfrm>
        </p:spPr>
      </p:pic>
    </p:spTree>
    <p:extLst>
      <p:ext uri="{BB962C8B-B14F-4D97-AF65-F5344CB8AC3E}">
        <p14:creationId xmlns:p14="http://schemas.microsoft.com/office/powerpoint/2010/main" val="29230509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1437A-0AB7-498F-9B46-BA0D94EA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„Volný obchod“ s Indií</a:t>
            </a:r>
            <a:endParaRPr lang="en-US" dirty="0"/>
          </a:p>
        </p:txBody>
      </p:sp>
      <p:pic>
        <p:nvPicPr>
          <p:cNvPr id="4" name="Zástupný obsah 4" descr="Obsah obrázku fotka, pózování, budova, exteriér&#10;&#10;Popis byl vytvořen automaticky">
            <a:extLst>
              <a:ext uri="{FF2B5EF4-FFF2-40B4-BE49-F238E27FC236}">
                <a16:creationId xmlns:a16="http://schemas.microsoft.com/office/drawing/2014/main" id="{64A1E722-FB27-4017-83B1-177324590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38" y="1825625"/>
            <a:ext cx="5878324" cy="4351338"/>
          </a:xfrm>
        </p:spPr>
      </p:pic>
    </p:spTree>
    <p:extLst>
      <p:ext uri="{BB962C8B-B14F-4D97-AF65-F5344CB8AC3E}">
        <p14:creationId xmlns:p14="http://schemas.microsoft.com/office/powerpoint/2010/main" val="241056926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1091F-2D09-48E1-B089-0063CE56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AF8D8-8A58-4448-A371-2C5E6F5D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7285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9483E-76A9-4666-A3CC-C59B4ED3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761F4-EB11-4BC0-B2F4-1E2B89F8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volného obchodu se stalo dogma</a:t>
            </a:r>
          </a:p>
          <a:p>
            <a:r>
              <a:rPr lang="cs-CZ" dirty="0"/>
              <a:t>Nassau Senior: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free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,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Reformation</a:t>
            </a:r>
            <a:r>
              <a:rPr lang="cs-CZ" dirty="0"/>
              <a:t>,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free religion,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momentous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has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submitted</a:t>
            </a:r>
            <a:r>
              <a:rPr lang="cs-CZ" dirty="0"/>
              <a:t> to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7901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9483E-76A9-4666-A3CC-C59B4ED3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761F4-EB11-4BC0-B2F4-1E2B89F8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Stuart </a:t>
            </a:r>
            <a:r>
              <a:rPr lang="cs-CZ" dirty="0" err="1"/>
              <a:t>Mill</a:t>
            </a:r>
            <a:r>
              <a:rPr lang="cs-CZ" dirty="0"/>
              <a:t> – protekcionismus prohrál jako obecná doktrína, přežívá jako sada výjimek z obecného pravidla volného obchodu</a:t>
            </a:r>
          </a:p>
        </p:txBody>
      </p:sp>
    </p:spTree>
    <p:extLst>
      <p:ext uri="{BB962C8B-B14F-4D97-AF65-F5344CB8AC3E}">
        <p14:creationId xmlns:p14="http://schemas.microsoft.com/office/powerpoint/2010/main" val="267166267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9483E-76A9-4666-A3CC-C59B4ED3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3761F4-EB11-4BC0-B2F4-1E2B89F86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příští přednáška – reakce na britskou hegemonii a nové argumenty pro protekcionismus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4817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A8DA-C269-4453-B809-456ECF68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3F976C-2F8C-4916-B095-578A3E86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14769-229D-48B0-AAE3-E6BE070D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myšlenek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0D68E-34C2-42E4-880F-2FA92D75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2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14769-229D-48B0-AAE3-E6BE070D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myšlenek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0D68E-34C2-42E4-880F-2FA92D750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naše účely: debata v Anglii/Británii o přínosnosti volného obchodu</a:t>
            </a:r>
          </a:p>
          <a:p>
            <a:r>
              <a:rPr lang="cs-CZ" dirty="0"/>
              <a:t>Vznik moderního ekonomického uvažování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0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888C8-A5F0-4AE7-ABB8-BCDF42D9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6ED05-FE91-41D7-849B-1BD132C8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obchodní režim = pravidla mezinárodního obchodu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65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742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</p:txBody>
      </p:sp>
    </p:spTree>
    <p:extLst>
      <p:ext uri="{BB962C8B-B14F-4D97-AF65-F5344CB8AC3E}">
        <p14:creationId xmlns:p14="http://schemas.microsoft.com/office/powerpoint/2010/main" val="115903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</a:t>
            </a:r>
          </a:p>
        </p:txBody>
      </p:sp>
    </p:spTree>
    <p:extLst>
      <p:ext uri="{BB962C8B-B14F-4D97-AF65-F5344CB8AC3E}">
        <p14:creationId xmlns:p14="http://schemas.microsoft.com/office/powerpoint/2010/main" val="13104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</a:t>
            </a:r>
          </a:p>
        </p:txBody>
      </p:sp>
    </p:spTree>
    <p:extLst>
      <p:ext uri="{BB962C8B-B14F-4D97-AF65-F5344CB8AC3E}">
        <p14:creationId xmlns:p14="http://schemas.microsoft.com/office/powerpoint/2010/main" val="3718724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</a:t>
            </a:r>
            <a:r>
              <a:rPr lang="cs-CZ" b="1" dirty="0"/>
              <a:t>měšťanstvo stojící mimo feudální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27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měšťanstvo stojící mimo feudální vztahy </a:t>
            </a:r>
            <a:r>
              <a:rPr lang="cs-CZ" b="1" dirty="0"/>
              <a:t>&gt; raný kapitalismus a meritokracie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77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měšťanstvo stojící mimo feudální vztahy &gt; raný kapitalismus a meritokracie &gt; </a:t>
            </a:r>
            <a:r>
              <a:rPr lang="cs-CZ" b="1" dirty="0"/>
              <a:t>rozvoj řemesel a obchodu + mnohem větší hospodářská efektivita a dynamika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172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měšťanstvo stojící mimo feudální vztahy &gt; raný kapitalismus a meritokracie &gt; rozvoj řemesel a obchodu + mnohem větší hospodářská efektivita a dynamika</a:t>
            </a:r>
          </a:p>
          <a:p>
            <a:r>
              <a:rPr lang="cs-CZ" dirty="0"/>
              <a:t>&gt; </a:t>
            </a:r>
            <a:r>
              <a:rPr lang="cs-CZ" b="1" dirty="0"/>
              <a:t>městské státy</a:t>
            </a:r>
            <a:r>
              <a:rPr lang="cs-CZ" dirty="0"/>
              <a:t> v oblastech se slabou centrální vládou (Itálie, Nizozemí)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80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měšťanstvo stojící mimo feudální vztahy &gt; raný kapitalismus a meritokracie &gt; rozvoj řemesel a obchodu + mnohem větší hospodářská efektivita a dynamika</a:t>
            </a:r>
          </a:p>
          <a:p>
            <a:r>
              <a:rPr lang="cs-CZ" dirty="0"/>
              <a:t>&gt; městské státy v oblastech se slabou centrální vládou (Itálie, Nizozemí), </a:t>
            </a:r>
            <a:r>
              <a:rPr lang="cs-CZ" b="1" dirty="0"/>
              <a:t>jinde spojenectví měst a krále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819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Rok 1000 – Evropa zaostalou periferií, politické roztříštění, moc v rukou kasty válečníků</a:t>
            </a:r>
          </a:p>
          <a:p>
            <a:r>
              <a:rPr lang="cs-CZ" dirty="0"/>
              <a:t>Zdokonalení zemědělství &gt; vyšší produktivita &gt; méně rolníků uživí více lidí &gt; urbanizace &gt; měšťanstvo stojící mimo feudální vztahy &gt; raný kapitalismus a meritokracie &gt; rozvoj řemesel a obchodu + mnohem větší hospodářská efektivita a dynamika</a:t>
            </a:r>
          </a:p>
          <a:p>
            <a:r>
              <a:rPr lang="cs-CZ" dirty="0"/>
              <a:t>&gt; městské státy v oblastech se slabou centrální vládou (Itálie, Nizozemí), jinde spojenectví měst a krále &gt;</a:t>
            </a:r>
            <a:r>
              <a:rPr lang="cs-CZ" b="1" dirty="0"/>
              <a:t> centralizovaný stát (Francie, Anglie)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8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888C8-A5F0-4AE7-ABB8-BCDF42D9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6ED05-FE91-41D7-849B-1BD132C8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obchodní režim = pravidla mezinárodního obchodu </a:t>
            </a:r>
          </a:p>
          <a:p>
            <a:r>
              <a:rPr lang="cs-CZ" dirty="0"/>
              <a:t>- systém dohod Světové obchodní organizace (WTO)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38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7C51F-D95E-4CD8-96AF-29A10467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E84F435-57CB-4FD2-B4E5-6C274151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9" y="306432"/>
            <a:ext cx="5353202" cy="6469907"/>
          </a:xfrm>
        </p:spPr>
      </p:pic>
    </p:spTree>
    <p:extLst>
      <p:ext uri="{BB962C8B-B14F-4D97-AF65-F5344CB8AC3E}">
        <p14:creationId xmlns:p14="http://schemas.microsoft.com/office/powerpoint/2010/main" val="208232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Exogenní šok v podobě moru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14518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Exogenní šok v podobě moru &gt; </a:t>
            </a:r>
            <a:r>
              <a:rPr lang="cs-CZ" b="1" dirty="0"/>
              <a:t>rušení nevolnictví na západě Evropy</a:t>
            </a:r>
          </a:p>
        </p:txBody>
      </p:sp>
    </p:spTree>
    <p:extLst>
      <p:ext uri="{BB962C8B-B14F-4D97-AF65-F5344CB8AC3E}">
        <p14:creationId xmlns:p14="http://schemas.microsoft.com/office/powerpoint/2010/main" val="216213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Exogenní šok v podobě moru &gt; rušení nevolnictví na západě Evropy, </a:t>
            </a:r>
            <a:r>
              <a:rPr lang="cs-CZ" b="1" dirty="0"/>
              <a:t>na východě naopak jeho upevnění a zpřísnění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9350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Exogenní šok v podobě moru &gt; rušení nevolnictví na západě Evropy, na východě naopak jeho upevnění a zpřísnění</a:t>
            </a:r>
          </a:p>
          <a:p>
            <a:r>
              <a:rPr lang="cs-CZ" dirty="0"/>
              <a:t>&gt; vyšší životní úroveň pro menší populaci se stejným množstvím půdy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4460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F20A2-B348-4103-B0E8-4F5DE6BD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Nástřel hospodářských dějin Anglie a Evropy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5EFF7B-DC32-4C59-8A9E-C6A2237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Velká a malá divergence oproti Asii a východní Evropě</a:t>
            </a:r>
          </a:p>
        </p:txBody>
      </p:sp>
    </p:spTree>
    <p:extLst>
      <p:ext uri="{BB962C8B-B14F-4D97-AF65-F5344CB8AC3E}">
        <p14:creationId xmlns:p14="http://schemas.microsoft.com/office/powerpoint/2010/main" val="4239368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B22E9-56FB-4998-9515-5DE45496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 na osobu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B8B998-407A-44AE-A98D-949EF001F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41" y="1027906"/>
            <a:ext cx="7455959" cy="5591969"/>
          </a:xfrm>
        </p:spPr>
      </p:pic>
    </p:spTree>
    <p:extLst>
      <p:ext uri="{BB962C8B-B14F-4D97-AF65-F5344CB8AC3E}">
        <p14:creationId xmlns:p14="http://schemas.microsoft.com/office/powerpoint/2010/main" val="272789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C7B5C-0954-473B-84E5-7BBE2451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 na osobu</a:t>
            </a:r>
            <a:endParaRPr lang="en-US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7AE67FC-2F30-491B-939D-E5687F2F2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38" y="2553675"/>
            <a:ext cx="7809524" cy="2895238"/>
          </a:xfrm>
        </p:spPr>
      </p:pic>
    </p:spTree>
    <p:extLst>
      <p:ext uri="{BB962C8B-B14F-4D97-AF65-F5344CB8AC3E}">
        <p14:creationId xmlns:p14="http://schemas.microsoft.com/office/powerpoint/2010/main" val="1336658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507B7-31F1-4E2D-8841-D88DD07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Anglie na začátku 17.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F5B3B-6B9E-4413-A743-EE3B4530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7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507B7-31F1-4E2D-8841-D88DD07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Anglie na začátku 17.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F5B3B-6B9E-4413-A743-EE3B4530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Anglie - vývoz vlny do Nizozemí, tam zpracování na textil a re-export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649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C1FC4-C28B-4CA3-8ABC-54FC92FB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7E7AC3-3650-48B6-85B3-6C9EA6F6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2406686"/>
            <a:ext cx="9715500" cy="2876698"/>
          </a:xfrm>
        </p:spPr>
      </p:pic>
    </p:spTree>
    <p:extLst>
      <p:ext uri="{BB962C8B-B14F-4D97-AF65-F5344CB8AC3E}">
        <p14:creationId xmlns:p14="http://schemas.microsoft.com/office/powerpoint/2010/main" val="1514369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507B7-31F1-4E2D-8841-D88DD07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Anglie na začátku 17.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F5B3B-6B9E-4413-A743-EE3B4530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Anglie - vývoz vlny do Nizozemí, tam zpracování na textil a re-export</a:t>
            </a:r>
          </a:p>
          <a:p>
            <a:endParaRPr lang="cs-CZ" dirty="0"/>
          </a:p>
          <a:p>
            <a:r>
              <a:rPr lang="cs-CZ" dirty="0"/>
              <a:t>Nizozemsko - hegemon v námořním obchodě a stavbě lodí, centrum vznikajícího globálního impéria</a:t>
            </a:r>
          </a:p>
          <a:p>
            <a:r>
              <a:rPr lang="cs-CZ" dirty="0"/>
              <a:t>nejvyšší životní úroveň a míra urbanizace do té doby</a:t>
            </a:r>
          </a:p>
        </p:txBody>
      </p:sp>
    </p:spTree>
    <p:extLst>
      <p:ext uri="{BB962C8B-B14F-4D97-AF65-F5344CB8AC3E}">
        <p14:creationId xmlns:p14="http://schemas.microsoft.com/office/powerpoint/2010/main" val="3920310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56D05-5148-43DA-9A0E-F5D8B81F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22E90107-6B31-4CB5-9CEE-25267294C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54" y="1825625"/>
            <a:ext cx="9402492" cy="4351338"/>
          </a:xfrm>
        </p:spPr>
      </p:pic>
    </p:spTree>
    <p:extLst>
      <p:ext uri="{BB962C8B-B14F-4D97-AF65-F5344CB8AC3E}">
        <p14:creationId xmlns:p14="http://schemas.microsoft.com/office/powerpoint/2010/main" val="2160097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AB034-B0C5-419E-8766-61AC49F1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DB2790-5425-462F-AB70-BE9EC2A5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Descartes o Amsterdamu, </a:t>
            </a:r>
            <a:r>
              <a:rPr lang="cs-CZ" i="1" dirty="0"/>
              <a:t>1631</a:t>
            </a:r>
            <a:r>
              <a:rPr lang="cs-CZ" dirty="0"/>
              <a:t>: </a:t>
            </a:r>
            <a:r>
              <a:rPr lang="cs-CZ" i="1" dirty="0" err="1"/>
              <a:t>Whenever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have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pleasure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seeing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fruit</a:t>
            </a:r>
            <a:r>
              <a:rPr lang="cs-CZ" i="1" dirty="0"/>
              <a:t> </a:t>
            </a:r>
            <a:r>
              <a:rPr lang="cs-CZ" i="1" dirty="0" err="1"/>
              <a:t>growing</a:t>
            </a:r>
            <a:r>
              <a:rPr lang="cs-CZ" i="1" dirty="0"/>
              <a:t> in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orchards</a:t>
            </a:r>
            <a:r>
              <a:rPr lang="cs-CZ" i="1" dirty="0"/>
              <a:t> and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feasting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eyes</a:t>
            </a:r>
            <a:r>
              <a:rPr lang="cs-CZ" i="1" dirty="0"/>
              <a:t> on </a:t>
            </a:r>
            <a:r>
              <a:rPr lang="cs-CZ" i="1" dirty="0" err="1"/>
              <a:t>its</a:t>
            </a:r>
            <a:r>
              <a:rPr lang="cs-CZ" i="1" dirty="0"/>
              <a:t> abundance, </a:t>
            </a:r>
            <a:r>
              <a:rPr lang="cs-CZ" i="1" dirty="0" err="1"/>
              <a:t>bear</a:t>
            </a:r>
            <a:r>
              <a:rPr lang="cs-CZ" i="1" dirty="0"/>
              <a:t> in mind </a:t>
            </a:r>
            <a:r>
              <a:rPr lang="cs-CZ" i="1" dirty="0" err="1"/>
              <a:t>that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 </a:t>
            </a:r>
            <a:r>
              <a:rPr lang="cs-CZ" i="1" dirty="0" err="1"/>
              <a:t>gives</a:t>
            </a:r>
            <a:r>
              <a:rPr lang="cs-CZ" i="1" dirty="0"/>
              <a:t> </a:t>
            </a:r>
            <a:r>
              <a:rPr lang="cs-CZ" i="1" dirty="0" err="1"/>
              <a:t>me</a:t>
            </a:r>
            <a:r>
              <a:rPr lang="cs-CZ" i="1" dirty="0"/>
              <a:t> just as much </a:t>
            </a:r>
            <a:r>
              <a:rPr lang="cs-CZ" i="1" dirty="0" err="1"/>
              <a:t>pleasure</a:t>
            </a:r>
            <a:r>
              <a:rPr lang="cs-CZ" i="1" dirty="0"/>
              <a:t> to </a:t>
            </a:r>
            <a:r>
              <a:rPr lang="cs-CZ" i="1" dirty="0" err="1"/>
              <a:t>watch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ships</a:t>
            </a:r>
            <a:r>
              <a:rPr lang="cs-CZ" i="1" dirty="0"/>
              <a:t> </a:t>
            </a:r>
            <a:r>
              <a:rPr lang="cs-CZ" i="1" dirty="0" err="1"/>
              <a:t>arriving</a:t>
            </a:r>
            <a:r>
              <a:rPr lang="cs-CZ" i="1" dirty="0"/>
              <a:t>, </a:t>
            </a:r>
            <a:r>
              <a:rPr lang="cs-CZ" i="1" dirty="0" err="1"/>
              <a:t>laden</a:t>
            </a:r>
            <a:r>
              <a:rPr lang="cs-CZ" i="1" dirty="0"/>
              <a:t>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produce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Indies</a:t>
            </a:r>
            <a:r>
              <a:rPr lang="cs-CZ" i="1" dirty="0"/>
              <a:t> and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rarities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Europe</a:t>
            </a:r>
            <a:r>
              <a:rPr lang="cs-CZ" i="1" dirty="0"/>
              <a:t>. </a:t>
            </a:r>
            <a:r>
              <a:rPr lang="cs-CZ" i="1" dirty="0" err="1"/>
              <a:t>Where</a:t>
            </a:r>
            <a:r>
              <a:rPr lang="cs-CZ" i="1" dirty="0"/>
              <a:t> </a:t>
            </a:r>
            <a:r>
              <a:rPr lang="cs-CZ" i="1" dirty="0" err="1"/>
              <a:t>else</a:t>
            </a:r>
            <a:r>
              <a:rPr lang="cs-CZ" i="1" dirty="0"/>
              <a:t> on </a:t>
            </a:r>
            <a:r>
              <a:rPr lang="cs-CZ" i="1" dirty="0" err="1"/>
              <a:t>earth</a:t>
            </a:r>
            <a:r>
              <a:rPr lang="cs-CZ" i="1" dirty="0"/>
              <a:t> </a:t>
            </a:r>
            <a:r>
              <a:rPr lang="cs-CZ" i="1" dirty="0" err="1"/>
              <a:t>could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find</a:t>
            </a:r>
            <a:r>
              <a:rPr lang="cs-CZ" i="1" dirty="0"/>
              <a:t>, as </a:t>
            </a:r>
            <a:r>
              <a:rPr lang="cs-CZ" i="1" dirty="0" err="1"/>
              <a:t>easily</a:t>
            </a:r>
            <a:r>
              <a:rPr lang="cs-CZ" i="1" dirty="0"/>
              <a:t> as </a:t>
            </a:r>
            <a:r>
              <a:rPr lang="cs-CZ" i="1" dirty="0" err="1"/>
              <a:t>you</a:t>
            </a:r>
            <a:r>
              <a:rPr lang="cs-CZ" i="1" dirty="0"/>
              <a:t> do </a:t>
            </a:r>
            <a:r>
              <a:rPr lang="cs-CZ" i="1" dirty="0" err="1"/>
              <a:t>here</a:t>
            </a:r>
            <a:r>
              <a:rPr lang="cs-CZ" i="1" dirty="0"/>
              <a:t>,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conveniences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life</a:t>
            </a:r>
            <a:r>
              <a:rPr lang="cs-CZ" i="1" dirty="0"/>
              <a:t> and 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curiosities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</a:t>
            </a:r>
            <a:r>
              <a:rPr lang="cs-CZ" i="1" dirty="0" err="1"/>
              <a:t>could</a:t>
            </a:r>
            <a:r>
              <a:rPr lang="cs-CZ" i="1" dirty="0"/>
              <a:t> hope to </a:t>
            </a:r>
            <a:r>
              <a:rPr lang="cs-CZ" i="1" dirty="0" err="1"/>
              <a:t>see</a:t>
            </a:r>
            <a:r>
              <a:rPr lang="cs-CZ" i="1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21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507B7-31F1-4E2D-8841-D88DD07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Anglie na začátku 17. století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3F5B3B-6B9E-4413-A743-EE3B4530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Anglie - vývoz vlny do Nizozemí, tam zpracování na textil a re-export</a:t>
            </a:r>
          </a:p>
          <a:p>
            <a:endParaRPr lang="cs-CZ" dirty="0"/>
          </a:p>
          <a:p>
            <a:r>
              <a:rPr lang="cs-CZ" dirty="0"/>
              <a:t>Nizozemsko - hegemon v námořním obchodě a stavbě lodí, centrum vznikajícího globálního impéria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&gt; </a:t>
            </a:r>
            <a:r>
              <a:rPr lang="cs-CZ" b="1" dirty="0"/>
              <a:t>Jak se tomuto prostředí nejlépe přizpůsobit a posílit na úkor Holanďanů?</a:t>
            </a:r>
          </a:p>
        </p:txBody>
      </p:sp>
    </p:spTree>
    <p:extLst>
      <p:ext uri="{BB962C8B-B14F-4D97-AF65-F5344CB8AC3E}">
        <p14:creationId xmlns:p14="http://schemas.microsoft.com/office/powerpoint/2010/main" val="865785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DD6B-6B4E-4248-8B05-68155DF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Merkantilismus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635A5-2328-434C-BFC3-73C29C08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úvahy o mezinárodním obchodu produkované obchodníky a státními úředníky mezi 16. a 18. stoletím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2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DD6B-6B4E-4248-8B05-68155DF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Merkantilismus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635A5-2328-434C-BFC3-73C29C08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úvahy o mezinárodním obchodu produkované obchodníky a státními úředníky mezi 16. a 18. stoletím</a:t>
            </a:r>
          </a:p>
          <a:p>
            <a:r>
              <a:rPr lang="cs-CZ" b="1" dirty="0"/>
              <a:t>První texty, jejichž hlavním cílem je analyzovat ekonomiku a navrhnout reformy </a:t>
            </a:r>
            <a:r>
              <a:rPr lang="cs-CZ" dirty="0"/>
              <a:t>(předtím útržky ve filosofických a právních traktátech)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5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DD6B-6B4E-4248-8B05-68155DF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Merkantilismus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635A5-2328-434C-BFC3-73C29C08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úvahy o mezinárodním obchodu produkované obchodníky a státními úředníky mezi 16. a 18. stoletím</a:t>
            </a:r>
          </a:p>
          <a:p>
            <a:r>
              <a:rPr lang="cs-CZ" b="1" dirty="0"/>
              <a:t>První texty, jejichž hlavním cílem je analyzovat ekonomiku a navrhnout reformy </a:t>
            </a:r>
            <a:r>
              <a:rPr lang="cs-CZ" dirty="0"/>
              <a:t>(předtím útržky ve filosofických a právních traktátech)</a:t>
            </a:r>
          </a:p>
          <a:p>
            <a:r>
              <a:rPr lang="cs-CZ" dirty="0"/>
              <a:t>Obchod přestal být považován za nemorální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67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1DD6B-6B4E-4248-8B05-68155DFD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Merkantilismus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1635A5-2328-434C-BFC3-73C29C08B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Předpoklady:</a:t>
            </a:r>
          </a:p>
          <a:p>
            <a:r>
              <a:rPr lang="cs-CZ" b="1" dirty="0"/>
              <a:t>1) Konfliktní prostředí – neustálé války</a:t>
            </a:r>
          </a:p>
          <a:p>
            <a:r>
              <a:rPr lang="cs-CZ" b="1" dirty="0"/>
              <a:t>2) Ekonomika stagnuje, mezinárodního obchodu je fixní množství</a:t>
            </a:r>
          </a:p>
        </p:txBody>
      </p:sp>
    </p:spTree>
    <p:extLst>
      <p:ext uri="{BB962C8B-B14F-4D97-AF65-F5344CB8AC3E}">
        <p14:creationId xmlns:p14="http://schemas.microsoft.com/office/powerpoint/2010/main" val="3958967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prvního anglického merkantilistického textu (1581)</a:t>
            </a:r>
          </a:p>
          <a:p>
            <a:r>
              <a:rPr lang="cs-CZ" dirty="0"/>
              <a:t>Podobně jako Adam Smith určil témata debaty na 200 let</a:t>
            </a:r>
          </a:p>
        </p:txBody>
      </p:sp>
    </p:spTree>
    <p:extLst>
      <p:ext uri="{BB962C8B-B14F-4D97-AF65-F5344CB8AC3E}">
        <p14:creationId xmlns:p14="http://schemas.microsoft.com/office/powerpoint/2010/main" val="2655634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prvního anglického merkantilistického textu (1581)</a:t>
            </a:r>
          </a:p>
          <a:p>
            <a:r>
              <a:rPr lang="cs-CZ" dirty="0"/>
              <a:t>Podobně jako Adam Smith určil témata debaty na 200 let</a:t>
            </a:r>
          </a:p>
          <a:p>
            <a:r>
              <a:rPr lang="cs-CZ" dirty="0"/>
              <a:t>Je třeba </a:t>
            </a:r>
            <a:r>
              <a:rPr lang="cs-CZ" b="1" dirty="0"/>
              <a:t>nemít zápornou obchodní bilanci</a:t>
            </a:r>
            <a:r>
              <a:rPr lang="cs-CZ" dirty="0"/>
              <a:t>, to by obohatilo cizince a ožebračilo Anglii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406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888C8-A5F0-4AE7-ABB8-BCDF42D9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A6ED05-FE91-41D7-849B-1BD132C8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Smysl a reálný význam těchto pravidel, aplikace na konkrétní situace</a:t>
            </a:r>
          </a:p>
          <a:p>
            <a:endParaRPr lang="cs-CZ" dirty="0"/>
          </a:p>
          <a:p>
            <a:r>
              <a:rPr lang="cs-CZ" dirty="0"/>
              <a:t>Postoj USA, EU, Číny a rozvojových zemí ke kontroverzním tématům</a:t>
            </a:r>
          </a:p>
          <a:p>
            <a:endParaRPr lang="cs-CZ" dirty="0"/>
          </a:p>
          <a:p>
            <a:r>
              <a:rPr lang="cs-CZ" dirty="0"/>
              <a:t>Zakotvení v ekonomické teorii a historický kontext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94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prvního anglického merkantilistického textu (1581)</a:t>
            </a:r>
          </a:p>
          <a:p>
            <a:r>
              <a:rPr lang="cs-CZ" dirty="0"/>
              <a:t>Podobně jako Adam Smith určil témata debaty na 200 let</a:t>
            </a:r>
          </a:p>
          <a:p>
            <a:r>
              <a:rPr lang="cs-CZ" dirty="0"/>
              <a:t>Je třeba </a:t>
            </a:r>
            <a:r>
              <a:rPr lang="cs-CZ" b="1" dirty="0"/>
              <a:t>nemít zápornou obchodní bilanci</a:t>
            </a:r>
            <a:r>
              <a:rPr lang="cs-CZ" dirty="0"/>
              <a:t>, to by obohatilo cizince a ožebračilo Anglii</a:t>
            </a:r>
            <a:endParaRPr lang="cs-CZ" b="1" dirty="0"/>
          </a:p>
          <a:p>
            <a:r>
              <a:rPr lang="cs-CZ" b="1" dirty="0"/>
              <a:t>&gt; </a:t>
            </a:r>
            <a:r>
              <a:rPr lang="cs-CZ" dirty="0"/>
              <a:t>obchodní deficit vychází především z plýtvání penězi za </a:t>
            </a:r>
            <a:r>
              <a:rPr lang="cs-CZ" b="1" dirty="0"/>
              <a:t>zahraniční luxus, který je nutné omezit </a:t>
            </a:r>
            <a:r>
              <a:rPr lang="cs-CZ" dirty="0"/>
              <a:t>&gt; morální apely</a:t>
            </a:r>
          </a:p>
        </p:txBody>
      </p:sp>
    </p:spTree>
    <p:extLst>
      <p:ext uri="{BB962C8B-B14F-4D97-AF65-F5344CB8AC3E}">
        <p14:creationId xmlns:p14="http://schemas.microsoft.com/office/powerpoint/2010/main" val="2933164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prvního anglického merkantilistického textu (1581)</a:t>
            </a:r>
          </a:p>
          <a:p>
            <a:r>
              <a:rPr lang="cs-CZ" dirty="0"/>
              <a:t>Podobně jako Adam Smith určil témata debaty na 200 let</a:t>
            </a:r>
          </a:p>
          <a:p>
            <a:r>
              <a:rPr lang="cs-CZ" dirty="0"/>
              <a:t>Je třeba </a:t>
            </a:r>
            <a:r>
              <a:rPr lang="cs-CZ" b="1" dirty="0"/>
              <a:t>nemít zápornou obchodní bilanci</a:t>
            </a:r>
            <a:r>
              <a:rPr lang="cs-CZ" dirty="0"/>
              <a:t>, to by obohatilo cizince a ožebračilo Anglii</a:t>
            </a:r>
            <a:endParaRPr lang="cs-CZ" b="1" dirty="0"/>
          </a:p>
          <a:p>
            <a:r>
              <a:rPr lang="cs-CZ" b="1" dirty="0"/>
              <a:t>&gt; </a:t>
            </a:r>
            <a:r>
              <a:rPr lang="cs-CZ" dirty="0"/>
              <a:t>obchodní deficit vychází především z plýtvání penězi za zahraniční luxus, který je nutné omezit &gt; morální apely</a:t>
            </a:r>
          </a:p>
          <a:p>
            <a:r>
              <a:rPr lang="cs-CZ" b="1" dirty="0"/>
              <a:t>Ovšem nelze od cizinců nic nekoupit – musí něčím platit za naše exporty</a:t>
            </a:r>
          </a:p>
        </p:txBody>
      </p:sp>
    </p:spTree>
    <p:extLst>
      <p:ext uri="{BB962C8B-B14F-4D97-AF65-F5344CB8AC3E}">
        <p14:creationId xmlns:p14="http://schemas.microsoft.com/office/powerpoint/2010/main" val="2994788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prvního anglického merkantilistického textu (1581)</a:t>
            </a:r>
          </a:p>
          <a:p>
            <a:r>
              <a:rPr lang="cs-CZ" dirty="0"/>
              <a:t>Podobně jako Adam Smith určil témata debaty na 200 let</a:t>
            </a:r>
          </a:p>
          <a:p>
            <a:r>
              <a:rPr lang="cs-CZ" dirty="0"/>
              <a:t>Je třeba </a:t>
            </a:r>
            <a:r>
              <a:rPr lang="cs-CZ" b="1" dirty="0"/>
              <a:t>nemít zápornou obchodní bilanci</a:t>
            </a:r>
            <a:r>
              <a:rPr lang="cs-CZ" dirty="0"/>
              <a:t>, to by obohatilo cizince a ožebračilo Anglii</a:t>
            </a:r>
            <a:endParaRPr lang="cs-CZ" b="1" dirty="0"/>
          </a:p>
          <a:p>
            <a:r>
              <a:rPr lang="cs-CZ" b="1" dirty="0"/>
              <a:t>&gt; </a:t>
            </a:r>
            <a:r>
              <a:rPr lang="cs-CZ" dirty="0"/>
              <a:t>obchodní deficit vychází především z plýtvání penězi za zahraniční luxus, který je nutné omezit &gt; morální apely</a:t>
            </a:r>
          </a:p>
          <a:p>
            <a:r>
              <a:rPr lang="cs-CZ" b="1" dirty="0"/>
              <a:t>Ovšem nelze od cizinců nic nekoupit – musí něčím platit za naše exporty </a:t>
            </a:r>
            <a:r>
              <a:rPr lang="cs-CZ" dirty="0"/>
              <a:t>= </a:t>
            </a:r>
            <a:r>
              <a:rPr lang="cs-CZ" b="1" dirty="0"/>
              <a:t>pochopení barterové povahy mezinárodního obchodu</a:t>
            </a:r>
          </a:p>
        </p:txBody>
      </p:sp>
    </p:spTree>
    <p:extLst>
      <p:ext uri="{BB962C8B-B14F-4D97-AF65-F5344CB8AC3E}">
        <p14:creationId xmlns:p14="http://schemas.microsoft.com/office/powerpoint/2010/main" val="1040902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FC44E-BEB0-40AD-A50D-016A6323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obchod jako barter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C005A-4049-4FFB-947A-1212FC47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Nizozemsko prodá Anglii loď oblečení &gt; Angličané zaplatí ve zlatě </a:t>
            </a:r>
          </a:p>
          <a:p>
            <a:r>
              <a:rPr lang="cs-CZ" dirty="0"/>
              <a:t>Nizozemci mají zlato &gt; koupí si za něj od Angličanů zbraně</a:t>
            </a:r>
          </a:p>
          <a:p>
            <a:r>
              <a:rPr lang="cs-CZ" dirty="0"/>
              <a:t>&gt; vyrovnaná obchodní bilance</a:t>
            </a:r>
          </a:p>
          <a:p>
            <a:r>
              <a:rPr lang="cs-CZ" dirty="0"/>
              <a:t>&gt; </a:t>
            </a:r>
            <a:r>
              <a:rPr lang="cs-CZ" b="1" dirty="0"/>
              <a:t>pokud bychom jen exportovali, cizincům by časem došly peníze – import nelze eliminovat</a:t>
            </a:r>
          </a:p>
        </p:txBody>
      </p:sp>
    </p:spTree>
    <p:extLst>
      <p:ext uri="{BB962C8B-B14F-4D97-AF65-F5344CB8AC3E}">
        <p14:creationId xmlns:p14="http://schemas.microsoft.com/office/powerpoint/2010/main" val="2368541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Největší problém je vývoz surovin a dovoz výrobků </a:t>
            </a:r>
          </a:p>
        </p:txBody>
      </p:sp>
    </p:spTree>
    <p:extLst>
      <p:ext uri="{BB962C8B-B14F-4D97-AF65-F5344CB8AC3E}">
        <p14:creationId xmlns:p14="http://schemas.microsoft.com/office/powerpoint/2010/main" val="962214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problém je vývoz surovin a dovoz výrobků </a:t>
            </a:r>
          </a:p>
          <a:p>
            <a:r>
              <a:rPr lang="cs-CZ" dirty="0"/>
              <a:t>&gt; tato práce by se měla dělat v Anglii, takto o ni přicházíme a zbytečně platíme cizincům</a:t>
            </a:r>
          </a:p>
        </p:txBody>
      </p:sp>
    </p:spTree>
    <p:extLst>
      <p:ext uri="{BB962C8B-B14F-4D97-AF65-F5344CB8AC3E}">
        <p14:creationId xmlns:p14="http://schemas.microsoft.com/office/powerpoint/2010/main" val="4256792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8B89C-C646-42F3-ACE4-88617B94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B3DB7-B7B5-47C1-8A25-6BA37F459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problém je vývoz surovin a dovoz výrobků </a:t>
            </a:r>
          </a:p>
          <a:p>
            <a:r>
              <a:rPr lang="cs-CZ" dirty="0"/>
              <a:t>&gt; tato práce by se měla dělat v Anglii, takto o ni přicházíme a zbytečně platíme cizincům</a:t>
            </a:r>
          </a:p>
          <a:p>
            <a:r>
              <a:rPr lang="cs-CZ" dirty="0"/>
              <a:t>„</a:t>
            </a:r>
            <a:r>
              <a:rPr lang="en-US" dirty="0"/>
              <a:t>They make of our own commodities and send it us again, whereby they set their people awork and do exhaust much treasure out of the realm.” </a:t>
            </a:r>
            <a:endParaRPr lang="cs-CZ" dirty="0"/>
          </a:p>
          <a:p>
            <a:r>
              <a:rPr lang="en-US" dirty="0"/>
              <a:t>“</a:t>
            </a:r>
            <a:r>
              <a:rPr lang="cs-CZ" dirty="0"/>
              <a:t>B</a:t>
            </a:r>
            <a:r>
              <a:rPr lang="en-US" dirty="0" err="1"/>
              <a:t>etter</a:t>
            </a:r>
            <a:r>
              <a:rPr lang="en-US" dirty="0"/>
              <a:t> for us to pay more to our own people for these wares than less to strangers”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7795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09B25-1760-4AAA-BB8C-43E3883E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 Thomas Smith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CEC92C-2D02-42FB-9FE4-79D5B67C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&gt; 2 hlavní cíle merkantilismu:</a:t>
            </a:r>
          </a:p>
          <a:p>
            <a:r>
              <a:rPr lang="cs-CZ" dirty="0"/>
              <a:t>1) </a:t>
            </a:r>
            <a:r>
              <a:rPr lang="cs-CZ" b="1" dirty="0"/>
              <a:t>Aktivní obchodní bilance </a:t>
            </a:r>
            <a:r>
              <a:rPr lang="cs-CZ" dirty="0"/>
              <a:t>&gt; přivede do země zlato &gt; investice, financování válek</a:t>
            </a:r>
          </a:p>
          <a:p>
            <a:r>
              <a:rPr lang="cs-CZ" dirty="0"/>
              <a:t>2) </a:t>
            </a:r>
            <a:r>
              <a:rPr lang="cs-CZ" b="1" dirty="0"/>
              <a:t>Zlepšení komoditní struktury obchodu </a:t>
            </a:r>
            <a:r>
              <a:rPr lang="cs-CZ" dirty="0"/>
              <a:t>&gt; soustředění se na průmyslové zboží s vysokou přidanou hodnotou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22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23A6C-97D4-47F0-AC36-B21C6797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obchodní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64912-E5BC-484F-BF75-6833E64F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Thomas Mun (1664),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(1693): Vnitrostátní obchod nevytváří nové bohatství, jeden člověk vydělává na úkor jiného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30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23A6C-97D4-47F0-AC36-B21C6797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obchodní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64912-E5BC-484F-BF75-6833E64F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Thomas Mun (1664),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(1693): Vnitrostátní obchod nevytváří nové bohatství, jeden člověk vydělává na úkor jiného</a:t>
            </a:r>
          </a:p>
          <a:p>
            <a:r>
              <a:rPr lang="cs-CZ" dirty="0"/>
              <a:t>- </a:t>
            </a:r>
            <a:r>
              <a:rPr lang="cs-CZ" b="1" dirty="0"/>
              <a:t>obchod jako hra s nulovým součtem</a:t>
            </a:r>
          </a:p>
          <a:p>
            <a:r>
              <a:rPr lang="cs-CZ" dirty="0"/>
              <a:t>&gt; </a:t>
            </a:r>
            <a:r>
              <a:rPr lang="cs-CZ" b="1" dirty="0"/>
              <a:t>naopak vývoz k nám přesune bohatství ze zahraničí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3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2A48F-3450-430E-896E-3119C439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4AC66-9D34-4608-93D5-7CF0CF2A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petr.svaton@mail.muni.cz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81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23A6C-97D4-47F0-AC36-B21C6797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obchodní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64912-E5BC-484F-BF75-6833E64F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Petty</a:t>
            </a:r>
            <a:r>
              <a:rPr lang="cs-CZ" dirty="0"/>
              <a:t> (1690),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– je potřeba urvat pro sebe co největší podíl na světovém trhu</a:t>
            </a:r>
          </a:p>
        </p:txBody>
      </p:sp>
    </p:spTree>
    <p:extLst>
      <p:ext uri="{BB962C8B-B14F-4D97-AF65-F5344CB8AC3E}">
        <p14:creationId xmlns:p14="http://schemas.microsoft.com/office/powerpoint/2010/main" val="1523855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23A6C-97D4-47F0-AC36-B21C6797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obchodní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64912-E5BC-484F-BF75-6833E64F9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Petty</a:t>
            </a:r>
            <a:r>
              <a:rPr lang="cs-CZ" dirty="0"/>
              <a:t> (1690),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 – je potřeba urvat pro sebe co největší podíl na světovém trhu</a:t>
            </a:r>
          </a:p>
          <a:p>
            <a:r>
              <a:rPr lang="cs-CZ" dirty="0"/>
              <a:t>&gt; </a:t>
            </a:r>
            <a:r>
              <a:rPr lang="cs-CZ" b="1" dirty="0"/>
              <a:t>chceme větší díl konstantního koláče </a:t>
            </a:r>
            <a:r>
              <a:rPr lang="cs-CZ" dirty="0"/>
              <a:t>– </a:t>
            </a:r>
            <a:r>
              <a:rPr lang="cs-CZ" b="1" dirty="0"/>
              <a:t>jeden z mála způsobů jak zvýšit bohatství národa ve stagnujícím světě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01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D70FD-1C72-4628-BEA1-35BEF1B6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17489-5055-48BD-BDC5-16D0EC607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25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D70FD-1C72-4628-BEA1-35BEF1B6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017489-5055-48BD-BDC5-16D0EC607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John Cary (1695) – Čím více se odněkud dováží hotové výrobky určené ke spotřebě, tím méně výhodný je to obchod, obzvláště pokud to konkuruje domácím výrobcům.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93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A220B-8E57-4663-8C6E-D6EFC8AA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Aktivní obchodní bilance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7294DD-7E8B-4437-81F2-BD0F77DA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Theodore </a:t>
            </a:r>
            <a:r>
              <a:rPr lang="cs-CZ" dirty="0" err="1"/>
              <a:t>Janssen</a:t>
            </a:r>
            <a:r>
              <a:rPr lang="cs-CZ" dirty="0"/>
              <a:t> (1713) – obchod může být v zájmu obchodníka, ale škodit národu</a:t>
            </a:r>
          </a:p>
          <a:p>
            <a:r>
              <a:rPr lang="cs-CZ" dirty="0"/>
              <a:t>&gt; rozpor zájmů jednotlivce a celku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32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12205-FFEC-4251-BEEC-C72823CA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BA97B-C909-42CC-A49D-AED84A51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Petyt</a:t>
            </a:r>
            <a:r>
              <a:rPr lang="cs-CZ" dirty="0"/>
              <a:t> (1680):</a:t>
            </a:r>
            <a:r>
              <a:rPr lang="cs-CZ" b="1" dirty="0"/>
              <a:t> </a:t>
            </a:r>
            <a:r>
              <a:rPr lang="cs-CZ" b="1" dirty="0" err="1"/>
              <a:t>If</a:t>
            </a:r>
            <a:r>
              <a:rPr lang="cs-CZ" b="1" dirty="0"/>
              <a:t> any </a:t>
            </a:r>
            <a:r>
              <a:rPr lang="cs-CZ" b="1" dirty="0" err="1"/>
              <a:t>nation</a:t>
            </a:r>
            <a:r>
              <a:rPr lang="cs-CZ" b="1" dirty="0"/>
              <a:t> </a:t>
            </a:r>
            <a:r>
              <a:rPr lang="cs-CZ" b="1" dirty="0" err="1"/>
              <a:t>hath</a:t>
            </a:r>
            <a:r>
              <a:rPr lang="cs-CZ" b="1" dirty="0"/>
              <a:t> </a:t>
            </a:r>
            <a:r>
              <a:rPr lang="cs-CZ" b="1" dirty="0" err="1"/>
              <a:t>naturally</a:t>
            </a:r>
            <a:r>
              <a:rPr lang="cs-CZ" b="1" dirty="0"/>
              <a:t> any </a:t>
            </a:r>
            <a:r>
              <a:rPr lang="cs-CZ" b="1" dirty="0" err="1"/>
              <a:t>materials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b="1" dirty="0"/>
              <a:t>,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far more </a:t>
            </a:r>
            <a:r>
              <a:rPr lang="cs-CZ" b="1" dirty="0" err="1"/>
              <a:t>advantageous</a:t>
            </a:r>
            <a:r>
              <a:rPr lang="cs-CZ" b="1" dirty="0"/>
              <a:t> to export </a:t>
            </a:r>
            <a:r>
              <a:rPr lang="cs-CZ" b="1" dirty="0" err="1"/>
              <a:t>them</a:t>
            </a:r>
            <a:r>
              <a:rPr lang="cs-CZ" b="1" dirty="0"/>
              <a:t> in </a:t>
            </a:r>
            <a:r>
              <a:rPr lang="cs-CZ" b="1" dirty="0" err="1"/>
              <a:t>manufacture</a:t>
            </a:r>
            <a:r>
              <a:rPr lang="cs-CZ" b="1" dirty="0"/>
              <a:t>, </a:t>
            </a:r>
            <a:r>
              <a:rPr lang="cs-CZ" b="1" dirty="0" err="1"/>
              <a:t>rather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raw</a:t>
            </a:r>
            <a:r>
              <a:rPr lang="cs-CZ" b="1" dirty="0"/>
              <a:t> </a:t>
            </a:r>
            <a:r>
              <a:rPr lang="cs-CZ" b="1" dirty="0" err="1"/>
              <a:t>materials</a:t>
            </a:r>
            <a:r>
              <a:rPr lang="cs-CZ" dirty="0"/>
              <a:t>,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manufacture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much more </a:t>
            </a:r>
            <a:r>
              <a:rPr lang="cs-CZ" dirty="0" err="1"/>
              <a:t>valuable</a:t>
            </a:r>
            <a:r>
              <a:rPr lang="cs-CZ" dirty="0"/>
              <a:t>, and </a:t>
            </a:r>
            <a:r>
              <a:rPr lang="cs-CZ" dirty="0" err="1"/>
              <a:t>will</a:t>
            </a:r>
            <a:r>
              <a:rPr lang="cs-CZ" dirty="0"/>
              <a:t> make a return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, ten,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twenty</a:t>
            </a:r>
            <a:r>
              <a:rPr lang="cs-CZ" dirty="0"/>
              <a:t> </a:t>
            </a:r>
            <a:r>
              <a:rPr lang="cs-CZ" dirty="0" err="1"/>
              <a:t>times</a:t>
            </a:r>
            <a:r>
              <a:rPr lang="cs-CZ" dirty="0"/>
              <a:t> more </a:t>
            </a:r>
            <a:r>
              <a:rPr lang="cs-CZ" dirty="0" err="1"/>
              <a:t>treasure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. </a:t>
            </a:r>
            <a:r>
              <a:rPr lang="cs-CZ" dirty="0" err="1"/>
              <a:t>Besides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most </a:t>
            </a:r>
            <a:r>
              <a:rPr lang="cs-CZ" dirty="0" err="1"/>
              <a:t>dangerous</a:t>
            </a:r>
            <a:r>
              <a:rPr lang="cs-CZ" dirty="0"/>
              <a:t> to export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manufacture</a:t>
            </a:r>
            <a:r>
              <a:rPr lang="cs-CZ" dirty="0"/>
              <a:t>, </a:t>
            </a:r>
            <a:r>
              <a:rPr lang="cs-CZ" dirty="0" err="1"/>
              <a:t>since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transfer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manufacture</a:t>
            </a:r>
            <a:r>
              <a:rPr lang="cs-CZ" dirty="0"/>
              <a:t> </a:t>
            </a:r>
            <a:r>
              <a:rPr lang="cs-CZ" dirty="0" err="1"/>
              <a:t>itself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neighboring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. . . . </a:t>
            </a:r>
            <a:r>
              <a:rPr lang="cs-CZ" b="1" dirty="0"/>
              <a:t>But </a:t>
            </a:r>
            <a:r>
              <a:rPr lang="cs-CZ" b="1" dirty="0" err="1"/>
              <a:t>if</a:t>
            </a:r>
            <a:r>
              <a:rPr lang="cs-CZ" b="1" dirty="0"/>
              <a:t> </a:t>
            </a:r>
            <a:r>
              <a:rPr lang="cs-CZ" b="1" dirty="0" err="1"/>
              <a:t>foreigners</a:t>
            </a:r>
            <a:r>
              <a:rPr lang="cs-CZ" b="1" dirty="0"/>
              <a:t> </a:t>
            </a:r>
            <a:r>
              <a:rPr lang="cs-CZ" b="1" dirty="0" err="1"/>
              <a:t>will</a:t>
            </a:r>
            <a:r>
              <a:rPr lang="cs-CZ" b="1" dirty="0"/>
              <a:t> </a:t>
            </a:r>
            <a:r>
              <a:rPr lang="cs-CZ" b="1" dirty="0" err="1"/>
              <a:t>vend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raw</a:t>
            </a:r>
            <a:r>
              <a:rPr lang="cs-CZ" b="1" dirty="0"/>
              <a:t> </a:t>
            </a:r>
            <a:r>
              <a:rPr lang="cs-CZ" b="1" dirty="0" err="1"/>
              <a:t>materials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b="1" dirty="0"/>
              <a:t>,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necessary</a:t>
            </a:r>
            <a:r>
              <a:rPr lang="cs-CZ" b="1" dirty="0"/>
              <a:t>,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convenient</a:t>
            </a:r>
            <a:r>
              <a:rPr lang="cs-CZ" b="1" dirty="0"/>
              <a:t>, </a:t>
            </a:r>
            <a:r>
              <a:rPr lang="cs-CZ" b="1" dirty="0" err="1"/>
              <a:t>for</a:t>
            </a:r>
            <a:r>
              <a:rPr lang="cs-CZ" b="1" dirty="0"/>
              <a:t> a </a:t>
            </a:r>
            <a:r>
              <a:rPr lang="cs-CZ" b="1" dirty="0" err="1"/>
              <a:t>nation</a:t>
            </a:r>
            <a:r>
              <a:rPr lang="cs-CZ" b="1" dirty="0"/>
              <a:t> to import </a:t>
            </a:r>
            <a:r>
              <a:rPr lang="cs-CZ" b="1" dirty="0" err="1"/>
              <a:t>them</a:t>
            </a:r>
            <a:r>
              <a:rPr lang="cs-CZ" b="1" dirty="0"/>
              <a:t>, and </a:t>
            </a:r>
            <a:r>
              <a:rPr lang="cs-CZ" b="1" dirty="0" err="1"/>
              <a:t>put</a:t>
            </a:r>
            <a:r>
              <a:rPr lang="cs-CZ" b="1" dirty="0"/>
              <a:t> </a:t>
            </a:r>
            <a:r>
              <a:rPr lang="cs-CZ" b="1" dirty="0" err="1"/>
              <a:t>them</a:t>
            </a:r>
            <a:r>
              <a:rPr lang="cs-CZ" b="1" dirty="0"/>
              <a:t>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manufacture</a:t>
            </a:r>
            <a:r>
              <a:rPr lang="cs-CZ" b="1" dirty="0"/>
              <a:t> </a:t>
            </a:r>
            <a:r>
              <a:rPr lang="cs-CZ" b="1" dirty="0" err="1"/>
              <a:t>at</a:t>
            </a:r>
            <a:r>
              <a:rPr lang="cs-CZ" b="1" dirty="0"/>
              <a:t> </a:t>
            </a:r>
            <a:r>
              <a:rPr lang="cs-CZ" b="1" dirty="0" err="1"/>
              <a:t>home</a:t>
            </a:r>
            <a:r>
              <a:rPr lang="cs-CZ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60731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3911A8-B60A-455A-BDAD-C6C2909E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5BAC2-4037-43BE-879F-C307768F3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Daniel Defoe: „</a:t>
            </a:r>
            <a:r>
              <a:rPr lang="cs-CZ" b="1" dirty="0" err="1"/>
              <a:t>Heaven</a:t>
            </a:r>
            <a:r>
              <a:rPr lang="cs-CZ" b="1" dirty="0"/>
              <a:t> </a:t>
            </a:r>
            <a:r>
              <a:rPr lang="cs-CZ" b="1" dirty="0" err="1"/>
              <a:t>having</a:t>
            </a:r>
            <a:r>
              <a:rPr lang="cs-CZ" b="1" dirty="0"/>
              <a:t> </a:t>
            </a:r>
            <a:r>
              <a:rPr lang="cs-CZ" b="1" dirty="0" err="1"/>
              <a:t>been</a:t>
            </a:r>
            <a:r>
              <a:rPr lang="cs-CZ" b="1" dirty="0"/>
              <a:t> so </a:t>
            </a:r>
            <a:r>
              <a:rPr lang="cs-CZ" b="1" dirty="0" err="1"/>
              <a:t>bountiful</a:t>
            </a:r>
            <a:r>
              <a:rPr lang="cs-CZ" b="1" dirty="0"/>
              <a:t> to </a:t>
            </a:r>
            <a:r>
              <a:rPr lang="cs-CZ" b="1" dirty="0" err="1"/>
              <a:t>England</a:t>
            </a:r>
            <a:r>
              <a:rPr lang="cs-CZ" b="1" dirty="0"/>
              <a:t> as to </a:t>
            </a:r>
            <a:r>
              <a:rPr lang="cs-CZ" b="1" dirty="0" err="1"/>
              <a:t>give</a:t>
            </a:r>
            <a:r>
              <a:rPr lang="cs-CZ" b="1" dirty="0"/>
              <a:t> </a:t>
            </a:r>
            <a:r>
              <a:rPr lang="cs-CZ" b="1" dirty="0" err="1"/>
              <a:t>them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wool</a:t>
            </a:r>
            <a:r>
              <a:rPr lang="cs-CZ" dirty="0"/>
              <a:t>, as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, in a </a:t>
            </a:r>
            <a:r>
              <a:rPr lang="cs-CZ" dirty="0" err="1"/>
              <a:t>peculiar</a:t>
            </a:r>
            <a:r>
              <a:rPr lang="cs-CZ" dirty="0"/>
              <a:t> grant, </a:t>
            </a:r>
            <a:r>
              <a:rPr lang="cs-CZ" dirty="0" err="1"/>
              <a:t>exclusive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</a:t>
            </a:r>
            <a:r>
              <a:rPr lang="cs-CZ" b="1" dirty="0" err="1"/>
              <a:t>it</a:t>
            </a:r>
            <a:r>
              <a:rPr lang="cs-CZ" b="1" dirty="0"/>
              <a:t> </a:t>
            </a:r>
            <a:r>
              <a:rPr lang="cs-CZ" b="1" dirty="0" err="1"/>
              <a:t>was</a:t>
            </a:r>
            <a:r>
              <a:rPr lang="cs-CZ" b="1" dirty="0"/>
              <a:t> a </a:t>
            </a:r>
            <a:r>
              <a:rPr lang="cs-CZ" b="1" dirty="0" err="1"/>
              <a:t>mere</a:t>
            </a:r>
            <a:r>
              <a:rPr lang="cs-CZ" b="1" dirty="0"/>
              <a:t> </a:t>
            </a:r>
            <a:r>
              <a:rPr lang="cs-CZ" b="1" dirty="0" err="1"/>
              <a:t>rebellion</a:t>
            </a:r>
            <a:r>
              <a:rPr lang="cs-CZ" b="1" dirty="0"/>
              <a:t> </a:t>
            </a:r>
            <a:r>
              <a:rPr lang="cs-CZ" b="1" dirty="0" err="1"/>
              <a:t>against</a:t>
            </a:r>
            <a:r>
              <a:rPr lang="cs-CZ" b="1" dirty="0"/>
              <a:t> His </a:t>
            </a:r>
            <a:r>
              <a:rPr lang="cs-CZ" b="1" dirty="0" err="1"/>
              <a:t>providence</a:t>
            </a:r>
            <a:r>
              <a:rPr lang="cs-CZ" b="1" dirty="0"/>
              <a:t> and </a:t>
            </a:r>
            <a:r>
              <a:rPr lang="cs-CZ" b="1" dirty="0" err="1"/>
              <a:t>particularly</a:t>
            </a:r>
            <a:r>
              <a:rPr lang="cs-CZ" b="1" dirty="0"/>
              <a:t> </a:t>
            </a:r>
            <a:r>
              <a:rPr lang="cs-CZ" b="1" dirty="0" err="1"/>
              <a:t>ungrateful</a:t>
            </a:r>
            <a:r>
              <a:rPr lang="cs-CZ" b="1" dirty="0"/>
              <a:t> to His </a:t>
            </a:r>
            <a:r>
              <a:rPr lang="cs-CZ" b="1" dirty="0" err="1"/>
              <a:t>bounty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English</a:t>
            </a:r>
            <a:r>
              <a:rPr lang="cs-CZ" b="1" dirty="0"/>
              <a:t> </a:t>
            </a:r>
            <a:r>
              <a:rPr lang="cs-CZ" b="1" dirty="0" err="1"/>
              <a:t>nation</a:t>
            </a:r>
            <a:r>
              <a:rPr lang="cs-CZ" b="1" dirty="0"/>
              <a:t> </a:t>
            </a:r>
            <a:r>
              <a:rPr lang="cs-CZ" b="1" dirty="0" err="1"/>
              <a:t>should</a:t>
            </a:r>
            <a:r>
              <a:rPr lang="cs-CZ" b="1" dirty="0"/>
              <a:t> </a:t>
            </a:r>
            <a:r>
              <a:rPr lang="cs-CZ" b="1" dirty="0" err="1"/>
              <a:t>reject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offer</a:t>
            </a:r>
            <a:r>
              <a:rPr lang="cs-CZ" dirty="0"/>
              <a:t>,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blessing</a:t>
            </a:r>
            <a:r>
              <a:rPr lang="cs-CZ" dirty="0"/>
              <a:t>, </a:t>
            </a:r>
            <a:r>
              <a:rPr lang="cs-CZ" b="1" dirty="0"/>
              <a:t>by 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unaccountable</a:t>
            </a:r>
            <a:r>
              <a:rPr lang="cs-CZ" b="1" dirty="0"/>
              <a:t> </a:t>
            </a:r>
            <a:r>
              <a:rPr lang="cs-CZ" b="1" dirty="0" err="1"/>
              <a:t>neglect</a:t>
            </a:r>
            <a:r>
              <a:rPr lang="cs-CZ" b="1" dirty="0"/>
              <a:t> </a:t>
            </a:r>
            <a:r>
              <a:rPr lang="cs-CZ" b="1" dirty="0" err="1"/>
              <a:t>send</a:t>
            </a:r>
            <a:r>
              <a:rPr lang="cs-CZ" b="1" dirty="0"/>
              <a:t> </a:t>
            </a:r>
            <a:r>
              <a:rPr lang="cs-CZ" b="1" dirty="0" err="1"/>
              <a:t>their</a:t>
            </a:r>
            <a:r>
              <a:rPr lang="cs-CZ" b="1" dirty="0"/>
              <a:t> </a:t>
            </a:r>
            <a:r>
              <a:rPr lang="cs-CZ" b="1" dirty="0" err="1"/>
              <a:t>wool</a:t>
            </a:r>
            <a:r>
              <a:rPr lang="cs-CZ" b="1" dirty="0"/>
              <a:t> </a:t>
            </a:r>
            <a:r>
              <a:rPr lang="cs-CZ" b="1" dirty="0" err="1"/>
              <a:t>abroad</a:t>
            </a:r>
            <a:r>
              <a:rPr lang="cs-CZ" b="1" dirty="0"/>
              <a:t> to </a:t>
            </a:r>
            <a:r>
              <a:rPr lang="cs-CZ" b="1" dirty="0" err="1"/>
              <a:t>be</a:t>
            </a:r>
            <a:r>
              <a:rPr lang="cs-CZ" b="1" dirty="0"/>
              <a:t> </a:t>
            </a:r>
            <a:r>
              <a:rPr lang="cs-CZ" b="1" dirty="0" err="1"/>
              <a:t>manufactured</a:t>
            </a:r>
            <a:r>
              <a:rPr lang="cs-CZ" dirty="0"/>
              <a:t>, and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clothing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Flemings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ready</a:t>
            </a:r>
            <a:r>
              <a:rPr lang="cs-CZ" dirty="0"/>
              <a:t> </a:t>
            </a:r>
            <a:r>
              <a:rPr lang="cs-CZ" dirty="0" err="1"/>
              <a:t>money</a:t>
            </a:r>
            <a:r>
              <a:rPr lang="cs-CZ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7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D5300-DE21-4CCB-8827-9BBF1269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A0CF9-413A-4F42-93C6-F4741687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Je potřeba dát vysoké clo na dovoz hotového zboží a daň na vývoz surovin</a:t>
            </a:r>
          </a:p>
        </p:txBody>
      </p:sp>
    </p:spTree>
    <p:extLst>
      <p:ext uri="{BB962C8B-B14F-4D97-AF65-F5344CB8AC3E}">
        <p14:creationId xmlns:p14="http://schemas.microsoft.com/office/powerpoint/2010/main" val="489420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D5300-DE21-4CCB-8827-9BBF1269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A0CF9-413A-4F42-93C6-F4741687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Je potřeba dát vysoké clo na dovoz hotového zboží a daň na vývoz surovin</a:t>
            </a:r>
          </a:p>
          <a:p>
            <a:r>
              <a:rPr lang="cs-CZ" dirty="0"/>
              <a:t>&gt; </a:t>
            </a:r>
            <a:r>
              <a:rPr lang="cs-CZ" b="1" dirty="0"/>
              <a:t>Naopak dovoz surovin a vývoz hotových produktů by měl být volný</a:t>
            </a:r>
          </a:p>
        </p:txBody>
      </p:sp>
    </p:spTree>
    <p:extLst>
      <p:ext uri="{BB962C8B-B14F-4D97-AF65-F5344CB8AC3E}">
        <p14:creationId xmlns:p14="http://schemas.microsoft.com/office/powerpoint/2010/main" val="8353047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D5300-DE21-4CCB-8827-9BBF1269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Komoditní struktura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A0CF9-413A-4F42-93C6-F4741687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potřeba dát vysoké clo na dovoz hotového zboží a daň na vývoz surovin</a:t>
            </a:r>
          </a:p>
          <a:p>
            <a:r>
              <a:rPr lang="cs-CZ" dirty="0"/>
              <a:t>Naopak dovoz surovin a vývoz hotových produktů by měl být volný</a:t>
            </a:r>
          </a:p>
          <a:p>
            <a:r>
              <a:rPr lang="cs-CZ" dirty="0">
                <a:solidFill>
                  <a:srgbClr val="FF0000"/>
                </a:solidFill>
              </a:rPr>
              <a:t>&gt; dodnes významná strategie pro rozvojové země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7B84F-B197-4BFF-BC38-4BC1038A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8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7F99B13-2D41-4194-9461-1DFE6D58B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251640"/>
              </p:ext>
            </p:extLst>
          </p:nvPr>
        </p:nvGraphicFramePr>
        <p:xfrm>
          <a:off x="838200" y="914400"/>
          <a:ext cx="10515600" cy="5701665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45386892"/>
                    </a:ext>
                  </a:extLst>
                </a:gridCol>
              </a:tblGrid>
              <a:tr h="5701665"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00B050"/>
                          </a:solidFill>
                          <a:effectLst/>
                        </a:rPr>
                        <a:t>1) Argumenty pro volný obchod</a:t>
                      </a:r>
                    </a:p>
                    <a:p>
                      <a:r>
                        <a:rPr lang="cs-CZ" sz="2400" dirty="0">
                          <a:solidFill>
                            <a:srgbClr val="00B050"/>
                          </a:solidFill>
                          <a:effectLst/>
                        </a:rPr>
                        <a:t>2) Argumenty pro protekcionismus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3) Vznik GATT a snižování cel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4) Systém Světové obchodní organizace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5) Zemědělství a textil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6) Netarifní překážky 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7) Služby + duševní vlastnictví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8) Investice</a:t>
                      </a:r>
                    </a:p>
                    <a:p>
                      <a:r>
                        <a:rPr lang="cs-CZ" sz="2400" dirty="0">
                          <a:solidFill>
                            <a:srgbClr val="0070C0"/>
                          </a:solidFill>
                          <a:effectLst/>
                        </a:rPr>
                        <a:t>9) Bilaterální dohody + rozvojové země</a:t>
                      </a:r>
                    </a:p>
                    <a:p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10) EU</a:t>
                      </a:r>
                    </a:p>
                    <a:p>
                      <a:r>
                        <a:rPr lang="cs-CZ" sz="2400" dirty="0">
                          <a:solidFill>
                            <a:srgbClr val="00B050"/>
                          </a:solidFill>
                          <a:effectLst/>
                        </a:rPr>
                        <a:t>11) Vzestup Číny a obchodní válka s USA</a:t>
                      </a:r>
                    </a:p>
                    <a:p>
                      <a:r>
                        <a:rPr lang="cs-CZ" sz="2400" dirty="0">
                          <a:effectLst/>
                        </a:rPr>
                        <a:t>12) Čtecí týden</a:t>
                      </a:r>
                    </a:p>
                    <a:p>
                      <a:r>
                        <a:rPr lang="cs-CZ" sz="2400" dirty="0">
                          <a:effectLst/>
                        </a:rPr>
                        <a:t>13) Seminář - Reforma WTO</a:t>
                      </a:r>
                    </a:p>
                  </a:txBody>
                  <a:tcPr marL="19050" marR="19050" marT="19050" marB="1905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6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7679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5AC02-614B-4FD0-8CAE-4B1A229A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merkantilismu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E860B-583A-4FEA-970F-CD03F0BF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rozumná reflexe dobové situace (války, skoro nulový ekonomický růst)</a:t>
            </a:r>
          </a:p>
          <a:p>
            <a:r>
              <a:rPr lang="cs-CZ" dirty="0"/>
              <a:t>Některé úvahy stále relevantní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72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09B25-1760-4AAA-BB8C-43E3883E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merkantilismu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CEC92C-2D02-42FB-9FE4-79D5B67C5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b="1" dirty="0"/>
              <a:t>Aktivní obchodní bilance </a:t>
            </a:r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endParaRPr lang="cs-CZ" b="1" dirty="0"/>
          </a:p>
          <a:p>
            <a:r>
              <a:rPr lang="cs-CZ" dirty="0"/>
              <a:t>2) </a:t>
            </a:r>
            <a:r>
              <a:rPr lang="cs-CZ" b="1" dirty="0"/>
              <a:t>Zlepšení komoditní struktury obchodu </a:t>
            </a:r>
            <a:r>
              <a:rPr lang="cs-CZ" dirty="0">
                <a:solidFill>
                  <a:srgbClr val="92D050"/>
                </a:solidFill>
              </a:rPr>
              <a:t>✔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814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5AC02-614B-4FD0-8CAE-4B1A229A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merkantilismu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E860B-583A-4FEA-970F-CD03F0BF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Řada překvapivě liberálních názorů:</a:t>
            </a:r>
          </a:p>
          <a:p>
            <a:r>
              <a:rPr lang="cs-CZ" b="1" dirty="0"/>
              <a:t>Byli proti striktním zákazům dovozu</a:t>
            </a:r>
            <a:r>
              <a:rPr lang="cs-CZ" dirty="0"/>
              <a:t>, které považovali za příliš tvrdé a preferovali importní clo</a:t>
            </a:r>
          </a:p>
          <a:p>
            <a:r>
              <a:rPr lang="cs-CZ" b="1" dirty="0"/>
              <a:t>Nechtěli soběstačnost nebo izolaci!</a:t>
            </a:r>
          </a:p>
          <a:p>
            <a:r>
              <a:rPr lang="cs-CZ" dirty="0"/>
              <a:t>Podpora stabilního právního státu s osobní a náboženskou svobodou</a:t>
            </a:r>
          </a:p>
          <a:p>
            <a:r>
              <a:rPr lang="cs-CZ" dirty="0"/>
              <a:t>Proti exportním monopolům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43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52FFD-68A2-4843-92F0-615D5979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39C14-4B4E-4553-A822-654D11C2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Merkantilismus vs. nacionálně populistický protekcionismus v ČR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791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1D883-D9C9-45E6-92FF-899E293C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1BD7839-04C0-4F36-937F-AF3AA5947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35" y="2367657"/>
            <a:ext cx="9526329" cy="1419423"/>
          </a:xfrm>
        </p:spPr>
      </p:pic>
    </p:spTree>
    <p:extLst>
      <p:ext uri="{BB962C8B-B14F-4D97-AF65-F5344CB8AC3E}">
        <p14:creationId xmlns:p14="http://schemas.microsoft.com/office/powerpoint/2010/main" val="28570654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3D774-AE88-45F7-AB44-FDE398A9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6D52C30-A371-4357-85EA-96EB436F4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33" y="1758950"/>
            <a:ext cx="9880883" cy="4351338"/>
          </a:xfrm>
        </p:spPr>
      </p:pic>
    </p:spTree>
    <p:extLst>
      <p:ext uri="{BB962C8B-B14F-4D97-AF65-F5344CB8AC3E}">
        <p14:creationId xmlns:p14="http://schemas.microsoft.com/office/powerpoint/2010/main" val="130292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2E53-7433-4AD8-9351-E44FF54F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9FF4-F21E-4DF2-9D8B-D47E2AEA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odpovídala představám merkantilistům</a:t>
            </a:r>
          </a:p>
        </p:txBody>
      </p:sp>
    </p:spTree>
    <p:extLst>
      <p:ext uri="{BB962C8B-B14F-4D97-AF65-F5344CB8AC3E}">
        <p14:creationId xmlns:p14="http://schemas.microsoft.com/office/powerpoint/2010/main" val="27071903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2E53-7433-4AD8-9351-E44FF54F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9FF4-F21E-4DF2-9D8B-D47E2AEA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Celkově odpovídala představám merkantilistům</a:t>
            </a:r>
          </a:p>
          <a:p>
            <a:r>
              <a:rPr lang="cs-CZ" dirty="0"/>
              <a:t>Henry VII po konci Války růží (okolo roku 1500) – cla a zákazy na vývoz surové vlny, průmyslová špionáž, snaha přetáhnout z Nizozemí kvalifikované pracovníky</a:t>
            </a:r>
          </a:p>
        </p:txBody>
      </p:sp>
    </p:spTree>
    <p:extLst>
      <p:ext uri="{BB962C8B-B14F-4D97-AF65-F5344CB8AC3E}">
        <p14:creationId xmlns:p14="http://schemas.microsoft.com/office/powerpoint/2010/main" val="1617407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2E53-7433-4AD8-9351-E44FF54F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9FF4-F21E-4DF2-9D8B-D47E2AEA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1651 – </a:t>
            </a:r>
            <a:r>
              <a:rPr lang="cs-CZ" b="1" dirty="0"/>
              <a:t>Navigační akta </a:t>
            </a:r>
            <a:r>
              <a:rPr lang="cs-CZ" dirty="0"/>
              <a:t>– zákaz dovážet zboží do Anglie a jejích koloniích na lodích 3. států (=holandských)</a:t>
            </a:r>
          </a:p>
        </p:txBody>
      </p:sp>
    </p:spTree>
    <p:extLst>
      <p:ext uri="{BB962C8B-B14F-4D97-AF65-F5344CB8AC3E}">
        <p14:creationId xmlns:p14="http://schemas.microsoft.com/office/powerpoint/2010/main" val="30350593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04843B-6F4F-47BF-82A1-6971742D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27AA4B-92EB-4CE9-A68A-43C4A1F51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41" y="1219200"/>
            <a:ext cx="6610351" cy="4957763"/>
          </a:xfrm>
        </p:spPr>
      </p:pic>
    </p:spTree>
    <p:extLst>
      <p:ext uri="{BB962C8B-B14F-4D97-AF65-F5344CB8AC3E}">
        <p14:creationId xmlns:p14="http://schemas.microsoft.com/office/powerpoint/2010/main" val="398514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E92FC-C17E-42B1-9152-3C0C3D3F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32F7E-A78B-4A0D-B05B-EF03F764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průběžné úkoly – zodpovězení otevřených otázek vycházejících z přednášek – </a:t>
            </a:r>
            <a:r>
              <a:rPr lang="cs-CZ" b="1" dirty="0">
                <a:solidFill>
                  <a:srgbClr val="FF0000"/>
                </a:solidFill>
              </a:rPr>
              <a:t>neděle 4. 4 a neděle 9. 5.</a:t>
            </a:r>
          </a:p>
          <a:p>
            <a:r>
              <a:rPr lang="cs-CZ" b="1" dirty="0"/>
              <a:t>Seminář –</a:t>
            </a:r>
            <a:r>
              <a:rPr lang="cs-CZ" dirty="0"/>
              <a:t> poslední hodina 28. 5. – studenti se rozdělí do skupinek po cca 5 lidech a vypracují </a:t>
            </a:r>
            <a:r>
              <a:rPr lang="cs-CZ" b="1" dirty="0">
                <a:solidFill>
                  <a:srgbClr val="FF0000"/>
                </a:solidFill>
              </a:rPr>
              <a:t>dokument</a:t>
            </a:r>
            <a:r>
              <a:rPr lang="cs-CZ" dirty="0"/>
              <a:t>, který popíše nějakou výzvu pro WTO a navrhne řešení</a:t>
            </a:r>
          </a:p>
          <a:p>
            <a:r>
              <a:rPr lang="cs-CZ" dirty="0"/>
              <a:t>&gt; prezentace a diskuze na semináři</a:t>
            </a:r>
          </a:p>
        </p:txBody>
      </p:sp>
    </p:spTree>
    <p:extLst>
      <p:ext uri="{BB962C8B-B14F-4D97-AF65-F5344CB8AC3E}">
        <p14:creationId xmlns:p14="http://schemas.microsoft.com/office/powerpoint/2010/main" val="40814253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2E53-7433-4AD8-9351-E44FF54F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9FF4-F21E-4DF2-9D8B-D47E2AEA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1651 – </a:t>
            </a:r>
            <a:r>
              <a:rPr lang="cs-CZ" b="1" dirty="0"/>
              <a:t>Navigační akta </a:t>
            </a:r>
            <a:r>
              <a:rPr lang="cs-CZ" dirty="0"/>
              <a:t>– zákaz dovážet zboží do Anglie a jejích koloniích na lodích 3. států (=holandských)</a:t>
            </a:r>
          </a:p>
          <a:p>
            <a:r>
              <a:rPr lang="cs-CZ" dirty="0"/>
              <a:t>&gt; Podnět pro výstavbu lodí</a:t>
            </a:r>
          </a:p>
        </p:txBody>
      </p:sp>
    </p:spTree>
    <p:extLst>
      <p:ext uri="{BB962C8B-B14F-4D97-AF65-F5344CB8AC3E}">
        <p14:creationId xmlns:p14="http://schemas.microsoft.com/office/powerpoint/2010/main" val="40015821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12E53-7433-4AD8-9351-E44FF54F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389FF4-F21E-4DF2-9D8B-D47E2AEAF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1651 – </a:t>
            </a:r>
            <a:r>
              <a:rPr lang="cs-CZ" b="1" dirty="0"/>
              <a:t>Navigační akta </a:t>
            </a:r>
            <a:r>
              <a:rPr lang="cs-CZ" dirty="0"/>
              <a:t>– zákaz dovážet zboží do Anglie a jejích koloniích na lodích 3. států (=holandských)</a:t>
            </a:r>
          </a:p>
          <a:p>
            <a:r>
              <a:rPr lang="cs-CZ" dirty="0"/>
              <a:t>&gt; Podnět pro výstavbu lodí</a:t>
            </a:r>
          </a:p>
          <a:p>
            <a:r>
              <a:rPr lang="cs-CZ" dirty="0"/>
              <a:t>&gt; Série válek s Nizozemím o pozici hlavní námořní velmoci &gt; </a:t>
            </a:r>
            <a:r>
              <a:rPr lang="cs-CZ" b="1" dirty="0"/>
              <a:t>remíza, která byla více bolestivá pro Holanďany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60424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26134-8B23-428D-9DF3-5C5FA608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loďka, voda, oblačno&#10;&#10;Popis byl vytvořen automaticky">
            <a:extLst>
              <a:ext uri="{FF2B5EF4-FFF2-40B4-BE49-F238E27FC236}">
                <a16:creationId xmlns:a16="http://schemas.microsoft.com/office/drawing/2014/main" id="{AFB89F13-AC78-40AC-8573-96BC295F8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34" y="1825625"/>
            <a:ext cx="7406532" cy="4351338"/>
          </a:xfrm>
        </p:spPr>
      </p:pic>
    </p:spTree>
    <p:extLst>
      <p:ext uri="{BB962C8B-B14F-4D97-AF65-F5344CB8AC3E}">
        <p14:creationId xmlns:p14="http://schemas.microsoft.com/office/powerpoint/2010/main" val="1666825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9560D-B9D7-4149-9E0C-9C4D7996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exteriér, fotka, pole, ovce&#10;&#10;Popis byl vytvořen automaticky">
            <a:extLst>
              <a:ext uri="{FF2B5EF4-FFF2-40B4-BE49-F238E27FC236}">
                <a16:creationId xmlns:a16="http://schemas.microsoft.com/office/drawing/2014/main" id="{925E8990-79D0-40AE-A887-253865B55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0" y="1690688"/>
            <a:ext cx="7446139" cy="4351338"/>
          </a:xfrm>
        </p:spPr>
      </p:pic>
    </p:spTree>
    <p:extLst>
      <p:ext uri="{BB962C8B-B14F-4D97-AF65-F5344CB8AC3E}">
        <p14:creationId xmlns:p14="http://schemas.microsoft.com/office/powerpoint/2010/main" val="25416142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2FCAF-D875-41BC-969E-B2437DCA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5F8C5-7451-4809-8EF1-7836D85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1688 – </a:t>
            </a:r>
            <a:r>
              <a:rPr lang="cs-CZ" b="1" dirty="0"/>
              <a:t>Slavná revoluce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054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2FCAF-D875-41BC-969E-B2437DCA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5F8C5-7451-4809-8EF1-7836D85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1688 – </a:t>
            </a:r>
            <a:r>
              <a:rPr lang="cs-CZ" b="1" dirty="0"/>
              <a:t>Slavná revoluce </a:t>
            </a:r>
          </a:p>
          <a:p>
            <a:r>
              <a:rPr lang="cs-CZ" dirty="0"/>
              <a:t>&gt; konstituční monarchie ovládaná Parlamentem, </a:t>
            </a:r>
            <a:r>
              <a:rPr lang="cs-CZ" b="1" dirty="0"/>
              <a:t>kde mají velké slovo obchodníci a podnikající šlechta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0544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66B61-D477-45BC-B7D2-32CB0410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6405E1-BF7B-4040-9C84-B6531EC93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19" y="1825625"/>
            <a:ext cx="5970961" cy="4351338"/>
          </a:xfrm>
        </p:spPr>
      </p:pic>
    </p:spTree>
    <p:extLst>
      <p:ext uri="{BB962C8B-B14F-4D97-AF65-F5344CB8AC3E}">
        <p14:creationId xmlns:p14="http://schemas.microsoft.com/office/powerpoint/2010/main" val="13624689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2FCAF-D875-41BC-969E-B2437DCA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5F8C5-7451-4809-8EF1-7836D85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</a:t>
            </a:r>
            <a:r>
              <a:rPr lang="cs-CZ" b="1" dirty="0"/>
              <a:t>Pragmatická politika Anglie </a:t>
            </a:r>
            <a:r>
              <a:rPr lang="cs-CZ" dirty="0"/>
              <a:t>– stát podporuje koloniální expanzi, doma vytváří kvalitní prostředí pro podnikání, </a:t>
            </a:r>
            <a:r>
              <a:rPr lang="cs-CZ" b="1" dirty="0"/>
              <a:t>chrání soukromý majetek a dokonce duševní vlastnictví </a:t>
            </a:r>
            <a:r>
              <a:rPr lang="cs-CZ" dirty="0"/>
              <a:t>(patenty)</a:t>
            </a:r>
          </a:p>
          <a:p>
            <a:r>
              <a:rPr lang="cs-CZ" dirty="0"/>
              <a:t>&gt; </a:t>
            </a:r>
            <a:r>
              <a:rPr lang="cs-CZ" dirty="0" err="1"/>
              <a:t>Acemoglu</a:t>
            </a:r>
            <a:r>
              <a:rPr lang="cs-CZ" dirty="0"/>
              <a:t>, Robinson – předpoklady pro Průmyslovou revoluci v 18. století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6379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0089A-8EB6-436F-8A4F-A1CCADAA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země, kůň, exteriér&#10;&#10;Popis byl vytvořen automaticky">
            <a:extLst>
              <a:ext uri="{FF2B5EF4-FFF2-40B4-BE49-F238E27FC236}">
                <a16:creationId xmlns:a16="http://schemas.microsoft.com/office/drawing/2014/main" id="{F27C1271-31FA-4956-A885-637A4D96D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91" y="1825625"/>
            <a:ext cx="3614818" cy="4351338"/>
          </a:xfrm>
        </p:spPr>
      </p:pic>
    </p:spTree>
    <p:extLst>
      <p:ext uri="{BB962C8B-B14F-4D97-AF65-F5344CB8AC3E}">
        <p14:creationId xmlns:p14="http://schemas.microsoft.com/office/powerpoint/2010/main" val="23896274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2FCAF-D875-41BC-969E-B2437DCA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5F8C5-7451-4809-8EF1-7836D85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1688 – Slavná revoluce</a:t>
            </a:r>
          </a:p>
          <a:p>
            <a:r>
              <a:rPr lang="cs-CZ" dirty="0"/>
              <a:t>&gt; Na krátkou dobu personální unie s Nizozemím </a:t>
            </a:r>
            <a:r>
              <a:rPr lang="cs-CZ" b="1" dirty="0"/>
              <a:t>= vyřešení rivality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68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CE92FC-C17E-42B1-9152-3C0C3D3F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kurzu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32F7E-A78B-4A0D-B05B-EF03F764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Zkouška</a:t>
            </a:r>
            <a:r>
              <a:rPr lang="cs-CZ" dirty="0"/>
              <a:t> – 4 otevřené otázky</a:t>
            </a:r>
          </a:p>
          <a:p>
            <a:r>
              <a:rPr lang="cs-CZ" dirty="0"/>
              <a:t>Bude zřejmě uskutečněna pomocí </a:t>
            </a:r>
            <a:r>
              <a:rPr lang="cs-CZ" b="1" dirty="0" err="1"/>
              <a:t>odpovědníků</a:t>
            </a:r>
            <a:r>
              <a:rPr lang="cs-CZ" b="1" dirty="0"/>
              <a:t> v </a:t>
            </a:r>
            <a:r>
              <a:rPr lang="cs-CZ" b="1" dirty="0" err="1"/>
              <a:t>ISu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5868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2FCAF-D875-41BC-969E-B2437DCA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Reálná politika Anglie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5F8C5-7451-4809-8EF1-7836D85B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1688 – Slavná revoluce</a:t>
            </a:r>
          </a:p>
          <a:p>
            <a:r>
              <a:rPr lang="cs-CZ" dirty="0"/>
              <a:t>&gt; Na krátkou dobu personální unie s Nizozemím = vyřešení rivality</a:t>
            </a:r>
          </a:p>
          <a:p>
            <a:r>
              <a:rPr lang="cs-CZ" b="1" dirty="0"/>
              <a:t>&gt; spojenectví, kde Anglie je silnějším partnerem</a:t>
            </a:r>
          </a:p>
          <a:p>
            <a:r>
              <a:rPr lang="cs-CZ" dirty="0"/>
              <a:t>Nizozemsko rezignovalo na pozici velmoci a postupně sláblo v průmyslu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8254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5468-5DB9-4182-9984-9C527098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Indian </a:t>
            </a:r>
            <a:r>
              <a:rPr lang="cs-CZ" dirty="0" err="1"/>
              <a:t>calicoes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B0A3-2756-4E8A-9794-968758E6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17. století: EIC začala dovážet z Indie levné barvené oblečení, tzv. Indian </a:t>
            </a:r>
            <a:r>
              <a:rPr lang="cs-CZ" dirty="0" err="1"/>
              <a:t>calicoes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8934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2CA20-AEAC-4887-8578-DAB0452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37097C3-4486-4EA0-925B-53561C592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942047"/>
            <a:ext cx="4859081" cy="5338916"/>
          </a:xfrm>
        </p:spPr>
      </p:pic>
    </p:spTree>
    <p:extLst>
      <p:ext uri="{BB962C8B-B14F-4D97-AF65-F5344CB8AC3E}">
        <p14:creationId xmlns:p14="http://schemas.microsoft.com/office/powerpoint/2010/main" val="12347881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EC8D4-20D1-4266-B1C9-C361D07B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nábytek, kobereček, tkanina&#10;&#10;Popis byl vytvořen automaticky">
            <a:extLst>
              <a:ext uri="{FF2B5EF4-FFF2-40B4-BE49-F238E27FC236}">
                <a16:creationId xmlns:a16="http://schemas.microsoft.com/office/drawing/2014/main" id="{D5838F4E-0976-4DB3-9018-D748EB9BE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825625"/>
            <a:ext cx="8288262" cy="4351338"/>
          </a:xfrm>
        </p:spPr>
      </p:pic>
    </p:spTree>
    <p:extLst>
      <p:ext uri="{BB962C8B-B14F-4D97-AF65-F5344CB8AC3E}">
        <p14:creationId xmlns:p14="http://schemas.microsoft.com/office/powerpoint/2010/main" val="38163689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5468-5DB9-4182-9984-9C527098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Indian </a:t>
            </a:r>
            <a:r>
              <a:rPr lang="cs-CZ" dirty="0" err="1"/>
              <a:t>calicoes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B0A3-2756-4E8A-9794-968758E6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17. století: EIC začala dovážet z Indie levné barvené oblečení, tzv. Indian </a:t>
            </a:r>
            <a:r>
              <a:rPr lang="cs-CZ" dirty="0" err="1"/>
              <a:t>calicoes</a:t>
            </a:r>
            <a:endParaRPr lang="cs-CZ" dirty="0"/>
          </a:p>
          <a:p>
            <a:r>
              <a:rPr lang="cs-CZ" dirty="0"/>
              <a:t>&gt; ohrožení pro anglickou výrobu textilu</a:t>
            </a:r>
          </a:p>
          <a:p>
            <a:r>
              <a:rPr lang="cs-CZ" dirty="0"/>
              <a:t>Cca 1720 &gt; </a:t>
            </a:r>
            <a:r>
              <a:rPr lang="cs-CZ" b="1" dirty="0"/>
              <a:t>zákaz prodeje </a:t>
            </a:r>
            <a:r>
              <a:rPr lang="cs-CZ" b="1" dirty="0" err="1"/>
              <a:t>calicoes</a:t>
            </a: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0124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5468-5DB9-4182-9984-9C527098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Indian </a:t>
            </a:r>
            <a:r>
              <a:rPr lang="cs-CZ" dirty="0" err="1"/>
              <a:t>calicoes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B0A3-2756-4E8A-9794-968758E6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90. léta 17. století: EIC začala dovážet z Indie levné barvené oblečení, tzv. Indian </a:t>
            </a:r>
            <a:r>
              <a:rPr lang="cs-CZ" dirty="0" err="1"/>
              <a:t>calicoes</a:t>
            </a:r>
            <a:endParaRPr lang="cs-CZ" dirty="0"/>
          </a:p>
          <a:p>
            <a:r>
              <a:rPr lang="cs-CZ" dirty="0"/>
              <a:t>&gt; ohrožení pro anglickou výrobu textilu</a:t>
            </a:r>
          </a:p>
          <a:p>
            <a:r>
              <a:rPr lang="cs-CZ" dirty="0"/>
              <a:t>Cca 1720 &gt; </a:t>
            </a:r>
            <a:r>
              <a:rPr lang="cs-CZ" b="1" dirty="0"/>
              <a:t>zákaz prodeje </a:t>
            </a:r>
            <a:r>
              <a:rPr lang="cs-CZ" b="1" dirty="0" err="1"/>
              <a:t>calicoes</a:t>
            </a:r>
            <a:endParaRPr lang="cs-CZ" b="1" dirty="0"/>
          </a:p>
          <a:p>
            <a:r>
              <a:rPr lang="cs-CZ" dirty="0"/>
              <a:t>&gt; podle </a:t>
            </a:r>
            <a:r>
              <a:rPr lang="cs-CZ" dirty="0" err="1"/>
              <a:t>Changa</a:t>
            </a:r>
            <a:r>
              <a:rPr lang="cs-CZ" dirty="0"/>
              <a:t> záchrana vznikajícího textilního průmyslu, bez které by nebyla možná Průmyslová revoluce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0865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5468-5DB9-4182-9984-9C527098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Indian </a:t>
            </a:r>
            <a:r>
              <a:rPr lang="cs-CZ" dirty="0" err="1"/>
              <a:t>calicoes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B0A3-2756-4E8A-9794-968758E6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Diskuze o obchodní politice &gt; sepsání vrcholných merkantilistických textů</a:t>
            </a:r>
          </a:p>
          <a:p>
            <a:r>
              <a:rPr lang="cs-CZ" dirty="0"/>
              <a:t>John Cary, </a:t>
            </a:r>
            <a:r>
              <a:rPr lang="cs-CZ" dirty="0">
                <a:solidFill>
                  <a:srgbClr val="FF0000"/>
                </a:solidFill>
              </a:rPr>
              <a:t>1695;</a:t>
            </a:r>
            <a:r>
              <a:rPr lang="cs-CZ" dirty="0"/>
              <a:t> William </a:t>
            </a:r>
            <a:r>
              <a:rPr lang="cs-CZ" dirty="0" err="1"/>
              <a:t>Petty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1690;</a:t>
            </a:r>
            <a:r>
              <a:rPr lang="cs-CZ" dirty="0"/>
              <a:t>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1693;</a:t>
            </a:r>
            <a:r>
              <a:rPr lang="cs-CZ" dirty="0"/>
              <a:t> Daniel Defoe, </a:t>
            </a:r>
            <a:r>
              <a:rPr lang="cs-CZ" dirty="0">
                <a:solidFill>
                  <a:srgbClr val="FF0000"/>
                </a:solidFill>
              </a:rPr>
              <a:t>1690s</a:t>
            </a:r>
          </a:p>
        </p:txBody>
      </p:sp>
    </p:spTree>
    <p:extLst>
      <p:ext uri="{BB962C8B-B14F-4D97-AF65-F5344CB8AC3E}">
        <p14:creationId xmlns:p14="http://schemas.microsoft.com/office/powerpoint/2010/main" val="41416681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E5468-5DB9-4182-9984-9C527098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Debata o Indian </a:t>
            </a:r>
            <a:r>
              <a:rPr lang="cs-CZ" dirty="0" err="1"/>
              <a:t>calicoes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5B0A3-2756-4E8A-9794-968758E6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Diskuze o obchodní politice &gt; sepsání vrcholných merkantilistických textů</a:t>
            </a:r>
          </a:p>
          <a:p>
            <a:r>
              <a:rPr lang="cs-CZ" dirty="0"/>
              <a:t>John Cary, </a:t>
            </a:r>
            <a:r>
              <a:rPr lang="cs-CZ" dirty="0">
                <a:solidFill>
                  <a:srgbClr val="FF0000"/>
                </a:solidFill>
              </a:rPr>
              <a:t>1695;</a:t>
            </a:r>
            <a:r>
              <a:rPr lang="cs-CZ" dirty="0"/>
              <a:t> William </a:t>
            </a:r>
            <a:r>
              <a:rPr lang="cs-CZ" dirty="0" err="1"/>
              <a:t>Petty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1690;</a:t>
            </a:r>
            <a:r>
              <a:rPr lang="cs-CZ" dirty="0"/>
              <a:t> </a:t>
            </a:r>
            <a:r>
              <a:rPr lang="cs-CZ" dirty="0" err="1"/>
              <a:t>Josiah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1693;</a:t>
            </a:r>
            <a:r>
              <a:rPr lang="cs-CZ" dirty="0"/>
              <a:t> Daniel Defoe, </a:t>
            </a:r>
            <a:r>
              <a:rPr lang="cs-CZ" dirty="0">
                <a:solidFill>
                  <a:srgbClr val="FF0000"/>
                </a:solidFill>
              </a:rPr>
              <a:t>1690s</a:t>
            </a:r>
          </a:p>
          <a:p>
            <a:r>
              <a:rPr lang="cs-CZ" dirty="0"/>
              <a:t>V 18. století jistý úpadek kvality analýzy</a:t>
            </a:r>
          </a:p>
          <a:p>
            <a:r>
              <a:rPr lang="cs-CZ" dirty="0"/>
              <a:t>&gt; snadný terč pro Adama Smithe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067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68EBB-1F33-4244-AE42-29112F28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6EE6D-0997-4AF9-B25F-791260C8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24872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68EBB-1F33-4244-AE42-29112F28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myšlenky volného obchodu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6EE6D-0997-4AF9-B25F-791260C8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„Free </a:t>
            </a:r>
            <a:r>
              <a:rPr lang="cs-CZ" dirty="0" err="1"/>
              <a:t>trade</a:t>
            </a:r>
            <a:r>
              <a:rPr lang="cs-CZ" dirty="0"/>
              <a:t>“ – původní význam byl požadavek </a:t>
            </a:r>
            <a:r>
              <a:rPr lang="cs-CZ" b="1" dirty="0"/>
              <a:t>zrušení státních monopolů na zahraniční obchod </a:t>
            </a:r>
            <a:r>
              <a:rPr lang="cs-CZ" dirty="0"/>
              <a:t>a svoboda občanů obchodovat – ne rušení cel</a:t>
            </a:r>
          </a:p>
          <a:p>
            <a:r>
              <a:rPr lang="cs-CZ" dirty="0"/>
              <a:t>Předtím častá politika státu vytvářet monopoly na zahraniční obchod s nějakou oblastí</a:t>
            </a:r>
          </a:p>
        </p:txBody>
      </p:sp>
    </p:spTree>
    <p:extLst>
      <p:ext uri="{BB962C8B-B14F-4D97-AF65-F5344CB8AC3E}">
        <p14:creationId xmlns:p14="http://schemas.microsoft.com/office/powerpoint/2010/main" val="4675860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5474</Words>
  <Application>Microsoft Office PowerPoint</Application>
  <PresentationFormat>Širokoúhlá obrazovka</PresentationFormat>
  <Paragraphs>496</Paragraphs>
  <Slides>177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177</vt:i4>
      </vt:variant>
    </vt:vector>
  </HeadingPairs>
  <TitlesOfParts>
    <vt:vector size="181" baseType="lpstr">
      <vt:lpstr>Arial</vt:lpstr>
      <vt:lpstr>Calibri</vt:lpstr>
      <vt:lpstr>Calibri Light</vt:lpstr>
      <vt:lpstr>Motiv Office</vt:lpstr>
      <vt:lpstr>Mezinárodní obchodní režim</vt:lpstr>
      <vt:lpstr>Obsah kurzu</vt:lpstr>
      <vt:lpstr>Obsah kurzu</vt:lpstr>
      <vt:lpstr>Prezentace aplikace PowerPoint</vt:lpstr>
      <vt:lpstr>Obsah kurzu</vt:lpstr>
      <vt:lpstr>Prezentace aplikace PowerPoint</vt:lpstr>
      <vt:lpstr>Prezentace aplikace PowerPoint</vt:lpstr>
      <vt:lpstr>Organizace kurzu</vt:lpstr>
      <vt:lpstr>Organizace kurzu</vt:lpstr>
      <vt:lpstr>Organizace kurzu</vt:lpstr>
      <vt:lpstr>Organizace kurzu</vt:lpstr>
      <vt:lpstr>Literatura</vt:lpstr>
      <vt:lpstr>Literatura</vt:lpstr>
      <vt:lpstr>Prezentace aplikace PowerPoint</vt:lpstr>
      <vt:lpstr>Prezentace aplikace PowerPoint</vt:lpstr>
      <vt:lpstr>Prezentace aplikace PowerPoint</vt:lpstr>
      <vt:lpstr>Literatura</vt:lpstr>
      <vt:lpstr>Geneze myšlenek volného obchodu</vt:lpstr>
      <vt:lpstr>Geneze myšlenek volného obchodu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Prezentace aplikace PowerPoint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Nástřel hospodářských dějin Anglie a Evropy</vt:lpstr>
      <vt:lpstr>HDP na osobu</vt:lpstr>
      <vt:lpstr>HDP na osobu</vt:lpstr>
      <vt:lpstr>Postavení Anglie na začátku 17. století</vt:lpstr>
      <vt:lpstr>Postavení Anglie na začátku 17. století</vt:lpstr>
      <vt:lpstr>Postavení Anglie na začátku 17. století</vt:lpstr>
      <vt:lpstr>Prezentace aplikace PowerPoint</vt:lpstr>
      <vt:lpstr>Prezentace aplikace PowerPoint</vt:lpstr>
      <vt:lpstr>Postavení Anglie na začátku 17. století</vt:lpstr>
      <vt:lpstr>Merkantilismus</vt:lpstr>
      <vt:lpstr>Merkantilismus</vt:lpstr>
      <vt:lpstr>Merkantilismus</vt:lpstr>
      <vt:lpstr>Merkantilismus</vt:lpstr>
      <vt:lpstr>Sir Thomas Smith</vt:lpstr>
      <vt:lpstr>Sir Thomas Smith</vt:lpstr>
      <vt:lpstr>Sir Thomas Smith</vt:lpstr>
      <vt:lpstr>Sir Thomas Smith</vt:lpstr>
      <vt:lpstr>Sir Thomas Smith</vt:lpstr>
      <vt:lpstr>Mezinárodní obchod jako barter</vt:lpstr>
      <vt:lpstr>Sir Thomas Smith</vt:lpstr>
      <vt:lpstr>Sir Thomas Smith</vt:lpstr>
      <vt:lpstr>Sir Thomas Smith</vt:lpstr>
      <vt:lpstr>Sir Thomas Smith</vt:lpstr>
      <vt:lpstr>Aktivní obchodní bilance</vt:lpstr>
      <vt:lpstr>Aktivní obchodní bilance</vt:lpstr>
      <vt:lpstr>Aktivní obchodní bilance</vt:lpstr>
      <vt:lpstr>Aktivní obchodní bilance</vt:lpstr>
      <vt:lpstr>Komoditní struktura obchodu</vt:lpstr>
      <vt:lpstr>Komoditní struktura obchodu</vt:lpstr>
      <vt:lpstr>Aktivní obchodní bilance</vt:lpstr>
      <vt:lpstr>Komoditní struktura obchodu</vt:lpstr>
      <vt:lpstr>Komoditní struktura obchodu</vt:lpstr>
      <vt:lpstr>Komoditní struktura obchodu</vt:lpstr>
      <vt:lpstr>Komoditní struktura obchodu</vt:lpstr>
      <vt:lpstr>Komoditní struktura obchodu</vt:lpstr>
      <vt:lpstr>Hodnocení merkantilismu</vt:lpstr>
      <vt:lpstr>Hodnocení merkantilismu</vt:lpstr>
      <vt:lpstr>Hodnocení merkantilismu</vt:lpstr>
      <vt:lpstr>Prezentace aplikace PowerPoint</vt:lpstr>
      <vt:lpstr>Prezentace aplikace PowerPoint</vt:lpstr>
      <vt:lpstr>Prezentace aplikace PowerPoint</vt:lpstr>
      <vt:lpstr>Reálná politika Anglie</vt:lpstr>
      <vt:lpstr>Reálná politika Anglie</vt:lpstr>
      <vt:lpstr>Reálná politika Anglie</vt:lpstr>
      <vt:lpstr>Prezentace aplikace PowerPoint</vt:lpstr>
      <vt:lpstr>Reálná politika Anglie</vt:lpstr>
      <vt:lpstr>Reálná politika Anglie</vt:lpstr>
      <vt:lpstr>Prezentace aplikace PowerPoint</vt:lpstr>
      <vt:lpstr>Prezentace aplikace PowerPoint</vt:lpstr>
      <vt:lpstr>Reálná politika Anglie</vt:lpstr>
      <vt:lpstr>Reálná politika Anglie</vt:lpstr>
      <vt:lpstr>Prezentace aplikace PowerPoint</vt:lpstr>
      <vt:lpstr>Reálná politika Anglie</vt:lpstr>
      <vt:lpstr>Prezentace aplikace PowerPoint</vt:lpstr>
      <vt:lpstr>Reálná politika Anglie</vt:lpstr>
      <vt:lpstr>Reálná politika Anglie</vt:lpstr>
      <vt:lpstr>Indian calicoes</vt:lpstr>
      <vt:lpstr>Prezentace aplikace PowerPoint</vt:lpstr>
      <vt:lpstr>Prezentace aplikace PowerPoint</vt:lpstr>
      <vt:lpstr>Indian calicoes</vt:lpstr>
      <vt:lpstr>Indian calicoes</vt:lpstr>
      <vt:lpstr>Debata o Indian calicoes</vt:lpstr>
      <vt:lpstr>Debata o Indian calicoes</vt:lpstr>
      <vt:lpstr>První myšlenky volného obchodu</vt:lpstr>
      <vt:lpstr>První myšlenky volného obchodu</vt:lpstr>
      <vt:lpstr>Prezentace aplikace PowerPoint</vt:lpstr>
      <vt:lpstr>Prezentace aplikace PowerPoint</vt:lpstr>
      <vt:lpstr>První myšlenky volného obchodu</vt:lpstr>
      <vt:lpstr>První myšlenky volného obchodu</vt:lpstr>
      <vt:lpstr>První myšlenky volného obchodu</vt:lpstr>
      <vt:lpstr>Prezentace aplikace PowerPoint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První myšlenky volného obchodu</vt:lpstr>
      <vt:lpstr>Henry Martyn</vt:lpstr>
      <vt:lpstr>Henry Martyn</vt:lpstr>
      <vt:lpstr>Henry Martyn</vt:lpstr>
      <vt:lpstr>Henry Martyn</vt:lpstr>
      <vt:lpstr>Francie</vt:lpstr>
      <vt:lpstr>Francie</vt:lpstr>
      <vt:lpstr>Francie</vt:lpstr>
      <vt:lpstr>Francie</vt:lpstr>
      <vt:lpstr>Francie</vt:lpstr>
      <vt:lpstr>Britská morální filosofie</vt:lpstr>
      <vt:lpstr>Britská morální filosofie</vt:lpstr>
      <vt:lpstr>Britská morální filosofie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Adam Smith</vt:lpstr>
      <vt:lpstr>Klasická politická ekonomie</vt:lpstr>
      <vt:lpstr>Klasická politická ekonomie</vt:lpstr>
      <vt:lpstr>Klasická politická ekonomie</vt:lpstr>
      <vt:lpstr>Klasická politická ekonomie</vt:lpstr>
      <vt:lpstr>Klasická politická ekonomie</vt:lpstr>
      <vt:lpstr>Klasická politická ekonomie</vt:lpstr>
      <vt:lpstr>Klasická politická ekonomie</vt:lpstr>
      <vt:lpstr>Klasická politická ekonomie</vt:lpstr>
      <vt:lpstr>Prezentace aplikace PowerPoint</vt:lpstr>
      <vt:lpstr>Klasická politická ekonomie</vt:lpstr>
      <vt:lpstr>Klasická politická ekonomie</vt:lpstr>
      <vt:lpstr>Klasická politická ekonomie</vt:lpstr>
      <vt:lpstr>Debata o Corn Laws</vt:lpstr>
      <vt:lpstr>Debata o Corn Laws</vt:lpstr>
      <vt:lpstr>Debata o Corn Laws</vt:lpstr>
      <vt:lpstr>Debata o Corn Laws</vt:lpstr>
      <vt:lpstr>Debata o Corn Laws</vt:lpstr>
      <vt:lpstr>Anti-Corn Law League</vt:lpstr>
      <vt:lpstr>Obrat Británie k volnému obchodu</vt:lpstr>
      <vt:lpstr>Obrat Británie k volnému obchodu</vt:lpstr>
      <vt:lpstr>Prezentace aplikace PowerPoint</vt:lpstr>
      <vt:lpstr>Prezentace aplikace PowerPoint</vt:lpstr>
      <vt:lpstr>Obrat Británie k volnému obchodu</vt:lpstr>
      <vt:lpstr>Prezentace aplikace PowerPoint</vt:lpstr>
      <vt:lpstr>„Volný obchod“ s Indií</vt:lpstr>
      <vt:lpstr>„Volný obchod“ s Indií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Svatoň</dc:creator>
  <cp:lastModifiedBy>Svatoň</cp:lastModifiedBy>
  <cp:revision>176</cp:revision>
  <dcterms:created xsi:type="dcterms:W3CDTF">2021-01-16T10:32:09Z</dcterms:created>
  <dcterms:modified xsi:type="dcterms:W3CDTF">2021-03-05T11:21:41Z</dcterms:modified>
</cp:coreProperties>
</file>