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0"/>
  </p:notesMasterIdLst>
  <p:sldIdLst>
    <p:sldId id="257" r:id="rId2"/>
    <p:sldId id="430" r:id="rId3"/>
    <p:sldId id="459" r:id="rId4"/>
    <p:sldId id="431" r:id="rId5"/>
    <p:sldId id="433" r:id="rId6"/>
    <p:sldId id="434" r:id="rId7"/>
    <p:sldId id="455" r:id="rId8"/>
    <p:sldId id="456" r:id="rId9"/>
    <p:sldId id="457" r:id="rId10"/>
    <p:sldId id="458" r:id="rId11"/>
    <p:sldId id="461" r:id="rId12"/>
    <p:sldId id="436" r:id="rId13"/>
    <p:sldId id="451" r:id="rId14"/>
    <p:sldId id="460" r:id="rId15"/>
    <p:sldId id="452" r:id="rId16"/>
    <p:sldId id="454" r:id="rId17"/>
    <p:sldId id="435" r:id="rId18"/>
    <p:sldId id="432" r:id="rId19"/>
    <p:sldId id="438" r:id="rId20"/>
    <p:sldId id="440" r:id="rId21"/>
    <p:sldId id="466" r:id="rId22"/>
    <p:sldId id="462" r:id="rId23"/>
    <p:sldId id="465" r:id="rId24"/>
    <p:sldId id="464" r:id="rId25"/>
    <p:sldId id="441" r:id="rId26"/>
    <p:sldId id="467" r:id="rId27"/>
    <p:sldId id="468" r:id="rId28"/>
    <p:sldId id="469" r:id="rId29"/>
    <p:sldId id="442" r:id="rId30"/>
    <p:sldId id="439" r:id="rId31"/>
    <p:sldId id="470" r:id="rId32"/>
    <p:sldId id="471" r:id="rId33"/>
    <p:sldId id="472" r:id="rId34"/>
    <p:sldId id="443" r:id="rId35"/>
    <p:sldId id="258" r:id="rId36"/>
    <p:sldId id="293" r:id="rId37"/>
    <p:sldId id="294" r:id="rId38"/>
    <p:sldId id="360" r:id="rId39"/>
    <p:sldId id="292" r:id="rId40"/>
    <p:sldId id="295" r:id="rId41"/>
    <p:sldId id="318" r:id="rId42"/>
    <p:sldId id="260" r:id="rId43"/>
    <p:sldId id="261" r:id="rId44"/>
    <p:sldId id="362" r:id="rId45"/>
    <p:sldId id="363" r:id="rId46"/>
    <p:sldId id="364" r:id="rId47"/>
    <p:sldId id="262" r:id="rId48"/>
    <p:sldId id="378" r:id="rId49"/>
    <p:sldId id="310" r:id="rId50"/>
    <p:sldId id="269" r:id="rId51"/>
    <p:sldId id="444" r:id="rId52"/>
    <p:sldId id="420" r:id="rId53"/>
    <p:sldId id="300" r:id="rId54"/>
    <p:sldId id="304" r:id="rId55"/>
    <p:sldId id="303" r:id="rId56"/>
    <p:sldId id="267" r:id="rId57"/>
    <p:sldId id="365" r:id="rId58"/>
    <p:sldId id="311" r:id="rId59"/>
    <p:sldId id="268" r:id="rId60"/>
    <p:sldId id="312" r:id="rId61"/>
    <p:sldId id="266" r:id="rId62"/>
    <p:sldId id="423" r:id="rId63"/>
    <p:sldId id="422" r:id="rId64"/>
    <p:sldId id="367" r:id="rId65"/>
    <p:sldId id="373" r:id="rId66"/>
    <p:sldId id="371" r:id="rId67"/>
    <p:sldId id="375" r:id="rId68"/>
    <p:sldId id="424" r:id="rId69"/>
    <p:sldId id="370" r:id="rId70"/>
    <p:sldId id="273" r:id="rId71"/>
    <p:sldId id="376" r:id="rId72"/>
    <p:sldId id="377" r:id="rId73"/>
    <p:sldId id="296" r:id="rId74"/>
    <p:sldId id="259" r:id="rId75"/>
    <p:sldId id="263" r:id="rId76"/>
    <p:sldId id="380" r:id="rId77"/>
    <p:sldId id="381" r:id="rId78"/>
    <p:sldId id="264" r:id="rId79"/>
    <p:sldId id="383" r:id="rId80"/>
    <p:sldId id="425" r:id="rId81"/>
    <p:sldId id="379" r:id="rId82"/>
    <p:sldId id="271" r:id="rId83"/>
    <p:sldId id="389" r:id="rId84"/>
    <p:sldId id="324" r:id="rId85"/>
    <p:sldId id="325" r:id="rId86"/>
    <p:sldId id="390" r:id="rId87"/>
    <p:sldId id="274" r:id="rId88"/>
    <p:sldId id="391" r:id="rId89"/>
    <p:sldId id="392" r:id="rId90"/>
    <p:sldId id="326" r:id="rId91"/>
    <p:sldId id="393" r:id="rId92"/>
    <p:sldId id="394" r:id="rId93"/>
    <p:sldId id="396" r:id="rId94"/>
    <p:sldId id="327" r:id="rId95"/>
    <p:sldId id="395" r:id="rId96"/>
    <p:sldId id="397" r:id="rId97"/>
    <p:sldId id="328" r:id="rId98"/>
    <p:sldId id="398" r:id="rId99"/>
    <p:sldId id="329" r:id="rId100"/>
    <p:sldId id="330" r:id="rId101"/>
    <p:sldId id="301" r:id="rId102"/>
    <p:sldId id="399" r:id="rId103"/>
    <p:sldId id="353" r:id="rId104"/>
    <p:sldId id="284" r:id="rId105"/>
    <p:sldId id="354" r:id="rId106"/>
    <p:sldId id="355" r:id="rId107"/>
    <p:sldId id="356" r:id="rId108"/>
    <p:sldId id="282" r:id="rId109"/>
    <p:sldId id="445" r:id="rId110"/>
    <p:sldId id="401" r:id="rId111"/>
    <p:sldId id="351" r:id="rId112"/>
    <p:sldId id="402" r:id="rId113"/>
    <p:sldId id="403" r:id="rId114"/>
    <p:sldId id="352" r:id="rId115"/>
    <p:sldId id="446" r:id="rId116"/>
    <p:sldId id="404" r:id="rId117"/>
    <p:sldId id="334" r:id="rId118"/>
    <p:sldId id="281" r:id="rId119"/>
    <p:sldId id="335" r:id="rId120"/>
    <p:sldId id="302" r:id="rId121"/>
    <p:sldId id="405" r:id="rId122"/>
    <p:sldId id="406" r:id="rId123"/>
    <p:sldId id="336" r:id="rId124"/>
    <p:sldId id="337" r:id="rId125"/>
    <p:sldId id="426" r:id="rId126"/>
    <p:sldId id="447" r:id="rId127"/>
    <p:sldId id="339" r:id="rId128"/>
    <p:sldId id="340" r:id="rId129"/>
    <p:sldId id="427" r:id="rId130"/>
    <p:sldId id="341" r:id="rId131"/>
    <p:sldId id="342" r:id="rId132"/>
    <p:sldId id="428" r:id="rId133"/>
    <p:sldId id="345" r:id="rId134"/>
    <p:sldId id="410" r:id="rId135"/>
    <p:sldId id="411" r:id="rId136"/>
    <p:sldId id="448" r:id="rId137"/>
    <p:sldId id="449" r:id="rId138"/>
    <p:sldId id="279" r:id="rId139"/>
    <p:sldId id="412" r:id="rId140"/>
    <p:sldId id="414" r:id="rId141"/>
    <p:sldId id="347" r:id="rId142"/>
    <p:sldId id="349" r:id="rId143"/>
    <p:sldId id="415" r:id="rId144"/>
    <p:sldId id="416" r:id="rId145"/>
    <p:sldId id="350" r:id="rId146"/>
    <p:sldId id="417" r:id="rId147"/>
    <p:sldId id="450" r:id="rId148"/>
    <p:sldId id="429" r:id="rId1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54A2F-9415-4295-954A-08A6A4503D52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7182E-2D5F-4A40-BD52-CB457EC1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182E-2D5F-4A40-BD52-CB457EC1F6E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02ED-3114-4CC5-A17A-D9664BFCF4AA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A460B-3D1C-46A1-B81E-2F32D52CB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8823C0-215E-43F8-A379-2239B3E3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C08B31-7BA3-4136-AF66-CA8067EA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C30AE0-B219-43C9-A7D6-DBF1089D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12A47-1F6A-46C7-BE87-6D852F77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9FBE0-35F1-4D5B-9EAE-016C354A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861E21-29ED-4668-BCF9-4AE01A557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E56381-871D-4F7D-8A79-84286A19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A4311-669D-4DFF-9236-7533B2A8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A81D4-BDEC-4CEC-89BE-BE857E09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9CD4C0-8936-43BE-93FD-9EC00C858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FE57E-3D46-4CE5-B726-34D80491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77DBD-3016-4965-8579-BD0F5F01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800A59-9F39-4003-8B50-834E1FC3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7E966-BC42-4D50-9F72-157A104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028A4-5523-4864-A23C-F96FCA16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5ADF-603A-4EC5-AC56-BFDC8D4E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E82F45-D282-46D8-99E3-C8D75795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B479E3-B790-4925-BD7C-BF532D7F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8C18E4-658D-456B-9FD3-56825798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824C0-6F7B-4BDE-A67E-265D8F93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B7949-EDD6-4312-89C1-68B2B3E3F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8AF2BB-9F30-4064-8ACF-5F534127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C14F88-29EA-4668-B380-1105ED36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9F522-1567-478B-9340-888A056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8F1FD-97BD-43E1-9515-E55CF84D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67A6B-7635-4562-A65A-8925415AA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44AA3E-EFEE-4B58-BD55-5DDF0E99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87F099-6D29-4BA4-B4D2-3602DD4C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3CF16-8F8D-46DD-9BDB-739EA696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CC24F9-4B1C-4CC7-B4C1-51DA78E2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6C4DE-EB6D-45E6-8CFB-F332CF76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7208D-5524-44BD-9682-B01DCD1DC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EB5573-1430-46F2-95EC-F292710C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D96E60-23DC-4C4A-A58F-D50BC0715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6C8E6E-556F-4C06-BD9A-52919B265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D18303-0013-48CD-9ED3-4D6B36B2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94A252-31CE-4783-ACDD-F65D3D90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21544D-A5BC-4E07-B239-88BB3700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68AF6-1B4A-4143-BB82-24BA7A35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AEDFAD-539C-4540-BC6A-DD3A780E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C9FAF0-2060-4AE2-88D9-704F8D16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60D39-A9BB-44D3-AF95-772439FA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1FA955-113D-45E1-B667-74A8B314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DA48A8-6F92-4420-BD1D-37A9EB28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E5B3E-BAB4-4430-A66F-483ACF8B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B1D36-958B-4FCC-A401-023C0FD0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4A9EA-6F57-40D4-A46E-917F4603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E7BAE1-0E30-4D88-A610-89488BBAC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929BAC-295A-4B58-BB44-981AAB27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833B9-ECCC-43B0-AFCB-082F24DF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5053A1-D07A-4F13-96B1-D2BA960A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98356-CF42-4A40-834C-85A5E64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82D7CE-D474-4F14-97F1-E901578E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AC38C7-A933-49F6-BE85-3984EB8D7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11293D-1D7E-4A93-BC4C-DCCFEE93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9EE637-45FD-44BD-BCE1-46AE5549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C97C24-D2D1-4537-A78B-18F40AC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FF799A-90F8-47DA-AD7F-F2309102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D9EF94-D930-4730-8B77-39536143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4AD4BB-C5BA-4504-85EC-FD11C0E21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EABF-28A9-47C7-8E4F-A0A3FAAA72D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1BD9D-8275-4C98-AABA-C4731BFA9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A5C9B-8688-43EA-B01D-3498298A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02D09-0D0C-4A6F-BDBC-18FD076E9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Preferenční režimy ve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9029BD-46F8-42EC-85C4-DA27265CE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/>
          <a:lstStyle/>
          <a:p>
            <a:r>
              <a:rPr lang="cs-CZ" dirty="0"/>
              <a:t>Mezinárodní obchodní režim, 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2A7B4-0532-4E00-9BD5-F18E580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FA706-EB05-4FAE-BDD7-9A54FA01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 problému -  nástroje centrální banky ovlivňují kurz i domácí ekonomiku &gt; může vzniknout nepříjemný </a:t>
            </a:r>
            <a:r>
              <a:rPr lang="cs-CZ" dirty="0" err="1"/>
              <a:t>tradeoff</a:t>
            </a:r>
            <a:r>
              <a:rPr lang="cs-CZ" dirty="0"/>
              <a:t> („Chceme udržet kurz na cenu recese?“)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469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80FB-7485-4DD8-AE33-9BEED84C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56BA6F3-C352-442A-95F2-F6016ADF4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3" t="8946" r="11387" b="16804"/>
          <a:stretch/>
        </p:blipFill>
        <p:spPr>
          <a:xfrm>
            <a:off x="1184822" y="1027906"/>
            <a:ext cx="9462858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20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b="1" dirty="0"/>
              <a:t>Není to dohoda WTO!</a:t>
            </a:r>
          </a:p>
        </p:txBody>
      </p:sp>
    </p:spTree>
    <p:extLst>
      <p:ext uri="{BB962C8B-B14F-4D97-AF65-F5344CB8AC3E}">
        <p14:creationId xmlns:p14="http://schemas.microsoft.com/office/powerpoint/2010/main" val="42480478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b="1" dirty="0"/>
              <a:t>Není to dohoda WTO!</a:t>
            </a:r>
          </a:p>
          <a:p>
            <a:r>
              <a:rPr lang="cs-CZ" b="1" dirty="0"/>
              <a:t>Tvůrce GSP si určuje, které země zvýhodní, na které produkty se to bude vztahovat, může to kdykoliv změnit</a:t>
            </a:r>
          </a:p>
        </p:txBody>
      </p:sp>
    </p:spTree>
    <p:extLst>
      <p:ext uri="{BB962C8B-B14F-4D97-AF65-F5344CB8AC3E}">
        <p14:creationId xmlns:p14="http://schemas.microsoft.com/office/powerpoint/2010/main" val="944783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750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„Uzamčení“ v produkci několika komodit (cukr a banány)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85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294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Složitá </a:t>
            </a:r>
            <a:r>
              <a:rPr lang="cs-CZ" b="1" dirty="0" err="1"/>
              <a:t>rules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dirty="0"/>
              <a:t>– je těžké prokázat, že zboží bylo vyrobeno v rozvojové zemi, která má právo na preferenci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660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Poskytující stát to může kdykoliv změnit &gt; nejistota</a:t>
            </a:r>
          </a:p>
        </p:txBody>
      </p:sp>
    </p:spTree>
    <p:extLst>
      <p:ext uri="{BB962C8B-B14F-4D97-AF65-F5344CB8AC3E}">
        <p14:creationId xmlns:p14="http://schemas.microsoft.com/office/powerpoint/2010/main" val="32502161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567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by měly být buď pro všechny rozvojové země, </a:t>
            </a:r>
            <a:r>
              <a:rPr lang="cs-CZ" b="1" dirty="0"/>
              <a:t>nebo mít objektivní kritéria (HDP)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</p:txBody>
      </p:sp>
    </p:spTree>
    <p:extLst>
      <p:ext uri="{BB962C8B-B14F-4D97-AF65-F5344CB8AC3E}">
        <p14:creationId xmlns:p14="http://schemas.microsoft.com/office/powerpoint/2010/main" val="187887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6358624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by měly být buď pro všechny rozvojové země, </a:t>
            </a:r>
            <a:r>
              <a:rPr lang="cs-CZ" b="1" dirty="0"/>
              <a:t>nebo mít objektivní kritéria (HDP)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  <a:p>
            <a:r>
              <a:rPr lang="cs-CZ" dirty="0">
                <a:solidFill>
                  <a:srgbClr val="FF0000"/>
                </a:solidFill>
              </a:rPr>
              <a:t>&gt; </a:t>
            </a:r>
            <a:r>
              <a:rPr lang="cs-CZ" b="1" dirty="0">
                <a:solidFill>
                  <a:srgbClr val="FF0000"/>
                </a:solidFill>
              </a:rPr>
              <a:t>diskriminace, přesměrování obchodu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30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– </a:t>
            </a:r>
            <a:r>
              <a:rPr lang="cs-CZ" b="1" dirty="0"/>
              <a:t>preference pro bývalé kolonie – Dohody z Lomé </a:t>
            </a:r>
            <a:r>
              <a:rPr lang="cs-CZ" dirty="0"/>
              <a:t>(1975)</a:t>
            </a:r>
            <a:r>
              <a:rPr lang="cs-CZ" b="1" dirty="0"/>
              <a:t> a </a:t>
            </a:r>
            <a:r>
              <a:rPr lang="cs-CZ" b="1" dirty="0" err="1"/>
              <a:t>Cotonou</a:t>
            </a:r>
            <a:r>
              <a:rPr lang="cs-CZ" b="1" dirty="0"/>
              <a:t> </a:t>
            </a:r>
            <a:r>
              <a:rPr lang="cs-CZ" dirty="0"/>
              <a:t>(2000)</a:t>
            </a:r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782002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E2B6F-4896-4A68-A251-0D3125FE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FBEBB73-B1D3-4F63-B8F7-3D1C9C75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7" y="1825625"/>
            <a:ext cx="9852086" cy="4351338"/>
          </a:xfrm>
        </p:spPr>
      </p:pic>
    </p:spTree>
    <p:extLst>
      <p:ext uri="{BB962C8B-B14F-4D97-AF65-F5344CB8AC3E}">
        <p14:creationId xmlns:p14="http://schemas.microsoft.com/office/powerpoint/2010/main" val="38641290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– </a:t>
            </a:r>
            <a:r>
              <a:rPr lang="cs-CZ" b="1" dirty="0"/>
              <a:t>preference pro bývalé kolonie – Dohody z Lomé </a:t>
            </a:r>
            <a:r>
              <a:rPr lang="cs-CZ" dirty="0"/>
              <a:t>(1975)</a:t>
            </a:r>
            <a:r>
              <a:rPr lang="cs-CZ" b="1" dirty="0"/>
              <a:t> a </a:t>
            </a:r>
            <a:r>
              <a:rPr lang="cs-CZ" b="1" dirty="0" err="1"/>
              <a:t>Cotonou</a:t>
            </a:r>
            <a:r>
              <a:rPr lang="cs-CZ" b="1" dirty="0"/>
              <a:t> </a:t>
            </a:r>
            <a:r>
              <a:rPr lang="cs-CZ" dirty="0"/>
              <a:t>(2000)</a:t>
            </a:r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 – </a:t>
            </a:r>
            <a:r>
              <a:rPr lang="cs-CZ" b="1" dirty="0"/>
              <a:t>protesty Brazílie a dalších nezahrnutých zemí</a:t>
            </a:r>
          </a:p>
        </p:txBody>
      </p:sp>
    </p:spTree>
    <p:extLst>
      <p:ext uri="{BB962C8B-B14F-4D97-AF65-F5344CB8AC3E}">
        <p14:creationId xmlns:p14="http://schemas.microsoft.com/office/powerpoint/2010/main" val="2758507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2000 – </a:t>
            </a:r>
            <a:r>
              <a:rPr lang="cs-CZ" b="1" dirty="0"/>
              <a:t>snaha EU uvést tyto dohody do souladu s právem WTO</a:t>
            </a:r>
          </a:p>
          <a:p>
            <a:r>
              <a:rPr lang="cs-CZ" dirty="0"/>
              <a:t>&gt; uzavírání </a:t>
            </a:r>
            <a:r>
              <a:rPr lang="cs-CZ" b="1" dirty="0"/>
              <a:t>Dohod o ekonomickém partnerství </a:t>
            </a:r>
            <a:r>
              <a:rPr lang="cs-CZ" dirty="0"/>
              <a:t>s jednotlivými státy a regionálními uskupeními = jsou to RTA, jiné rozvojové státy proti tomu nemohou protestovat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5667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7C26-F7C0-42EB-B440-1C2FADFD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CE838-12A6-41EB-B0F3-8D06EA41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Tímto máme probrané preference</a:t>
            </a:r>
          </a:p>
          <a:p>
            <a:r>
              <a:rPr lang="cs-CZ" dirty="0"/>
              <a:t>Zbytek hodiny – další speciální pravidla pro rozvojové země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841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681702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70. léta (Tokijského kolo) – eskalace konfliktu globálního Severu a Jihu</a:t>
            </a:r>
          </a:p>
          <a:p>
            <a:r>
              <a:rPr lang="cs-CZ" b="1" dirty="0"/>
              <a:t>Požadavek „Nového mezinárodního ekonomického řádu“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932448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přednostní přístup na trhy vyspělých zemí</a:t>
            </a:r>
          </a:p>
          <a:p>
            <a:r>
              <a:rPr lang="cs-CZ" dirty="0"/>
              <a:t>&gt; možnost ochrany infant </a:t>
            </a:r>
            <a:r>
              <a:rPr lang="cs-CZ" dirty="0" err="1"/>
              <a:t>industries</a:t>
            </a:r>
            <a:endParaRPr lang="cs-CZ" dirty="0"/>
          </a:p>
          <a:p>
            <a:r>
              <a:rPr lang="cs-CZ" dirty="0"/>
              <a:t>&gt; vyšší rozvojová pomoc</a:t>
            </a:r>
          </a:p>
          <a:p>
            <a:r>
              <a:rPr lang="cs-CZ" dirty="0"/>
              <a:t>&gt; navázání cen komodit na ceny výrobků</a:t>
            </a:r>
          </a:p>
          <a:p>
            <a:r>
              <a:rPr lang="cs-CZ" dirty="0"/>
              <a:t>&gt; možnost znárodňovat zahraniční investice</a:t>
            </a:r>
          </a:p>
          <a:p>
            <a:r>
              <a:rPr lang="cs-CZ" dirty="0"/>
              <a:t>&gt; uzavírání neúplných regionálních dohod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55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&gt; </a:t>
            </a:r>
            <a:r>
              <a:rPr lang="cs-CZ" b="1" dirty="0"/>
              <a:t>přednostní přístup na trhy vyspělých zemí (=GSP)</a:t>
            </a:r>
          </a:p>
          <a:p>
            <a:r>
              <a:rPr lang="cs-CZ" b="1" dirty="0"/>
              <a:t>&gt; možnost ochrany infant </a:t>
            </a:r>
            <a:r>
              <a:rPr lang="cs-CZ" b="1" dirty="0" err="1"/>
              <a:t>industries</a:t>
            </a:r>
            <a:endParaRPr lang="cs-CZ" b="1" dirty="0"/>
          </a:p>
          <a:p>
            <a:r>
              <a:rPr lang="cs-CZ" dirty="0"/>
              <a:t>&gt; vyšší rozvojová pomoc</a:t>
            </a:r>
          </a:p>
          <a:p>
            <a:r>
              <a:rPr lang="cs-CZ" dirty="0">
                <a:solidFill>
                  <a:srgbClr val="FF0000"/>
                </a:solidFill>
              </a:rPr>
              <a:t>&gt; navázání cen komodit na ceny výrobků</a:t>
            </a:r>
          </a:p>
          <a:p>
            <a:r>
              <a:rPr lang="cs-CZ" dirty="0">
                <a:solidFill>
                  <a:srgbClr val="FF0000"/>
                </a:solidFill>
              </a:rPr>
              <a:t>&gt; možnost znárodňovat zahraniční investice</a:t>
            </a:r>
          </a:p>
          <a:p>
            <a:r>
              <a:rPr lang="cs-CZ" dirty="0"/>
              <a:t>&gt; </a:t>
            </a:r>
            <a:r>
              <a:rPr lang="cs-CZ" b="1" dirty="0"/>
              <a:t>uzavírání neúplných regionálních dohod</a:t>
            </a:r>
          </a:p>
          <a:p>
            <a:endParaRPr lang="cs-CZ" b="1" dirty="0"/>
          </a:p>
          <a:p>
            <a:r>
              <a:rPr lang="cs-CZ" b="1" dirty="0"/>
              <a:t>Relevantní pro WTO, do jisté míry toho bylo dosaženo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Nikdy neprosazeno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2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95747-714F-48B4-817E-B7474887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D2797-465A-4877-8F13-B35E2282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Měnová autonomie – myslí se možnost používat měnovou politiku pro domácí účely </a:t>
            </a:r>
          </a:p>
          <a:p>
            <a:r>
              <a:rPr lang="cs-CZ" dirty="0"/>
              <a:t>Pokud musíme měnit úrokové míry pro ochranu kurzu – tak měnovou autonomii nemáme, jsme kvůli kurzu nuceni dělat něco, co je pro naši ekonomiku bolestivé</a:t>
            </a:r>
          </a:p>
        </p:txBody>
      </p:sp>
    </p:spTree>
    <p:extLst>
      <p:ext uri="{BB962C8B-B14F-4D97-AF65-F5344CB8AC3E}">
        <p14:creationId xmlns:p14="http://schemas.microsoft.com/office/powerpoint/2010/main" val="8373731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Dodnes základ pro zvláštní režim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28856343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Dodnes základ pro zvláštní režim rozvojových zemí</a:t>
            </a:r>
          </a:p>
          <a:p>
            <a:r>
              <a:rPr lang="cs-CZ" b="1" dirty="0"/>
              <a:t>&gt; </a:t>
            </a:r>
            <a:r>
              <a:rPr lang="cs-CZ" dirty="0"/>
              <a:t>nejdůležitější z nich je </a:t>
            </a:r>
            <a:r>
              <a:rPr lang="cs-CZ" b="1" dirty="0" err="1">
                <a:solidFill>
                  <a:srgbClr val="FF0000"/>
                </a:solidFill>
              </a:rPr>
              <a:t>Enabling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clause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= zmocňovací doložka</a:t>
            </a:r>
          </a:p>
          <a:p>
            <a:r>
              <a:rPr lang="cs-CZ" dirty="0"/>
              <a:t>„Rozhodnutí </a:t>
            </a:r>
            <a:r>
              <a:rPr lang="cs-CZ" b="1" dirty="0"/>
              <a:t>o diferencovaném a příznivějším zacházení</a:t>
            </a:r>
            <a:r>
              <a:rPr lang="cs-CZ" dirty="0"/>
              <a:t>, vzájemnosti a plnější účasti rozvojových zemí“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123201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70ABC-0641-4D3F-9B0A-7556247C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72A9A-C654-49CA-9378-65A8C9BA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Opakuje část IV. GATT, podle které vyspělé země nemají za své ústupky očekávat od rozvojových zemí reciprocitu</a:t>
            </a:r>
          </a:p>
          <a:p>
            <a:r>
              <a:rPr lang="cs-CZ" dirty="0"/>
              <a:t>= </a:t>
            </a:r>
            <a:r>
              <a:rPr lang="cs-CZ" b="1" dirty="0"/>
              <a:t>povolení většího protekcionismu rozvojových zemí</a:t>
            </a:r>
          </a:p>
          <a:p>
            <a:endParaRPr lang="cs-CZ" b="1" dirty="0"/>
          </a:p>
          <a:p>
            <a:r>
              <a:rPr lang="cs-CZ" dirty="0"/>
              <a:t>= pokud mají protekci, mohou si ji </a:t>
            </a:r>
            <a:r>
              <a:rPr lang="cs-CZ" dirty="0">
                <a:solidFill>
                  <a:srgbClr val="FF0000"/>
                </a:solidFill>
              </a:rPr>
              <a:t>ponechat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276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plošné povolení preferencí pro rozvojové země</a:t>
            </a:r>
          </a:p>
          <a:p>
            <a:r>
              <a:rPr lang="cs-CZ" b="1" dirty="0"/>
              <a:t>= </a:t>
            </a:r>
            <a:r>
              <a:rPr lang="cs-CZ" dirty="0"/>
              <a:t>toto je výjimka, na jejímž základě je vyspělým státům dovoleno tvořit </a:t>
            </a:r>
            <a:r>
              <a:rPr lang="cs-CZ" dirty="0" err="1"/>
              <a:t>GSPs</a:t>
            </a:r>
            <a:endParaRPr lang="cs-CZ" dirty="0"/>
          </a:p>
          <a:p>
            <a:r>
              <a:rPr lang="cs-CZ" dirty="0"/>
              <a:t>x výjimka pro regionální obchodní dohody existovala již od vzniku GATT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323005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FD95-C896-4FC9-8545-02EECAEA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D708C-7BE3-4505-9974-893FAF5E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se na regionálních obchodní dohody mezi rozvojovými zeměmi nevztahují pravidla GATT/WTO</a:t>
            </a:r>
          </a:p>
        </p:txBody>
      </p:sp>
    </p:spTree>
    <p:extLst>
      <p:ext uri="{BB962C8B-B14F-4D97-AF65-F5344CB8AC3E}">
        <p14:creationId xmlns:p14="http://schemas.microsoft.com/office/powerpoint/2010/main" val="15900335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FD95-C896-4FC9-8545-02EECAEA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D708C-7BE3-4505-9974-893FAF5E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se na regionálních obchodní dohody mezi rozvojovými zeměmi nevztahují pravidla GATT/WTO</a:t>
            </a:r>
          </a:p>
          <a:p>
            <a:r>
              <a:rPr lang="cs-CZ" dirty="0"/>
              <a:t>&gt; </a:t>
            </a:r>
            <a:r>
              <a:rPr lang="cs-CZ" b="1" dirty="0"/>
              <a:t>neúplné obchodní dohody </a:t>
            </a:r>
            <a:r>
              <a:rPr lang="cs-CZ" dirty="0"/>
              <a:t>– mohou být navenek protekcionistické, neliberalizovat všechen vnitřní obchod (viz první část hodiny)</a:t>
            </a:r>
          </a:p>
        </p:txBody>
      </p:sp>
    </p:spTree>
    <p:extLst>
      <p:ext uri="{BB962C8B-B14F-4D97-AF65-F5344CB8AC3E}">
        <p14:creationId xmlns:p14="http://schemas.microsoft.com/office/powerpoint/2010/main" val="38849084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88BD-11E8-4299-9724-60FDE1FE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GSTP</a:t>
            </a:r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A5178D8-01A5-4F8A-9237-A064A9333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4" y="1670387"/>
            <a:ext cx="8728591" cy="4041982"/>
          </a:xfrm>
        </p:spPr>
      </p:pic>
    </p:spTree>
    <p:extLst>
      <p:ext uri="{BB962C8B-B14F-4D97-AF65-F5344CB8AC3E}">
        <p14:creationId xmlns:p14="http://schemas.microsoft.com/office/powerpoint/2010/main" val="42836236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AA91C-CC22-4AEC-B409-EDFD96E1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924B959-6738-4837-BDE7-6009BB1F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08" t="18116" r="6263" b="9637"/>
          <a:stretch/>
        </p:blipFill>
        <p:spPr>
          <a:xfrm>
            <a:off x="455336" y="685799"/>
            <a:ext cx="11218504" cy="53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43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50E54-3195-4C3D-A9A0-8DB67F98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6B932-125E-44ED-A699-BBF4AE67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Rámcové dohody</a:t>
            </a:r>
          </a:p>
          <a:p>
            <a:r>
              <a:rPr lang="cs-CZ" dirty="0"/>
              <a:t>Dále dohody o opatřeních pro vyrovnání </a:t>
            </a:r>
            <a:r>
              <a:rPr lang="cs-CZ" b="1" dirty="0"/>
              <a:t>platební bilance </a:t>
            </a:r>
            <a:r>
              <a:rPr lang="cs-CZ" dirty="0"/>
              <a:t>a o ochraně </a:t>
            </a:r>
            <a:r>
              <a:rPr lang="cs-CZ" b="1" dirty="0"/>
              <a:t>infant </a:t>
            </a:r>
            <a:r>
              <a:rPr lang="cs-CZ" b="1" dirty="0" err="1"/>
              <a:t>industries</a:t>
            </a:r>
            <a:r>
              <a:rPr lang="cs-CZ" b="1" dirty="0"/>
              <a:t> </a:t>
            </a:r>
          </a:p>
          <a:p>
            <a:r>
              <a:rPr lang="cs-CZ" dirty="0"/>
              <a:t>= Povolení, aby rozvojové země </a:t>
            </a:r>
            <a:r>
              <a:rPr lang="cs-CZ" dirty="0">
                <a:solidFill>
                  <a:srgbClr val="FF0000"/>
                </a:solidFill>
              </a:rPr>
              <a:t>zvyšovaly</a:t>
            </a:r>
            <a:r>
              <a:rPr lang="cs-CZ" dirty="0"/>
              <a:t> protekci</a:t>
            </a:r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1365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Přednostní přístup na trhy vyspělých zemí (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)</a:t>
            </a:r>
          </a:p>
          <a:p>
            <a:r>
              <a:rPr lang="cs-CZ" dirty="0"/>
              <a:t>Uzavírání neúplných regionálních dohod (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)</a:t>
            </a:r>
          </a:p>
          <a:p>
            <a:r>
              <a:rPr lang="cs-CZ" dirty="0"/>
              <a:t>Možnost ochrany infant </a:t>
            </a:r>
            <a:r>
              <a:rPr lang="cs-CZ" dirty="0" err="1"/>
              <a:t>industries</a:t>
            </a:r>
            <a:r>
              <a:rPr lang="cs-CZ" dirty="0"/>
              <a:t> (všechny 3 dohody)</a:t>
            </a:r>
          </a:p>
        </p:txBody>
      </p:sp>
    </p:spTree>
    <p:extLst>
      <p:ext uri="{BB962C8B-B14F-4D97-AF65-F5344CB8AC3E}">
        <p14:creationId xmlns:p14="http://schemas.microsoft.com/office/powerpoint/2010/main" val="72093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– v propojeném světě obtížné udržet</a:t>
            </a:r>
          </a:p>
          <a:p>
            <a:r>
              <a:rPr lang="cs-CZ" dirty="0"/>
              <a:t>Vlivy na kurz – nerovnováhy platební bilance</a:t>
            </a:r>
          </a:p>
          <a:p>
            <a:r>
              <a:rPr lang="cs-CZ" dirty="0"/>
              <a:t>= nerovnováhy v obchodu, nebo v přesunech kapitálu</a:t>
            </a:r>
          </a:p>
        </p:txBody>
      </p:sp>
    </p:spTree>
    <p:extLst>
      <p:ext uri="{BB962C8B-B14F-4D97-AF65-F5344CB8AC3E}">
        <p14:creationId xmlns:p14="http://schemas.microsoft.com/office/powerpoint/2010/main" val="83523948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79F1F-432B-4830-9837-D270CB30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4DC9C-1701-4F07-AC17-600C27DF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Tokijské kolo znamenalo </a:t>
            </a:r>
            <a:r>
              <a:rPr lang="cs-CZ" dirty="0">
                <a:solidFill>
                  <a:srgbClr val="FF0000"/>
                </a:solidFill>
              </a:rPr>
              <a:t>vrchol snah o zvláštní a diferencované zacházení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679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 1995 – </a:t>
            </a:r>
            <a:r>
              <a:rPr lang="cs-CZ" b="1" dirty="0"/>
              <a:t>jednotný závazek</a:t>
            </a:r>
          </a:p>
          <a:p>
            <a:r>
              <a:rPr lang="cs-CZ" dirty="0"/>
              <a:t>= menší význam zvláštního a diferencovaného zacházení</a:t>
            </a:r>
          </a:p>
        </p:txBody>
      </p:sp>
    </p:spTree>
    <p:extLst>
      <p:ext uri="{BB962C8B-B14F-4D97-AF65-F5344CB8AC3E}">
        <p14:creationId xmlns:p14="http://schemas.microsoft.com/office/powerpoint/2010/main" val="42569167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 1995 – </a:t>
            </a:r>
            <a:r>
              <a:rPr lang="cs-CZ" b="1" dirty="0"/>
              <a:t>jednotný závazek</a:t>
            </a:r>
          </a:p>
          <a:p>
            <a:r>
              <a:rPr lang="cs-CZ" dirty="0"/>
              <a:t>= menší význam zvláštního a diferencovaného zacházení</a:t>
            </a:r>
          </a:p>
          <a:p>
            <a:endParaRPr lang="cs-CZ" dirty="0"/>
          </a:p>
          <a:p>
            <a:r>
              <a:rPr lang="cs-CZ" b="1" dirty="0"/>
              <a:t>Ale delší lhůty pro implementaci dohod, jiný výpočet snižování cel</a:t>
            </a:r>
          </a:p>
          <a:p>
            <a:endParaRPr lang="cs-CZ" b="1" dirty="0"/>
          </a:p>
          <a:p>
            <a:r>
              <a:rPr lang="cs-CZ" b="1" dirty="0"/>
              <a:t>Pravidla obsažená v rámcových dohodách přetrvala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9171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333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Odstranění cel a kvót pro 97 % jejich exportu,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</p:txBody>
      </p:sp>
    </p:spTree>
    <p:extLst>
      <p:ext uri="{BB962C8B-B14F-4D97-AF65-F5344CB8AC3E}">
        <p14:creationId xmlns:p14="http://schemas.microsoft.com/office/powerpoint/2010/main" val="306736553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Odstranění cel a kvót pro 97 % jejich exportu,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  <a:p>
            <a:r>
              <a:rPr lang="cs-CZ" b="1" dirty="0"/>
              <a:t>I „normální“ rozvojové země pro </a:t>
            </a:r>
            <a:r>
              <a:rPr lang="cs-CZ" b="1" dirty="0" err="1"/>
              <a:t>LDCs</a:t>
            </a:r>
            <a:r>
              <a:rPr lang="cs-CZ" b="1" dirty="0"/>
              <a:t> tvoří preference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21020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Odstranění cel a kvót pro 97 % jejich exportu,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  <a:p>
            <a:r>
              <a:rPr lang="cs-CZ" b="1" dirty="0"/>
              <a:t>I „normální“ rozvojové země pro </a:t>
            </a:r>
            <a:r>
              <a:rPr lang="cs-CZ" b="1" dirty="0" err="1"/>
              <a:t>LDCs</a:t>
            </a:r>
            <a:r>
              <a:rPr lang="cs-CZ" b="1" dirty="0"/>
              <a:t> tvoří preference</a:t>
            </a:r>
            <a:endParaRPr lang="cs-CZ" dirty="0"/>
          </a:p>
          <a:p>
            <a:r>
              <a:rPr lang="cs-CZ" dirty="0"/>
              <a:t>= vlastně existují tři skupiny států – vyspělé, rozvojové a </a:t>
            </a:r>
            <a:r>
              <a:rPr lang="cs-CZ" dirty="0" err="1"/>
              <a:t>LDCs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1859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79280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638468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</a:t>
            </a:r>
          </a:p>
        </p:txBody>
      </p:sp>
    </p:spTree>
    <p:extLst>
      <p:ext uri="{BB962C8B-B14F-4D97-AF65-F5344CB8AC3E}">
        <p14:creationId xmlns:p14="http://schemas.microsoft.com/office/powerpoint/2010/main" val="144645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1738654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 </a:t>
            </a:r>
          </a:p>
          <a:p>
            <a:r>
              <a:rPr lang="cs-CZ" b="1" dirty="0"/>
              <a:t>&gt; Brunej, Hong Kong, Kuvajt, Makao, Katar, Singapur, Spojené Arabské Emiráty, Mexiko, Turecko a Jižní Korea se ještě 2019 považovaly za rozvojové země!</a:t>
            </a:r>
          </a:p>
        </p:txBody>
      </p:sp>
    </p:spTree>
    <p:extLst>
      <p:ext uri="{BB962C8B-B14F-4D97-AF65-F5344CB8AC3E}">
        <p14:creationId xmlns:p14="http://schemas.microsoft.com/office/powerpoint/2010/main" val="129295890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Zneužívání systému </a:t>
            </a:r>
            <a:r>
              <a:rPr lang="cs-CZ" b="1" dirty="0"/>
              <a:t>= </a:t>
            </a:r>
            <a:r>
              <a:rPr lang="cs-CZ" dirty="0"/>
              <a:t>„černí pasažéři“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78144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Trumpova administrativa – frustrace </a:t>
            </a:r>
            <a:r>
              <a:rPr lang="cs-CZ" dirty="0"/>
              <a:t>&gt; vyškrtala některé země z amerického GSP (</a:t>
            </a:r>
            <a:r>
              <a:rPr lang="cs-CZ" b="1" dirty="0"/>
              <a:t>Turecko, Indie</a:t>
            </a:r>
            <a:r>
              <a:rPr lang="cs-CZ" dirty="0"/>
              <a:t>), donutila </a:t>
            </a:r>
            <a:r>
              <a:rPr lang="cs-CZ" dirty="0">
                <a:solidFill>
                  <a:srgbClr val="FF0000"/>
                </a:solidFill>
              </a:rPr>
              <a:t>Jižní Koreu, Singapur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Brazílii</a:t>
            </a:r>
            <a:r>
              <a:rPr lang="cs-CZ" dirty="0"/>
              <a:t>, aby se v příštích jednáních ve WTO vzdaly statusu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306946129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Čína + Hong Kong, Saúdská Arábie, Katar, Kuvajt atd. se za rozvojové země dále považují!</a:t>
            </a:r>
          </a:p>
        </p:txBody>
      </p:sp>
    </p:spTree>
    <p:extLst>
      <p:ext uri="{BB962C8B-B14F-4D97-AF65-F5344CB8AC3E}">
        <p14:creationId xmlns:p14="http://schemas.microsoft.com/office/powerpoint/2010/main" val="299157275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Čína + Hong Kong, Saúdská Arábie, Katar, Kuvajt atd. se za rozvojové země dále považují!</a:t>
            </a:r>
          </a:p>
          <a:p>
            <a:r>
              <a:rPr lang="cs-CZ" b="1" dirty="0"/>
              <a:t>&gt; jinak se jim počítají snižování cel během jednání, mají přístup k delším lhůtám na implementaci atd.</a:t>
            </a:r>
          </a:p>
        </p:txBody>
      </p:sp>
    </p:spTree>
    <p:extLst>
      <p:ext uri="{BB962C8B-B14F-4D97-AF65-F5344CB8AC3E}">
        <p14:creationId xmlns:p14="http://schemas.microsoft.com/office/powerpoint/2010/main" val="7856084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024342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</a:p>
          <a:p>
            <a:endParaRPr lang="cs-CZ" b="1" dirty="0"/>
          </a:p>
          <a:p>
            <a:r>
              <a:rPr lang="cs-CZ" dirty="0"/>
              <a:t>Existoval cíl OSN pro ně do roku 2020 získat podíl na světovém obchodu alespoň 2 %, </a:t>
            </a:r>
            <a:r>
              <a:rPr lang="cs-CZ" b="1" dirty="0"/>
              <a:t>reálně je ale jejich podíl stále kolem 1 % a spíše klesá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930452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r>
              <a:rPr lang="cs-CZ" dirty="0"/>
              <a:t>= GSP</a:t>
            </a:r>
          </a:p>
          <a:p>
            <a:r>
              <a:rPr lang="cs-CZ" dirty="0"/>
              <a:t>+</a:t>
            </a:r>
            <a:r>
              <a:rPr lang="cs-CZ" b="1" dirty="0"/>
              <a:t> </a:t>
            </a:r>
            <a:r>
              <a:rPr lang="cs-CZ" dirty="0"/>
              <a:t>další výjimky pro rozvojové země – neúplné vzájemné obchodní dohody, </a:t>
            </a:r>
            <a:r>
              <a:rPr lang="cs-CZ" dirty="0" err="1"/>
              <a:t>nereciprocita</a:t>
            </a:r>
            <a:r>
              <a:rPr lang="cs-CZ" dirty="0"/>
              <a:t> v </a:t>
            </a:r>
            <a:r>
              <a:rPr lang="cs-CZ"/>
              <a:t>obchodních jednáních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068575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F170F-19F4-4CB7-B04A-C8C3D65D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85EAFE-EB65-4357-A151-DA0351FF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– v propojeném světě obtížné udržet</a:t>
            </a:r>
          </a:p>
          <a:p>
            <a:r>
              <a:rPr lang="cs-CZ" dirty="0"/>
              <a:t>Vlivy na kurz – nerovnováhy platební bilance</a:t>
            </a:r>
          </a:p>
          <a:p>
            <a:r>
              <a:rPr lang="cs-CZ" dirty="0"/>
              <a:t>= nerovnováhy v obchodu, nebo v přesunech kapitálu</a:t>
            </a:r>
          </a:p>
          <a:p>
            <a:r>
              <a:rPr lang="cs-CZ" dirty="0"/>
              <a:t>+ spekulace – nákupy nebo prodávání měn v očekávání, že se kurz změní (</a:t>
            </a:r>
            <a:r>
              <a:rPr lang="cs-CZ" dirty="0" err="1"/>
              <a:t>self-fullfilling</a:t>
            </a:r>
            <a:r>
              <a:rPr lang="cs-CZ" dirty="0"/>
              <a:t> </a:t>
            </a:r>
            <a:r>
              <a:rPr lang="cs-CZ" dirty="0" err="1"/>
              <a:t>prophecy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6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– v propojeném světě obtížné udržet</a:t>
            </a:r>
          </a:p>
          <a:p>
            <a:r>
              <a:rPr lang="cs-CZ" dirty="0"/>
              <a:t>Vlivy na kurz – nerovnováhy platební bilance</a:t>
            </a:r>
          </a:p>
          <a:p>
            <a:r>
              <a:rPr lang="cs-CZ" dirty="0"/>
              <a:t>= nerovnováhy v obchodu, nebo v přesunech kapitálu</a:t>
            </a:r>
          </a:p>
          <a:p>
            <a:r>
              <a:rPr lang="cs-CZ" dirty="0"/>
              <a:t>+ spekulace – nákupy nebo prodávání měn v očekávání, že se kurz změní (</a:t>
            </a:r>
            <a:r>
              <a:rPr lang="cs-CZ" dirty="0" err="1"/>
              <a:t>self-fullfilling</a:t>
            </a:r>
            <a:r>
              <a:rPr lang="cs-CZ" dirty="0"/>
              <a:t> </a:t>
            </a:r>
            <a:r>
              <a:rPr lang="cs-CZ" dirty="0" err="1"/>
              <a:t>prophecy</a:t>
            </a:r>
            <a:r>
              <a:rPr lang="cs-CZ" dirty="0"/>
              <a:t>)</a:t>
            </a:r>
          </a:p>
          <a:p>
            <a:r>
              <a:rPr lang="cs-CZ" dirty="0"/>
              <a:t>Obvykle kombinace – spekulanti reagují na nerovnováhu</a:t>
            </a:r>
          </a:p>
        </p:txBody>
      </p:sp>
    </p:spTree>
    <p:extLst>
      <p:ext uri="{BB962C8B-B14F-4D97-AF65-F5344CB8AC3E}">
        <p14:creationId xmlns:p14="http://schemas.microsoft.com/office/powerpoint/2010/main" val="230419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694F6-EA9B-4F9D-BB2A-0CC31F52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5C892-31CA-47B0-A242-B7F5331F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Měnová krize = typicky spekulativní útok &gt; státu dojdou devizy &gt; musí zvýšit úrokové míry &gt; </a:t>
            </a:r>
            <a:r>
              <a:rPr lang="cs-CZ" b="1" dirty="0"/>
              <a:t>recese</a:t>
            </a:r>
          </a:p>
          <a:p>
            <a:r>
              <a:rPr lang="cs-CZ" dirty="0"/>
              <a:t>Někdy půjčka od IMF – doplnění devizových rezerv</a:t>
            </a:r>
          </a:p>
        </p:txBody>
      </p:sp>
    </p:spTree>
    <p:extLst>
      <p:ext uri="{BB962C8B-B14F-4D97-AF65-F5344CB8AC3E}">
        <p14:creationId xmlns:p14="http://schemas.microsoft.com/office/powerpoint/2010/main" val="404442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24261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34BCE-D9CE-456F-9D3D-A1D08F14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280D6-E48D-4C49-9653-EDF940EE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ČR 90. léta – fix, </a:t>
            </a:r>
            <a:r>
              <a:rPr lang="cs-CZ" b="1" dirty="0"/>
              <a:t>1995 uvolnění kapitálových kontrol</a:t>
            </a:r>
          </a:p>
          <a:p>
            <a:r>
              <a:rPr lang="cs-CZ" dirty="0"/>
              <a:t>1997 – spekulativní útok &gt; zvýšení úrokových měr &gt; recese až do přelomu tisíciletí </a:t>
            </a:r>
          </a:p>
          <a:p>
            <a:r>
              <a:rPr lang="cs-CZ" dirty="0"/>
              <a:t>Největší </a:t>
            </a:r>
            <a:r>
              <a:rPr lang="cs-CZ" dirty="0" err="1"/>
              <a:t>fail</a:t>
            </a:r>
            <a:r>
              <a:rPr lang="cs-CZ" dirty="0"/>
              <a:t> transformace ekonomiky!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4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86554-0E0C-45EF-9FE5-4F718965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teoretických věcí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FD7B5-5D8E-411A-9989-EE21B8C78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6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neschopnost státu splácet závazky</a:t>
            </a:r>
          </a:p>
        </p:txBody>
      </p:sp>
    </p:spTree>
    <p:extLst>
      <p:ext uri="{BB962C8B-B14F-4D97-AF65-F5344CB8AC3E}">
        <p14:creationId xmlns:p14="http://schemas.microsoft.com/office/powerpoint/2010/main" val="104937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dluh x dluhová služba</a:t>
            </a:r>
          </a:p>
        </p:txBody>
      </p:sp>
    </p:spTree>
    <p:extLst>
      <p:ext uri="{BB962C8B-B14F-4D97-AF65-F5344CB8AC3E}">
        <p14:creationId xmlns:p14="http://schemas.microsoft.com/office/powerpoint/2010/main" val="263224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dluh x dluhová služba</a:t>
            </a:r>
          </a:p>
          <a:p>
            <a:r>
              <a:rPr lang="cs-CZ" dirty="0"/>
              <a:t>Záleží na:</a:t>
            </a:r>
          </a:p>
          <a:p>
            <a:r>
              <a:rPr lang="cs-CZ" dirty="0"/>
              <a:t>1) </a:t>
            </a:r>
            <a:r>
              <a:rPr lang="cs-CZ" b="1" dirty="0"/>
              <a:t>měně</a:t>
            </a:r>
            <a:r>
              <a:rPr lang="cs-CZ" dirty="0"/>
              <a:t>, v jaké je dluh denominován</a:t>
            </a:r>
          </a:p>
          <a:p>
            <a:r>
              <a:rPr lang="cs-CZ" dirty="0"/>
              <a:t>2) </a:t>
            </a:r>
            <a:r>
              <a:rPr lang="cs-CZ" b="1" dirty="0"/>
              <a:t>úrocích</a:t>
            </a:r>
            <a:r>
              <a:rPr lang="cs-CZ" dirty="0"/>
              <a:t> &gt; podílu splátek na HDP</a:t>
            </a:r>
          </a:p>
        </p:txBody>
      </p:sp>
    </p:spTree>
    <p:extLst>
      <p:ext uri="{BB962C8B-B14F-4D97-AF65-F5344CB8AC3E}">
        <p14:creationId xmlns:p14="http://schemas.microsoft.com/office/powerpoint/2010/main" val="184669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dluh x dluhová služba</a:t>
            </a:r>
          </a:p>
          <a:p>
            <a:r>
              <a:rPr lang="cs-CZ" dirty="0"/>
              <a:t>Záleží na:</a:t>
            </a:r>
          </a:p>
          <a:p>
            <a:r>
              <a:rPr lang="cs-CZ" dirty="0"/>
              <a:t>1) měně, v jaké je dluh denominován</a:t>
            </a:r>
          </a:p>
          <a:p>
            <a:r>
              <a:rPr lang="cs-CZ" dirty="0"/>
              <a:t>2) úrocích &gt; podílu splátek na HDP </a:t>
            </a:r>
          </a:p>
          <a:p>
            <a:r>
              <a:rPr lang="cs-CZ" dirty="0"/>
              <a:t>Japonsko má dluh 220 % HDP a je schopné splácet – dluží v jenech a s nízkými úroky, navíc domácím bankám</a:t>
            </a:r>
          </a:p>
        </p:txBody>
      </p:sp>
    </p:spTree>
    <p:extLst>
      <p:ext uri="{BB962C8B-B14F-4D97-AF65-F5344CB8AC3E}">
        <p14:creationId xmlns:p14="http://schemas.microsoft.com/office/powerpoint/2010/main" val="1264831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C564-F4C8-4610-9151-E1F00497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B060-1F4F-44CD-ACBB-FCCC4137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dluh x dluhová služba</a:t>
            </a:r>
          </a:p>
          <a:p>
            <a:r>
              <a:rPr lang="cs-CZ" dirty="0"/>
              <a:t>Záleží na:</a:t>
            </a:r>
          </a:p>
          <a:p>
            <a:r>
              <a:rPr lang="cs-CZ" dirty="0"/>
              <a:t>1) měně, v jaké je dluh denominován</a:t>
            </a:r>
          </a:p>
          <a:p>
            <a:r>
              <a:rPr lang="cs-CZ" dirty="0"/>
              <a:t>2) úrocích &gt; podílu splátek na HDP </a:t>
            </a:r>
          </a:p>
          <a:p>
            <a:r>
              <a:rPr lang="cs-CZ" dirty="0"/>
              <a:t>Japonsko má dluh 220 % HDP a je schopné splácet – dluží v jenech a s nízkými úroky, navíc domácím bankám</a:t>
            </a:r>
          </a:p>
          <a:p>
            <a:r>
              <a:rPr lang="cs-CZ" dirty="0"/>
              <a:t>Dnes – extrémně levné půjčky pro státy &gt; </a:t>
            </a:r>
            <a:r>
              <a:rPr lang="cs-CZ" dirty="0" err="1"/>
              <a:t>bilionové</a:t>
            </a:r>
            <a:r>
              <a:rPr lang="cs-CZ" dirty="0"/>
              <a:t> vládní programy v USA – </a:t>
            </a:r>
            <a:r>
              <a:rPr lang="cs-CZ" b="1" dirty="0"/>
              <a:t>velikost dluhu je čím dál méně důležitá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833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DD97-9B28-44B3-AE8F-A924B3DA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BF45-76C1-4F4D-BE09-20438A97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Buď </a:t>
            </a:r>
            <a:r>
              <a:rPr lang="cs-CZ" b="1" dirty="0"/>
              <a:t>bankrot</a:t>
            </a:r>
            <a:r>
              <a:rPr lang="cs-CZ" dirty="0"/>
              <a:t> – stát přestane platit, finanční sektor nějakou dobu nebude ochoten půjčovat</a:t>
            </a:r>
          </a:p>
        </p:txBody>
      </p:sp>
    </p:spTree>
    <p:extLst>
      <p:ext uri="{BB962C8B-B14F-4D97-AF65-F5344CB8AC3E}">
        <p14:creationId xmlns:p14="http://schemas.microsoft.com/office/powerpoint/2010/main" val="2927802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DD97-9B28-44B3-AE8F-A924B3DA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Dluhová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BF45-76C1-4F4D-BE09-20438A97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Buď </a:t>
            </a:r>
            <a:r>
              <a:rPr lang="cs-CZ" b="1" dirty="0"/>
              <a:t>bankrot</a:t>
            </a:r>
            <a:r>
              <a:rPr lang="cs-CZ" dirty="0"/>
              <a:t> – stát přestane platit, finanční sektor nějakou dobu nebude ochoten půjčovat</a:t>
            </a:r>
          </a:p>
          <a:p>
            <a:r>
              <a:rPr lang="cs-CZ" dirty="0"/>
              <a:t>Nebo </a:t>
            </a:r>
            <a:r>
              <a:rPr lang="cs-CZ" b="1" dirty="0"/>
              <a:t>půjčka + reformní program IMF </a:t>
            </a:r>
            <a:r>
              <a:rPr lang="cs-CZ" dirty="0"/>
              <a:t>– stát sníží výdaje, zvýší daně, a začne splácet</a:t>
            </a:r>
          </a:p>
          <a:p>
            <a:r>
              <a:rPr lang="cs-CZ" dirty="0"/>
              <a:t>- často taky odpuštění části dluhu, snížení splátek….</a:t>
            </a:r>
          </a:p>
          <a:p>
            <a:r>
              <a:rPr lang="cs-CZ" dirty="0"/>
              <a:t>- často bolestivější!</a:t>
            </a:r>
          </a:p>
        </p:txBody>
      </p:sp>
    </p:spTree>
    <p:extLst>
      <p:ext uri="{BB962C8B-B14F-4D97-AF65-F5344CB8AC3E}">
        <p14:creationId xmlns:p14="http://schemas.microsoft.com/office/powerpoint/2010/main" val="264634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C0A64-05A6-47FF-B0B1-7B6DD40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6359B-824E-4A5C-9DAA-A9027E8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Kontrolní otázky:</a:t>
            </a:r>
          </a:p>
          <a:p>
            <a:r>
              <a:rPr lang="cs-CZ" dirty="0"/>
              <a:t>Komu státy dluží?</a:t>
            </a:r>
          </a:p>
        </p:txBody>
      </p:sp>
    </p:spTree>
    <p:extLst>
      <p:ext uri="{BB962C8B-B14F-4D97-AF65-F5344CB8AC3E}">
        <p14:creationId xmlns:p14="http://schemas.microsoft.com/office/powerpoint/2010/main" val="390461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C0A64-05A6-47FF-B0B1-7B6DD40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6359B-824E-4A5C-9DAA-A9027E8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Kontrolní otázky:</a:t>
            </a:r>
          </a:p>
          <a:p>
            <a:r>
              <a:rPr lang="cs-CZ" dirty="0"/>
              <a:t>Komu státy dluží?</a:t>
            </a:r>
          </a:p>
          <a:p>
            <a:r>
              <a:rPr lang="cs-CZ" dirty="0"/>
              <a:t>„Pořád si jenom půjčujeme, kdy to začneme splácet?“</a:t>
            </a:r>
          </a:p>
        </p:txBody>
      </p:sp>
    </p:spTree>
    <p:extLst>
      <p:ext uri="{BB962C8B-B14F-4D97-AF65-F5344CB8AC3E}">
        <p14:creationId xmlns:p14="http://schemas.microsoft.com/office/powerpoint/2010/main" val="2658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C0A64-05A6-47FF-B0B1-7B6DD40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6359B-824E-4A5C-9DAA-A9027E82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Kontrolní otázky:</a:t>
            </a:r>
          </a:p>
          <a:p>
            <a:r>
              <a:rPr lang="cs-CZ" dirty="0"/>
              <a:t>Komu státy dluží?</a:t>
            </a:r>
          </a:p>
          <a:p>
            <a:r>
              <a:rPr lang="cs-CZ" dirty="0"/>
              <a:t>„Pořád si jenom půjčujeme, kdy to začneme splácet?“</a:t>
            </a:r>
          </a:p>
          <a:p>
            <a:r>
              <a:rPr lang="cs-CZ" dirty="0"/>
              <a:t>Co se stane s absolutní velikostí dluhu při vyrovnaném rozpočtu?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C19E-63C1-42EE-A5DA-6BB97AE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B51F740-6F34-4FE4-99E8-5ED3EFB63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216115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</p:txBody>
      </p:sp>
    </p:spTree>
    <p:extLst>
      <p:ext uri="{BB962C8B-B14F-4D97-AF65-F5344CB8AC3E}">
        <p14:creationId xmlns:p14="http://schemas.microsoft.com/office/powerpoint/2010/main" val="2779734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</p:txBody>
      </p:sp>
    </p:spTree>
    <p:extLst>
      <p:ext uri="{BB962C8B-B14F-4D97-AF65-F5344CB8AC3E}">
        <p14:creationId xmlns:p14="http://schemas.microsoft.com/office/powerpoint/2010/main" val="361193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  <a:p>
            <a:r>
              <a:rPr lang="cs-CZ" dirty="0"/>
              <a:t>Fiskální a monetární restrikce &gt; lidi zchudnou &gt; menší import; nižší mzdy &gt; větší export</a:t>
            </a:r>
          </a:p>
        </p:txBody>
      </p:sp>
    </p:spTree>
    <p:extLst>
      <p:ext uri="{BB962C8B-B14F-4D97-AF65-F5344CB8AC3E}">
        <p14:creationId xmlns:p14="http://schemas.microsoft.com/office/powerpoint/2010/main" val="55387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9DC5-F2BB-4783-B755-5B78657F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platební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63823-3A8D-4EDB-9D50-FA53C7CB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 převis importu nad exportem – dojdou devizové rezervy</a:t>
            </a:r>
          </a:p>
          <a:p>
            <a:r>
              <a:rPr lang="cs-CZ" dirty="0"/>
              <a:t>Řešení:</a:t>
            </a:r>
          </a:p>
          <a:p>
            <a:r>
              <a:rPr lang="cs-CZ" dirty="0"/>
              <a:t>Devalvace měny &gt; zdraží importy a zlevní exporty</a:t>
            </a:r>
          </a:p>
          <a:p>
            <a:r>
              <a:rPr lang="cs-CZ" dirty="0"/>
              <a:t>Fiskální a monetární restrikce &gt; lidi zchudnou &gt; menší import; nižší mzdy &gt; větší export</a:t>
            </a:r>
          </a:p>
          <a:p>
            <a:r>
              <a:rPr lang="cs-CZ" dirty="0"/>
              <a:t>IMF – přechodná půjčka, závazek k reformám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3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55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264280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  <a:p>
            <a:endParaRPr lang="cs-CZ" dirty="0"/>
          </a:p>
          <a:p>
            <a:r>
              <a:rPr lang="cs-CZ" dirty="0"/>
              <a:t>Ve WTO ale existují </a:t>
            </a:r>
            <a:r>
              <a:rPr lang="cs-CZ" b="1" dirty="0"/>
              <a:t>dva režimy preferenčního zacházení</a:t>
            </a:r>
            <a:r>
              <a:rPr lang="cs-CZ" dirty="0"/>
              <a:t>, kde k diskriminaci mezi ostatními státy dochází</a:t>
            </a:r>
          </a:p>
        </p:txBody>
      </p:sp>
    </p:spTree>
    <p:extLst>
      <p:ext uri="{BB962C8B-B14F-4D97-AF65-F5344CB8AC3E}">
        <p14:creationId xmlns:p14="http://schemas.microsoft.com/office/powerpoint/2010/main" val="1646421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  <a:p>
            <a:endParaRPr lang="cs-CZ" dirty="0"/>
          </a:p>
          <a:p>
            <a:r>
              <a:rPr lang="cs-CZ" dirty="0"/>
              <a:t>Ve WTO ale existují </a:t>
            </a:r>
            <a:r>
              <a:rPr lang="cs-CZ" b="1" dirty="0"/>
              <a:t>dva režimy preferenčního zacházení</a:t>
            </a:r>
            <a:r>
              <a:rPr lang="cs-CZ" dirty="0"/>
              <a:t>, kde k diskriminaci mezi ostatními státy dochází</a:t>
            </a:r>
          </a:p>
          <a:p>
            <a:r>
              <a:rPr lang="cs-CZ" dirty="0"/>
              <a:t>Pro tyto preference ve WTO existují z MFN </a:t>
            </a:r>
            <a:r>
              <a:rPr lang="cs-CZ" b="1" dirty="0">
                <a:solidFill>
                  <a:srgbClr val="FF0000"/>
                </a:solidFill>
              </a:rPr>
              <a:t>výjimky</a:t>
            </a:r>
          </a:p>
        </p:txBody>
      </p:sp>
    </p:spTree>
    <p:extLst>
      <p:ext uri="{BB962C8B-B14F-4D97-AF65-F5344CB8AC3E}">
        <p14:creationId xmlns:p14="http://schemas.microsoft.com/office/powerpoint/2010/main" val="234909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182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43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Fixní kurz </a:t>
            </a:r>
            <a:r>
              <a:rPr lang="cs-CZ" dirty="0"/>
              <a:t>= závazek státu, že kurz nebude fluktuovat – v propojeném světě obtížné udržet</a:t>
            </a:r>
          </a:p>
        </p:txBody>
      </p:sp>
    </p:spTree>
    <p:extLst>
      <p:ext uri="{BB962C8B-B14F-4D97-AF65-F5344CB8AC3E}">
        <p14:creationId xmlns:p14="http://schemas.microsoft.com/office/powerpoint/2010/main" val="533008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dirty="0"/>
              <a:t>1) Reciproční (</a:t>
            </a:r>
            <a:r>
              <a:rPr lang="cs-CZ" dirty="0">
                <a:solidFill>
                  <a:srgbClr val="FF0000"/>
                </a:solidFill>
              </a:rPr>
              <a:t>regionální obchodní dohody, </a:t>
            </a:r>
            <a:r>
              <a:rPr lang="cs-CZ" b="1" dirty="0" err="1">
                <a:solidFill>
                  <a:srgbClr val="FF0000"/>
                </a:solidFill>
              </a:rPr>
              <a:t>RTAs</a:t>
            </a:r>
            <a:r>
              <a:rPr lang="cs-CZ" dirty="0"/>
              <a:t>)</a:t>
            </a:r>
          </a:p>
          <a:p>
            <a:r>
              <a:rPr lang="cs-CZ" b="1" dirty="0"/>
              <a:t>- NAFTA, EU, MERCOSUR….</a:t>
            </a:r>
          </a:p>
          <a:p>
            <a:r>
              <a:rPr lang="cs-CZ" dirty="0"/>
              <a:t>2) Nereciproční (</a:t>
            </a:r>
            <a:r>
              <a:rPr lang="cs-CZ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dirty="0"/>
              <a:t>)</a:t>
            </a:r>
          </a:p>
          <a:p>
            <a:r>
              <a:rPr lang="cs-CZ" b="1" dirty="0"/>
              <a:t>- GSP, zvláštní výhody pro </a:t>
            </a:r>
            <a:r>
              <a:rPr lang="cs-CZ" b="1" dirty="0" err="1"/>
              <a:t>LDCs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0821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73351-A60A-4263-90F7-830D9BE9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 (</a:t>
            </a:r>
            <a:r>
              <a:rPr lang="cs-CZ" dirty="0" err="1"/>
              <a:t>RTAa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A5927-E001-4835-B825-D19052ED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0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</a:t>
            </a:r>
            <a:r>
              <a:rPr lang="cs-CZ" b="1" dirty="0"/>
              <a:t>volný obchod navzájem</a:t>
            </a:r>
            <a:r>
              <a:rPr lang="cs-CZ" dirty="0"/>
              <a:t> (</a:t>
            </a:r>
            <a:r>
              <a:rPr lang="cs-CZ" b="1" dirty="0"/>
              <a:t>NAFTA</a:t>
            </a:r>
            <a:r>
              <a:rPr lang="cs-CZ" dirty="0"/>
              <a:t>)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0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</a:t>
            </a:r>
            <a:r>
              <a:rPr lang="cs-CZ" b="1" dirty="0"/>
              <a:t> i společná vnější cla (MERCOSUR)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51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 i společná vnější cla (MERCOSUR)</a:t>
            </a:r>
          </a:p>
          <a:p>
            <a:r>
              <a:rPr lang="cs-CZ" dirty="0"/>
              <a:t>Společný trh – i volný pohyb </a:t>
            </a:r>
            <a:r>
              <a:rPr lang="cs-CZ" b="1" dirty="0"/>
              <a:t>pracovní síly a kapitálu </a:t>
            </a:r>
            <a:r>
              <a:rPr lang="cs-CZ" dirty="0"/>
              <a:t>(EU)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 i společná vnější cla (MERCOSUR)</a:t>
            </a:r>
          </a:p>
          <a:p>
            <a:r>
              <a:rPr lang="cs-CZ" dirty="0"/>
              <a:t>Společný trh – i volný pohyb pracovní síly a kapitálu (EU)</a:t>
            </a:r>
          </a:p>
          <a:p>
            <a:r>
              <a:rPr lang="cs-CZ" dirty="0"/>
              <a:t>Hospodářská unie – </a:t>
            </a:r>
            <a:r>
              <a:rPr lang="cs-CZ" b="1" dirty="0"/>
              <a:t>i společná měna a rozpočet (částečně EU)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609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Zdaleka nejčastější jsou zóny volného obchodu (free </a:t>
            </a:r>
            <a:r>
              <a:rPr lang="cs-CZ" dirty="0" err="1"/>
              <a:t>trade</a:t>
            </a:r>
            <a:r>
              <a:rPr lang="cs-CZ" dirty="0"/>
              <a:t> area)</a:t>
            </a:r>
          </a:p>
          <a:p>
            <a:r>
              <a:rPr lang="cs-CZ" dirty="0"/>
              <a:t>Jenom asi </a:t>
            </a:r>
            <a:r>
              <a:rPr lang="cs-CZ" b="1" dirty="0"/>
              <a:t>10 % </a:t>
            </a:r>
            <a:r>
              <a:rPr lang="cs-CZ" dirty="0"/>
              <a:t>všech </a:t>
            </a:r>
            <a:r>
              <a:rPr lang="cs-CZ" dirty="0" err="1"/>
              <a:t>RTAs</a:t>
            </a:r>
            <a:r>
              <a:rPr lang="cs-CZ" dirty="0"/>
              <a:t> jsou celní unie</a:t>
            </a:r>
          </a:p>
          <a:p>
            <a:r>
              <a:rPr lang="cs-CZ" dirty="0"/>
              <a:t>Další stupně prakticky jenom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7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Zdaleka nejčastější jsou zóny volného obchodu (free </a:t>
            </a:r>
            <a:r>
              <a:rPr lang="cs-CZ" dirty="0" err="1"/>
              <a:t>trade</a:t>
            </a:r>
            <a:r>
              <a:rPr lang="cs-CZ" dirty="0"/>
              <a:t> area)</a:t>
            </a:r>
          </a:p>
          <a:p>
            <a:r>
              <a:rPr lang="cs-CZ" dirty="0"/>
              <a:t>Jenom asi </a:t>
            </a:r>
            <a:r>
              <a:rPr lang="cs-CZ" b="1" dirty="0"/>
              <a:t>10 % </a:t>
            </a:r>
            <a:r>
              <a:rPr lang="cs-CZ" dirty="0"/>
              <a:t>všech </a:t>
            </a:r>
            <a:r>
              <a:rPr lang="cs-CZ" dirty="0" err="1"/>
              <a:t>RTAs</a:t>
            </a:r>
            <a:r>
              <a:rPr lang="cs-CZ" dirty="0"/>
              <a:t> jsou celní unie</a:t>
            </a:r>
          </a:p>
          <a:p>
            <a:r>
              <a:rPr lang="cs-CZ" dirty="0"/>
              <a:t>Další stupně prakticky jenom EU</a:t>
            </a:r>
          </a:p>
          <a:p>
            <a:endParaRPr lang="cs-CZ" dirty="0"/>
          </a:p>
          <a:p>
            <a:r>
              <a:rPr lang="cs-CZ" dirty="0"/>
              <a:t>Pro funkčnost jakéhokoliv typu je potřeba dohodnout pravidla určování původu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89AD1-BDEC-4F3A-A36F-F457BA43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098AD-A00A-4AE8-BC13-F878D4F3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„Jak poznám, že na nějaký produkt se má uplatnit preferenční zacházení?“ &gt; </a:t>
            </a:r>
            <a:r>
              <a:rPr lang="cs-CZ" b="1" dirty="0"/>
              <a:t>pravidla určování původu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9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Fixní kurz = závazek státu, že kurz nebude fluktuovat – v propojeném světě obtížné udržet</a:t>
            </a:r>
          </a:p>
          <a:p>
            <a:r>
              <a:rPr lang="cs-CZ" b="1" dirty="0"/>
              <a:t>Proč to některé státy chtějí? </a:t>
            </a:r>
          </a:p>
          <a:p>
            <a:r>
              <a:rPr lang="cs-CZ" dirty="0"/>
              <a:t>&gt; Stabilita v cenách u zahraničního obchodu</a:t>
            </a:r>
          </a:p>
          <a:p>
            <a:r>
              <a:rPr lang="cs-CZ" dirty="0"/>
              <a:t>&gt; Splácení dluhu v cizí měně</a:t>
            </a:r>
          </a:p>
        </p:txBody>
      </p:sp>
    </p:spTree>
    <p:extLst>
      <p:ext uri="{BB962C8B-B14F-4D97-AF65-F5344CB8AC3E}">
        <p14:creationId xmlns:p14="http://schemas.microsoft.com/office/powerpoint/2010/main" val="1278450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27E59-A91E-408B-AB59-4080E6A6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FEBE-25E9-4204-BCDE-79B74E20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Minimální procento přidané hodnoty vytvořené v preferovaném státě</a:t>
            </a:r>
          </a:p>
          <a:p>
            <a:r>
              <a:rPr lang="cs-CZ" dirty="0"/>
              <a:t>Kumulativní nebo nekumulativní (Je možné minimální hranici naplnit produkcí v několika státech EU?)</a:t>
            </a:r>
          </a:p>
        </p:txBody>
      </p:sp>
    </p:spTree>
    <p:extLst>
      <p:ext uri="{BB962C8B-B14F-4D97-AF65-F5344CB8AC3E}">
        <p14:creationId xmlns:p14="http://schemas.microsoft.com/office/powerpoint/2010/main" val="2535786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27E59-A91E-408B-AB59-4080E6A6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FEBE-25E9-4204-BCDE-79B74E20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i pro účel rozpoznání, zda zboží pochází z členského státu WTO</a:t>
            </a:r>
          </a:p>
          <a:p>
            <a:r>
              <a:rPr lang="cs-CZ" b="1" dirty="0"/>
              <a:t>Dohoda o určování původu</a:t>
            </a:r>
          </a:p>
        </p:txBody>
      </p:sp>
    </p:spTree>
    <p:extLst>
      <p:ext uri="{BB962C8B-B14F-4D97-AF65-F5344CB8AC3E}">
        <p14:creationId xmlns:p14="http://schemas.microsoft.com/office/powerpoint/2010/main" val="3947384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35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Regionální – </a:t>
            </a:r>
            <a:r>
              <a:rPr lang="cs-CZ" b="1" dirty="0"/>
              <a:t>jednodušší na dohodnutí než jednání na úrovni WTO </a:t>
            </a:r>
            <a:r>
              <a:rPr lang="cs-CZ" dirty="0"/>
              <a:t>– největší rozmach během kolapsu Katarského kola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8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- lze řešit i složitější otázky, které se na úrovni WTO nedaří vyřešit – netarifní překážky, investice…</a:t>
            </a:r>
          </a:p>
          <a:p>
            <a:r>
              <a:rPr lang="cs-CZ" dirty="0"/>
              <a:t>= nová generace komplexních </a:t>
            </a:r>
            <a:r>
              <a:rPr lang="cs-CZ" dirty="0" err="1"/>
              <a:t>RTAs</a:t>
            </a:r>
            <a:r>
              <a:rPr lang="cs-CZ" dirty="0"/>
              <a:t> (CETA, TPP)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9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  <a:p>
            <a:r>
              <a:rPr lang="cs-CZ" dirty="0"/>
              <a:t>– prohloubení aliance (TTIP?) </a:t>
            </a:r>
          </a:p>
          <a:p>
            <a:r>
              <a:rPr lang="cs-CZ" dirty="0"/>
              <a:t>– sjednocení národa (</a:t>
            </a:r>
            <a:r>
              <a:rPr lang="cs-CZ" dirty="0" err="1"/>
              <a:t>Zollverein</a:t>
            </a:r>
            <a:r>
              <a:rPr lang="cs-CZ" dirty="0"/>
              <a:t>)</a:t>
            </a:r>
          </a:p>
          <a:p>
            <a:r>
              <a:rPr lang="cs-CZ" dirty="0"/>
              <a:t>– dekolonizace (</a:t>
            </a:r>
            <a:r>
              <a:rPr lang="cs-CZ" dirty="0" err="1"/>
              <a:t>South-South</a:t>
            </a:r>
            <a:r>
              <a:rPr lang="cs-CZ" dirty="0"/>
              <a:t> obchod)</a:t>
            </a:r>
          </a:p>
          <a:p>
            <a:r>
              <a:rPr lang="cs-CZ" dirty="0"/>
              <a:t>– „návrat na Západ“ (vstup ČR do EU)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48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Vytváření obchodu x přesměrování obchodu (a investic)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3085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Vytváření obchodu x přesměrování obchodu (a investic)</a:t>
            </a:r>
          </a:p>
          <a:p>
            <a:r>
              <a:rPr lang="cs-CZ" b="1" dirty="0"/>
              <a:t>=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creation</a:t>
            </a:r>
            <a:r>
              <a:rPr lang="cs-CZ" b="1" dirty="0"/>
              <a:t> x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diversion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= liberalizace x diskriminace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57862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obchodu x přesměrování obchodu (a investic)</a:t>
            </a:r>
          </a:p>
          <a:p>
            <a:r>
              <a:rPr lang="cs-CZ" dirty="0"/>
              <a:t>=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x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diversion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= liberalizace x diskriminace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Přesměrování obchodu je ekonomicky považováno za škodlivé, ale může mít strategický význam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0170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19BD-9EB6-457F-A903-7198450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F76F-1C0A-4C18-8FB5-05980A4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WTO: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r>
              <a:rPr lang="cs-CZ" b="1" dirty="0"/>
              <a:t> x </a:t>
            </a:r>
            <a:r>
              <a:rPr lang="cs-CZ" b="1" dirty="0" err="1"/>
              <a:t>stumbling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Fixní kurz = závazek státu, že kurz nebude fluktuovat – v propojeném světě obtížné udržet</a:t>
            </a:r>
          </a:p>
          <a:p>
            <a:r>
              <a:rPr lang="cs-CZ" b="1" dirty="0"/>
              <a:t>Co pro to může stát udělat?</a:t>
            </a:r>
          </a:p>
        </p:txBody>
      </p:sp>
    </p:spTree>
    <p:extLst>
      <p:ext uri="{BB962C8B-B14F-4D97-AF65-F5344CB8AC3E}">
        <p14:creationId xmlns:p14="http://schemas.microsoft.com/office/powerpoint/2010/main" val="2121724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19BD-9EB6-457F-A903-7198450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F76F-1C0A-4C18-8FB5-05980A4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WTO: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r>
              <a:rPr lang="cs-CZ" b="1" dirty="0"/>
              <a:t> x </a:t>
            </a:r>
            <a:r>
              <a:rPr lang="cs-CZ" b="1" dirty="0" err="1"/>
              <a:t>stumbling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endParaRPr lang="en-US" b="1" dirty="0"/>
          </a:p>
          <a:p>
            <a:endParaRPr lang="cs-CZ" b="1" dirty="0"/>
          </a:p>
          <a:p>
            <a:r>
              <a:rPr lang="cs-CZ" dirty="0"/>
              <a:t>Vytvoří se několik regionálních skupin, které se potom snáze dohodnou mezi sebou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Vytvoří se několik protekcionistických bloků, které budou usilovat o soběstačnost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8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284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schválení má WTO pravidla – mají zajistit, aby </a:t>
            </a:r>
            <a:r>
              <a:rPr lang="cs-CZ" dirty="0" err="1"/>
              <a:t>RTAs</a:t>
            </a:r>
            <a:r>
              <a:rPr lang="cs-CZ" dirty="0"/>
              <a:t> vedly </a:t>
            </a:r>
            <a:r>
              <a:rPr lang="cs-CZ" b="1" dirty="0"/>
              <a:t>spíše k vytváření než k přesměrování obchodu </a:t>
            </a:r>
            <a:r>
              <a:rPr lang="cs-CZ" dirty="0"/>
              <a:t>a aby narušení MFN režimu bylo únosné</a:t>
            </a:r>
          </a:p>
        </p:txBody>
      </p:sp>
    </p:spTree>
    <p:extLst>
      <p:ext uri="{BB962C8B-B14F-4D97-AF65-F5344CB8AC3E}">
        <p14:creationId xmlns:p14="http://schemas.microsoft.com/office/powerpoint/2010/main" val="3336452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schválení má WTO pravidla – mají zajistit, aby </a:t>
            </a:r>
            <a:r>
              <a:rPr lang="cs-CZ" dirty="0" err="1"/>
              <a:t>RTAs</a:t>
            </a:r>
            <a:r>
              <a:rPr lang="cs-CZ" dirty="0"/>
              <a:t> vedly </a:t>
            </a:r>
            <a:r>
              <a:rPr lang="cs-CZ" b="1" dirty="0"/>
              <a:t>spíše k vytváření než k přesměrování obchodu </a:t>
            </a:r>
            <a:r>
              <a:rPr lang="cs-CZ" dirty="0"/>
              <a:t>a aby narušení MFN režimu bylo únosné</a:t>
            </a:r>
          </a:p>
          <a:p>
            <a:r>
              <a:rPr lang="cs-CZ" dirty="0"/>
              <a:t>Každá nově vznikající regionální dohoda </a:t>
            </a:r>
            <a:r>
              <a:rPr lang="cs-CZ" b="1" dirty="0"/>
              <a:t>musí být schválena Generální radou WTO</a:t>
            </a:r>
          </a:p>
        </p:txBody>
      </p:sp>
    </p:spTree>
    <p:extLst>
      <p:ext uri="{BB962C8B-B14F-4D97-AF65-F5344CB8AC3E}">
        <p14:creationId xmlns:p14="http://schemas.microsoft.com/office/powerpoint/2010/main" val="2604528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94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27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4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r>
              <a:rPr lang="cs-CZ" b="1" dirty="0"/>
              <a:t>3) Vnější bariéry v průměru nevzrostou </a:t>
            </a:r>
            <a:r>
              <a:rPr lang="cs-CZ" dirty="0"/>
              <a:t>(může být problém u celních unií)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710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r>
              <a:rPr lang="cs-CZ" b="1" dirty="0"/>
              <a:t>3) Vnější bariéry v průměru nevzrostou </a:t>
            </a:r>
            <a:r>
              <a:rPr lang="cs-CZ" dirty="0"/>
              <a:t>(může být problém u celních unií)</a:t>
            </a:r>
          </a:p>
          <a:p>
            <a:endParaRPr lang="cs-CZ" dirty="0"/>
          </a:p>
          <a:p>
            <a:r>
              <a:rPr lang="cs-CZ" dirty="0"/>
              <a:t>WTO je o nově uzavřené RTA notifikována &gt; </a:t>
            </a:r>
            <a:r>
              <a:rPr lang="cs-CZ" b="1" dirty="0"/>
              <a:t>kontrola souladu s pravidly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357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– laxně vymáháno, </a:t>
            </a:r>
            <a:r>
              <a:rPr lang="cs-CZ" b="1" dirty="0">
                <a:solidFill>
                  <a:srgbClr val="FF0000"/>
                </a:solidFill>
              </a:rPr>
              <a:t>benevolentní přístup </a:t>
            </a:r>
            <a:r>
              <a:rPr lang="cs-CZ" dirty="0"/>
              <a:t>– nikdo nechce být ten zlý, kdo někomu jinému zakáže obchodní dohodu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Fixní kurz = závazek státu, že kurz nebude fluktuovat – v propojeném světě obtížné udržet</a:t>
            </a:r>
          </a:p>
          <a:p>
            <a:r>
              <a:rPr lang="cs-CZ" b="1" dirty="0"/>
              <a:t>Co pro to může stát udělat?</a:t>
            </a:r>
          </a:p>
          <a:p>
            <a:r>
              <a:rPr lang="cs-CZ" dirty="0"/>
              <a:t>Regulace přesunů kapitálu (ztíží rychlé přesuny a spekulace)</a:t>
            </a:r>
          </a:p>
          <a:p>
            <a:r>
              <a:rPr lang="cs-CZ" dirty="0"/>
              <a:t>Devizové intervence (nákup/prodej)</a:t>
            </a:r>
          </a:p>
        </p:txBody>
      </p:sp>
    </p:spTree>
    <p:extLst>
      <p:ext uri="{BB962C8B-B14F-4D97-AF65-F5344CB8AC3E}">
        <p14:creationId xmlns:p14="http://schemas.microsoft.com/office/powerpoint/2010/main" val="3922745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toto neplatí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4822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toto neplatí </a:t>
            </a:r>
            <a:r>
              <a:rPr lang="cs-CZ" dirty="0"/>
              <a:t>(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1979) </a:t>
            </a:r>
          </a:p>
          <a:p>
            <a:r>
              <a:rPr lang="cs-CZ" dirty="0"/>
              <a:t>„= preferenční preference“</a:t>
            </a:r>
          </a:p>
          <a:p>
            <a:r>
              <a:rPr lang="cs-CZ" dirty="0"/>
              <a:t>&gt; mohou uzavírat „</a:t>
            </a:r>
            <a:r>
              <a:rPr lang="cs-CZ" b="1" dirty="0"/>
              <a:t>neúplné obchodní dohody</a:t>
            </a:r>
            <a:r>
              <a:rPr lang="cs-CZ" dirty="0"/>
              <a:t>“ – navenek protekcionistické, s nedokončeným odstraněním vnitřních bariér</a:t>
            </a:r>
          </a:p>
        </p:txBody>
      </p:sp>
    </p:spTree>
    <p:extLst>
      <p:ext uri="{BB962C8B-B14F-4D97-AF65-F5344CB8AC3E}">
        <p14:creationId xmlns:p14="http://schemas.microsoft.com/office/powerpoint/2010/main" val="1872332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toto neplatí </a:t>
            </a:r>
            <a:r>
              <a:rPr lang="cs-CZ" dirty="0"/>
              <a:t>(</a:t>
            </a:r>
            <a:r>
              <a:rPr lang="cs-CZ" b="1" dirty="0" err="1"/>
              <a:t>Enabling</a:t>
            </a:r>
            <a:r>
              <a:rPr lang="cs-CZ" b="1" dirty="0"/>
              <a:t> </a:t>
            </a:r>
            <a:r>
              <a:rPr lang="cs-CZ" b="1" dirty="0" err="1"/>
              <a:t>clause</a:t>
            </a:r>
            <a:r>
              <a:rPr lang="cs-CZ" b="1" dirty="0"/>
              <a:t> </a:t>
            </a:r>
            <a:r>
              <a:rPr lang="cs-CZ" dirty="0"/>
              <a:t>1979) </a:t>
            </a:r>
          </a:p>
          <a:p>
            <a:r>
              <a:rPr lang="cs-CZ" dirty="0"/>
              <a:t>„= preferenční preference“</a:t>
            </a:r>
          </a:p>
          <a:p>
            <a:r>
              <a:rPr lang="cs-CZ" dirty="0"/>
              <a:t>&gt; mohou uzavírat „</a:t>
            </a:r>
            <a:r>
              <a:rPr lang="cs-CZ" b="1" dirty="0"/>
              <a:t>neúplné obchodní dohody</a:t>
            </a:r>
            <a:r>
              <a:rPr lang="cs-CZ" dirty="0"/>
              <a:t>“ – navenek protekcionistické, s nedokončeným odstraněním vnitřních bariér</a:t>
            </a:r>
          </a:p>
          <a:p>
            <a:r>
              <a:rPr lang="cs-CZ" dirty="0"/>
              <a:t>Např. </a:t>
            </a:r>
            <a:r>
              <a:rPr lang="cs-CZ" b="1" dirty="0"/>
              <a:t>MERCOSUR</a:t>
            </a:r>
          </a:p>
          <a:p>
            <a:r>
              <a:rPr lang="cs-CZ" dirty="0"/>
              <a:t>58 z 304 </a:t>
            </a:r>
            <a:r>
              <a:rPr lang="cs-CZ" dirty="0" err="1"/>
              <a:t>RTAs</a:t>
            </a:r>
            <a:r>
              <a:rPr lang="cs-CZ" dirty="0"/>
              <a:t> bylo uzavřených na základě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65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6AC1B-5E56-4E01-8D77-A3BE4563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</a:t>
            </a:r>
            <a:endParaRPr lang="en-US" dirty="0"/>
          </a:p>
        </p:txBody>
      </p:sp>
      <p:pic>
        <p:nvPicPr>
          <p:cNvPr id="15" name="Zástupný obsah 1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4E6F568-E60A-4074-865B-1767DCD3F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01974"/>
            <a:ext cx="12918440" cy="7266622"/>
          </a:xfrm>
        </p:spPr>
      </p:pic>
    </p:spTree>
    <p:extLst>
      <p:ext uri="{BB962C8B-B14F-4D97-AF65-F5344CB8AC3E}">
        <p14:creationId xmlns:p14="http://schemas.microsoft.com/office/powerpoint/2010/main" val="2749495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 platných </a:t>
            </a:r>
            <a:r>
              <a:rPr lang="cs-CZ" b="1" dirty="0"/>
              <a:t>304</a:t>
            </a:r>
            <a:r>
              <a:rPr lang="cs-CZ" dirty="0"/>
              <a:t>, velká proliferace po roce 2000</a:t>
            </a:r>
          </a:p>
        </p:txBody>
      </p:sp>
    </p:spTree>
    <p:extLst>
      <p:ext uri="{BB962C8B-B14F-4D97-AF65-F5344CB8AC3E}">
        <p14:creationId xmlns:p14="http://schemas.microsoft.com/office/powerpoint/2010/main" val="33435095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Cobden</a:t>
            </a:r>
            <a:r>
              <a:rPr lang="cs-CZ" dirty="0"/>
              <a:t> Chevalier 1860 &gt; první éra volného obchodu</a:t>
            </a:r>
          </a:p>
        </p:txBody>
      </p:sp>
    </p:spTree>
    <p:extLst>
      <p:ext uri="{BB962C8B-B14F-4D97-AF65-F5344CB8AC3E}">
        <p14:creationId xmlns:p14="http://schemas.microsoft.com/office/powerpoint/2010/main" val="30561485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USA</a:t>
            </a:r>
            <a:r>
              <a:rPr lang="cs-CZ" dirty="0"/>
              <a:t> – série </a:t>
            </a:r>
            <a:r>
              <a:rPr lang="cs-CZ" dirty="0" err="1"/>
              <a:t>RTAs</a:t>
            </a:r>
            <a:r>
              <a:rPr lang="cs-CZ" dirty="0"/>
              <a:t> v 30s, potom odmlka, </a:t>
            </a:r>
            <a:r>
              <a:rPr lang="cs-CZ" b="1" dirty="0"/>
              <a:t>nové až v 80s!</a:t>
            </a:r>
          </a:p>
          <a:p>
            <a:r>
              <a:rPr lang="cs-CZ" dirty="0"/>
              <a:t>- 1985 Izrael, 1988 Kanada &gt; 1995 Nafta</a:t>
            </a:r>
          </a:p>
        </p:txBody>
      </p:sp>
    </p:spTree>
    <p:extLst>
      <p:ext uri="{BB962C8B-B14F-4D97-AF65-F5344CB8AC3E}">
        <p14:creationId xmlns:p14="http://schemas.microsoft.com/office/powerpoint/2010/main" val="34763581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USA</a:t>
            </a:r>
            <a:r>
              <a:rPr lang="cs-CZ" dirty="0"/>
              <a:t> – série </a:t>
            </a:r>
            <a:r>
              <a:rPr lang="cs-CZ" dirty="0" err="1"/>
              <a:t>RTAs</a:t>
            </a:r>
            <a:r>
              <a:rPr lang="cs-CZ" dirty="0"/>
              <a:t> v 30s, potom odmlka, </a:t>
            </a:r>
            <a:r>
              <a:rPr lang="cs-CZ" b="1" dirty="0"/>
              <a:t>nové až v 80s!</a:t>
            </a:r>
          </a:p>
          <a:p>
            <a:r>
              <a:rPr lang="cs-CZ" dirty="0"/>
              <a:t>- 1985 Izrael, 1988 Kanada &gt; 1995 Nafta</a:t>
            </a:r>
          </a:p>
          <a:p>
            <a:r>
              <a:rPr lang="cs-CZ" b="1" dirty="0"/>
              <a:t>Japonsko </a:t>
            </a:r>
            <a:r>
              <a:rPr lang="cs-CZ" dirty="0"/>
              <a:t>– až po roce 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288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2F68-6277-4D74-BD2E-E256414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8E694-C39A-49DB-AF0C-2D1C86A2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Rozvojové země </a:t>
            </a:r>
            <a:r>
              <a:rPr lang="cs-CZ" dirty="0"/>
              <a:t>– </a:t>
            </a:r>
            <a:r>
              <a:rPr lang="cs-CZ" b="1" dirty="0"/>
              <a:t>nejdříve silně protekcionistické </a:t>
            </a:r>
            <a:r>
              <a:rPr lang="cs-CZ" b="1" dirty="0" err="1"/>
              <a:t>RTAs</a:t>
            </a:r>
            <a:r>
              <a:rPr lang="cs-CZ" b="1" dirty="0"/>
              <a:t> v 60s</a:t>
            </a:r>
            <a:r>
              <a:rPr lang="cs-CZ" dirty="0"/>
              <a:t> – reakce na EHS</a:t>
            </a:r>
          </a:p>
          <a:p>
            <a:r>
              <a:rPr lang="cs-CZ" dirty="0"/>
              <a:t>= snaha o nahrazování importu na větším území, využít úspor z rozsahu</a:t>
            </a:r>
          </a:p>
        </p:txBody>
      </p:sp>
    </p:spTree>
    <p:extLst>
      <p:ext uri="{BB962C8B-B14F-4D97-AF65-F5344CB8AC3E}">
        <p14:creationId xmlns:p14="http://schemas.microsoft.com/office/powerpoint/2010/main" val="6758431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2F68-6277-4D74-BD2E-E256414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8E694-C39A-49DB-AF0C-2D1C86A2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Rozvojové země </a:t>
            </a:r>
            <a:r>
              <a:rPr lang="cs-CZ" dirty="0"/>
              <a:t>– </a:t>
            </a:r>
            <a:r>
              <a:rPr lang="cs-CZ" b="1" dirty="0"/>
              <a:t>nejdříve silně protekcionistické </a:t>
            </a:r>
            <a:r>
              <a:rPr lang="cs-CZ" b="1" dirty="0" err="1"/>
              <a:t>RTAs</a:t>
            </a:r>
            <a:r>
              <a:rPr lang="cs-CZ" b="1" dirty="0"/>
              <a:t> v 60s</a:t>
            </a:r>
            <a:r>
              <a:rPr lang="cs-CZ" dirty="0"/>
              <a:t> – reakce na EHS</a:t>
            </a:r>
          </a:p>
          <a:p>
            <a:r>
              <a:rPr lang="cs-CZ" dirty="0"/>
              <a:t>= snaha o nahrazování importu na větším území, využít úspor z rozsahu</a:t>
            </a:r>
          </a:p>
          <a:p>
            <a:r>
              <a:rPr lang="cs-CZ" dirty="0"/>
              <a:t>Po neoliberálním obratu snaha o více otevřená uskupení</a:t>
            </a:r>
          </a:p>
          <a:p>
            <a:r>
              <a:rPr lang="cs-CZ" dirty="0"/>
              <a:t>ASEAN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Fixní kurz = závazek státu, že kurz nebude fluktuovat – v propojeném světě obtížné udržet</a:t>
            </a:r>
          </a:p>
          <a:p>
            <a:r>
              <a:rPr lang="cs-CZ" b="1" dirty="0"/>
              <a:t>Co pro to může stát udělat?</a:t>
            </a:r>
          </a:p>
          <a:p>
            <a:r>
              <a:rPr lang="cs-CZ" dirty="0"/>
              <a:t>Regulace přesunů kapitálu (ztíží rychlé přesuny a spekulace)</a:t>
            </a:r>
          </a:p>
          <a:p>
            <a:r>
              <a:rPr lang="cs-CZ" dirty="0"/>
              <a:t>Devizové intervence (nákup/prodej)</a:t>
            </a:r>
          </a:p>
          <a:p>
            <a:r>
              <a:rPr lang="cs-CZ" dirty="0"/>
              <a:t>Změna diskontních úrokových sazeb (&gt; „levné/drahé peníze“)</a:t>
            </a:r>
          </a:p>
        </p:txBody>
      </p:sp>
    </p:spTree>
    <p:extLst>
      <p:ext uri="{BB962C8B-B14F-4D97-AF65-F5344CB8AC3E}">
        <p14:creationId xmlns:p14="http://schemas.microsoft.com/office/powerpoint/2010/main" val="972351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  <a:p>
            <a:endParaRPr lang="cs-CZ" dirty="0"/>
          </a:p>
          <a:p>
            <a:r>
              <a:rPr lang="cs-CZ" dirty="0"/>
              <a:t>Přímý účinek a aplikační přednost unijního práva</a:t>
            </a:r>
          </a:p>
          <a:p>
            <a:endParaRPr lang="cs-CZ" dirty="0"/>
          </a:p>
          <a:p>
            <a:r>
              <a:rPr lang="cs-CZ" dirty="0"/>
              <a:t>Společná obchodní politika!</a:t>
            </a:r>
          </a:p>
        </p:txBody>
      </p:sp>
    </p:spTree>
    <p:extLst>
      <p:ext uri="{BB962C8B-B14F-4D97-AF65-F5344CB8AC3E}">
        <p14:creationId xmlns:p14="http://schemas.microsoft.com/office/powerpoint/2010/main" val="10154693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a mimo-unijní evropské země se účastní </a:t>
            </a:r>
            <a:r>
              <a:rPr lang="cs-CZ" b="1" dirty="0"/>
              <a:t>více než poloviny všech </a:t>
            </a:r>
            <a:r>
              <a:rPr lang="cs-CZ" b="1" dirty="0" err="1"/>
              <a:t>RTAs</a:t>
            </a:r>
            <a:r>
              <a:rPr lang="cs-CZ" dirty="0"/>
              <a:t>!</a:t>
            </a:r>
          </a:p>
          <a:p>
            <a:r>
              <a:rPr lang="cs-CZ" dirty="0"/>
              <a:t>Asociační dohody, smlouvy se státy okolo Středozemního moře…</a:t>
            </a:r>
          </a:p>
          <a:p>
            <a:r>
              <a:rPr lang="cs-CZ" dirty="0"/>
              <a:t>Dohody EU o volném obchodu s </a:t>
            </a:r>
            <a:r>
              <a:rPr lang="cs-CZ" b="1" dirty="0"/>
              <a:t>Japonskem, Jižní Koreou, Kanadou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284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8C25-6D4F-44F5-BC00-474D0EB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vs. americké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1E2CA-5001-46B4-9E6C-8B5581C7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velká země má svůj preferovaný styl obchodních dohod</a:t>
            </a:r>
          </a:p>
          <a:p>
            <a:r>
              <a:rPr lang="cs-CZ" dirty="0"/>
              <a:t>Vnější </a:t>
            </a:r>
            <a:r>
              <a:rPr lang="cs-CZ" b="1" dirty="0"/>
              <a:t>unijní</a:t>
            </a:r>
            <a:r>
              <a:rPr lang="cs-CZ" dirty="0"/>
              <a:t> </a:t>
            </a:r>
            <a:r>
              <a:rPr lang="cs-CZ" b="1" dirty="0"/>
              <a:t>smlouvy o volném obchodu </a:t>
            </a:r>
            <a:r>
              <a:rPr lang="cs-CZ" dirty="0"/>
              <a:t>řeší i životní prostředí, ochranu spotřebitele, práva zaměstnanců, ochranu hospodářské soutěže…</a:t>
            </a:r>
          </a:p>
        </p:txBody>
      </p:sp>
    </p:spTree>
    <p:extLst>
      <p:ext uri="{BB962C8B-B14F-4D97-AF65-F5344CB8AC3E}">
        <p14:creationId xmlns:p14="http://schemas.microsoft.com/office/powerpoint/2010/main" val="26403991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8C25-6D4F-44F5-BC00-474D0EB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vs. americké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1E2CA-5001-46B4-9E6C-8B5581C7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velká země má svůj preferovaný styl obchodních dohod</a:t>
            </a:r>
          </a:p>
          <a:p>
            <a:r>
              <a:rPr lang="cs-CZ" dirty="0"/>
              <a:t>Vnější </a:t>
            </a:r>
            <a:r>
              <a:rPr lang="cs-CZ" b="1" dirty="0"/>
              <a:t>unijní</a:t>
            </a:r>
            <a:r>
              <a:rPr lang="cs-CZ" dirty="0"/>
              <a:t> </a:t>
            </a:r>
            <a:r>
              <a:rPr lang="cs-CZ" b="1" dirty="0"/>
              <a:t>smlouvy o volném obchodu </a:t>
            </a:r>
            <a:r>
              <a:rPr lang="cs-CZ" dirty="0"/>
              <a:t>řeší i životní prostředí, ochranu spotřebitele, práva zaměstnanců, ochranu hospodářské soutěže…</a:t>
            </a:r>
          </a:p>
          <a:p>
            <a:r>
              <a:rPr lang="cs-CZ" dirty="0"/>
              <a:t>USA – </a:t>
            </a:r>
            <a:r>
              <a:rPr lang="cs-CZ" b="1" dirty="0"/>
              <a:t>jen WTO disciplíny, více do hloubky </a:t>
            </a:r>
            <a:r>
              <a:rPr lang="cs-CZ" dirty="0"/>
              <a:t>– duševní vlastnictví, služby, investice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5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5958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jednostranné výhody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7095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jednostranné výhody</a:t>
            </a:r>
          </a:p>
          <a:p>
            <a:r>
              <a:rPr lang="cs-CZ" dirty="0"/>
              <a:t>Mají umožnit rozvojovým zemím </a:t>
            </a:r>
            <a:r>
              <a:rPr lang="cs-CZ" b="1" dirty="0"/>
              <a:t>snadnější export do vyspělých 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1187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</p:txBody>
      </p:sp>
    </p:spTree>
    <p:extLst>
      <p:ext uri="{BB962C8B-B14F-4D97-AF65-F5344CB8AC3E}">
        <p14:creationId xmlns:p14="http://schemas.microsoft.com/office/powerpoint/2010/main" val="2232910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 na </a:t>
            </a:r>
            <a:r>
              <a:rPr lang="cs-CZ" i="1" dirty="0"/>
              <a:t>„</a:t>
            </a:r>
            <a:r>
              <a:rPr lang="cs-CZ" b="1" i="1" dirty="0"/>
              <a:t>zvláštní a diferencované zacházení“</a:t>
            </a:r>
          </a:p>
        </p:txBody>
      </p:sp>
    </p:spTree>
    <p:extLst>
      <p:ext uri="{BB962C8B-B14F-4D97-AF65-F5344CB8AC3E}">
        <p14:creationId xmlns:p14="http://schemas.microsoft.com/office/powerpoint/2010/main" val="34198996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 na </a:t>
            </a:r>
            <a:r>
              <a:rPr lang="cs-CZ" i="1" dirty="0"/>
              <a:t>„</a:t>
            </a:r>
            <a:r>
              <a:rPr lang="cs-CZ" b="1" i="1" dirty="0"/>
              <a:t>zvláštní a diferencované zacházení“</a:t>
            </a:r>
          </a:p>
          <a:p>
            <a:r>
              <a:rPr lang="cs-CZ" b="1" dirty="0"/>
              <a:t>UNCTAD</a:t>
            </a:r>
            <a:r>
              <a:rPr lang="cs-CZ" dirty="0"/>
              <a:t>, G77 (1964) &gt; rozvojové země ovládly Valné shromáždění OSN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305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83B8B-9F51-4487-A5D7-25DF8AA0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Měny a měnové krize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587C-0975-47A2-B1DC-9C0257DB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Fixní kurz = závazek státu, že kurz nebude fluktuovat – v propojeném světě obtížné udržet</a:t>
            </a:r>
          </a:p>
          <a:p>
            <a:r>
              <a:rPr lang="cs-CZ" b="1" dirty="0"/>
              <a:t>Co pro to může stát udělat?</a:t>
            </a:r>
          </a:p>
          <a:p>
            <a:r>
              <a:rPr lang="cs-CZ" dirty="0"/>
              <a:t>Regulace přesunů kapitálu (ztíží rychlé přesuny a spekulace)</a:t>
            </a:r>
          </a:p>
          <a:p>
            <a:r>
              <a:rPr lang="cs-CZ" dirty="0"/>
              <a:t>Devizové intervence (nákup/prodej)</a:t>
            </a:r>
          </a:p>
          <a:p>
            <a:r>
              <a:rPr lang="cs-CZ" dirty="0"/>
              <a:t>Změna diskontních úrokových sazeb (&gt; „levné/drahé peníze“)</a:t>
            </a:r>
          </a:p>
          <a:p>
            <a:r>
              <a:rPr lang="cs-CZ" b="1" dirty="0"/>
              <a:t>Problém</a:t>
            </a:r>
            <a:r>
              <a:rPr lang="cs-CZ" dirty="0"/>
              <a:t> – deviz je omezené množství, úrokové sazby mají vliv na domácí ekonomiku – velké zvýšení pošle zemi do recese! (USA 1979)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003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</p:txBody>
      </p:sp>
    </p:spTree>
    <p:extLst>
      <p:ext uri="{BB962C8B-B14F-4D97-AF65-F5344CB8AC3E}">
        <p14:creationId xmlns:p14="http://schemas.microsoft.com/office/powerpoint/2010/main" val="37678323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</a:t>
            </a:r>
            <a:r>
              <a:rPr lang="en-US" b="1" dirty="0"/>
              <a:t>developed contracting parties do not expect reciprocity for commitments</a:t>
            </a:r>
            <a:r>
              <a:rPr lang="en-US" dirty="0"/>
              <a:t> </a:t>
            </a:r>
            <a:r>
              <a:rPr lang="en-US" b="1" dirty="0"/>
              <a:t>made by them </a:t>
            </a:r>
            <a:r>
              <a:rPr lang="en-US" dirty="0"/>
              <a:t>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144906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</a:t>
            </a:r>
            <a:r>
              <a:rPr lang="en-US" b="1" dirty="0"/>
              <a:t>developed contracting parties do not expect reciprocity for commitments made by them </a:t>
            </a:r>
            <a:r>
              <a:rPr lang="en-US" dirty="0"/>
              <a:t>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  <a:p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první zmínka o tom, že rozvojové země nemusejí liberalizovat zahraniční obchod stejně rychle, jako vyspělé země</a:t>
            </a:r>
          </a:p>
        </p:txBody>
      </p:sp>
    </p:spTree>
    <p:extLst>
      <p:ext uri="{BB962C8B-B14F-4D97-AF65-F5344CB8AC3E}">
        <p14:creationId xmlns:p14="http://schemas.microsoft.com/office/powerpoint/2010/main" val="25016032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5ABE5-F3EF-43F7-94CF-D5077DC3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6A240F-EA23-49FB-B850-243B7B7C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2439672"/>
            <a:ext cx="5351351" cy="3123243"/>
          </a:xfrm>
        </p:spPr>
      </p:pic>
    </p:spTree>
    <p:extLst>
      <p:ext uri="{BB962C8B-B14F-4D97-AF65-F5344CB8AC3E}">
        <p14:creationId xmlns:p14="http://schemas.microsoft.com/office/powerpoint/2010/main" val="34665655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</p:txBody>
      </p:sp>
    </p:spTree>
    <p:extLst>
      <p:ext uri="{BB962C8B-B14F-4D97-AF65-F5344CB8AC3E}">
        <p14:creationId xmlns:p14="http://schemas.microsoft.com/office/powerpoint/2010/main" val="19848120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b="1" dirty="0"/>
              <a:t>Ale vyspělé země stále stanovovaly stejná cla pro vyspělé i rozvojové země, tento postup proto neporušoval MFN!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6926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b="1" dirty="0"/>
              <a:t>Ale vyspělé země stále stanovovaly stejná cla pro vyspělé i rozvojové země, tento postup proto neporušoval MFN!</a:t>
            </a:r>
          </a:p>
          <a:p>
            <a:r>
              <a:rPr lang="cs-CZ" dirty="0"/>
              <a:t>&gt; pouze shoda o různě rychlém postupu, ne zásah do zásadních pravidel GATT/WTO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14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</a:t>
            </a:r>
            <a:r>
              <a:rPr lang="cs-CZ" b="1" dirty="0"/>
              <a:t>všeobecný systém celních </a:t>
            </a:r>
            <a:r>
              <a:rPr lang="cs-CZ" b="1" dirty="0">
                <a:solidFill>
                  <a:srgbClr val="FF0000"/>
                </a:solidFill>
              </a:rPr>
              <a:t>preferencí</a:t>
            </a:r>
          </a:p>
        </p:txBody>
      </p:sp>
    </p:spTree>
    <p:extLst>
      <p:ext uri="{BB962C8B-B14F-4D97-AF65-F5344CB8AC3E}">
        <p14:creationId xmlns:p14="http://schemas.microsoft.com/office/powerpoint/2010/main" val="7083859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všeobecný systém celních preferencí</a:t>
            </a:r>
          </a:p>
          <a:p>
            <a:r>
              <a:rPr lang="cs-CZ" b="1" dirty="0"/>
              <a:t>Jednodušší přístup rozvojových zemí na americký trh &gt; </a:t>
            </a:r>
            <a:r>
              <a:rPr lang="cs-CZ" b="1" dirty="0">
                <a:solidFill>
                  <a:srgbClr val="FF0000"/>
                </a:solidFill>
              </a:rPr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2646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všeobecný systém celních preferencí</a:t>
            </a:r>
          </a:p>
          <a:p>
            <a:r>
              <a:rPr lang="cs-CZ" b="1" dirty="0"/>
              <a:t>Jednodušší přístup rozvojových zemí na americký trh &gt; </a:t>
            </a:r>
            <a:r>
              <a:rPr lang="cs-CZ" b="1" dirty="0">
                <a:solidFill>
                  <a:srgbClr val="FF0000"/>
                </a:solidFill>
              </a:rPr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Dnes má svůj vlastní GSP většina vyspělých zemí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7591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4240</Words>
  <Application>Microsoft Office PowerPoint</Application>
  <PresentationFormat>Širokoúhlá obrazovka</PresentationFormat>
  <Paragraphs>517</Paragraphs>
  <Slides>148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148</vt:i4>
      </vt:variant>
    </vt:vector>
  </HeadingPairs>
  <TitlesOfParts>
    <vt:vector size="152" baseType="lpstr">
      <vt:lpstr>Arial</vt:lpstr>
      <vt:lpstr>Calibri</vt:lpstr>
      <vt:lpstr>Calibri Light</vt:lpstr>
      <vt:lpstr>Motiv Office</vt:lpstr>
      <vt:lpstr>Preferenční režimy ve WTO</vt:lpstr>
      <vt:lpstr>Několik teoretických věcí</vt:lpstr>
      <vt:lpstr>Prezentace aplikace PowerPoint</vt:lpstr>
      <vt:lpstr>Měny a měnové krize</vt:lpstr>
      <vt:lpstr>Měny a měnové krize</vt:lpstr>
      <vt:lpstr>Měny a měnové krize</vt:lpstr>
      <vt:lpstr>Měny a měnové krize</vt:lpstr>
      <vt:lpstr>Měny a měnové krize</vt:lpstr>
      <vt:lpstr>Měny a měnové krize</vt:lpstr>
      <vt:lpstr>Měny a měnové krize</vt:lpstr>
      <vt:lpstr>Prezentace aplikace PowerPoint</vt:lpstr>
      <vt:lpstr>Prezentace aplikace PowerPoint</vt:lpstr>
      <vt:lpstr>Měny a měnové krize</vt:lpstr>
      <vt:lpstr>Prezentace aplikace PowerPoint</vt:lpstr>
      <vt:lpstr>Měny a měnové krize</vt:lpstr>
      <vt:lpstr>Měny a měnové krize</vt:lpstr>
      <vt:lpstr>Prezentace aplikace PowerPoint</vt:lpstr>
      <vt:lpstr>Prezentace aplikace PowerPoint</vt:lpstr>
      <vt:lpstr>Prezentace aplikace PowerPoint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Dluhová krize</vt:lpstr>
      <vt:lpstr>Prezentace aplikace PowerPoint</vt:lpstr>
      <vt:lpstr>Prezentace aplikace PowerPoint</vt:lpstr>
      <vt:lpstr>Prezentace aplikace PowerPoint</vt:lpstr>
      <vt:lpstr>Krize platební bilance</vt:lpstr>
      <vt:lpstr>Krize platební bilance</vt:lpstr>
      <vt:lpstr>Krize platební bilance</vt:lpstr>
      <vt:lpstr>Krize platební bilance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Regionální obchodní dohody (RTAa)</vt:lpstr>
      <vt:lpstr>Typy RTAs</vt:lpstr>
      <vt:lpstr>Typy RTAs</vt:lpstr>
      <vt:lpstr>Typy RTAs</vt:lpstr>
      <vt:lpstr>Typy RTAs</vt:lpstr>
      <vt:lpstr>Typy RTAs</vt:lpstr>
      <vt:lpstr>Typy RTAs</vt:lpstr>
      <vt:lpstr>Typy RTAs</vt:lpstr>
      <vt:lpstr>Pravidla určování původu</vt:lpstr>
      <vt:lpstr>Pravidla určování původu</vt:lpstr>
      <vt:lpstr>Pravidla určování původu</vt:lpstr>
      <vt:lpstr>Proč tvořit RTAs?</vt:lpstr>
      <vt:lpstr>Proč tvořit RTAs?</vt:lpstr>
      <vt:lpstr>Proč tvořit RTAs?</vt:lpstr>
      <vt:lpstr>Proč tvořit RTAs?</vt:lpstr>
      <vt:lpstr>Spory o přínosnosti RTAs</vt:lpstr>
      <vt:lpstr>Spory o přínosnosti RTAs</vt:lpstr>
      <vt:lpstr>Spory o přínosnosti RTAs</vt:lpstr>
      <vt:lpstr>Spory o přínosnosti RTAs</vt:lpstr>
      <vt:lpstr>Spory o přínosnosti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Regionální obchodní dohody</vt:lpstr>
      <vt:lpstr>Regionální obchodní dohody</vt:lpstr>
      <vt:lpstr>Historie RTAs</vt:lpstr>
      <vt:lpstr>Historie RTAs</vt:lpstr>
      <vt:lpstr>Historie RTAs</vt:lpstr>
      <vt:lpstr>Historie RTAs</vt:lpstr>
      <vt:lpstr>Historie RTAs</vt:lpstr>
      <vt:lpstr>EU</vt:lpstr>
      <vt:lpstr>EU</vt:lpstr>
      <vt:lpstr>Unijní vs. americké RTAs</vt:lpstr>
      <vt:lpstr>Unijní vs. americké RTAs</vt:lpstr>
      <vt:lpstr>Preference pro rozvojové země</vt:lpstr>
      <vt:lpstr>Preference pro rozvojové země</vt:lpstr>
      <vt:lpstr>Preference pro rozvojové země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Prezentace aplikace PowerPoint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Prezentace aplikace PowerPoint</vt:lpstr>
      <vt:lpstr>Generalized system of preferences</vt:lpstr>
      <vt:lpstr>Generalized system of preferences</vt:lpstr>
      <vt:lpstr>Nevýhody preferencí</vt:lpstr>
      <vt:lpstr>Nevýhody preferencí</vt:lpstr>
      <vt:lpstr>Nevýhody preferencí</vt:lpstr>
      <vt:lpstr>Nevýhody preferencí</vt:lpstr>
      <vt:lpstr>Nevýhody preferencí</vt:lpstr>
      <vt:lpstr>Selektivní preference</vt:lpstr>
      <vt:lpstr>Selektivní preference</vt:lpstr>
      <vt:lpstr>Selektivní preference</vt:lpstr>
      <vt:lpstr>Selektivní preference</vt:lpstr>
      <vt:lpstr>Prezentace aplikace PowerPoint</vt:lpstr>
      <vt:lpstr>Selektivní preference</vt:lpstr>
      <vt:lpstr>Selektivní preference</vt:lpstr>
      <vt:lpstr>Prezentace aplikace PowerPoint</vt:lpstr>
      <vt:lpstr>Rozvojové země v GATT</vt:lpstr>
      <vt:lpstr>Rozvojové země v GATT</vt:lpstr>
      <vt:lpstr>„Nový ekonomický světový řád“</vt:lpstr>
      <vt:lpstr>„Nový ekonomický světový řád“</vt:lpstr>
      <vt:lpstr>Rozvojové země v GATT</vt:lpstr>
      <vt:lpstr>Rozvojové země v GATT</vt:lpstr>
      <vt:lpstr>Enabling clause</vt:lpstr>
      <vt:lpstr>Enabling clause</vt:lpstr>
      <vt:lpstr>Enabling clause</vt:lpstr>
      <vt:lpstr>Enabling clause</vt:lpstr>
      <vt:lpstr>GSTP</vt:lpstr>
      <vt:lpstr>Prezentace aplikace PowerPoint</vt:lpstr>
      <vt:lpstr>Rozvojové země v GATT</vt:lpstr>
      <vt:lpstr>Rámcové dohody</vt:lpstr>
      <vt:lpstr>Rozvojové země v GATT</vt:lpstr>
      <vt:lpstr>Rozvojové země a WTO</vt:lpstr>
      <vt:lpstr>Rozvojové země a WTO</vt:lpstr>
      <vt:lpstr>Katarské kolo</vt:lpstr>
      <vt:lpstr>Katarské kolo</vt:lpstr>
      <vt:lpstr>Katarské kolo</vt:lpstr>
      <vt:lpstr>Katarské kolo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obchodní dohody v systému WTO</dc:title>
  <dc:creator>Svatoň</dc:creator>
  <cp:lastModifiedBy>Svatoň</cp:lastModifiedBy>
  <cp:revision>62</cp:revision>
  <dcterms:created xsi:type="dcterms:W3CDTF">2020-04-26T16:57:35Z</dcterms:created>
  <dcterms:modified xsi:type="dcterms:W3CDTF">2021-04-30T07:58:50Z</dcterms:modified>
</cp:coreProperties>
</file>