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257" r:id="rId2"/>
    <p:sldId id="274" r:id="rId3"/>
    <p:sldId id="272" r:id="rId4"/>
    <p:sldId id="273" r:id="rId5"/>
    <p:sldId id="330" r:id="rId6"/>
    <p:sldId id="331" r:id="rId7"/>
    <p:sldId id="417" r:id="rId8"/>
    <p:sldId id="316" r:id="rId9"/>
    <p:sldId id="314" r:id="rId10"/>
    <p:sldId id="315" r:id="rId11"/>
    <p:sldId id="305" r:id="rId12"/>
    <p:sldId id="306" r:id="rId13"/>
    <p:sldId id="307" r:id="rId14"/>
    <p:sldId id="383" r:id="rId15"/>
    <p:sldId id="410" r:id="rId16"/>
    <p:sldId id="411" r:id="rId17"/>
    <p:sldId id="308" r:id="rId18"/>
    <p:sldId id="309" r:id="rId19"/>
    <p:sldId id="310" r:id="rId20"/>
    <p:sldId id="376" r:id="rId21"/>
    <p:sldId id="312" r:id="rId22"/>
    <p:sldId id="389" r:id="rId23"/>
    <p:sldId id="313" r:id="rId24"/>
    <p:sldId id="408" r:id="rId25"/>
    <p:sldId id="407" r:id="rId26"/>
    <p:sldId id="409" r:id="rId27"/>
    <p:sldId id="317" r:id="rId28"/>
    <p:sldId id="416" r:id="rId29"/>
    <p:sldId id="418" r:id="rId30"/>
    <p:sldId id="419" r:id="rId31"/>
    <p:sldId id="318" r:id="rId32"/>
    <p:sldId id="377" r:id="rId33"/>
    <p:sldId id="413" r:id="rId34"/>
    <p:sldId id="378" r:id="rId35"/>
    <p:sldId id="412" r:id="rId36"/>
    <p:sldId id="415" r:id="rId37"/>
    <p:sldId id="414" r:id="rId38"/>
    <p:sldId id="258" r:id="rId39"/>
    <p:sldId id="259" r:id="rId40"/>
    <p:sldId id="261" r:id="rId41"/>
    <p:sldId id="260" r:id="rId42"/>
    <p:sldId id="334" r:id="rId43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Se&#353;it3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smoothMarker"/>
        <c:varyColors val="0"/>
        <c:ser>
          <c:idx val="0"/>
          <c:order val="0"/>
          <c:xVal>
            <c:numRef>
              <c:f>List1!$A$6:$A$27</c:f>
              <c:numCache>
                <c:formatCode>General</c:formatCode>
                <c:ptCount val="22"/>
                <c:pt idx="0">
                  <c:v>1900</c:v>
                </c:pt>
                <c:pt idx="1">
                  <c:v>1905</c:v>
                </c:pt>
                <c:pt idx="2">
                  <c:v>1910</c:v>
                </c:pt>
                <c:pt idx="3">
                  <c:v>1913</c:v>
                </c:pt>
                <c:pt idx="4">
                  <c:v>1914</c:v>
                </c:pt>
                <c:pt idx="5">
                  <c:v>1915</c:v>
                </c:pt>
                <c:pt idx="6">
                  <c:v>1916</c:v>
                </c:pt>
                <c:pt idx="7">
                  <c:v>1917</c:v>
                </c:pt>
                <c:pt idx="8">
                  <c:v>1918</c:v>
                </c:pt>
                <c:pt idx="9">
                  <c:v>1920</c:v>
                </c:pt>
                <c:pt idx="10">
                  <c:v>1925</c:v>
                </c:pt>
                <c:pt idx="11">
                  <c:v>1928</c:v>
                </c:pt>
                <c:pt idx="12">
                  <c:v>1929</c:v>
                </c:pt>
                <c:pt idx="13">
                  <c:v>1930</c:v>
                </c:pt>
                <c:pt idx="14">
                  <c:v>1931</c:v>
                </c:pt>
                <c:pt idx="15">
                  <c:v>1932</c:v>
                </c:pt>
                <c:pt idx="16">
                  <c:v>1933</c:v>
                </c:pt>
                <c:pt idx="17">
                  <c:v>1934</c:v>
                </c:pt>
                <c:pt idx="18">
                  <c:v>1937</c:v>
                </c:pt>
                <c:pt idx="19">
                  <c:v>1939</c:v>
                </c:pt>
                <c:pt idx="20">
                  <c:v>1942</c:v>
                </c:pt>
                <c:pt idx="21">
                  <c:v>1945</c:v>
                </c:pt>
              </c:numCache>
            </c:numRef>
          </c:xVal>
          <c:yVal>
            <c:numRef>
              <c:f>List1!$B$6:$B$27</c:f>
              <c:numCache>
                <c:formatCode>General</c:formatCode>
                <c:ptCount val="22"/>
                <c:pt idx="0">
                  <c:v>399</c:v>
                </c:pt>
                <c:pt idx="1">
                  <c:v>437</c:v>
                </c:pt>
                <c:pt idx="2">
                  <c:v>449</c:v>
                </c:pt>
                <c:pt idx="3">
                  <c:v>423</c:v>
                </c:pt>
                <c:pt idx="4">
                  <c:v>477</c:v>
                </c:pt>
                <c:pt idx="5">
                  <c:v>579</c:v>
                </c:pt>
                <c:pt idx="6">
                  <c:v>556</c:v>
                </c:pt>
                <c:pt idx="7">
                  <c:v>584</c:v>
                </c:pt>
                <c:pt idx="8">
                  <c:v>494</c:v>
                </c:pt>
                <c:pt idx="9">
                  <c:v>442</c:v>
                </c:pt>
                <c:pt idx="10">
                  <c:v>402</c:v>
                </c:pt>
                <c:pt idx="11">
                  <c:v>350</c:v>
                </c:pt>
                <c:pt idx="12">
                  <c:v>349</c:v>
                </c:pt>
                <c:pt idx="13">
                  <c:v>295</c:v>
                </c:pt>
                <c:pt idx="14">
                  <c:v>227</c:v>
                </c:pt>
                <c:pt idx="15">
                  <c:v>239</c:v>
                </c:pt>
                <c:pt idx="16">
                  <c:v>222</c:v>
                </c:pt>
                <c:pt idx="17">
                  <c:v>199</c:v>
                </c:pt>
                <c:pt idx="18">
                  <c:v>353</c:v>
                </c:pt>
                <c:pt idx="19">
                  <c:v>181</c:v>
                </c:pt>
                <c:pt idx="20">
                  <c:v>435</c:v>
                </c:pt>
                <c:pt idx="21">
                  <c:v>363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C370-4C31-BE54-9EE7B68E47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7004032"/>
        <c:axId val="37005952"/>
      </c:scatterChart>
      <c:valAx>
        <c:axId val="370040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cs-CZ"/>
          </a:p>
        </c:txPr>
        <c:crossAx val="37005952"/>
        <c:crosses val="autoZero"/>
        <c:crossBetween val="midCat"/>
      </c:valAx>
      <c:valAx>
        <c:axId val="3700595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cs-CZ"/>
          </a:p>
        </c:txPr>
        <c:crossAx val="37004032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B93D86-956F-4B1C-BA53-08A31C1C640E}" type="datetimeFigureOut">
              <a:rPr lang="cs-CZ" smtClean="0"/>
              <a:t>29.04.2021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441594-B138-475D-B455-2111A8855C0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974196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5F20160-6E6D-4A2B-AF23-C07A543795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45E7BDEB-8D92-424C-B55A-C806297895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2681F77-B7EB-4C6C-91FC-51C68DB86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72AA8-AA4B-45D2-AC15-772479F65EE3}" type="datetimeFigureOut">
              <a:rPr lang="cs-CZ" smtClean="0"/>
              <a:t>29.04.2021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45749BD-90EE-4C0C-83D6-2C513BEFD0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A9DC3B3-3E76-4F79-A70D-30EFCEED3A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61795-5915-4F76-938D-703F37ADAA9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03019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13E6D16-3CE2-4FFB-9DC1-5EAD546375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9D57C7D1-6072-48C2-AE2C-280D367052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17131A7-AD69-46E6-90B6-87C010DDF5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72AA8-AA4B-45D2-AC15-772479F65EE3}" type="datetimeFigureOut">
              <a:rPr lang="cs-CZ" smtClean="0"/>
              <a:t>29.04.2021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1332A8D-88D1-440F-A490-123DB70249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2F0773A-28CF-4DF3-AC11-147806B980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61795-5915-4F76-938D-703F37ADAA9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234168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B07F20B2-95E2-4A9B-9983-DC2DA72A3D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46214CB9-03D5-4330-AFB8-850BE1D640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1A5E5D7-936D-4DC9-91B6-B83D58989B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72AA8-AA4B-45D2-AC15-772479F65EE3}" type="datetimeFigureOut">
              <a:rPr lang="cs-CZ" smtClean="0"/>
              <a:t>29.04.2021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7E3E5ED-1253-41BB-832A-D787DB8D6D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A775772-4506-4460-A306-5B03BFDF9D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61795-5915-4F76-938D-703F37ADAA9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938697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09ACC65-4AB5-43DD-82BF-38FC8F7F37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00D7B07-901D-4356-9F75-137C4CE64C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3493E7A-529E-46F5-B91B-5F03E9EC75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72AA8-AA4B-45D2-AC15-772479F65EE3}" type="datetimeFigureOut">
              <a:rPr lang="cs-CZ" smtClean="0"/>
              <a:t>29.04.2021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06F0FF7-13CC-4F23-B8A1-EE4240B949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EC91F4F-35AF-48A3-9721-D6ABBD0F79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61795-5915-4F76-938D-703F37ADAA9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286975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2B5CB41-251D-42E8-BFA3-5B1DA1F98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7E6F1B44-3B9F-4699-93D3-00465887A4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C155ADE-1C71-449C-8479-4830100005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72AA8-AA4B-45D2-AC15-772479F65EE3}" type="datetimeFigureOut">
              <a:rPr lang="cs-CZ" smtClean="0"/>
              <a:t>29.04.2021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A830A1A-1089-46CB-B25F-0F6B9A8E6F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A6D0512-6BC6-4421-B1D7-758B87A02E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61795-5915-4F76-938D-703F37ADAA9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93917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28F9184-AB8F-4F5C-A834-5B7BC1FFEA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FDA93AF-FEB1-4DB5-957F-B93A8F10C5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36BBFDC6-B1D0-40F5-918F-57E2A2F146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2D0E6436-AB9E-46DD-AC98-091C9ECC2F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72AA8-AA4B-45D2-AC15-772479F65EE3}" type="datetimeFigureOut">
              <a:rPr lang="cs-CZ" smtClean="0"/>
              <a:t>29.04.2021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E319D7D6-217B-4555-8ADE-394587A97E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83C3601-BDEB-4C4F-9A6B-AF09EA043F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61795-5915-4F76-938D-703F37ADAA9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6367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09F0C95-6690-470C-905F-374D0E9D33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F99B637F-9AF1-4DE3-A4A3-B693482447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E24831E9-0314-4F6B-9C9C-A11876FA95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F7016686-F2B7-4AE2-919C-03CA74A026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3F28EC48-5ACF-4C32-A1BF-49E9065FB6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A05E4BC0-94F3-450E-89F7-D4755DF45A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72AA8-AA4B-45D2-AC15-772479F65EE3}" type="datetimeFigureOut">
              <a:rPr lang="cs-CZ" smtClean="0"/>
              <a:t>29.04.2021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C20E43DB-3353-4C56-83E2-CB47ACEC3A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1AC4D8CD-0780-472F-8413-B014370DCB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61795-5915-4F76-938D-703F37ADAA9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613887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31EB027-910C-4318-AE91-E46BADE546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776620F1-FB62-4E52-B0DB-0E71C10CDD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72AA8-AA4B-45D2-AC15-772479F65EE3}" type="datetimeFigureOut">
              <a:rPr lang="cs-CZ" smtClean="0"/>
              <a:t>29.04.2021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84E3DCEA-7D4F-4311-B020-C7D1EA7EE4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EF45BC9F-AA46-40F6-8CBD-5B1E8B44A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61795-5915-4F76-938D-703F37ADAA9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913959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DB9599AC-DDFC-4980-9002-44D768D8B1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72AA8-AA4B-45D2-AC15-772479F65EE3}" type="datetimeFigureOut">
              <a:rPr lang="cs-CZ" smtClean="0"/>
              <a:t>29.04.2021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2BD5B017-496A-4E12-8870-FB1753DBB9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BB74BC3-CDAE-4721-9A15-9AAC54D6B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61795-5915-4F76-938D-703F37ADAA9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163173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396F8EA-C5F0-44B8-9E03-E5DA9589EC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189AC28-99BF-4CAA-B50D-4C11A931DA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0D9C2DE8-0EAF-4EA7-A3DE-39DF7935A4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1810ACB1-8EC4-4BA2-B1B8-24D259EEBD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72AA8-AA4B-45D2-AC15-772479F65EE3}" type="datetimeFigureOut">
              <a:rPr lang="cs-CZ" smtClean="0"/>
              <a:t>29.04.2021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BF2802B-FCF0-429E-801A-F48DAE9CA7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51748854-3B06-4D22-8476-EFD69342E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61795-5915-4F76-938D-703F37ADAA9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683759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DF2A2C8-5487-41D7-A883-7A623968E3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3381941A-724D-42D7-89AA-F0748F6A4B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33AD3855-21DF-4ECD-BD5F-B20FC5C832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0AC1A042-968E-4A57-B010-79EF4D020D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72AA8-AA4B-45D2-AC15-772479F65EE3}" type="datetimeFigureOut">
              <a:rPr lang="cs-CZ" smtClean="0"/>
              <a:t>29.04.2021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070C7B7-4E80-4287-8F68-5D3C78707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F91190E-B1F2-4EFC-A0DA-699F9F9E1A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61795-5915-4F76-938D-703F37ADAA9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312122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8E60D815-55C3-45D0-8522-2BF964422B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9C42734E-BE07-4CFA-941A-EA0EC2AC9F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9449290-1728-4DD8-BA98-D33D0899F3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772AA8-AA4B-45D2-AC15-772479F65EE3}" type="datetimeFigureOut">
              <a:rPr lang="cs-CZ" smtClean="0"/>
              <a:t>29.04.2021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46B8A20-91DC-4959-A572-4EAA8A932C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5B16066-1754-4E8B-BAA1-D1A4791C33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C61795-5915-4F76-938D-703F37ADAA9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33156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//upload.wikimedia.org/wikipedia/commons/a/ad/Bundesarchiv_Bild_183-R29818,_Otto_von_Bismarck.jpg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//upload.wikimedia.org/wikipedia/commons/e/ed/Kaiser_Wilhelm_Ii_and_Germany_1890_-_1914_HU68367.jpg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84462" y="2151711"/>
            <a:ext cx="11019933" cy="1470025"/>
          </a:xfrm>
        </p:spPr>
        <p:txBody>
          <a:bodyPr>
            <a:normAutofit/>
          </a:bodyPr>
          <a:lstStyle/>
          <a:p>
            <a:r>
              <a:rPr lang="cs-CZ" b="1" dirty="0">
                <a:latin typeface="+mn-lt"/>
              </a:rPr>
              <a:t>Období světových válek</a:t>
            </a:r>
            <a:endParaRPr lang="cs-CZ" dirty="0">
              <a:latin typeface="+mn-lt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4252487"/>
            <a:ext cx="9144000" cy="1655762"/>
          </a:xfrm>
        </p:spPr>
        <p:txBody>
          <a:bodyPr/>
          <a:lstStyle/>
          <a:p>
            <a:r>
              <a:rPr lang="cs-CZ" dirty="0"/>
              <a:t>Evropa ve světové ekonomice</a:t>
            </a:r>
          </a:p>
          <a:p>
            <a:r>
              <a:rPr lang="cs-CZ" dirty="0"/>
              <a:t>2021</a:t>
            </a:r>
          </a:p>
        </p:txBody>
      </p:sp>
    </p:spTree>
    <p:extLst>
      <p:ext uri="{BB962C8B-B14F-4D97-AF65-F5344CB8AC3E}">
        <p14:creationId xmlns:p14="http://schemas.microsoft.com/office/powerpoint/2010/main" val="6859924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292308"/>
              </p:ext>
            </p:extLst>
          </p:nvPr>
        </p:nvGraphicFramePr>
        <p:xfrm>
          <a:off x="1432874" y="197963"/>
          <a:ext cx="8766882" cy="290816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167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09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791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3090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7911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3090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7911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3090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7911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3090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79116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363200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cs-CZ" sz="18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4" marR="68584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Argentina</a:t>
                      </a:r>
                      <a:endParaRPr lang="cs-CZ" sz="2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4" marR="68584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Australia</a:t>
                      </a:r>
                      <a:endParaRPr lang="cs-CZ" sz="2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4" marR="68584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Canada</a:t>
                      </a:r>
                      <a:endParaRPr lang="cs-CZ" sz="2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4" marR="68584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South Africa</a:t>
                      </a:r>
                      <a:endParaRPr lang="cs-CZ" sz="2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4" marR="68584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US</a:t>
                      </a:r>
                      <a:endParaRPr lang="cs-CZ" sz="2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4" marR="68584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2489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Import</a:t>
                      </a:r>
                      <a:endParaRPr lang="cs-CZ" sz="18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Export</a:t>
                      </a:r>
                      <a:endParaRPr lang="cs-CZ" sz="18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Import</a:t>
                      </a:r>
                      <a:endParaRPr lang="cs-CZ" sz="18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Export</a:t>
                      </a:r>
                      <a:endParaRPr lang="cs-CZ" sz="18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Import</a:t>
                      </a:r>
                      <a:endParaRPr lang="cs-CZ" sz="18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Export</a:t>
                      </a:r>
                      <a:endParaRPr lang="cs-CZ" sz="18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Import</a:t>
                      </a:r>
                      <a:endParaRPr lang="cs-CZ" sz="18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Export</a:t>
                      </a:r>
                      <a:endParaRPr lang="cs-CZ" sz="18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Import</a:t>
                      </a:r>
                      <a:endParaRPr lang="cs-CZ" sz="18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Export</a:t>
                      </a:r>
                      <a:endParaRPr lang="cs-CZ" sz="18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4" marR="68584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284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1913</a:t>
                      </a:r>
                      <a:endParaRPr lang="cs-CZ" sz="2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4" marR="68584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1,128</a:t>
                      </a:r>
                      <a:endParaRPr lang="cs-CZ" sz="18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1,180</a:t>
                      </a:r>
                      <a:endParaRPr lang="cs-CZ" sz="18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72,5</a:t>
                      </a:r>
                      <a:endParaRPr lang="cs-CZ" sz="18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76,8</a:t>
                      </a:r>
                      <a:endParaRPr lang="cs-CZ" sz="18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619</a:t>
                      </a:r>
                      <a:endParaRPr lang="cs-CZ" sz="18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455</a:t>
                      </a:r>
                      <a:endParaRPr lang="cs-CZ" sz="18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40</a:t>
                      </a:r>
                      <a:endParaRPr lang="cs-CZ" sz="18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28</a:t>
                      </a:r>
                      <a:endParaRPr lang="cs-CZ" sz="18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1,854</a:t>
                      </a:r>
                      <a:endParaRPr lang="cs-CZ" sz="18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2,538</a:t>
                      </a:r>
                      <a:endParaRPr lang="cs-CZ" sz="18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4" marR="68584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284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1914</a:t>
                      </a:r>
                      <a:endParaRPr lang="cs-CZ" sz="2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4" marR="68584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</a:rPr>
                        <a:t>733</a:t>
                      </a:r>
                      <a:endParaRPr lang="cs-CZ" sz="18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916</a:t>
                      </a:r>
                      <a:endParaRPr lang="cs-CZ" sz="18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cs-CZ" sz="18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cs-CZ" sz="18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</a:rPr>
                        <a:t>456</a:t>
                      </a:r>
                      <a:endParaRPr lang="cs-CZ" sz="18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461</a:t>
                      </a:r>
                      <a:endParaRPr lang="cs-CZ" sz="18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</a:rPr>
                        <a:t>34</a:t>
                      </a:r>
                      <a:endParaRPr lang="cs-CZ" sz="18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18</a:t>
                      </a:r>
                      <a:endParaRPr lang="cs-CZ" sz="18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1,924</a:t>
                      </a:r>
                      <a:endParaRPr lang="cs-CZ" sz="18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2,420</a:t>
                      </a:r>
                      <a:endParaRPr lang="cs-CZ" sz="18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4" marR="68584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284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</a:rPr>
                        <a:t>1915</a:t>
                      </a:r>
                      <a:endParaRPr lang="cs-CZ" sz="200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4" marR="68584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</a:rPr>
                        <a:t>694</a:t>
                      </a:r>
                      <a:endParaRPr lang="cs-CZ" sz="18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70C0"/>
                          </a:solidFill>
                          <a:effectLst/>
                        </a:rPr>
                        <a:t>1,323</a:t>
                      </a:r>
                      <a:endParaRPr lang="cs-CZ" sz="1800" dirty="0">
                        <a:solidFill>
                          <a:srgbClr val="0070C0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</a:rPr>
                        <a:t>58,2</a:t>
                      </a:r>
                      <a:endParaRPr lang="cs-CZ" sz="18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57,9</a:t>
                      </a:r>
                      <a:endParaRPr lang="cs-CZ" sz="18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</a:rPr>
                        <a:t>508</a:t>
                      </a:r>
                      <a:endParaRPr lang="cs-CZ" sz="18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779</a:t>
                      </a:r>
                      <a:endParaRPr lang="cs-CZ" sz="18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</a:rPr>
                        <a:t>30</a:t>
                      </a:r>
                      <a:endParaRPr lang="cs-CZ" sz="18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15</a:t>
                      </a:r>
                      <a:endParaRPr lang="cs-CZ" sz="18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</a:rPr>
                        <a:t>1,703</a:t>
                      </a:r>
                      <a:endParaRPr lang="cs-CZ" sz="18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2,820</a:t>
                      </a:r>
                      <a:endParaRPr lang="cs-CZ" sz="18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4" marR="68584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284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</a:rPr>
                        <a:t>1916</a:t>
                      </a:r>
                      <a:endParaRPr lang="cs-CZ" sz="200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4" marR="68584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832</a:t>
                      </a:r>
                      <a:endParaRPr lang="cs-CZ" sz="18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70C0"/>
                          </a:solidFill>
                          <a:effectLst/>
                        </a:rPr>
                        <a:t>1,302</a:t>
                      </a:r>
                      <a:endParaRPr lang="cs-CZ" sz="1800" dirty="0">
                        <a:solidFill>
                          <a:srgbClr val="0070C0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70</a:t>
                      </a:r>
                      <a:r>
                        <a:rPr lang="cs-CZ" sz="1800" dirty="0">
                          <a:effectLst/>
                        </a:rPr>
                        <a:t>,0</a:t>
                      </a:r>
                      <a:endParaRPr lang="cs-CZ" sz="18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64,1</a:t>
                      </a:r>
                      <a:endParaRPr lang="cs-CZ" sz="18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846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70C0"/>
                          </a:solidFill>
                          <a:effectLst/>
                        </a:rPr>
                        <a:t>1,179</a:t>
                      </a:r>
                      <a:endParaRPr lang="cs-CZ" sz="1800" b="1" dirty="0">
                        <a:solidFill>
                          <a:srgbClr val="0070C0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38</a:t>
                      </a:r>
                      <a:endParaRPr lang="cs-CZ" sz="18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70C0"/>
                          </a:solidFill>
                          <a:effectLst/>
                        </a:rPr>
                        <a:t>24</a:t>
                      </a:r>
                      <a:endParaRPr lang="cs-CZ" sz="1800" dirty="0">
                        <a:solidFill>
                          <a:srgbClr val="0070C0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2,424</a:t>
                      </a:r>
                      <a:endParaRPr lang="cs-CZ" sz="18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70C0"/>
                          </a:solidFill>
                          <a:effectLst/>
                        </a:rPr>
                        <a:t>5,554</a:t>
                      </a:r>
                      <a:endParaRPr lang="cs-CZ" sz="1800" b="1" dirty="0">
                        <a:solidFill>
                          <a:srgbClr val="0070C0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4" marR="68584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284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1917</a:t>
                      </a:r>
                      <a:endParaRPr lang="cs-CZ" sz="2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4" marR="68584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864</a:t>
                      </a:r>
                      <a:endParaRPr lang="cs-CZ" sz="18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1,250</a:t>
                      </a:r>
                      <a:endParaRPr lang="cs-CZ" sz="18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69,1</a:t>
                      </a:r>
                      <a:endParaRPr lang="cs-CZ" sz="18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70C0"/>
                          </a:solidFill>
                          <a:effectLst/>
                        </a:rPr>
                        <a:t>86,3</a:t>
                      </a:r>
                      <a:endParaRPr lang="cs-CZ" sz="1800" dirty="0">
                        <a:solidFill>
                          <a:srgbClr val="0070C0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964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70C0"/>
                          </a:solidFill>
                          <a:effectLst/>
                        </a:rPr>
                        <a:t>1,586</a:t>
                      </a:r>
                      <a:endParaRPr lang="cs-CZ" sz="1800" b="1" dirty="0">
                        <a:solidFill>
                          <a:srgbClr val="0070C0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34</a:t>
                      </a:r>
                      <a:endParaRPr lang="cs-CZ" sz="18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29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3,005</a:t>
                      </a:r>
                      <a:endParaRPr lang="cs-CZ" sz="18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70C0"/>
                          </a:solidFill>
                          <a:effectLst/>
                        </a:rPr>
                        <a:t>6,318</a:t>
                      </a:r>
                      <a:endParaRPr lang="cs-CZ" sz="1800" b="1" dirty="0">
                        <a:solidFill>
                          <a:srgbClr val="0070C0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4" marR="68584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284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1918</a:t>
                      </a:r>
                      <a:endParaRPr lang="cs-CZ" sz="2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4" marR="68584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1,138</a:t>
                      </a:r>
                      <a:endParaRPr lang="cs-CZ" sz="18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70C0"/>
                          </a:solidFill>
                          <a:effectLst/>
                        </a:rPr>
                        <a:t>1,822</a:t>
                      </a:r>
                      <a:endParaRPr lang="cs-CZ" sz="1800" dirty="0">
                        <a:solidFill>
                          <a:srgbClr val="0070C0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55,3</a:t>
                      </a:r>
                      <a:endParaRPr lang="cs-CZ" sz="18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75,1</a:t>
                      </a:r>
                      <a:endParaRPr lang="cs-CZ" sz="18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920</a:t>
                      </a:r>
                      <a:endParaRPr lang="cs-CZ" sz="18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1,269</a:t>
                      </a:r>
                      <a:endParaRPr lang="cs-CZ" sz="18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47</a:t>
                      </a:r>
                      <a:endParaRPr lang="cs-CZ" sz="18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70C0"/>
                          </a:solidFill>
                          <a:effectLst/>
                        </a:rPr>
                        <a:t>51</a:t>
                      </a:r>
                      <a:endParaRPr lang="cs-CZ" sz="1800" dirty="0">
                        <a:solidFill>
                          <a:srgbClr val="0070C0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3,993</a:t>
                      </a:r>
                      <a:endParaRPr lang="cs-CZ" sz="18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70C0"/>
                          </a:solidFill>
                          <a:effectLst/>
                        </a:rPr>
                        <a:t>8,159</a:t>
                      </a:r>
                      <a:endParaRPr lang="cs-CZ" sz="1800" b="1" dirty="0">
                        <a:solidFill>
                          <a:srgbClr val="0070C0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4" marR="68584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284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1919</a:t>
                      </a:r>
                      <a:endParaRPr lang="cs-CZ" sz="2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4" marR="68584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1,490</a:t>
                      </a:r>
                      <a:endParaRPr lang="cs-CZ" sz="18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70C0"/>
                          </a:solidFill>
                          <a:effectLst/>
                        </a:rPr>
                        <a:t>2,343</a:t>
                      </a:r>
                      <a:endParaRPr lang="cs-CZ" sz="1800" b="1" dirty="0">
                        <a:solidFill>
                          <a:srgbClr val="0070C0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86,3</a:t>
                      </a:r>
                      <a:endParaRPr lang="cs-CZ" sz="18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70C0"/>
                          </a:solidFill>
                          <a:effectLst/>
                        </a:rPr>
                        <a:t>107</a:t>
                      </a:r>
                      <a:r>
                        <a:rPr lang="cs-CZ" sz="1800" b="1" dirty="0">
                          <a:solidFill>
                            <a:srgbClr val="0070C0"/>
                          </a:solidFill>
                          <a:effectLst/>
                        </a:rPr>
                        <a:t>,0</a:t>
                      </a:r>
                      <a:endParaRPr lang="cs-CZ" sz="1800" b="1" dirty="0">
                        <a:solidFill>
                          <a:srgbClr val="0070C0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941</a:t>
                      </a:r>
                      <a:endParaRPr lang="cs-CZ" sz="18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1,290</a:t>
                      </a:r>
                      <a:endParaRPr lang="cs-CZ" sz="18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47</a:t>
                      </a:r>
                      <a:endParaRPr lang="cs-CZ" sz="18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70C0"/>
                          </a:solidFill>
                          <a:effectLst/>
                        </a:rPr>
                        <a:t>51</a:t>
                      </a:r>
                      <a:endParaRPr lang="cs-CZ" sz="1800" dirty="0">
                        <a:solidFill>
                          <a:srgbClr val="0070C0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3,993</a:t>
                      </a:r>
                      <a:endParaRPr lang="cs-CZ" sz="18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8,159</a:t>
                      </a:r>
                      <a:endParaRPr lang="cs-CZ" sz="18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4" marR="68584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0311548"/>
              </p:ext>
            </p:extLst>
          </p:nvPr>
        </p:nvGraphicFramePr>
        <p:xfrm>
          <a:off x="1432522" y="3631498"/>
          <a:ext cx="8767234" cy="290560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168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09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791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309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791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3091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7916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3091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7916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3091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79167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327392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cs-CZ" sz="18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9" marR="685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</a:rPr>
                        <a:t>India</a:t>
                      </a:r>
                      <a:endParaRPr lang="cs-CZ" sz="20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9" marR="685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</a:rPr>
                        <a:t>Japan</a:t>
                      </a:r>
                      <a:endParaRPr lang="cs-CZ" sz="20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9" marR="685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</a:rPr>
                        <a:t>China</a:t>
                      </a:r>
                      <a:endParaRPr lang="cs-CZ" sz="20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9" marR="685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</a:rPr>
                        <a:t>Indochina</a:t>
                      </a:r>
                      <a:endParaRPr lang="cs-CZ" sz="20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9" marR="685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</a:rPr>
                        <a:t>Indonesia</a:t>
                      </a:r>
                      <a:endParaRPr lang="cs-CZ" sz="20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9" marR="685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6468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Import</a:t>
                      </a:r>
                      <a:endParaRPr lang="cs-CZ" sz="18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9" marR="6858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Export</a:t>
                      </a:r>
                      <a:endParaRPr lang="cs-CZ" sz="18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9" marR="6858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Import</a:t>
                      </a:r>
                      <a:endParaRPr lang="cs-CZ" sz="18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9" marR="6858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Export</a:t>
                      </a:r>
                      <a:endParaRPr lang="cs-CZ" sz="18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9" marR="6858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Import</a:t>
                      </a:r>
                      <a:endParaRPr lang="cs-CZ" sz="18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9" marR="6858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Export</a:t>
                      </a:r>
                      <a:endParaRPr lang="cs-CZ" sz="18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9" marR="6858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Import</a:t>
                      </a:r>
                      <a:endParaRPr lang="cs-CZ" sz="18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9" marR="6858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Export</a:t>
                      </a:r>
                      <a:endParaRPr lang="cs-CZ" sz="18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9" marR="6858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Import</a:t>
                      </a:r>
                      <a:endParaRPr lang="cs-CZ" sz="18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9" marR="6858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Export</a:t>
                      </a:r>
                      <a:endParaRPr lang="cs-CZ" sz="18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9" marR="68589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739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1913</a:t>
                      </a:r>
                      <a:endParaRPr lang="cs-CZ" sz="2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9" marR="685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2,022</a:t>
                      </a:r>
                      <a:endParaRPr lang="cs-CZ" sz="18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9" marR="68589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2,574</a:t>
                      </a:r>
                      <a:endParaRPr lang="cs-CZ" sz="18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9" marR="68589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795</a:t>
                      </a:r>
                      <a:endParaRPr lang="cs-CZ" sz="18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9" marR="68589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716</a:t>
                      </a:r>
                      <a:endParaRPr lang="cs-CZ" sz="18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9" marR="68589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888</a:t>
                      </a:r>
                      <a:endParaRPr lang="cs-CZ" sz="18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9" marR="68589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628</a:t>
                      </a:r>
                      <a:endParaRPr lang="cs-CZ" sz="18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9" marR="68589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306</a:t>
                      </a:r>
                      <a:endParaRPr lang="cs-CZ" sz="18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9" marR="68589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645</a:t>
                      </a:r>
                      <a:endParaRPr lang="cs-CZ" sz="18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9" marR="68589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464</a:t>
                      </a:r>
                      <a:endParaRPr lang="cs-CZ" sz="18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9" marR="68589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671</a:t>
                      </a:r>
                      <a:endParaRPr lang="cs-CZ" sz="18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9" marR="68589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739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1914</a:t>
                      </a:r>
                      <a:endParaRPr lang="cs-CZ" sz="2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9" marR="685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</a:rPr>
                        <a:t>1,550</a:t>
                      </a:r>
                      <a:endParaRPr lang="cs-CZ" sz="18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9" marR="68589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1,907</a:t>
                      </a:r>
                      <a:endParaRPr lang="cs-CZ" sz="18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9" marR="68589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</a:rPr>
                        <a:t>671</a:t>
                      </a:r>
                      <a:endParaRPr lang="cs-CZ" sz="18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9" marR="68589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671</a:t>
                      </a:r>
                      <a:endParaRPr lang="cs-CZ" sz="18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9" marR="68589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887</a:t>
                      </a:r>
                      <a:endParaRPr lang="cs-CZ" sz="18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9" marR="68589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555</a:t>
                      </a:r>
                      <a:endParaRPr lang="cs-CZ" sz="18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9" marR="68589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</a:rPr>
                        <a:t>266</a:t>
                      </a:r>
                      <a:endParaRPr lang="cs-CZ" sz="18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9" marR="68589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332</a:t>
                      </a:r>
                      <a:endParaRPr lang="cs-CZ" sz="18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9" marR="68589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</a:rPr>
                        <a:t>412</a:t>
                      </a:r>
                      <a:endParaRPr lang="cs-CZ" sz="18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9" marR="68589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674</a:t>
                      </a:r>
                      <a:endParaRPr lang="cs-CZ" sz="18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9" marR="68589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739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1915</a:t>
                      </a:r>
                      <a:endParaRPr lang="cs-CZ" sz="2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9" marR="685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</a:rPr>
                        <a:t>1,487</a:t>
                      </a:r>
                      <a:endParaRPr lang="cs-CZ" sz="18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9" marR="68589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2,082</a:t>
                      </a:r>
                      <a:endParaRPr lang="cs-CZ" sz="18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9" marR="68589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</a:rPr>
                        <a:t>636</a:t>
                      </a:r>
                      <a:endParaRPr lang="cs-CZ" sz="18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9" marR="68589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793</a:t>
                      </a:r>
                      <a:endParaRPr lang="cs-CZ" sz="18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9" marR="68589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</a:rPr>
                        <a:t>708</a:t>
                      </a:r>
                      <a:endParaRPr lang="cs-CZ" sz="18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9" marR="68589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653</a:t>
                      </a:r>
                      <a:endParaRPr lang="cs-CZ" sz="18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9" marR="68589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</a:rPr>
                        <a:t>224</a:t>
                      </a:r>
                      <a:endParaRPr lang="cs-CZ" sz="18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9" marR="68589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345</a:t>
                      </a:r>
                      <a:endParaRPr lang="cs-CZ" sz="18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9" marR="68589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</a:rPr>
                        <a:t>390</a:t>
                      </a:r>
                      <a:endParaRPr lang="cs-CZ" sz="18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9" marR="68589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770</a:t>
                      </a:r>
                      <a:endParaRPr lang="cs-CZ" sz="18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9" marR="68589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739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1916</a:t>
                      </a:r>
                      <a:endParaRPr lang="cs-CZ" sz="2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9" marR="685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1,710</a:t>
                      </a:r>
                      <a:endParaRPr lang="cs-CZ" sz="18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9" marR="68589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2,570</a:t>
                      </a:r>
                      <a:endParaRPr lang="cs-CZ" sz="18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9" marR="68589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879</a:t>
                      </a:r>
                      <a:endParaRPr lang="cs-CZ" sz="18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9" marR="68589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70C0"/>
                          </a:solidFill>
                          <a:effectLst/>
                        </a:rPr>
                        <a:t>1,234</a:t>
                      </a:r>
                      <a:endParaRPr lang="cs-CZ" sz="1800" dirty="0">
                        <a:solidFill>
                          <a:srgbClr val="0070C0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9" marR="68589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805</a:t>
                      </a:r>
                      <a:endParaRPr lang="cs-CZ" sz="18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9" marR="68589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70C0"/>
                          </a:solidFill>
                          <a:effectLst/>
                        </a:rPr>
                        <a:t>751</a:t>
                      </a:r>
                      <a:endParaRPr lang="cs-CZ" sz="1800" dirty="0">
                        <a:solidFill>
                          <a:srgbClr val="0070C0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9" marR="68589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335</a:t>
                      </a:r>
                      <a:endParaRPr lang="cs-CZ" sz="18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9" marR="68589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391</a:t>
                      </a:r>
                      <a:endParaRPr lang="cs-CZ" sz="18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9" marR="68589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419</a:t>
                      </a:r>
                      <a:endParaRPr lang="cs-CZ" sz="18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9" marR="68589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70C0"/>
                          </a:solidFill>
                          <a:effectLst/>
                        </a:rPr>
                        <a:t>895</a:t>
                      </a:r>
                      <a:endParaRPr lang="cs-CZ" sz="1800" dirty="0">
                        <a:solidFill>
                          <a:srgbClr val="0070C0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9" marR="68589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739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1917</a:t>
                      </a:r>
                      <a:endParaRPr lang="cs-CZ" sz="2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9" marR="685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1,774</a:t>
                      </a:r>
                      <a:endParaRPr lang="cs-CZ" sz="18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9" marR="68589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2,572</a:t>
                      </a:r>
                      <a:endParaRPr lang="cs-CZ" sz="18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9" marR="68589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1,201</a:t>
                      </a:r>
                      <a:endParaRPr lang="cs-CZ" sz="18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9" marR="68589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70C0"/>
                          </a:solidFill>
                          <a:effectLst/>
                        </a:rPr>
                        <a:t>1,752</a:t>
                      </a:r>
                      <a:endParaRPr lang="cs-CZ" sz="1800" dirty="0">
                        <a:solidFill>
                          <a:srgbClr val="0070C0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9" marR="68589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856</a:t>
                      </a:r>
                      <a:endParaRPr lang="cs-CZ" sz="18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9" marR="68589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70C0"/>
                          </a:solidFill>
                          <a:effectLst/>
                        </a:rPr>
                        <a:t>721</a:t>
                      </a:r>
                      <a:endParaRPr lang="cs-CZ" sz="1800" dirty="0">
                        <a:solidFill>
                          <a:srgbClr val="0070C0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9" marR="68589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374</a:t>
                      </a:r>
                      <a:endParaRPr lang="cs-CZ" sz="18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9" marR="68589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430</a:t>
                      </a:r>
                      <a:endParaRPr lang="cs-CZ" sz="18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9" marR="68589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385</a:t>
                      </a:r>
                      <a:endParaRPr lang="cs-CZ" sz="18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9" marR="68589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778</a:t>
                      </a:r>
                      <a:endParaRPr lang="cs-CZ" sz="18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9" marR="68589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739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1918</a:t>
                      </a:r>
                      <a:endParaRPr lang="cs-CZ" sz="2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9" marR="685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2,018</a:t>
                      </a:r>
                      <a:endParaRPr lang="cs-CZ" sz="18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9" marR="68589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70C0"/>
                          </a:solidFill>
                          <a:effectLst/>
                        </a:rPr>
                        <a:t>2,690</a:t>
                      </a:r>
                      <a:endParaRPr lang="cs-CZ" sz="1800" dirty="0">
                        <a:solidFill>
                          <a:srgbClr val="0070C0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9" marR="68589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1,902</a:t>
                      </a:r>
                      <a:endParaRPr lang="cs-CZ" sz="18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9" marR="68589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70C0"/>
                          </a:solidFill>
                          <a:effectLst/>
                        </a:rPr>
                        <a:t>2,159</a:t>
                      </a:r>
                      <a:endParaRPr lang="cs-CZ" sz="1800" dirty="0">
                        <a:solidFill>
                          <a:srgbClr val="0070C0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9" marR="68589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865</a:t>
                      </a:r>
                      <a:endParaRPr lang="cs-CZ" sz="18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9" marR="68589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70C0"/>
                          </a:solidFill>
                          <a:effectLst/>
                        </a:rPr>
                        <a:t>757</a:t>
                      </a:r>
                      <a:endParaRPr lang="cs-CZ" sz="1800" dirty="0">
                        <a:solidFill>
                          <a:srgbClr val="0070C0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9" marR="68589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363</a:t>
                      </a:r>
                      <a:endParaRPr lang="cs-CZ" sz="18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9" marR="68589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455</a:t>
                      </a:r>
                      <a:endParaRPr lang="cs-CZ" sz="18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9" marR="68589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556</a:t>
                      </a:r>
                      <a:endParaRPr lang="cs-CZ" sz="18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9" marR="68589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676</a:t>
                      </a:r>
                      <a:endParaRPr lang="cs-CZ" sz="18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9" marR="68589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739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1919</a:t>
                      </a:r>
                      <a:endParaRPr lang="cs-CZ" sz="2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9" marR="685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2,371</a:t>
                      </a:r>
                      <a:endParaRPr lang="cs-CZ" sz="18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9" marR="68589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70C0"/>
                          </a:solidFill>
                          <a:effectLst/>
                        </a:rPr>
                        <a:t>3,503</a:t>
                      </a:r>
                      <a:endParaRPr lang="cs-CZ" sz="1800" dirty="0">
                        <a:solidFill>
                          <a:srgbClr val="0070C0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9" marR="68589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2,501</a:t>
                      </a:r>
                      <a:endParaRPr lang="cs-CZ" sz="18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9" marR="68589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70C0"/>
                          </a:solidFill>
                          <a:effectLst/>
                        </a:rPr>
                        <a:t>2,379</a:t>
                      </a:r>
                      <a:endParaRPr lang="cs-CZ" sz="1800" dirty="0">
                        <a:solidFill>
                          <a:srgbClr val="0070C0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9" marR="68589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1,008</a:t>
                      </a:r>
                      <a:endParaRPr lang="cs-CZ" sz="18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9" marR="68589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70C0"/>
                          </a:solidFill>
                          <a:effectLst/>
                        </a:rPr>
                        <a:t>983</a:t>
                      </a:r>
                      <a:endParaRPr lang="cs-CZ" sz="1800" dirty="0">
                        <a:solidFill>
                          <a:srgbClr val="0070C0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9" marR="68589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751</a:t>
                      </a:r>
                      <a:endParaRPr lang="cs-CZ" sz="18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9" marR="68589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70C0"/>
                          </a:solidFill>
                          <a:effectLst/>
                        </a:rPr>
                        <a:t>1,051</a:t>
                      </a:r>
                      <a:endParaRPr lang="cs-CZ" sz="1800" dirty="0">
                        <a:solidFill>
                          <a:srgbClr val="0070C0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9" marR="68589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740</a:t>
                      </a:r>
                      <a:endParaRPr lang="cs-CZ" sz="18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9" marR="68589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70C0"/>
                          </a:solidFill>
                          <a:effectLst/>
                        </a:rPr>
                        <a:t>2,146</a:t>
                      </a:r>
                      <a:endParaRPr lang="cs-CZ" sz="1800" dirty="0">
                        <a:solidFill>
                          <a:srgbClr val="0070C0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9" marR="68589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36225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91544" y="-33389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cs-CZ" sz="3200" b="1" dirty="0">
                <a:latin typeface="+mn-lt"/>
              </a:rPr>
              <a:t>Strukturální </a:t>
            </a:r>
            <a:r>
              <a:rPr lang="cs-CZ" sz="3200" b="1" dirty="0">
                <a:solidFill>
                  <a:srgbClr val="0070C0"/>
                </a:solidFill>
                <a:latin typeface="+mn-lt"/>
              </a:rPr>
              <a:t>změny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99621" y="881336"/>
            <a:ext cx="11104775" cy="5976664"/>
          </a:xfrm>
        </p:spPr>
        <p:txBody>
          <a:bodyPr>
            <a:normAutofit fontScale="62500" lnSpcReduction="20000"/>
          </a:bodyPr>
          <a:lstStyle/>
          <a:p>
            <a:r>
              <a:rPr lang="cs-CZ" dirty="0"/>
              <a:t>Posílení </a:t>
            </a:r>
            <a:r>
              <a:rPr lang="cs-CZ" b="1" dirty="0"/>
              <a:t>centrální</a:t>
            </a:r>
            <a:r>
              <a:rPr lang="cs-CZ" dirty="0"/>
              <a:t> </a:t>
            </a:r>
            <a:r>
              <a:rPr lang="cs-CZ" b="1" dirty="0"/>
              <a:t>kontroly vlád </a:t>
            </a:r>
            <a:r>
              <a:rPr lang="cs-CZ" dirty="0"/>
              <a:t>– růst </a:t>
            </a:r>
            <a:r>
              <a:rPr lang="cs-CZ" b="1" dirty="0">
                <a:solidFill>
                  <a:srgbClr val="0070C0"/>
                </a:solidFill>
              </a:rPr>
              <a:t>vládních výdajů </a:t>
            </a:r>
            <a:r>
              <a:rPr lang="cs-CZ" dirty="0"/>
              <a:t>(tab.)</a:t>
            </a:r>
          </a:p>
          <a:p>
            <a:r>
              <a:rPr lang="cs-CZ" b="1" dirty="0">
                <a:solidFill>
                  <a:srgbClr val="0070C0"/>
                </a:solidFill>
              </a:rPr>
              <a:t>GB</a:t>
            </a:r>
            <a:r>
              <a:rPr lang="cs-CZ" dirty="0">
                <a:solidFill>
                  <a:srgbClr val="0070C0"/>
                </a:solidFill>
              </a:rPr>
              <a:t> </a:t>
            </a:r>
            <a:r>
              <a:rPr lang="cs-CZ" dirty="0"/>
              <a:t>– </a:t>
            </a:r>
            <a:r>
              <a:rPr lang="cs-CZ" b="1" dirty="0"/>
              <a:t>změna</a:t>
            </a:r>
            <a:r>
              <a:rPr lang="cs-CZ" dirty="0"/>
              <a:t> </a:t>
            </a:r>
            <a:r>
              <a:rPr lang="cs-CZ" b="1" dirty="0">
                <a:solidFill>
                  <a:srgbClr val="0070C0"/>
                </a:solidFill>
              </a:rPr>
              <a:t>FT</a:t>
            </a:r>
            <a:r>
              <a:rPr lang="cs-CZ" dirty="0">
                <a:solidFill>
                  <a:srgbClr val="0070C0"/>
                </a:solidFill>
              </a:rPr>
              <a:t> </a:t>
            </a:r>
            <a:r>
              <a:rPr lang="cs-CZ" dirty="0"/>
              <a:t>pozice: </a:t>
            </a:r>
          </a:p>
          <a:p>
            <a:pPr lvl="1"/>
            <a:r>
              <a:rPr lang="cs-CZ" dirty="0"/>
              <a:t>33% clo na </a:t>
            </a:r>
            <a:r>
              <a:rPr lang="cs-CZ" b="1" dirty="0"/>
              <a:t>luxus</a:t>
            </a:r>
            <a:r>
              <a:rPr lang="cs-CZ" dirty="0"/>
              <a:t> (protekce), z. o </a:t>
            </a:r>
            <a:r>
              <a:rPr lang="cs-CZ" b="1" dirty="0"/>
              <a:t>ochraně klíčových odvětví </a:t>
            </a:r>
            <a:r>
              <a:rPr lang="cs-CZ" dirty="0"/>
              <a:t>1919 a opatření na </a:t>
            </a:r>
            <a:r>
              <a:rPr lang="cs-CZ" b="1" dirty="0"/>
              <a:t>ochranu ohrožených odvětví</a:t>
            </a:r>
            <a:r>
              <a:rPr lang="cs-CZ" dirty="0"/>
              <a:t> 1921;</a:t>
            </a:r>
          </a:p>
          <a:p>
            <a:r>
              <a:rPr lang="cs-CZ" b="1" dirty="0"/>
              <a:t>Pokles </a:t>
            </a:r>
            <a:r>
              <a:rPr lang="cs-CZ" b="1" dirty="0">
                <a:solidFill>
                  <a:srgbClr val="0070C0"/>
                </a:solidFill>
              </a:rPr>
              <a:t>E exportu </a:t>
            </a:r>
            <a:r>
              <a:rPr lang="cs-CZ" dirty="0"/>
              <a:t>během války (nárůst </a:t>
            </a:r>
            <a:r>
              <a:rPr lang="cs-CZ" b="1" dirty="0"/>
              <a:t>dovozů</a:t>
            </a:r>
            <a:r>
              <a:rPr lang="cs-CZ" dirty="0"/>
              <a:t> – </a:t>
            </a:r>
            <a:r>
              <a:rPr lang="cs-CZ" b="1" dirty="0"/>
              <a:t>půjčky</a:t>
            </a:r>
            <a:r>
              <a:rPr lang="cs-CZ" dirty="0"/>
              <a:t> od US); </a:t>
            </a:r>
          </a:p>
          <a:p>
            <a:pPr lvl="1"/>
            <a:r>
              <a:rPr lang="cs-CZ" dirty="0"/>
              <a:t>pokles </a:t>
            </a:r>
            <a:r>
              <a:rPr lang="cs-CZ" b="1" dirty="0" err="1"/>
              <a:t>exp</a:t>
            </a:r>
            <a:r>
              <a:rPr lang="cs-CZ" dirty="0"/>
              <a:t>. </a:t>
            </a:r>
            <a:r>
              <a:rPr lang="cs-CZ" b="1" dirty="0"/>
              <a:t>GB</a:t>
            </a:r>
            <a:r>
              <a:rPr lang="cs-CZ" dirty="0"/>
              <a:t> z </a:t>
            </a:r>
            <a:r>
              <a:rPr lang="cs-CZ" b="1" dirty="0"/>
              <a:t>20,1%</a:t>
            </a:r>
            <a:r>
              <a:rPr lang="cs-CZ" dirty="0"/>
              <a:t> HDP na </a:t>
            </a:r>
            <a:r>
              <a:rPr lang="cs-CZ" b="1" dirty="0"/>
              <a:t>12,9%</a:t>
            </a:r>
            <a:r>
              <a:rPr lang="cs-CZ" dirty="0"/>
              <a:t> (</a:t>
            </a:r>
            <a:r>
              <a:rPr lang="cs-CZ" b="1" dirty="0"/>
              <a:t>FRA</a:t>
            </a:r>
            <a:r>
              <a:rPr lang="cs-CZ" dirty="0"/>
              <a:t> 13,7-&gt;8,9%), </a:t>
            </a:r>
            <a:r>
              <a:rPr lang="cs-CZ" b="1" dirty="0"/>
              <a:t>GER</a:t>
            </a:r>
            <a:r>
              <a:rPr lang="cs-CZ" dirty="0"/>
              <a:t> pokles obojího;</a:t>
            </a:r>
          </a:p>
          <a:p>
            <a:pPr lvl="1"/>
            <a:r>
              <a:rPr lang="cs-CZ" b="1" dirty="0"/>
              <a:t>US</a:t>
            </a:r>
            <a:r>
              <a:rPr lang="cs-CZ" dirty="0"/>
              <a:t> +150% exportu, </a:t>
            </a:r>
            <a:r>
              <a:rPr lang="cs-CZ" b="1" dirty="0"/>
              <a:t>CAN</a:t>
            </a:r>
            <a:r>
              <a:rPr lang="cs-CZ" dirty="0"/>
              <a:t> +250%, </a:t>
            </a:r>
            <a:r>
              <a:rPr lang="cs-CZ" b="1" dirty="0"/>
              <a:t>JAP</a:t>
            </a:r>
            <a:r>
              <a:rPr lang="cs-CZ" dirty="0"/>
              <a:t> +300%;</a:t>
            </a:r>
          </a:p>
          <a:p>
            <a:pPr lvl="1"/>
            <a:endParaRPr lang="cs-CZ" sz="1500" dirty="0"/>
          </a:p>
          <a:p>
            <a:r>
              <a:rPr lang="cs-CZ" b="1" dirty="0">
                <a:solidFill>
                  <a:srgbClr val="0070C0"/>
                </a:solidFill>
              </a:rPr>
              <a:t>Politické změny</a:t>
            </a:r>
            <a:r>
              <a:rPr lang="cs-CZ" dirty="0"/>
              <a:t>: rozšiřování </a:t>
            </a:r>
            <a:r>
              <a:rPr lang="cs-CZ" b="1" dirty="0"/>
              <a:t>volebního práva</a:t>
            </a:r>
            <a:r>
              <a:rPr lang="cs-CZ" dirty="0"/>
              <a:t>, </a:t>
            </a:r>
            <a:r>
              <a:rPr lang="cs-CZ" b="1" dirty="0"/>
              <a:t>masové strany</a:t>
            </a:r>
            <a:r>
              <a:rPr lang="cs-CZ" dirty="0"/>
              <a:t>, </a:t>
            </a:r>
            <a:r>
              <a:rPr lang="cs-CZ" b="1" dirty="0"/>
              <a:t>odbory</a:t>
            </a:r>
            <a:r>
              <a:rPr lang="cs-CZ" dirty="0"/>
              <a:t> – není flexibilita když je nutné přizpůsobení…</a:t>
            </a:r>
          </a:p>
          <a:p>
            <a:r>
              <a:rPr lang="cs-CZ" b="1" dirty="0"/>
              <a:t>Oslabení </a:t>
            </a:r>
            <a:r>
              <a:rPr lang="cs-CZ" b="1" dirty="0">
                <a:solidFill>
                  <a:srgbClr val="0070C0"/>
                </a:solidFill>
              </a:rPr>
              <a:t>E pozice</a:t>
            </a:r>
            <a:r>
              <a:rPr lang="cs-CZ" dirty="0"/>
              <a:t>: podíl na </a:t>
            </a:r>
            <a:r>
              <a:rPr lang="cs-CZ" b="1" dirty="0"/>
              <a:t>IT z 59% </a:t>
            </a:r>
            <a:r>
              <a:rPr lang="cs-CZ" dirty="0"/>
              <a:t>1913 na </a:t>
            </a:r>
            <a:r>
              <a:rPr lang="cs-CZ" b="1" dirty="0"/>
              <a:t>48%</a:t>
            </a:r>
            <a:r>
              <a:rPr lang="cs-CZ" dirty="0"/>
              <a:t> 1920; </a:t>
            </a:r>
          </a:p>
          <a:p>
            <a:r>
              <a:rPr lang="cs-CZ" b="1" dirty="0">
                <a:solidFill>
                  <a:srgbClr val="0070C0"/>
                </a:solidFill>
              </a:rPr>
              <a:t>US</a:t>
            </a:r>
            <a:r>
              <a:rPr lang="cs-CZ" dirty="0">
                <a:solidFill>
                  <a:srgbClr val="0070C0"/>
                </a:solidFill>
              </a:rPr>
              <a:t> </a:t>
            </a:r>
            <a:r>
              <a:rPr lang="cs-CZ" dirty="0"/>
              <a:t>z </a:t>
            </a:r>
            <a:r>
              <a:rPr lang="cs-CZ" b="1" dirty="0"/>
              <a:t>exportéra</a:t>
            </a:r>
            <a:r>
              <a:rPr lang="cs-CZ" dirty="0"/>
              <a:t> </a:t>
            </a:r>
            <a:r>
              <a:rPr lang="cs-CZ" b="1" dirty="0"/>
              <a:t>komodit</a:t>
            </a:r>
            <a:r>
              <a:rPr lang="cs-CZ" dirty="0"/>
              <a:t> na </a:t>
            </a:r>
            <a:r>
              <a:rPr lang="cs-CZ" b="1" dirty="0"/>
              <a:t>producenta</a:t>
            </a:r>
            <a:r>
              <a:rPr lang="cs-CZ" dirty="0"/>
              <a:t> a exportéra </a:t>
            </a:r>
            <a:r>
              <a:rPr lang="cs-CZ" b="1" dirty="0"/>
              <a:t>INDU</a:t>
            </a:r>
            <a:r>
              <a:rPr lang="cs-CZ" dirty="0"/>
              <a:t> (</a:t>
            </a:r>
            <a:r>
              <a:rPr lang="cs-CZ" dirty="0" err="1"/>
              <a:t>prům</a:t>
            </a:r>
            <a:r>
              <a:rPr lang="cs-CZ" dirty="0"/>
              <a:t>. výroba během války </a:t>
            </a:r>
            <a:r>
              <a:rPr lang="cs-CZ" b="1" dirty="0"/>
              <a:t>+50%</a:t>
            </a:r>
            <a:r>
              <a:rPr lang="cs-CZ" dirty="0"/>
              <a:t>, CAN +100%); </a:t>
            </a:r>
          </a:p>
          <a:p>
            <a:r>
              <a:rPr lang="cs-CZ" b="1" dirty="0"/>
              <a:t>Výpadek E exportů </a:t>
            </a:r>
            <a:r>
              <a:rPr lang="cs-CZ" dirty="0"/>
              <a:t>– změna </a:t>
            </a:r>
            <a:r>
              <a:rPr lang="cs-CZ" b="1" dirty="0"/>
              <a:t>logiky obchodu </a:t>
            </a:r>
            <a:r>
              <a:rPr lang="cs-CZ" dirty="0"/>
              <a:t>19st. (</a:t>
            </a:r>
            <a:r>
              <a:rPr lang="cs-CZ" dirty="0" err="1"/>
              <a:t>indu</a:t>
            </a:r>
            <a:r>
              <a:rPr lang="cs-CZ" dirty="0"/>
              <a:t> &lt;-&gt;</a:t>
            </a:r>
            <a:r>
              <a:rPr lang="cs-CZ" dirty="0" err="1"/>
              <a:t>agri+suroviny</a:t>
            </a:r>
            <a:r>
              <a:rPr lang="cs-CZ" dirty="0"/>
              <a:t>); </a:t>
            </a:r>
            <a:r>
              <a:rPr lang="cs-CZ" b="1" dirty="0">
                <a:solidFill>
                  <a:srgbClr val="0070C0"/>
                </a:solidFill>
              </a:rPr>
              <a:t>US a JAP </a:t>
            </a:r>
            <a:r>
              <a:rPr lang="cs-CZ" b="1" dirty="0"/>
              <a:t>zásobují</a:t>
            </a:r>
            <a:r>
              <a:rPr lang="cs-CZ" dirty="0"/>
              <a:t> </a:t>
            </a:r>
            <a:r>
              <a:rPr lang="cs-CZ" dirty="0" err="1"/>
              <a:t>prům</a:t>
            </a:r>
            <a:r>
              <a:rPr lang="cs-CZ" dirty="0"/>
              <a:t>. zbožím tradiční </a:t>
            </a:r>
            <a:r>
              <a:rPr lang="cs-CZ" b="1" dirty="0"/>
              <a:t>E</a:t>
            </a:r>
            <a:r>
              <a:rPr lang="cs-CZ" dirty="0"/>
              <a:t> </a:t>
            </a:r>
            <a:r>
              <a:rPr lang="cs-CZ" b="1" dirty="0"/>
              <a:t>exportní</a:t>
            </a:r>
            <a:r>
              <a:rPr lang="cs-CZ" dirty="0"/>
              <a:t> </a:t>
            </a:r>
            <a:r>
              <a:rPr lang="cs-CZ" b="1" dirty="0"/>
              <a:t>trhy</a:t>
            </a:r>
            <a:r>
              <a:rPr lang="cs-CZ" dirty="0"/>
              <a:t>;</a:t>
            </a:r>
          </a:p>
          <a:p>
            <a:r>
              <a:rPr lang="cs-CZ" dirty="0"/>
              <a:t>Start průmyslu i v </a:t>
            </a:r>
            <a:r>
              <a:rPr lang="cs-CZ" b="1" dirty="0"/>
              <a:t>IND</a:t>
            </a:r>
            <a:r>
              <a:rPr lang="cs-CZ" dirty="0"/>
              <a:t> (+100%, </a:t>
            </a:r>
            <a:r>
              <a:rPr lang="cs-CZ" dirty="0" err="1"/>
              <a:t>Tata</a:t>
            </a:r>
            <a:r>
              <a:rPr lang="cs-CZ" dirty="0"/>
              <a:t>) a v </a:t>
            </a:r>
            <a:r>
              <a:rPr lang="cs-CZ" b="1" dirty="0"/>
              <a:t>Číně</a:t>
            </a:r>
            <a:r>
              <a:rPr lang="cs-CZ" dirty="0"/>
              <a:t> (+200%); </a:t>
            </a:r>
            <a:r>
              <a:rPr lang="cs-CZ" b="1" dirty="0">
                <a:solidFill>
                  <a:srgbClr val="0070C0"/>
                </a:solidFill>
              </a:rPr>
              <a:t>ISI</a:t>
            </a:r>
            <a:r>
              <a:rPr lang="cs-CZ" dirty="0">
                <a:solidFill>
                  <a:srgbClr val="0070C0"/>
                </a:solidFill>
              </a:rPr>
              <a:t> </a:t>
            </a:r>
            <a:r>
              <a:rPr lang="cs-CZ" dirty="0"/>
              <a:t>v </a:t>
            </a:r>
            <a:r>
              <a:rPr lang="cs-CZ" b="1" dirty="0"/>
              <a:t>LATAM</a:t>
            </a:r>
            <a:r>
              <a:rPr lang="cs-CZ" dirty="0"/>
              <a:t> (nekonkurenceschopnost substitučního zboží – i tak ztráta E trhů);</a:t>
            </a:r>
          </a:p>
          <a:p>
            <a:endParaRPr lang="cs-CZ" sz="1500" dirty="0"/>
          </a:p>
          <a:p>
            <a:r>
              <a:rPr lang="cs-CZ" dirty="0"/>
              <a:t>Negativní dopady </a:t>
            </a:r>
            <a:r>
              <a:rPr lang="cs-CZ" b="1" dirty="0">
                <a:solidFill>
                  <a:srgbClr val="0070C0"/>
                </a:solidFill>
              </a:rPr>
              <a:t>externích šoků</a:t>
            </a:r>
            <a:r>
              <a:rPr lang="cs-CZ" dirty="0"/>
              <a:t>: </a:t>
            </a:r>
          </a:p>
          <a:p>
            <a:pPr lvl="1"/>
            <a:r>
              <a:rPr lang="cs-CZ" b="1" dirty="0"/>
              <a:t>poptávka po potravinách a surovinách </a:t>
            </a:r>
            <a:r>
              <a:rPr lang="cs-CZ" dirty="0"/>
              <a:t>během války </a:t>
            </a:r>
            <a:r>
              <a:rPr lang="cs-CZ" b="1" dirty="0"/>
              <a:t>vzrostla</a:t>
            </a:r>
            <a:r>
              <a:rPr lang="cs-CZ" dirty="0"/>
              <a:t> (-50% osevu pšenice v GER a FRA) i v tradičních exportních zemích (RUS, POL, UHE); </a:t>
            </a:r>
          </a:p>
          <a:p>
            <a:pPr lvl="1"/>
            <a:r>
              <a:rPr lang="cs-CZ" dirty="0" err="1"/>
              <a:t>mimoE</a:t>
            </a:r>
            <a:r>
              <a:rPr lang="cs-CZ" dirty="0"/>
              <a:t> růst výměry pšenice o 15%, </a:t>
            </a:r>
            <a:r>
              <a:rPr lang="cs-CZ" b="1" dirty="0"/>
              <a:t>export</a:t>
            </a:r>
            <a:r>
              <a:rPr lang="cs-CZ" dirty="0"/>
              <a:t> </a:t>
            </a:r>
            <a:r>
              <a:rPr lang="cs-CZ" b="1" dirty="0"/>
              <a:t>US</a:t>
            </a:r>
            <a:r>
              <a:rPr lang="cs-CZ" dirty="0"/>
              <a:t> +300% </a:t>
            </a:r>
            <a:r>
              <a:rPr lang="cs-CZ" b="1" dirty="0"/>
              <a:t>pšenice</a:t>
            </a:r>
            <a:r>
              <a:rPr lang="cs-CZ" dirty="0"/>
              <a:t> (1000% </a:t>
            </a:r>
            <a:r>
              <a:rPr lang="cs-CZ" b="1" dirty="0"/>
              <a:t>maso</a:t>
            </a:r>
            <a:r>
              <a:rPr lang="cs-CZ" dirty="0"/>
              <a:t>); v US </a:t>
            </a:r>
            <a:r>
              <a:rPr lang="cs-CZ" b="1" dirty="0"/>
              <a:t>úvěry</a:t>
            </a:r>
            <a:r>
              <a:rPr lang="cs-CZ" dirty="0"/>
              <a:t> – jasně exportní charakter AGRI;</a:t>
            </a:r>
          </a:p>
          <a:p>
            <a:pPr lvl="1"/>
            <a:r>
              <a:rPr lang="cs-CZ" dirty="0"/>
              <a:t>zrcadlově problém </a:t>
            </a:r>
            <a:r>
              <a:rPr lang="cs-CZ" b="1" dirty="0"/>
              <a:t>nevyužitých</a:t>
            </a:r>
            <a:r>
              <a:rPr lang="cs-CZ" dirty="0"/>
              <a:t> </a:t>
            </a:r>
            <a:r>
              <a:rPr lang="cs-CZ" b="1" dirty="0" err="1"/>
              <a:t>prům</a:t>
            </a:r>
            <a:r>
              <a:rPr lang="cs-CZ" dirty="0"/>
              <a:t>. </a:t>
            </a:r>
            <a:r>
              <a:rPr lang="cs-CZ" b="1" dirty="0"/>
              <a:t>kapacit</a:t>
            </a:r>
            <a:r>
              <a:rPr lang="cs-CZ" dirty="0"/>
              <a:t> v </a:t>
            </a:r>
            <a:r>
              <a:rPr lang="cs-CZ" b="1" dirty="0"/>
              <a:t>E</a:t>
            </a:r>
            <a:r>
              <a:rPr lang="cs-CZ" dirty="0"/>
              <a:t> (pokles </a:t>
            </a:r>
            <a:r>
              <a:rPr lang="cs-CZ" b="1" dirty="0"/>
              <a:t>vládní poptávky</a:t>
            </a:r>
            <a:r>
              <a:rPr lang="cs-CZ" dirty="0"/>
              <a:t>, zvýšená </a:t>
            </a:r>
            <a:r>
              <a:rPr lang="cs-CZ" b="1" dirty="0"/>
              <a:t>konkurence</a:t>
            </a:r>
            <a:r>
              <a:rPr lang="cs-CZ" dirty="0"/>
              <a:t> + </a:t>
            </a:r>
            <a:r>
              <a:rPr lang="cs-CZ" b="1" dirty="0"/>
              <a:t>uzavírání</a:t>
            </a:r>
            <a:r>
              <a:rPr lang="cs-CZ" dirty="0"/>
              <a:t> tradičních exportních trhů)</a:t>
            </a:r>
            <a:r>
              <a:rPr lang="cs-CZ" b="1" dirty="0"/>
              <a:t>; </a:t>
            </a:r>
          </a:p>
        </p:txBody>
      </p:sp>
    </p:spTree>
    <p:extLst>
      <p:ext uri="{BB962C8B-B14F-4D97-AF65-F5344CB8AC3E}">
        <p14:creationId xmlns:p14="http://schemas.microsoft.com/office/powerpoint/2010/main" val="33411776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/>
          </p:nvPr>
        </p:nvGraphicFramePr>
        <p:xfrm>
          <a:off x="2855640" y="1844824"/>
          <a:ext cx="5760640" cy="3672410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23229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58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58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589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246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 </a:t>
                      </a:r>
                      <a:endParaRPr lang="cs-CZ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</a:rPr>
                        <a:t>1913</a:t>
                      </a:r>
                      <a:endParaRPr lang="cs-CZ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1938</a:t>
                      </a:r>
                      <a:endParaRPr lang="cs-CZ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</a:rPr>
                        <a:t>1950</a:t>
                      </a:r>
                      <a:endParaRPr lang="cs-CZ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46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Francie</a:t>
                      </a:r>
                      <a:endParaRPr lang="cs-CZ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b="1" dirty="0">
                          <a:effectLst/>
                        </a:rPr>
                        <a:t>8,9</a:t>
                      </a:r>
                      <a:endParaRPr lang="cs-CZ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b="1" dirty="0">
                          <a:effectLst/>
                        </a:rPr>
                        <a:t>23,2</a:t>
                      </a:r>
                      <a:endParaRPr lang="cs-CZ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</a:rPr>
                        <a:t>27,6</a:t>
                      </a:r>
                      <a:endParaRPr lang="cs-CZ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46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</a:rPr>
                        <a:t>Německo</a:t>
                      </a:r>
                      <a:endParaRPr lang="cs-CZ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b="1" dirty="0">
                          <a:effectLst/>
                        </a:rPr>
                        <a:t>17,7</a:t>
                      </a:r>
                      <a:endParaRPr lang="cs-CZ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b="1" dirty="0">
                          <a:effectLst/>
                        </a:rPr>
                        <a:t>42,4</a:t>
                      </a:r>
                      <a:endParaRPr lang="cs-CZ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</a:rPr>
                        <a:t>30,4</a:t>
                      </a:r>
                      <a:endParaRPr lang="cs-CZ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46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</a:rPr>
                        <a:t>Nizozemí</a:t>
                      </a:r>
                      <a:endParaRPr lang="cs-CZ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8,2</a:t>
                      </a:r>
                      <a:endParaRPr lang="cs-CZ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21,7</a:t>
                      </a:r>
                      <a:endParaRPr lang="cs-CZ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</a:rPr>
                        <a:t>26,8</a:t>
                      </a:r>
                      <a:endParaRPr lang="cs-CZ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46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Británie</a:t>
                      </a:r>
                      <a:endParaRPr lang="cs-CZ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b="1" dirty="0">
                          <a:effectLst/>
                        </a:rPr>
                        <a:t>13,3</a:t>
                      </a:r>
                      <a:endParaRPr lang="cs-CZ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b="1" dirty="0">
                          <a:effectLst/>
                        </a:rPr>
                        <a:t>28,8</a:t>
                      </a:r>
                      <a:endParaRPr lang="cs-CZ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34,2</a:t>
                      </a:r>
                      <a:endParaRPr lang="cs-CZ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46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</a:rPr>
                        <a:t>Spojené státy</a:t>
                      </a:r>
                      <a:endParaRPr lang="cs-CZ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b="1" dirty="0">
                          <a:effectLst/>
                        </a:rPr>
                        <a:t>8,0</a:t>
                      </a:r>
                      <a:endParaRPr lang="cs-CZ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b="1" dirty="0">
                          <a:effectLst/>
                        </a:rPr>
                        <a:t>19,8</a:t>
                      </a:r>
                      <a:endParaRPr lang="cs-CZ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21,4</a:t>
                      </a:r>
                      <a:endParaRPr lang="cs-CZ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46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</a:rPr>
                        <a:t>Japonsko</a:t>
                      </a:r>
                      <a:endParaRPr lang="cs-CZ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</a:rPr>
                        <a:t>14,2</a:t>
                      </a:r>
                      <a:endParaRPr lang="cs-CZ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</a:rPr>
                        <a:t>30,3</a:t>
                      </a:r>
                      <a:endParaRPr lang="cs-CZ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19,8</a:t>
                      </a:r>
                      <a:endParaRPr lang="cs-CZ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919536" y="682913"/>
            <a:ext cx="799288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400" b="1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Celkové vládní výdaje jako podíl domácího produktu</a:t>
            </a:r>
            <a:r>
              <a:rPr lang="cs-CZ" sz="240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 (procenta, běžné ceny)</a:t>
            </a:r>
            <a:endParaRPr lang="cs-CZ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49711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19536" y="-1714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cs-CZ" sz="3200" b="1" dirty="0">
                <a:solidFill>
                  <a:srgbClr val="0070C0"/>
                </a:solidFill>
                <a:latin typeface="+mn-lt"/>
              </a:rPr>
              <a:t>Versaillský systém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81319" y="834994"/>
            <a:ext cx="11029361" cy="6192688"/>
          </a:xfrm>
        </p:spPr>
        <p:txBody>
          <a:bodyPr>
            <a:normAutofit fontScale="62500" lnSpcReduction="20000"/>
          </a:bodyPr>
          <a:lstStyle/>
          <a:p>
            <a:r>
              <a:rPr lang="cs-CZ" dirty="0"/>
              <a:t>Zánik </a:t>
            </a:r>
            <a:r>
              <a:rPr lang="cs-CZ" b="1" dirty="0"/>
              <a:t>R-U</a:t>
            </a:r>
            <a:r>
              <a:rPr lang="cs-CZ" dirty="0"/>
              <a:t> (</a:t>
            </a:r>
            <a:r>
              <a:rPr lang="cs-CZ" b="1" dirty="0">
                <a:solidFill>
                  <a:srgbClr val="0070C0"/>
                </a:solidFill>
              </a:rPr>
              <a:t>nové</a:t>
            </a:r>
            <a:r>
              <a:rPr lang="cs-CZ" dirty="0">
                <a:solidFill>
                  <a:srgbClr val="0070C0"/>
                </a:solidFill>
              </a:rPr>
              <a:t> </a:t>
            </a:r>
            <a:r>
              <a:rPr lang="cs-CZ" dirty="0"/>
              <a:t>problematické </a:t>
            </a:r>
            <a:r>
              <a:rPr lang="cs-CZ" b="1" dirty="0">
                <a:solidFill>
                  <a:srgbClr val="0070C0"/>
                </a:solidFill>
              </a:rPr>
              <a:t>státy</a:t>
            </a:r>
            <a:r>
              <a:rPr lang="cs-CZ" dirty="0"/>
              <a:t>), </a:t>
            </a:r>
            <a:r>
              <a:rPr lang="cs-CZ" b="1" dirty="0"/>
              <a:t>Pobaltí</a:t>
            </a:r>
            <a:r>
              <a:rPr lang="cs-CZ" dirty="0"/>
              <a:t> a </a:t>
            </a:r>
            <a:r>
              <a:rPr lang="cs-CZ" b="1" dirty="0"/>
              <a:t>FIN</a:t>
            </a:r>
            <a:r>
              <a:rPr lang="cs-CZ" dirty="0"/>
              <a:t>, </a:t>
            </a:r>
            <a:r>
              <a:rPr lang="cs-CZ" b="1" dirty="0"/>
              <a:t>Irsko</a:t>
            </a:r>
            <a:r>
              <a:rPr lang="cs-CZ" dirty="0"/>
              <a:t>; nové obchodní </a:t>
            </a:r>
            <a:r>
              <a:rPr lang="cs-CZ" b="1" dirty="0"/>
              <a:t>bariéry</a:t>
            </a:r>
            <a:r>
              <a:rPr lang="cs-CZ" dirty="0"/>
              <a:t>, </a:t>
            </a:r>
            <a:r>
              <a:rPr lang="cs-CZ" b="1" dirty="0"/>
              <a:t>slabé</a:t>
            </a:r>
            <a:r>
              <a:rPr lang="cs-CZ" dirty="0"/>
              <a:t> státy, </a:t>
            </a:r>
            <a:r>
              <a:rPr lang="cs-CZ" b="1" dirty="0"/>
              <a:t>nacionalizmus</a:t>
            </a:r>
            <a:r>
              <a:rPr lang="cs-CZ" dirty="0"/>
              <a:t>, </a:t>
            </a:r>
            <a:r>
              <a:rPr lang="cs-CZ" b="1" dirty="0"/>
              <a:t>dluhy</a:t>
            </a:r>
            <a:r>
              <a:rPr lang="cs-CZ" dirty="0"/>
              <a:t>; </a:t>
            </a:r>
            <a:r>
              <a:rPr lang="cs-CZ" b="1" dirty="0"/>
              <a:t>SSSR</a:t>
            </a:r>
            <a:r>
              <a:rPr lang="cs-CZ" dirty="0"/>
              <a:t> stažení do </a:t>
            </a:r>
            <a:r>
              <a:rPr lang="cs-CZ" b="1" dirty="0"/>
              <a:t>autarkie</a:t>
            </a:r>
            <a:r>
              <a:rPr lang="cs-CZ" dirty="0"/>
              <a:t>;</a:t>
            </a:r>
          </a:p>
          <a:p>
            <a:endParaRPr lang="cs-CZ" sz="1100" dirty="0"/>
          </a:p>
          <a:p>
            <a:r>
              <a:rPr lang="cs-CZ" b="1" dirty="0">
                <a:solidFill>
                  <a:srgbClr val="0070C0"/>
                </a:solidFill>
              </a:rPr>
              <a:t>Společnost národů</a:t>
            </a:r>
            <a:r>
              <a:rPr lang="cs-CZ" b="1" dirty="0"/>
              <a:t>:</a:t>
            </a:r>
            <a:r>
              <a:rPr lang="cs-CZ" dirty="0"/>
              <a:t> </a:t>
            </a:r>
          </a:p>
          <a:p>
            <a:pPr lvl="1"/>
            <a:r>
              <a:rPr lang="cs-CZ" b="1" dirty="0"/>
              <a:t>úspěchy</a:t>
            </a:r>
            <a:r>
              <a:rPr lang="cs-CZ" dirty="0"/>
              <a:t> (Alandy, Slezsko, </a:t>
            </a:r>
            <a:r>
              <a:rPr lang="cs-CZ" dirty="0" err="1"/>
              <a:t>Memel</a:t>
            </a:r>
            <a:r>
              <a:rPr lang="cs-CZ" dirty="0"/>
              <a:t>, </a:t>
            </a:r>
            <a:r>
              <a:rPr lang="cs-CZ" dirty="0" err="1"/>
              <a:t>Hatay</a:t>
            </a:r>
            <a:r>
              <a:rPr lang="cs-CZ" dirty="0"/>
              <a:t>, Mosul, Sársko); </a:t>
            </a:r>
          </a:p>
          <a:p>
            <a:pPr lvl="1"/>
            <a:r>
              <a:rPr lang="cs-CZ" b="1" dirty="0"/>
              <a:t>problémy</a:t>
            </a:r>
            <a:r>
              <a:rPr lang="cs-CZ" dirty="0"/>
              <a:t>: vystoupení </a:t>
            </a:r>
            <a:r>
              <a:rPr lang="cs-CZ" b="1" dirty="0"/>
              <a:t>GER</a:t>
            </a:r>
            <a:r>
              <a:rPr lang="cs-CZ" dirty="0"/>
              <a:t> (Hitler), </a:t>
            </a:r>
            <a:r>
              <a:rPr lang="cs-CZ" b="1" dirty="0"/>
              <a:t>Itálie</a:t>
            </a:r>
            <a:r>
              <a:rPr lang="cs-CZ" dirty="0"/>
              <a:t> (Etiopie); </a:t>
            </a:r>
            <a:r>
              <a:rPr lang="cs-CZ" b="1" dirty="0"/>
              <a:t>JAP</a:t>
            </a:r>
            <a:r>
              <a:rPr lang="cs-CZ" dirty="0"/>
              <a:t> (</a:t>
            </a:r>
            <a:r>
              <a:rPr lang="cs-CZ" dirty="0" err="1"/>
              <a:t>Mandžukao</a:t>
            </a:r>
            <a:r>
              <a:rPr lang="cs-CZ" dirty="0"/>
              <a:t>); </a:t>
            </a:r>
            <a:r>
              <a:rPr lang="cs-CZ" b="1" dirty="0"/>
              <a:t>SSSR</a:t>
            </a:r>
            <a:r>
              <a:rPr lang="cs-CZ" dirty="0"/>
              <a:t> (Finsko);</a:t>
            </a:r>
          </a:p>
          <a:p>
            <a:pPr lvl="1"/>
            <a:endParaRPr lang="cs-CZ" sz="1100" dirty="0"/>
          </a:p>
          <a:p>
            <a:r>
              <a:rPr lang="cs-CZ" b="1" dirty="0"/>
              <a:t>Válka</a:t>
            </a:r>
            <a:r>
              <a:rPr lang="cs-CZ" dirty="0"/>
              <a:t> na zač.20st. „normální“ – jazyk smlouvy (čl. 231) </a:t>
            </a:r>
            <a:r>
              <a:rPr lang="cs-CZ" b="1" dirty="0">
                <a:solidFill>
                  <a:srgbClr val="0070C0"/>
                </a:solidFill>
              </a:rPr>
              <a:t>diktát vítězů</a:t>
            </a:r>
            <a:r>
              <a:rPr lang="cs-CZ" dirty="0"/>
              <a:t>;</a:t>
            </a:r>
          </a:p>
          <a:p>
            <a:pPr lvl="1"/>
            <a:r>
              <a:rPr lang="cs-CZ" b="1" dirty="0"/>
              <a:t>GER</a:t>
            </a:r>
            <a:r>
              <a:rPr lang="cs-CZ" dirty="0"/>
              <a:t>: ztráta 13% území, 10% populace (+15% mužské </a:t>
            </a:r>
            <a:r>
              <a:rPr lang="cs-CZ" dirty="0" err="1"/>
              <a:t>prac</a:t>
            </a:r>
            <a:r>
              <a:rPr lang="cs-CZ" dirty="0"/>
              <a:t>. síly padlo), 75% rudy, 25% uhlí; kolonie ztraceny, investice zkonfiskovány;</a:t>
            </a:r>
          </a:p>
          <a:p>
            <a:pPr lvl="1"/>
            <a:r>
              <a:rPr lang="cs-CZ" b="1" dirty="0">
                <a:solidFill>
                  <a:srgbClr val="0070C0"/>
                </a:solidFill>
              </a:rPr>
              <a:t>reparace</a:t>
            </a:r>
            <a:r>
              <a:rPr lang="cs-CZ" dirty="0">
                <a:solidFill>
                  <a:srgbClr val="0070C0"/>
                </a:solidFill>
              </a:rPr>
              <a:t> </a:t>
            </a:r>
            <a:r>
              <a:rPr lang="cs-CZ" dirty="0"/>
              <a:t>33mld. USD – 200% HDP; obsazení </a:t>
            </a:r>
            <a:r>
              <a:rPr lang="cs-CZ" b="1" dirty="0"/>
              <a:t>Porýní</a:t>
            </a:r>
            <a:r>
              <a:rPr lang="cs-CZ" dirty="0"/>
              <a:t> 1923-1925 (uhlí); </a:t>
            </a:r>
            <a:r>
              <a:rPr lang="cs-CZ" b="1" dirty="0"/>
              <a:t>inflace</a:t>
            </a:r>
            <a:r>
              <a:rPr lang="cs-CZ" dirty="0"/>
              <a:t> (1914-1923 1:4,2 RM na 4,2 </a:t>
            </a:r>
            <a:r>
              <a:rPr lang="cs-CZ" dirty="0" err="1"/>
              <a:t>tril</a:t>
            </a:r>
            <a:r>
              <a:rPr lang="cs-CZ" dirty="0"/>
              <a:t>. RM);</a:t>
            </a:r>
          </a:p>
          <a:p>
            <a:pPr lvl="1"/>
            <a:r>
              <a:rPr lang="cs-CZ" dirty="0"/>
              <a:t>HDP GER 1923 je </a:t>
            </a:r>
            <a:r>
              <a:rPr lang="cs-CZ" b="1" dirty="0"/>
              <a:t>50% 1913 </a:t>
            </a:r>
            <a:r>
              <a:rPr lang="cs-CZ" dirty="0"/>
              <a:t>– US půjčky;</a:t>
            </a:r>
          </a:p>
          <a:p>
            <a:pPr lvl="1"/>
            <a:endParaRPr lang="cs-CZ" sz="1100" dirty="0"/>
          </a:p>
          <a:p>
            <a:r>
              <a:rPr lang="cs-CZ" dirty="0">
                <a:solidFill>
                  <a:srgbClr val="0070C0"/>
                </a:solidFill>
              </a:rPr>
              <a:t>Dluhy</a:t>
            </a:r>
            <a:r>
              <a:rPr lang="cs-CZ" dirty="0"/>
              <a:t> – </a:t>
            </a:r>
            <a:r>
              <a:rPr lang="cs-CZ" b="1" dirty="0"/>
              <a:t>US</a:t>
            </a:r>
            <a:r>
              <a:rPr lang="cs-CZ" dirty="0"/>
              <a:t> trvají na </a:t>
            </a:r>
            <a:r>
              <a:rPr lang="cs-CZ" b="1" dirty="0"/>
              <a:t>splacení</a:t>
            </a:r>
            <a:r>
              <a:rPr lang="cs-CZ" dirty="0"/>
              <a:t> </a:t>
            </a:r>
            <a:r>
              <a:rPr lang="cs-CZ" b="1" dirty="0"/>
              <a:t>12 mld. </a:t>
            </a:r>
            <a:r>
              <a:rPr lang="cs-CZ" dirty="0"/>
              <a:t>USD od FRA, GB, BEL – přes </a:t>
            </a:r>
            <a:r>
              <a:rPr lang="cs-CZ" b="1" dirty="0"/>
              <a:t>reparace</a:t>
            </a:r>
            <a:r>
              <a:rPr lang="cs-CZ" dirty="0"/>
              <a:t> – recyklace…</a:t>
            </a:r>
          </a:p>
          <a:p>
            <a:r>
              <a:rPr lang="cs-CZ" dirty="0"/>
              <a:t>Univerzální </a:t>
            </a:r>
            <a:r>
              <a:rPr lang="cs-CZ" b="1" dirty="0">
                <a:solidFill>
                  <a:srgbClr val="0070C0"/>
                </a:solidFill>
              </a:rPr>
              <a:t>opuštění</a:t>
            </a:r>
            <a:r>
              <a:rPr lang="cs-CZ" dirty="0">
                <a:solidFill>
                  <a:srgbClr val="0070C0"/>
                </a:solidFill>
              </a:rPr>
              <a:t> </a:t>
            </a:r>
            <a:r>
              <a:rPr lang="cs-CZ" b="1" dirty="0">
                <a:solidFill>
                  <a:srgbClr val="0070C0"/>
                </a:solidFill>
              </a:rPr>
              <a:t>FT</a:t>
            </a:r>
            <a:r>
              <a:rPr lang="cs-CZ" dirty="0"/>
              <a:t>: </a:t>
            </a:r>
            <a:r>
              <a:rPr lang="cs-CZ" b="1" dirty="0"/>
              <a:t>FRA</a:t>
            </a:r>
            <a:r>
              <a:rPr lang="cs-CZ" dirty="0"/>
              <a:t> 4x zvyšuje </a:t>
            </a:r>
            <a:r>
              <a:rPr lang="cs-CZ" b="1" dirty="0"/>
              <a:t>cla</a:t>
            </a:r>
            <a:r>
              <a:rPr lang="cs-CZ" dirty="0"/>
              <a:t>; </a:t>
            </a:r>
            <a:r>
              <a:rPr lang="cs-CZ" b="1" dirty="0"/>
              <a:t>kvóty</a:t>
            </a:r>
            <a:r>
              <a:rPr lang="cs-CZ" dirty="0"/>
              <a:t> v </a:t>
            </a:r>
            <a:r>
              <a:rPr lang="cs-CZ" b="1" dirty="0"/>
              <a:t>SVE</a:t>
            </a:r>
            <a:r>
              <a:rPr lang="cs-CZ" dirty="0"/>
              <a:t>; </a:t>
            </a:r>
            <a:r>
              <a:rPr lang="cs-CZ" b="1" dirty="0"/>
              <a:t>asijské</a:t>
            </a:r>
            <a:r>
              <a:rPr lang="cs-CZ" dirty="0"/>
              <a:t> </a:t>
            </a:r>
            <a:r>
              <a:rPr lang="cs-CZ" b="1" dirty="0"/>
              <a:t>země</a:t>
            </a:r>
            <a:r>
              <a:rPr lang="cs-CZ" dirty="0"/>
              <a:t> mají </a:t>
            </a:r>
            <a:r>
              <a:rPr lang="cs-CZ" b="1" dirty="0"/>
              <a:t>autonomii</a:t>
            </a:r>
            <a:r>
              <a:rPr lang="cs-CZ" dirty="0"/>
              <a:t> TP (růst cel); </a:t>
            </a:r>
          </a:p>
          <a:p>
            <a:endParaRPr lang="cs-CZ" sz="1300" dirty="0"/>
          </a:p>
          <a:p>
            <a:r>
              <a:rPr lang="cs-CZ" b="1" dirty="0"/>
              <a:t>US:</a:t>
            </a:r>
            <a:r>
              <a:rPr lang="cs-CZ" dirty="0"/>
              <a:t> </a:t>
            </a:r>
            <a:r>
              <a:rPr lang="cs-CZ" b="1" dirty="0" err="1"/>
              <a:t>Fordney-McCumber</a:t>
            </a:r>
            <a:r>
              <a:rPr lang="cs-CZ" b="1" dirty="0"/>
              <a:t> 1922</a:t>
            </a:r>
            <a:r>
              <a:rPr lang="cs-CZ" dirty="0"/>
              <a:t>, pokles </a:t>
            </a:r>
            <a:r>
              <a:rPr lang="cs-CZ" b="1" dirty="0"/>
              <a:t>cen</a:t>
            </a:r>
            <a:r>
              <a:rPr lang="cs-CZ" dirty="0"/>
              <a:t> </a:t>
            </a:r>
            <a:r>
              <a:rPr lang="cs-CZ" b="1" dirty="0"/>
              <a:t>obilí</a:t>
            </a:r>
            <a:r>
              <a:rPr lang="cs-CZ" dirty="0"/>
              <a:t> 1925, </a:t>
            </a:r>
            <a:r>
              <a:rPr lang="cs-CZ" b="1" dirty="0" err="1">
                <a:solidFill>
                  <a:srgbClr val="0070C0"/>
                </a:solidFill>
              </a:rPr>
              <a:t>Smoot-Hawley</a:t>
            </a:r>
            <a:r>
              <a:rPr lang="cs-CZ" b="1" dirty="0">
                <a:solidFill>
                  <a:srgbClr val="0070C0"/>
                </a:solidFill>
              </a:rPr>
              <a:t> 1930 </a:t>
            </a:r>
            <a:r>
              <a:rPr lang="cs-CZ" dirty="0"/>
              <a:t>(20tis. položek) –  US již tak významné, že </a:t>
            </a:r>
            <a:r>
              <a:rPr lang="cs-CZ" b="1" dirty="0"/>
              <a:t>dopad</a:t>
            </a:r>
            <a:r>
              <a:rPr lang="cs-CZ" dirty="0"/>
              <a:t> na SE;</a:t>
            </a:r>
          </a:p>
          <a:p>
            <a:pPr lvl="1"/>
            <a:endParaRPr lang="cs-CZ" sz="1300" dirty="0"/>
          </a:p>
          <a:p>
            <a:r>
              <a:rPr lang="cs-CZ" b="1" dirty="0">
                <a:solidFill>
                  <a:srgbClr val="0070C0"/>
                </a:solidFill>
              </a:rPr>
              <a:t>Cla</a:t>
            </a:r>
            <a:r>
              <a:rPr lang="cs-CZ" dirty="0">
                <a:solidFill>
                  <a:srgbClr val="0070C0"/>
                </a:solidFill>
              </a:rPr>
              <a:t> </a:t>
            </a:r>
            <a:r>
              <a:rPr lang="cs-CZ" dirty="0"/>
              <a:t>na </a:t>
            </a:r>
            <a:r>
              <a:rPr lang="cs-CZ" b="1" dirty="0"/>
              <a:t>potraviny</a:t>
            </a:r>
            <a:r>
              <a:rPr lang="cs-CZ" dirty="0"/>
              <a:t> </a:t>
            </a:r>
            <a:r>
              <a:rPr lang="cs-CZ" b="1" dirty="0"/>
              <a:t>1931</a:t>
            </a:r>
            <a:r>
              <a:rPr lang="cs-CZ" dirty="0"/>
              <a:t>: 53% FRA, 60% AUT, 75% Jugo, 80% ČS, GER, SPA, 100% BEL, POL (Tab.);</a:t>
            </a:r>
          </a:p>
          <a:p>
            <a:r>
              <a:rPr lang="cs-CZ" b="1" dirty="0"/>
              <a:t>Směnné relace proti</a:t>
            </a:r>
            <a:r>
              <a:rPr lang="cs-CZ" dirty="0"/>
              <a:t> exportérům </a:t>
            </a:r>
            <a:r>
              <a:rPr lang="cs-CZ" b="1" dirty="0"/>
              <a:t>komodit</a:t>
            </a:r>
            <a:r>
              <a:rPr lang="cs-CZ" dirty="0"/>
              <a:t> – </a:t>
            </a:r>
            <a:r>
              <a:rPr lang="cs-CZ" b="1" dirty="0"/>
              <a:t>půjčky</a:t>
            </a:r>
            <a:r>
              <a:rPr lang="cs-CZ" dirty="0"/>
              <a:t>; od </a:t>
            </a:r>
            <a:r>
              <a:rPr lang="cs-CZ" b="1" dirty="0"/>
              <a:t>1928</a:t>
            </a:r>
            <a:r>
              <a:rPr lang="cs-CZ" dirty="0"/>
              <a:t> </a:t>
            </a:r>
            <a:r>
              <a:rPr lang="cs-CZ" b="1" dirty="0"/>
              <a:t>klesá</a:t>
            </a:r>
            <a:r>
              <a:rPr lang="cs-CZ" dirty="0"/>
              <a:t> </a:t>
            </a:r>
            <a:r>
              <a:rPr lang="cs-CZ" b="1" dirty="0"/>
              <a:t>objem </a:t>
            </a:r>
            <a:r>
              <a:rPr lang="cs-CZ" b="1" dirty="0">
                <a:solidFill>
                  <a:srgbClr val="0070C0"/>
                </a:solidFill>
              </a:rPr>
              <a:t>půjček</a:t>
            </a:r>
            <a:r>
              <a:rPr lang="cs-CZ" b="1" dirty="0"/>
              <a:t> </a:t>
            </a:r>
            <a:r>
              <a:rPr lang="cs-CZ" dirty="0"/>
              <a:t>a </a:t>
            </a:r>
            <a:r>
              <a:rPr lang="cs-CZ" b="1" dirty="0"/>
              <a:t>neřešitelné</a:t>
            </a:r>
            <a:r>
              <a:rPr lang="cs-CZ" dirty="0"/>
              <a:t> problémy (omezení dovozu, posílení vývozu – devalvace);</a:t>
            </a:r>
          </a:p>
          <a:p>
            <a:r>
              <a:rPr lang="cs-CZ" b="1" dirty="0"/>
              <a:t>Omezena </a:t>
            </a:r>
            <a:r>
              <a:rPr lang="cs-CZ" b="1" dirty="0">
                <a:solidFill>
                  <a:srgbClr val="0070C0"/>
                </a:solidFill>
              </a:rPr>
              <a:t>migrace</a:t>
            </a:r>
            <a:r>
              <a:rPr lang="cs-CZ" b="1" dirty="0"/>
              <a:t> </a:t>
            </a:r>
            <a:r>
              <a:rPr lang="cs-CZ" dirty="0"/>
              <a:t>– imigrační zákon </a:t>
            </a:r>
            <a:r>
              <a:rPr lang="cs-CZ" b="1" dirty="0"/>
              <a:t>1924</a:t>
            </a:r>
            <a:r>
              <a:rPr lang="cs-CZ" dirty="0"/>
              <a:t> </a:t>
            </a:r>
            <a:r>
              <a:rPr lang="cs-CZ" b="1" dirty="0"/>
              <a:t>US</a:t>
            </a:r>
            <a:r>
              <a:rPr lang="cs-CZ" dirty="0"/>
              <a:t> (vyloučení Asiatů a Židů);</a:t>
            </a:r>
          </a:p>
          <a:p>
            <a:r>
              <a:rPr lang="cs-CZ" dirty="0"/>
              <a:t>Rozpad </a:t>
            </a:r>
            <a:r>
              <a:rPr lang="cs-CZ" b="1" dirty="0"/>
              <a:t>zlatého standardu </a:t>
            </a:r>
            <a:r>
              <a:rPr lang="cs-CZ" dirty="0"/>
              <a:t>GB 1931; US 1933 a 70% devalvace;  </a:t>
            </a:r>
          </a:p>
        </p:txBody>
      </p:sp>
    </p:spTree>
    <p:extLst>
      <p:ext uri="{BB962C8B-B14F-4D97-AF65-F5344CB8AC3E}">
        <p14:creationId xmlns:p14="http://schemas.microsoft.com/office/powerpoint/2010/main" val="7928373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upload.wikimedia.org/wikipedia/commons/thumb/4/41/Map_Europe_1923-en.svg/2000px-Map_Europe_1923-en.svg.png">
            <a:extLst>
              <a:ext uri="{FF2B5EF4-FFF2-40B4-BE49-F238E27FC236}">
                <a16:creationId xmlns:a16="http://schemas.microsoft.com/office/drawing/2014/main" id="{2AB957A5-7930-41FF-BD34-07D6A2B163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601" y="333375"/>
            <a:ext cx="8926513" cy="605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9656" y="332656"/>
            <a:ext cx="6674175" cy="5832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06125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af 3"/>
          <p:cNvGraphicFramePr>
            <a:graphicFrameLocks/>
          </p:cNvGraphicFramePr>
          <p:nvPr>
            <p:extLst/>
          </p:nvPr>
        </p:nvGraphicFramePr>
        <p:xfrm>
          <a:off x="2567496" y="1844824"/>
          <a:ext cx="6624960" cy="44679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ovéPole 4"/>
          <p:cNvSpPr txBox="1"/>
          <p:nvPr/>
        </p:nvSpPr>
        <p:spPr>
          <a:xfrm>
            <a:off x="3791744" y="620688"/>
            <a:ext cx="41764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 dirty="0" err="1"/>
              <a:t>Wheat</a:t>
            </a:r>
            <a:r>
              <a:rPr lang="cs-CZ" sz="3600" b="1" dirty="0"/>
              <a:t> - </a:t>
            </a:r>
            <a:r>
              <a:rPr lang="cs-CZ" sz="3600" b="1" dirty="0" err="1"/>
              <a:t>world</a:t>
            </a:r>
            <a:r>
              <a:rPr lang="cs-CZ" sz="3600" b="1" dirty="0"/>
              <a:t> </a:t>
            </a:r>
            <a:r>
              <a:rPr lang="cs-CZ" sz="3600" b="1" dirty="0" err="1"/>
              <a:t>price</a:t>
            </a:r>
            <a:r>
              <a:rPr lang="cs-CZ" sz="3600" b="1" dirty="0"/>
              <a:t> </a:t>
            </a:r>
          </a:p>
          <a:p>
            <a:pPr algn="ctr"/>
            <a:r>
              <a:rPr lang="cs-CZ" dirty="0"/>
              <a:t>(1996 GBP)</a:t>
            </a:r>
          </a:p>
        </p:txBody>
      </p:sp>
    </p:spTree>
    <p:extLst>
      <p:ext uri="{BB962C8B-B14F-4D97-AF65-F5344CB8AC3E}">
        <p14:creationId xmlns:p14="http://schemas.microsoft.com/office/powerpoint/2010/main" val="2983683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3759295"/>
              </p:ext>
            </p:extLst>
          </p:nvPr>
        </p:nvGraphicFramePr>
        <p:xfrm>
          <a:off x="2624958" y="836697"/>
          <a:ext cx="6624738" cy="5472623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17326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57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057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31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0578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0578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0578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219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 </a:t>
                      </a:r>
                      <a:endParaRPr lang="cs-CZ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Potraviny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Průmyslové zboží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19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 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rgbClr val="0070C0"/>
                          </a:solidFill>
                          <a:effectLst/>
                        </a:rPr>
                        <a:t>1913</a:t>
                      </a:r>
                      <a:endParaRPr lang="cs-CZ" sz="16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>
                          <a:solidFill>
                            <a:srgbClr val="0070C0"/>
                          </a:solidFill>
                          <a:effectLst/>
                        </a:rPr>
                        <a:t>1927</a:t>
                      </a:r>
                      <a:endParaRPr lang="cs-CZ" sz="1600" b="1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>
                          <a:solidFill>
                            <a:srgbClr val="0070C0"/>
                          </a:solidFill>
                          <a:effectLst/>
                        </a:rPr>
                        <a:t>1931</a:t>
                      </a:r>
                      <a:endParaRPr lang="cs-CZ" sz="1600" b="1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>
                          <a:solidFill>
                            <a:srgbClr val="0070C0"/>
                          </a:solidFill>
                          <a:effectLst/>
                        </a:rPr>
                        <a:t>1913</a:t>
                      </a:r>
                      <a:endParaRPr lang="cs-CZ" sz="1600" b="1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>
                          <a:solidFill>
                            <a:srgbClr val="0070C0"/>
                          </a:solidFill>
                          <a:effectLst/>
                        </a:rPr>
                        <a:t>1927</a:t>
                      </a:r>
                      <a:endParaRPr lang="cs-CZ" sz="1600" b="1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rgbClr val="0070C0"/>
                          </a:solidFill>
                          <a:effectLst/>
                        </a:rPr>
                        <a:t>1931</a:t>
                      </a:r>
                      <a:endParaRPr lang="cs-CZ" sz="16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19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Belgie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25,5</a:t>
                      </a:r>
                      <a:endParaRPr lang="cs-CZ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11,8</a:t>
                      </a:r>
                      <a:endParaRPr lang="cs-CZ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FF0000"/>
                          </a:solidFill>
                          <a:effectLst/>
                        </a:rPr>
                        <a:t>23,7</a:t>
                      </a:r>
                      <a:endParaRPr lang="cs-CZ" sz="16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9,5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11,6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FF0000"/>
                          </a:solidFill>
                          <a:effectLst/>
                        </a:rPr>
                        <a:t>13,0</a:t>
                      </a:r>
                      <a:endParaRPr lang="cs-CZ" sz="16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19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Bulharsko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24,7</a:t>
                      </a:r>
                      <a:endParaRPr lang="cs-CZ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79,0</a:t>
                      </a:r>
                      <a:endParaRPr lang="cs-CZ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FF0000"/>
                          </a:solidFill>
                          <a:effectLst/>
                        </a:rPr>
                        <a:t>133,0</a:t>
                      </a:r>
                      <a:endParaRPr lang="cs-CZ" sz="16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19,5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75,0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rgbClr val="FF0000"/>
                          </a:solidFill>
                          <a:effectLst/>
                        </a:rPr>
                        <a:t>90,0</a:t>
                      </a:r>
                      <a:endParaRPr lang="cs-CZ" sz="16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19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Československo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29,1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36,3</a:t>
                      </a:r>
                      <a:endParaRPr lang="cs-CZ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FF0000"/>
                          </a:solidFill>
                          <a:effectLst/>
                        </a:rPr>
                        <a:t>84,0</a:t>
                      </a:r>
                      <a:endParaRPr lang="cs-CZ" sz="16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19,3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35,8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rgbClr val="FF0000"/>
                          </a:solidFill>
                          <a:effectLst/>
                        </a:rPr>
                        <a:t>36,5</a:t>
                      </a:r>
                      <a:endParaRPr lang="cs-CZ" sz="16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19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Finsko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49,0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57,5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FF0000"/>
                          </a:solidFill>
                          <a:effectLst/>
                        </a:rPr>
                        <a:t>102,0</a:t>
                      </a:r>
                      <a:endParaRPr lang="cs-CZ" sz="16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37,6</a:t>
                      </a:r>
                      <a:endParaRPr lang="cs-CZ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17,8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FF0000"/>
                          </a:solidFill>
                          <a:effectLst/>
                        </a:rPr>
                        <a:t>22,7</a:t>
                      </a:r>
                      <a:endParaRPr lang="cs-CZ" sz="16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19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Francie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29,2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19,1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FF0000"/>
                          </a:solidFill>
                          <a:effectLst/>
                        </a:rPr>
                        <a:t>53,0</a:t>
                      </a:r>
                      <a:endParaRPr lang="cs-CZ" sz="16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16,3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25,8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FF0000"/>
                          </a:solidFill>
                          <a:effectLst/>
                        </a:rPr>
                        <a:t>29,0</a:t>
                      </a:r>
                      <a:endParaRPr lang="cs-CZ" sz="16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19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Itálie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22,0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24,5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FF0000"/>
                          </a:solidFill>
                          <a:effectLst/>
                        </a:rPr>
                        <a:t>66,0</a:t>
                      </a:r>
                      <a:endParaRPr lang="cs-CZ" sz="16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14,6</a:t>
                      </a:r>
                      <a:endParaRPr lang="cs-CZ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28,3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rgbClr val="FF0000"/>
                          </a:solidFill>
                          <a:effectLst/>
                        </a:rPr>
                        <a:t>41,8</a:t>
                      </a:r>
                      <a:endParaRPr lang="cs-CZ" sz="16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19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Jugoslávie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31,6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43,7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FF0000"/>
                          </a:solidFill>
                          <a:effectLst/>
                        </a:rPr>
                        <a:t>75,0</a:t>
                      </a:r>
                      <a:endParaRPr lang="cs-CZ" sz="16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18,0</a:t>
                      </a:r>
                      <a:endParaRPr lang="cs-CZ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28,0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rgbClr val="FF0000"/>
                          </a:solidFill>
                          <a:effectLst/>
                        </a:rPr>
                        <a:t>32,8</a:t>
                      </a:r>
                      <a:endParaRPr lang="cs-CZ" sz="16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19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Maďarsko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29,1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31,5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FF0000"/>
                          </a:solidFill>
                          <a:effectLst/>
                        </a:rPr>
                        <a:t>60,0</a:t>
                      </a:r>
                      <a:endParaRPr lang="cs-CZ" sz="16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19,3</a:t>
                      </a:r>
                      <a:endParaRPr lang="cs-CZ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31,8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rgbClr val="FF0000"/>
                          </a:solidFill>
                          <a:effectLst/>
                        </a:rPr>
                        <a:t>42,6</a:t>
                      </a:r>
                      <a:endParaRPr lang="cs-CZ" sz="16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19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Německo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21,8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27,4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FF0000"/>
                          </a:solidFill>
                          <a:effectLst/>
                        </a:rPr>
                        <a:t>82,5</a:t>
                      </a:r>
                      <a:endParaRPr lang="cs-CZ" sz="16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10,0</a:t>
                      </a:r>
                      <a:endParaRPr lang="cs-CZ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19,0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FF0000"/>
                          </a:solidFill>
                          <a:effectLst/>
                        </a:rPr>
                        <a:t>18,3</a:t>
                      </a:r>
                      <a:endParaRPr lang="cs-CZ" sz="16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219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Polsko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69,4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72,0</a:t>
                      </a:r>
                      <a:endParaRPr lang="cs-CZ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FF0000"/>
                          </a:solidFill>
                          <a:effectLst/>
                        </a:rPr>
                        <a:t>110,0</a:t>
                      </a:r>
                      <a:endParaRPr lang="cs-CZ" sz="16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85,0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55,6</a:t>
                      </a:r>
                      <a:endParaRPr lang="cs-CZ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rgbClr val="FF0000"/>
                          </a:solidFill>
                          <a:effectLst/>
                        </a:rPr>
                        <a:t>52,0</a:t>
                      </a:r>
                      <a:endParaRPr lang="cs-CZ" sz="16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219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Rakousko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29,1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16,5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FF0000"/>
                          </a:solidFill>
                          <a:effectLst/>
                        </a:rPr>
                        <a:t>59,5</a:t>
                      </a:r>
                      <a:endParaRPr lang="cs-CZ" sz="16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19,3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21,0</a:t>
                      </a:r>
                      <a:endParaRPr lang="cs-CZ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FF0000"/>
                          </a:solidFill>
                          <a:effectLst/>
                        </a:rPr>
                        <a:t>27,7</a:t>
                      </a:r>
                      <a:endParaRPr lang="cs-CZ" sz="16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219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Rumunsko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34,7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45,6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FF0000"/>
                          </a:solidFill>
                          <a:effectLst/>
                        </a:rPr>
                        <a:t>87,5</a:t>
                      </a:r>
                      <a:endParaRPr lang="cs-CZ" sz="16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25,5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48,5</a:t>
                      </a:r>
                      <a:endParaRPr lang="cs-CZ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rgbClr val="FF0000"/>
                          </a:solidFill>
                          <a:effectLst/>
                        </a:rPr>
                        <a:t>55,0</a:t>
                      </a:r>
                      <a:endParaRPr lang="cs-CZ" sz="16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219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Španělsko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41,5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45,2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FF0000"/>
                          </a:solidFill>
                          <a:effectLst/>
                        </a:rPr>
                        <a:t>80,5</a:t>
                      </a:r>
                      <a:endParaRPr lang="cs-CZ" sz="16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42,5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62,7</a:t>
                      </a:r>
                      <a:endParaRPr lang="cs-CZ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rgbClr val="FF0000"/>
                          </a:solidFill>
                          <a:effectLst/>
                        </a:rPr>
                        <a:t>75,5</a:t>
                      </a:r>
                      <a:endParaRPr lang="cs-CZ" sz="16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219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Švédsko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24,2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21,5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FF0000"/>
                          </a:solidFill>
                          <a:effectLst/>
                        </a:rPr>
                        <a:t>39,0</a:t>
                      </a:r>
                      <a:endParaRPr lang="cs-CZ" sz="16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24,5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20,8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FF0000"/>
                          </a:solidFill>
                          <a:effectLst/>
                        </a:rPr>
                        <a:t>23,5</a:t>
                      </a:r>
                      <a:endParaRPr lang="cs-CZ" sz="16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219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Švýcarsko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14,7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21,5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FF0000"/>
                          </a:solidFill>
                          <a:effectLst/>
                        </a:rPr>
                        <a:t>42,2</a:t>
                      </a:r>
                      <a:endParaRPr lang="cs-CZ" sz="16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9,3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17,6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FF0000"/>
                          </a:solidFill>
                          <a:effectLst/>
                        </a:rPr>
                        <a:t>22,0</a:t>
                      </a:r>
                      <a:endParaRPr lang="cs-CZ" sz="16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821066" y="263406"/>
            <a:ext cx="911499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000" b="1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Cla v evropských zemích 1913 – 1931</a:t>
            </a:r>
            <a:r>
              <a:rPr lang="cs-CZ" sz="200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 (</a:t>
            </a:r>
            <a:r>
              <a:rPr lang="cs-CZ" sz="2000" dirty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ad </a:t>
            </a:r>
            <a:r>
              <a:rPr lang="cs-CZ" sz="2000" dirty="0" err="1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valorem</a:t>
            </a:r>
            <a:r>
              <a:rPr lang="cs-CZ" sz="2000" dirty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cs-CZ" sz="200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ekvivalenty v procentech)</a:t>
            </a:r>
            <a:endParaRPr lang="cs-CZ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1512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>
            <a:normAutofit/>
          </a:bodyPr>
          <a:lstStyle/>
          <a:p>
            <a:r>
              <a:rPr lang="cs-CZ" sz="3200" b="1" dirty="0">
                <a:solidFill>
                  <a:srgbClr val="0070C0"/>
                </a:solidFill>
                <a:latin typeface="+mn-lt"/>
              </a:rPr>
              <a:t>Hospodářská krize </a:t>
            </a:r>
            <a:r>
              <a:rPr lang="cs-CZ" sz="3200" b="1" dirty="0">
                <a:latin typeface="+mn-lt"/>
              </a:rPr>
              <a:t>ve světové ekonomice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69302" y="1217190"/>
            <a:ext cx="11001081" cy="630932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cs-CZ" sz="2000" dirty="0"/>
              <a:t>Monetární expanze + úvěrový boom – </a:t>
            </a:r>
            <a:r>
              <a:rPr lang="cs-CZ" sz="2000" b="1" dirty="0"/>
              <a:t>akciová</a:t>
            </a:r>
            <a:r>
              <a:rPr lang="cs-CZ" sz="2000" dirty="0"/>
              <a:t> a nemovitostní </a:t>
            </a:r>
            <a:r>
              <a:rPr lang="cs-CZ" sz="2000" b="1" dirty="0"/>
              <a:t>bublina</a:t>
            </a:r>
            <a:r>
              <a:rPr lang="cs-CZ" sz="2000" dirty="0"/>
              <a:t> v </a:t>
            </a:r>
            <a:r>
              <a:rPr lang="cs-CZ" sz="2000" b="1" dirty="0"/>
              <a:t>US</a:t>
            </a:r>
            <a:r>
              <a:rPr lang="cs-CZ" sz="2000" dirty="0"/>
              <a:t> – FED restrikce černý čtvrtek 24.10.1929 (</a:t>
            </a:r>
            <a:r>
              <a:rPr lang="cs-CZ" sz="2000" b="1" dirty="0"/>
              <a:t>krach </a:t>
            </a:r>
            <a:r>
              <a:rPr lang="cs-CZ" sz="2000" b="1" dirty="0">
                <a:solidFill>
                  <a:srgbClr val="0070C0"/>
                </a:solidFill>
              </a:rPr>
              <a:t>NY burzy</a:t>
            </a:r>
            <a:r>
              <a:rPr lang="cs-CZ" sz="2000" dirty="0"/>
              <a:t>);</a:t>
            </a:r>
          </a:p>
          <a:p>
            <a:pPr>
              <a:spcBef>
                <a:spcPts val="0"/>
              </a:spcBef>
            </a:pPr>
            <a:r>
              <a:rPr lang="cs-CZ" sz="2000" b="1" dirty="0"/>
              <a:t>Pokles</a:t>
            </a:r>
            <a:r>
              <a:rPr lang="cs-CZ" sz="2000" dirty="0"/>
              <a:t> </a:t>
            </a:r>
            <a:r>
              <a:rPr lang="cs-CZ" sz="2000" b="1" dirty="0">
                <a:solidFill>
                  <a:srgbClr val="0070C0"/>
                </a:solidFill>
              </a:rPr>
              <a:t>peněžní zásoby </a:t>
            </a:r>
            <a:r>
              <a:rPr lang="cs-CZ" sz="2000" dirty="0"/>
              <a:t>1929-1932 o </a:t>
            </a:r>
            <a:r>
              <a:rPr lang="cs-CZ" sz="2000" b="1" dirty="0"/>
              <a:t>třetinu</a:t>
            </a:r>
            <a:r>
              <a:rPr lang="cs-CZ" sz="2000" dirty="0"/>
              <a:t> (FED), </a:t>
            </a:r>
            <a:r>
              <a:rPr lang="cs-CZ" sz="2000" b="1" dirty="0"/>
              <a:t>pády bank</a:t>
            </a:r>
            <a:r>
              <a:rPr lang="cs-CZ" sz="2000" dirty="0"/>
              <a:t>; </a:t>
            </a:r>
          </a:p>
          <a:p>
            <a:pPr>
              <a:spcBef>
                <a:spcPts val="0"/>
              </a:spcBef>
            </a:pPr>
            <a:endParaRPr lang="cs-CZ" sz="600" dirty="0"/>
          </a:p>
          <a:p>
            <a:pPr>
              <a:spcBef>
                <a:spcPts val="0"/>
              </a:spcBef>
            </a:pPr>
            <a:r>
              <a:rPr lang="cs-CZ" sz="2000" b="1" dirty="0">
                <a:solidFill>
                  <a:srgbClr val="0070C0"/>
                </a:solidFill>
              </a:rPr>
              <a:t>S-H</a:t>
            </a:r>
            <a:r>
              <a:rPr lang="cs-CZ" sz="2000" b="1" dirty="0"/>
              <a:t> </a:t>
            </a:r>
            <a:r>
              <a:rPr lang="cs-CZ" sz="2000" dirty="0"/>
              <a:t>sazebník </a:t>
            </a:r>
            <a:r>
              <a:rPr lang="cs-CZ" sz="2000" b="1" dirty="0"/>
              <a:t>následován</a:t>
            </a:r>
            <a:r>
              <a:rPr lang="cs-CZ" sz="2000" dirty="0"/>
              <a:t> </a:t>
            </a:r>
            <a:r>
              <a:rPr lang="cs-CZ" sz="2000" b="1" dirty="0"/>
              <a:t>Evropou</a:t>
            </a:r>
            <a:r>
              <a:rPr lang="cs-CZ" sz="2000" dirty="0"/>
              <a:t> – pád </a:t>
            </a:r>
            <a:r>
              <a:rPr lang="cs-CZ" sz="2000" b="1" dirty="0" err="1">
                <a:solidFill>
                  <a:srgbClr val="0070C0"/>
                </a:solidFill>
              </a:rPr>
              <a:t>Creditanstalt</a:t>
            </a:r>
            <a:r>
              <a:rPr lang="cs-CZ" sz="2000" dirty="0">
                <a:solidFill>
                  <a:srgbClr val="0070C0"/>
                </a:solidFill>
              </a:rPr>
              <a:t> </a:t>
            </a:r>
            <a:r>
              <a:rPr lang="cs-CZ" sz="2000" b="1" dirty="0">
                <a:solidFill>
                  <a:srgbClr val="0070C0"/>
                </a:solidFill>
              </a:rPr>
              <a:t>1931</a:t>
            </a:r>
            <a:r>
              <a:rPr lang="cs-CZ" sz="2000" dirty="0"/>
              <a:t>; </a:t>
            </a:r>
            <a:r>
              <a:rPr lang="cs-CZ" sz="2000" b="1" dirty="0"/>
              <a:t>bankrot</a:t>
            </a:r>
            <a:r>
              <a:rPr lang="cs-CZ" sz="2000" dirty="0"/>
              <a:t> US </a:t>
            </a:r>
            <a:r>
              <a:rPr lang="cs-CZ" sz="2000" b="1" dirty="0"/>
              <a:t>farmářů</a:t>
            </a:r>
            <a:r>
              <a:rPr lang="cs-CZ" sz="2000" dirty="0"/>
              <a:t> – </a:t>
            </a:r>
            <a:r>
              <a:rPr lang="cs-CZ" sz="2000" b="1" dirty="0"/>
              <a:t>runy</a:t>
            </a:r>
            <a:r>
              <a:rPr lang="cs-CZ" sz="2000" dirty="0"/>
              <a:t> na banky;</a:t>
            </a:r>
          </a:p>
          <a:p>
            <a:pPr>
              <a:spcBef>
                <a:spcPts val="0"/>
              </a:spcBef>
            </a:pPr>
            <a:r>
              <a:rPr lang="cs-CZ" sz="2000" dirty="0"/>
              <a:t>Snížení objemu </a:t>
            </a:r>
            <a:r>
              <a:rPr lang="cs-CZ" sz="2000" b="1" dirty="0"/>
              <a:t>zahraničních </a:t>
            </a:r>
            <a:r>
              <a:rPr lang="cs-CZ" sz="2000" b="1" dirty="0">
                <a:solidFill>
                  <a:srgbClr val="0070C0"/>
                </a:solidFill>
              </a:rPr>
              <a:t>půjček</a:t>
            </a:r>
            <a:r>
              <a:rPr lang="cs-CZ" sz="2000" b="1" dirty="0"/>
              <a:t> </a:t>
            </a:r>
            <a:r>
              <a:rPr lang="cs-CZ" sz="2000" dirty="0"/>
              <a:t>z </a:t>
            </a:r>
            <a:r>
              <a:rPr lang="cs-CZ" sz="2000" b="1" dirty="0"/>
              <a:t>1,5mld 1930 </a:t>
            </a:r>
            <a:r>
              <a:rPr lang="cs-CZ" sz="2000" dirty="0"/>
              <a:t>na </a:t>
            </a:r>
            <a:r>
              <a:rPr lang="cs-CZ" sz="2000" b="1" dirty="0"/>
              <a:t>30mil</a:t>
            </a:r>
            <a:r>
              <a:rPr lang="cs-CZ" sz="2000" dirty="0"/>
              <a:t>. 1931; </a:t>
            </a:r>
            <a:r>
              <a:rPr lang="cs-CZ" sz="2000" b="1" dirty="0"/>
              <a:t>GER</a:t>
            </a:r>
            <a:r>
              <a:rPr lang="cs-CZ" sz="2000" dirty="0"/>
              <a:t> – obrácení toku peněz a </a:t>
            </a:r>
            <a:r>
              <a:rPr lang="cs-CZ" sz="2000" b="1" dirty="0"/>
              <a:t>kolaps</a:t>
            </a:r>
            <a:r>
              <a:rPr lang="cs-CZ" sz="2000" dirty="0"/>
              <a:t> </a:t>
            </a:r>
            <a:r>
              <a:rPr lang="cs-CZ" sz="2000" b="1" dirty="0"/>
              <a:t>bankovního systému</a:t>
            </a:r>
            <a:r>
              <a:rPr lang="cs-CZ" sz="2000" dirty="0"/>
              <a:t>;</a:t>
            </a:r>
          </a:p>
          <a:p>
            <a:pPr>
              <a:spcBef>
                <a:spcPts val="0"/>
              </a:spcBef>
            </a:pPr>
            <a:endParaRPr lang="cs-CZ" sz="600" dirty="0"/>
          </a:p>
          <a:p>
            <a:pPr>
              <a:spcBef>
                <a:spcPts val="0"/>
              </a:spcBef>
            </a:pPr>
            <a:r>
              <a:rPr lang="cs-CZ" sz="2000" b="1" dirty="0"/>
              <a:t>Nevídaná krize </a:t>
            </a:r>
            <a:r>
              <a:rPr lang="cs-CZ" sz="2000" dirty="0"/>
              <a:t>– </a:t>
            </a:r>
            <a:r>
              <a:rPr lang="cs-CZ" sz="2000" b="1" dirty="0">
                <a:solidFill>
                  <a:srgbClr val="0070C0"/>
                </a:solidFill>
              </a:rPr>
              <a:t>nezaměstnanost</a:t>
            </a:r>
            <a:r>
              <a:rPr lang="cs-CZ" sz="2000" dirty="0">
                <a:solidFill>
                  <a:srgbClr val="0070C0"/>
                </a:solidFill>
              </a:rPr>
              <a:t> </a:t>
            </a:r>
            <a:r>
              <a:rPr lang="cs-CZ" sz="2000" dirty="0"/>
              <a:t>nejvyšší v sektorech s minimálními alternativami (zemědělství, hornictví, dřevo) – </a:t>
            </a:r>
            <a:r>
              <a:rPr lang="cs-CZ" sz="2000" b="1" dirty="0"/>
              <a:t>podpory</a:t>
            </a:r>
            <a:r>
              <a:rPr lang="cs-CZ" sz="2000" dirty="0"/>
              <a:t> jen jako pojištění pro členy odborů – hlad (charita); (Tab.)</a:t>
            </a:r>
          </a:p>
          <a:p>
            <a:pPr>
              <a:spcBef>
                <a:spcPts val="0"/>
              </a:spcBef>
            </a:pPr>
            <a:endParaRPr lang="cs-CZ" sz="600" dirty="0"/>
          </a:p>
          <a:p>
            <a:pPr>
              <a:spcBef>
                <a:spcPts val="0"/>
              </a:spcBef>
            </a:pPr>
            <a:r>
              <a:rPr lang="cs-CZ" sz="2000" b="1" dirty="0">
                <a:solidFill>
                  <a:srgbClr val="0070C0"/>
                </a:solidFill>
              </a:rPr>
              <a:t>Mezinárodní</a:t>
            </a:r>
            <a:r>
              <a:rPr lang="cs-CZ" sz="2000" dirty="0">
                <a:solidFill>
                  <a:srgbClr val="0070C0"/>
                </a:solidFill>
              </a:rPr>
              <a:t> </a:t>
            </a:r>
            <a:r>
              <a:rPr lang="cs-CZ" sz="2000" b="1" dirty="0">
                <a:solidFill>
                  <a:srgbClr val="0070C0"/>
                </a:solidFill>
              </a:rPr>
              <a:t>obchod</a:t>
            </a:r>
            <a:r>
              <a:rPr lang="cs-CZ" sz="2000" dirty="0">
                <a:solidFill>
                  <a:srgbClr val="0070C0"/>
                </a:solidFill>
              </a:rPr>
              <a:t> </a:t>
            </a:r>
            <a:r>
              <a:rPr lang="cs-CZ" sz="2000" dirty="0"/>
              <a:t>spadl na </a:t>
            </a:r>
            <a:r>
              <a:rPr lang="cs-CZ" sz="2000" b="1" dirty="0"/>
              <a:t>třetinu</a:t>
            </a:r>
            <a:r>
              <a:rPr lang="cs-CZ" sz="2000" dirty="0"/>
              <a:t> nominálně a reálně o třetinu;</a:t>
            </a:r>
          </a:p>
          <a:p>
            <a:pPr>
              <a:spcBef>
                <a:spcPts val="0"/>
              </a:spcBef>
            </a:pPr>
            <a:endParaRPr lang="cs-CZ" sz="800" dirty="0"/>
          </a:p>
          <a:p>
            <a:pPr>
              <a:spcBef>
                <a:spcPts val="0"/>
              </a:spcBef>
            </a:pPr>
            <a:r>
              <a:rPr lang="cs-CZ" sz="2000" b="1" dirty="0" err="1">
                <a:solidFill>
                  <a:srgbClr val="0070C0"/>
                </a:solidFill>
              </a:rPr>
              <a:t>DCs</a:t>
            </a:r>
            <a:r>
              <a:rPr lang="cs-CZ" sz="2000" dirty="0"/>
              <a:t> – </a:t>
            </a:r>
            <a:r>
              <a:rPr lang="cs-CZ" sz="2000" b="1" dirty="0"/>
              <a:t>pokles</a:t>
            </a:r>
            <a:r>
              <a:rPr lang="cs-CZ" sz="2000" dirty="0"/>
              <a:t> </a:t>
            </a:r>
            <a:r>
              <a:rPr lang="cs-CZ" sz="2000" b="1" dirty="0"/>
              <a:t>poptávky</a:t>
            </a:r>
            <a:r>
              <a:rPr lang="cs-CZ" sz="2000" dirty="0"/>
              <a:t> po </a:t>
            </a:r>
            <a:r>
              <a:rPr lang="cs-CZ" sz="2000" b="1" dirty="0"/>
              <a:t>koloniálním</a:t>
            </a:r>
            <a:r>
              <a:rPr lang="cs-CZ" sz="2000" dirty="0"/>
              <a:t> zboží a </a:t>
            </a:r>
            <a:r>
              <a:rPr lang="cs-CZ" sz="2000" b="1" dirty="0"/>
              <a:t>surovinách</a:t>
            </a:r>
            <a:r>
              <a:rPr lang="cs-CZ" sz="2000" dirty="0"/>
              <a:t> (káva -53%, vlna -72%, hovězí -53% kaučuk -84%, čaj -62%); </a:t>
            </a:r>
            <a:r>
              <a:rPr lang="cs-CZ" sz="2000" b="1" dirty="0"/>
              <a:t>propady exportních příjmů </a:t>
            </a:r>
            <a:r>
              <a:rPr lang="cs-CZ" sz="2000" dirty="0"/>
              <a:t>v </a:t>
            </a:r>
            <a:r>
              <a:rPr lang="cs-CZ" sz="2000" b="1" dirty="0"/>
              <a:t>LATAM</a:t>
            </a:r>
            <a:r>
              <a:rPr lang="cs-CZ" sz="2000" dirty="0"/>
              <a:t> a </a:t>
            </a:r>
            <a:r>
              <a:rPr lang="cs-CZ" sz="2000" b="1" dirty="0"/>
              <a:t>Asii</a:t>
            </a:r>
            <a:r>
              <a:rPr lang="cs-CZ" sz="2000" dirty="0"/>
              <a:t> o 50%, </a:t>
            </a:r>
            <a:r>
              <a:rPr lang="cs-CZ" sz="2000" b="1" dirty="0"/>
              <a:t>Číně</a:t>
            </a:r>
            <a:r>
              <a:rPr lang="cs-CZ" sz="2000" dirty="0"/>
              <a:t> 75%, </a:t>
            </a:r>
            <a:r>
              <a:rPr lang="cs-CZ" sz="2000" b="1" dirty="0"/>
              <a:t>Africe</a:t>
            </a:r>
            <a:r>
              <a:rPr lang="cs-CZ" sz="2000" dirty="0"/>
              <a:t> o 40%; deflace vedla k zvýšení dluhové služby- </a:t>
            </a:r>
            <a:r>
              <a:rPr lang="cs-CZ" sz="2000" b="1" dirty="0"/>
              <a:t>bankroty</a:t>
            </a:r>
            <a:r>
              <a:rPr lang="cs-CZ" sz="2000" dirty="0"/>
              <a:t> (kromě ARG celá LATAM);</a:t>
            </a:r>
          </a:p>
          <a:p>
            <a:pPr>
              <a:spcBef>
                <a:spcPts val="0"/>
              </a:spcBef>
            </a:pPr>
            <a:endParaRPr lang="cs-CZ" sz="600" dirty="0"/>
          </a:p>
          <a:p>
            <a:pPr>
              <a:spcBef>
                <a:spcPts val="0"/>
              </a:spcBef>
            </a:pPr>
            <a:r>
              <a:rPr lang="cs-CZ" sz="2000" dirty="0"/>
              <a:t>Poměr </a:t>
            </a:r>
            <a:r>
              <a:rPr lang="cs-CZ" sz="2000" b="1" dirty="0" err="1">
                <a:solidFill>
                  <a:srgbClr val="0070C0"/>
                </a:solidFill>
              </a:rPr>
              <a:t>exp</a:t>
            </a:r>
            <a:r>
              <a:rPr lang="cs-CZ" sz="2000" b="1" dirty="0">
                <a:solidFill>
                  <a:srgbClr val="0070C0"/>
                </a:solidFill>
              </a:rPr>
              <a:t>/HDP</a:t>
            </a:r>
            <a:r>
              <a:rPr lang="cs-CZ" sz="2000" dirty="0">
                <a:solidFill>
                  <a:srgbClr val="0070C0"/>
                </a:solidFill>
              </a:rPr>
              <a:t> </a:t>
            </a:r>
            <a:r>
              <a:rPr lang="cs-CZ" sz="2000" dirty="0"/>
              <a:t>klesl </a:t>
            </a:r>
            <a:r>
              <a:rPr lang="cs-CZ" sz="2000" b="1" dirty="0"/>
              <a:t>ze 7,9% </a:t>
            </a:r>
            <a:r>
              <a:rPr lang="cs-CZ" sz="2000" dirty="0"/>
              <a:t>1913 na </a:t>
            </a:r>
            <a:r>
              <a:rPr lang="cs-CZ" sz="2000" b="1" dirty="0"/>
              <a:t>5,5%</a:t>
            </a:r>
            <a:r>
              <a:rPr lang="cs-CZ" sz="2000" dirty="0"/>
              <a:t> 1950; pro </a:t>
            </a:r>
            <a:r>
              <a:rPr lang="cs-CZ" sz="2000" b="1" dirty="0"/>
              <a:t>ZE</a:t>
            </a:r>
            <a:r>
              <a:rPr lang="cs-CZ" sz="2000" dirty="0"/>
              <a:t> byl </a:t>
            </a:r>
            <a:r>
              <a:rPr lang="cs-CZ" sz="2000" b="1" dirty="0"/>
              <a:t>8,7% </a:t>
            </a:r>
            <a:r>
              <a:rPr lang="cs-CZ" sz="2000" dirty="0"/>
              <a:t>(1950) nižší než 1913 (14,1%) i 1870 (8,8%);</a:t>
            </a:r>
          </a:p>
        </p:txBody>
      </p:sp>
    </p:spTree>
    <p:extLst>
      <p:ext uri="{BB962C8B-B14F-4D97-AF65-F5344CB8AC3E}">
        <p14:creationId xmlns:p14="http://schemas.microsoft.com/office/powerpoint/2010/main" val="32020428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ulka 3"/>
          <p:cNvGraphicFramePr>
            <a:graphicFrameLocks noGrp="1"/>
          </p:cNvGraphicFramePr>
          <p:nvPr>
            <p:extLst/>
          </p:nvPr>
        </p:nvGraphicFramePr>
        <p:xfrm>
          <a:off x="3359697" y="980729"/>
          <a:ext cx="5544615" cy="5229391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24110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33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33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8339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8339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007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 </a:t>
                      </a:r>
                      <a:endParaRPr lang="cs-CZ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1929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1930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1931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1932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0739">
                <a:tc grid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Průmyslová produkce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07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0" dirty="0">
                          <a:effectLst/>
                        </a:rPr>
                        <a:t>Svět (bez SSSR)</a:t>
                      </a:r>
                      <a:endParaRPr lang="cs-CZ" sz="18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100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87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75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64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07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0" dirty="0">
                          <a:effectLst/>
                        </a:rPr>
                        <a:t>Evropa (bez SSSR)</a:t>
                      </a:r>
                      <a:endParaRPr lang="cs-CZ" sz="18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100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92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81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72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07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0" dirty="0">
                          <a:effectLst/>
                        </a:rPr>
                        <a:t>Severní Amerika</a:t>
                      </a:r>
                      <a:endParaRPr lang="cs-CZ" sz="18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100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81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68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54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0739">
                <a:tc grid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Potraviny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07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0" dirty="0">
                          <a:effectLst/>
                        </a:rPr>
                        <a:t>Svět </a:t>
                      </a:r>
                      <a:endParaRPr lang="cs-CZ" sz="18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100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102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100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100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07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0">
                          <a:effectLst/>
                        </a:rPr>
                        <a:t>Evropa (bez SSSR)</a:t>
                      </a:r>
                      <a:endParaRPr lang="cs-CZ" sz="18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100</a:t>
                      </a:r>
                      <a:endParaRPr lang="cs-CZ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99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102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104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07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0" dirty="0">
                          <a:effectLst/>
                        </a:rPr>
                        <a:t>Severní Amerika</a:t>
                      </a:r>
                      <a:endParaRPr lang="cs-CZ" sz="18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100</a:t>
                      </a:r>
                      <a:endParaRPr lang="cs-CZ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102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103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100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0739">
                <a:tc grid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Suroviny</a:t>
                      </a:r>
                      <a:endParaRPr lang="cs-CZ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07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0">
                          <a:effectLst/>
                        </a:rPr>
                        <a:t>Svět </a:t>
                      </a:r>
                      <a:endParaRPr lang="cs-CZ" sz="18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100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94</a:t>
                      </a:r>
                      <a:endParaRPr lang="cs-CZ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85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75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07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0">
                          <a:effectLst/>
                        </a:rPr>
                        <a:t>Evropa (bez SSSR)</a:t>
                      </a:r>
                      <a:endParaRPr lang="cs-CZ" sz="18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100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90</a:t>
                      </a:r>
                      <a:endParaRPr lang="cs-CZ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82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73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007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0" dirty="0">
                          <a:effectLst/>
                        </a:rPr>
                        <a:t>Severní Amerika</a:t>
                      </a:r>
                      <a:endParaRPr lang="cs-CZ" sz="18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100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90</a:t>
                      </a:r>
                      <a:endParaRPr lang="cs-CZ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80</a:t>
                      </a:r>
                      <a:endParaRPr lang="cs-CZ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64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00739">
                <a:tc grid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Světové ceny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007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0">
                          <a:effectLst/>
                        </a:rPr>
                        <a:t>Potraviny</a:t>
                      </a:r>
                      <a:endParaRPr lang="cs-CZ" sz="18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100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84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66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85</a:t>
                      </a:r>
                      <a:endParaRPr lang="cs-CZ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007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0">
                          <a:effectLst/>
                        </a:rPr>
                        <a:t>Suroviny</a:t>
                      </a:r>
                      <a:endParaRPr lang="cs-CZ" sz="18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100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82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59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44</a:t>
                      </a:r>
                      <a:endParaRPr lang="cs-CZ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007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0" dirty="0">
                          <a:effectLst/>
                        </a:rPr>
                        <a:t>Výrobky</a:t>
                      </a:r>
                      <a:endParaRPr lang="cs-CZ" sz="18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100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94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78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64</a:t>
                      </a:r>
                      <a:endParaRPr lang="cs-CZ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935760" y="404664"/>
            <a:ext cx="461376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000" b="1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Světová produkce a ceny</a:t>
            </a:r>
            <a:r>
              <a:rPr lang="cs-CZ" sz="200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 (1929=100)</a:t>
            </a:r>
            <a:endParaRPr lang="cs-CZ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58074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4800" y="692151"/>
            <a:ext cx="9031288" cy="534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71121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ulka 3"/>
          <p:cNvGraphicFramePr>
            <a:graphicFrameLocks noGrp="1"/>
          </p:cNvGraphicFramePr>
          <p:nvPr>
            <p:extLst/>
          </p:nvPr>
        </p:nvGraphicFramePr>
        <p:xfrm>
          <a:off x="1991544" y="1772816"/>
          <a:ext cx="7635034" cy="3816424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16185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84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84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6849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6849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6849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6849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6849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6849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6849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4770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 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1927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1928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1929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1930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1931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1932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1933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1934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1935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70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Francie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79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91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100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100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89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rgbClr val="FF0000"/>
                          </a:solidFill>
                          <a:effectLst/>
                        </a:rPr>
                        <a:t>69</a:t>
                      </a:r>
                      <a:endParaRPr lang="cs-CZ" sz="20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77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71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67</a:t>
                      </a:r>
                      <a:endParaRPr lang="cs-CZ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70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Německo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102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99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100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86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68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rgbClr val="FF0000"/>
                          </a:solidFill>
                          <a:effectLst/>
                        </a:rPr>
                        <a:t>53</a:t>
                      </a:r>
                      <a:endParaRPr lang="cs-CZ" sz="20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61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80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94</a:t>
                      </a:r>
                      <a:endParaRPr lang="cs-CZ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70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Itálie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-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92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100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92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78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rgbClr val="FF0000"/>
                          </a:solidFill>
                          <a:effectLst/>
                        </a:rPr>
                        <a:t>67</a:t>
                      </a:r>
                      <a:endParaRPr lang="cs-CZ" sz="20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74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81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92</a:t>
                      </a:r>
                      <a:endParaRPr lang="cs-CZ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70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Japonsko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83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90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100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95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92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rgbClr val="FF0000"/>
                          </a:solidFill>
                          <a:effectLst/>
                        </a:rPr>
                        <a:t>98</a:t>
                      </a:r>
                      <a:endParaRPr lang="cs-CZ" sz="20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113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129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142</a:t>
                      </a:r>
                      <a:endParaRPr lang="cs-CZ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70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Polsko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87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100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100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82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70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rgbClr val="FF0000"/>
                          </a:solidFill>
                          <a:effectLst/>
                        </a:rPr>
                        <a:t>54</a:t>
                      </a:r>
                      <a:endParaRPr lang="cs-CZ" sz="20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56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63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66</a:t>
                      </a:r>
                      <a:endParaRPr lang="cs-CZ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70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Británie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96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94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100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92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84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rgbClr val="FF0000"/>
                          </a:solidFill>
                          <a:effectLst/>
                        </a:rPr>
                        <a:t>84</a:t>
                      </a:r>
                      <a:endParaRPr lang="cs-CZ" sz="20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88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99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106</a:t>
                      </a:r>
                      <a:endParaRPr lang="cs-CZ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770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Spojené státy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89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93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100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81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68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rgbClr val="FF0000"/>
                          </a:solidFill>
                          <a:effectLst/>
                        </a:rPr>
                        <a:t>54</a:t>
                      </a:r>
                      <a:endParaRPr lang="cs-CZ" sz="20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64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66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76</a:t>
                      </a:r>
                      <a:endParaRPr lang="cs-CZ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503713" y="1029433"/>
            <a:ext cx="545373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800" b="1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Průmyslová výroba</a:t>
            </a:r>
            <a:r>
              <a:rPr lang="cs-CZ" sz="280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 (1929=100)</a:t>
            </a:r>
            <a:endParaRPr lang="cs-CZ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03559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explorepahistory.com/kora/files/1/2/1-2-115F-25-ExplorePAHistory-a0k7o4-a_34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513" y="116633"/>
            <a:ext cx="8667669" cy="6509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49847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Obdélník 1">
            <a:extLst>
              <a:ext uri="{FF2B5EF4-FFF2-40B4-BE49-F238E27FC236}">
                <a16:creationId xmlns:a16="http://schemas.microsoft.com/office/drawing/2014/main" id="{63C5309A-8077-47F9-A75E-1B1788BB7D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1089" y="1028700"/>
            <a:ext cx="7705725" cy="378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cs-CZ" sz="2400" i="1">
                <a:latin typeface="Calibri" panose="020F0502020204030204" pitchFamily="34" charset="0"/>
              </a:rPr>
              <a:t>Norman Davies (1996)</a:t>
            </a:r>
            <a:r>
              <a:rPr lang="en-US" altLang="cs-CZ" sz="2400">
                <a:latin typeface="Calibri" panose="020F0502020204030204" pitchFamily="34" charset="0"/>
              </a:rPr>
              <a:t>: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n-US" altLang="cs-CZ" sz="2400">
              <a:latin typeface="Calibri" panose="020F0502020204030204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cs-CZ" sz="2400">
                <a:latin typeface="Calibri" panose="020F0502020204030204" pitchFamily="34" charset="0"/>
              </a:rPr>
              <a:t>“The effects of the Depression were psychological and political as well as purely economic.  Everyone from banker to bellboy was perplexed. The </a:t>
            </a:r>
            <a:r>
              <a:rPr lang="en-US" altLang="cs-CZ" sz="2400" b="1">
                <a:latin typeface="Calibri" panose="020F0502020204030204" pitchFamily="34" charset="0"/>
              </a:rPr>
              <a:t>Great War </a:t>
            </a:r>
            <a:r>
              <a:rPr lang="en-US" altLang="cs-CZ" sz="2400">
                <a:latin typeface="Calibri" panose="020F0502020204030204" pitchFamily="34" charset="0"/>
              </a:rPr>
              <a:t>had brought death and destruction; but it had also brought a purpose to life and full employment. </a:t>
            </a:r>
            <a:r>
              <a:rPr lang="en-US" altLang="cs-CZ" sz="2400" b="1">
                <a:latin typeface="Calibri" panose="020F0502020204030204" pitchFamily="34" charset="0"/>
              </a:rPr>
              <a:t>Peace</a:t>
            </a:r>
            <a:r>
              <a:rPr lang="en-US" altLang="cs-CZ" sz="2400">
                <a:latin typeface="Calibri" panose="020F0502020204030204" pitchFamily="34" charset="0"/>
              </a:rPr>
              <a:t> appeared to bring neither.  There were men who said life amidst the danger and comradeship of the trenches was preferable to life on the dole.”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91544" y="0"/>
            <a:ext cx="8229600" cy="1143000"/>
          </a:xfrm>
        </p:spPr>
        <p:txBody>
          <a:bodyPr>
            <a:normAutofit/>
          </a:bodyPr>
          <a:lstStyle/>
          <a:p>
            <a:r>
              <a:rPr lang="cs-CZ" sz="3600" b="1" dirty="0">
                <a:latin typeface="+mn-lt"/>
              </a:rPr>
              <a:t>Rozpad evropského </a:t>
            </a:r>
            <a:r>
              <a:rPr lang="cs-CZ" sz="3600" b="1" dirty="0">
                <a:solidFill>
                  <a:srgbClr val="0070C0"/>
                </a:solidFill>
                <a:latin typeface="+mn-lt"/>
              </a:rPr>
              <a:t>koloniálního systému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01278" y="1052736"/>
            <a:ext cx="10972800" cy="5472608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0"/>
              </a:spcBef>
            </a:pPr>
            <a:r>
              <a:rPr lang="cs-CZ" b="1" dirty="0"/>
              <a:t>Otřes</a:t>
            </a:r>
            <a:r>
              <a:rPr lang="cs-CZ" dirty="0"/>
              <a:t> </a:t>
            </a:r>
            <a:r>
              <a:rPr lang="cs-CZ" b="1" dirty="0"/>
              <a:t>důvěry</a:t>
            </a:r>
            <a:r>
              <a:rPr lang="cs-CZ" dirty="0"/>
              <a:t> v mezinárodní hospodářský systém – </a:t>
            </a:r>
            <a:r>
              <a:rPr lang="cs-CZ" b="1" dirty="0"/>
              <a:t>oslabení liberálních skupin</a:t>
            </a:r>
            <a:r>
              <a:rPr lang="cs-CZ" dirty="0"/>
              <a:t>; </a:t>
            </a:r>
          </a:p>
          <a:p>
            <a:pPr lvl="1">
              <a:spcBef>
                <a:spcPts val="0"/>
              </a:spcBef>
            </a:pPr>
            <a:r>
              <a:rPr lang="cs-CZ" b="1" dirty="0"/>
              <a:t>vytvoření</a:t>
            </a:r>
            <a:r>
              <a:rPr lang="cs-CZ" dirty="0"/>
              <a:t> </a:t>
            </a:r>
            <a:r>
              <a:rPr lang="cs-CZ" b="1" dirty="0"/>
              <a:t>bloků</a:t>
            </a:r>
            <a:r>
              <a:rPr lang="cs-CZ" dirty="0"/>
              <a:t> (Imperiální systém preferencí GB; Itálie – Etiopie; GER – SVE; JAP – Asie);</a:t>
            </a:r>
          </a:p>
          <a:p>
            <a:pPr lvl="1">
              <a:spcBef>
                <a:spcPts val="0"/>
              </a:spcBef>
            </a:pPr>
            <a:r>
              <a:rPr lang="cs-CZ" b="1" dirty="0"/>
              <a:t>SSSR</a:t>
            </a:r>
            <a:r>
              <a:rPr lang="cs-CZ" dirty="0"/>
              <a:t> </a:t>
            </a:r>
            <a:r>
              <a:rPr lang="cs-CZ" b="1" dirty="0"/>
              <a:t>nepřátelský</a:t>
            </a:r>
            <a:r>
              <a:rPr lang="cs-CZ" dirty="0"/>
              <a:t> a </a:t>
            </a:r>
            <a:r>
              <a:rPr lang="cs-CZ" b="1" dirty="0"/>
              <a:t>nespolupracuje</a:t>
            </a:r>
            <a:r>
              <a:rPr lang="cs-CZ" dirty="0"/>
              <a:t>; </a:t>
            </a:r>
          </a:p>
          <a:p>
            <a:pPr lvl="1">
              <a:spcBef>
                <a:spcPts val="0"/>
              </a:spcBef>
            </a:pPr>
            <a:r>
              <a:rPr lang="cs-CZ" b="1" dirty="0"/>
              <a:t>GER</a:t>
            </a:r>
            <a:r>
              <a:rPr lang="cs-CZ" dirty="0"/>
              <a:t> 1933 </a:t>
            </a:r>
            <a:r>
              <a:rPr lang="cs-CZ" b="1" dirty="0" err="1"/>
              <a:t>A.Hitler</a:t>
            </a:r>
            <a:r>
              <a:rPr lang="cs-CZ" dirty="0"/>
              <a:t> – posun k </a:t>
            </a:r>
            <a:r>
              <a:rPr lang="cs-CZ" b="1" dirty="0"/>
              <a:t>autarkii</a:t>
            </a:r>
            <a:r>
              <a:rPr lang="cs-CZ" dirty="0"/>
              <a:t>; </a:t>
            </a:r>
          </a:p>
          <a:p>
            <a:pPr lvl="1">
              <a:spcBef>
                <a:spcPts val="0"/>
              </a:spcBef>
            </a:pPr>
            <a:r>
              <a:rPr lang="cs-CZ" b="1" dirty="0"/>
              <a:t>JAP</a:t>
            </a:r>
            <a:r>
              <a:rPr lang="cs-CZ" dirty="0"/>
              <a:t> se transformuje v </a:t>
            </a:r>
            <a:r>
              <a:rPr lang="cs-CZ" b="1" dirty="0"/>
              <a:t>militaristický</a:t>
            </a:r>
            <a:r>
              <a:rPr lang="cs-CZ" dirty="0"/>
              <a:t> </a:t>
            </a:r>
            <a:r>
              <a:rPr lang="cs-CZ" b="1" dirty="0"/>
              <a:t>režim</a:t>
            </a:r>
            <a:r>
              <a:rPr lang="cs-CZ" dirty="0"/>
              <a:t> orientovaný na budování </a:t>
            </a:r>
            <a:r>
              <a:rPr lang="cs-CZ" b="1" dirty="0"/>
              <a:t>impéria</a:t>
            </a:r>
            <a:r>
              <a:rPr lang="cs-CZ" dirty="0"/>
              <a:t> (populace z 34,4mil 1870 na 72,4 mil 1939; restrikce na dovoz do US a GB, invaze do Mandžu 1931);</a:t>
            </a:r>
          </a:p>
          <a:p>
            <a:pPr lvl="1">
              <a:spcBef>
                <a:spcPts val="0"/>
              </a:spcBef>
            </a:pPr>
            <a:endParaRPr lang="cs-CZ" sz="1300" dirty="0"/>
          </a:p>
          <a:p>
            <a:pPr>
              <a:spcBef>
                <a:spcPts val="0"/>
              </a:spcBef>
            </a:pPr>
            <a:r>
              <a:rPr lang="cs-CZ" b="1" dirty="0" err="1"/>
              <a:t>DCs</a:t>
            </a:r>
            <a:r>
              <a:rPr lang="cs-CZ" dirty="0"/>
              <a:t> </a:t>
            </a:r>
            <a:r>
              <a:rPr lang="cs-CZ" b="1" dirty="0"/>
              <a:t>zasaženy</a:t>
            </a:r>
            <a:r>
              <a:rPr lang="cs-CZ" dirty="0"/>
              <a:t> </a:t>
            </a:r>
            <a:r>
              <a:rPr lang="cs-CZ" b="1" dirty="0"/>
              <a:t>stejně</a:t>
            </a:r>
            <a:r>
              <a:rPr lang="cs-CZ" dirty="0"/>
              <a:t> jako AIC, ale </a:t>
            </a:r>
            <a:r>
              <a:rPr lang="cs-CZ" b="1" dirty="0"/>
              <a:t>rychlejší zotavení </a:t>
            </a:r>
            <a:r>
              <a:rPr lang="cs-CZ" dirty="0"/>
              <a:t>– </a:t>
            </a:r>
            <a:r>
              <a:rPr lang="cs-CZ" b="1" dirty="0"/>
              <a:t>nekooperativní</a:t>
            </a:r>
            <a:r>
              <a:rPr lang="cs-CZ" dirty="0"/>
              <a:t> strategie:</a:t>
            </a:r>
          </a:p>
          <a:p>
            <a:pPr lvl="1">
              <a:spcBef>
                <a:spcPts val="0"/>
              </a:spcBef>
            </a:pPr>
            <a:r>
              <a:rPr lang="cs-CZ" dirty="0"/>
              <a:t>bankroty zemí LATAM v situaci poklesu FDI + změny priorit na INDU;</a:t>
            </a:r>
          </a:p>
          <a:p>
            <a:pPr lvl="1">
              <a:spcBef>
                <a:spcPts val="0"/>
              </a:spcBef>
            </a:pPr>
            <a:r>
              <a:rPr lang="cs-CZ" dirty="0" err="1"/>
              <a:t>DCs</a:t>
            </a:r>
            <a:r>
              <a:rPr lang="cs-CZ" dirty="0"/>
              <a:t> </a:t>
            </a:r>
            <a:r>
              <a:rPr lang="cs-CZ" b="1" dirty="0"/>
              <a:t>posílily</a:t>
            </a:r>
            <a:r>
              <a:rPr lang="cs-CZ" dirty="0"/>
              <a:t> svou </a:t>
            </a:r>
            <a:r>
              <a:rPr lang="cs-CZ" b="1" dirty="0"/>
              <a:t>pozici</a:t>
            </a:r>
            <a:r>
              <a:rPr lang="cs-CZ" dirty="0"/>
              <a:t> – </a:t>
            </a:r>
            <a:r>
              <a:rPr lang="cs-CZ" b="1" dirty="0"/>
              <a:t>LATAM</a:t>
            </a:r>
            <a:r>
              <a:rPr lang="cs-CZ" dirty="0"/>
              <a:t> zvýšila podíl na světovém exportu z 8,3 na 10,2% (1928-1937), </a:t>
            </a:r>
            <a:r>
              <a:rPr lang="cs-CZ" b="1" dirty="0"/>
              <a:t>AFR</a:t>
            </a:r>
            <a:r>
              <a:rPr lang="cs-CZ" dirty="0"/>
              <a:t> z 3,7 na 5,3% a </a:t>
            </a:r>
            <a:r>
              <a:rPr lang="cs-CZ" b="1" dirty="0"/>
              <a:t>Asie</a:t>
            </a:r>
            <a:r>
              <a:rPr lang="cs-CZ" dirty="0"/>
              <a:t> z 11,8 na 16,9%;</a:t>
            </a:r>
          </a:p>
          <a:p>
            <a:pPr lvl="1">
              <a:spcBef>
                <a:spcPts val="0"/>
              </a:spcBef>
            </a:pPr>
            <a:r>
              <a:rPr lang="cs-CZ" dirty="0"/>
              <a:t>kde </a:t>
            </a:r>
            <a:r>
              <a:rPr lang="cs-CZ" b="1" dirty="0"/>
              <a:t>imperiální</a:t>
            </a:r>
            <a:r>
              <a:rPr lang="cs-CZ" dirty="0"/>
              <a:t> </a:t>
            </a:r>
            <a:r>
              <a:rPr lang="cs-CZ" b="1" dirty="0"/>
              <a:t>správa</a:t>
            </a:r>
            <a:r>
              <a:rPr lang="cs-CZ" dirty="0"/>
              <a:t> </a:t>
            </a:r>
            <a:r>
              <a:rPr lang="cs-CZ" b="1" dirty="0"/>
              <a:t>bránila</a:t>
            </a:r>
            <a:r>
              <a:rPr lang="cs-CZ" dirty="0"/>
              <a:t> přesunu od cash-</a:t>
            </a:r>
            <a:r>
              <a:rPr lang="cs-CZ" dirty="0" err="1"/>
              <a:t>crops</a:t>
            </a:r>
            <a:r>
              <a:rPr lang="cs-CZ" dirty="0"/>
              <a:t> k potravinám (propad cen komodit) – </a:t>
            </a:r>
            <a:r>
              <a:rPr lang="cs-CZ" b="1" dirty="0"/>
              <a:t>hladomory</a:t>
            </a:r>
            <a:r>
              <a:rPr lang="cs-CZ" dirty="0"/>
              <a:t> a </a:t>
            </a:r>
            <a:r>
              <a:rPr lang="cs-CZ" b="1" dirty="0"/>
              <a:t>bouře</a:t>
            </a:r>
            <a:r>
              <a:rPr lang="cs-CZ" dirty="0"/>
              <a:t> (Jáva, Barma, Vietnam, Nigérie, Togo, Kongo – nucená práce); </a:t>
            </a:r>
          </a:p>
          <a:p>
            <a:pPr lvl="1">
              <a:spcBef>
                <a:spcPts val="0"/>
              </a:spcBef>
            </a:pPr>
            <a:r>
              <a:rPr lang="cs-CZ" dirty="0"/>
              <a:t>v </a:t>
            </a:r>
            <a:r>
              <a:rPr lang="cs-CZ" b="1" dirty="0"/>
              <a:t>Indii</a:t>
            </a:r>
            <a:r>
              <a:rPr lang="cs-CZ" dirty="0"/>
              <a:t> deflační politiky GB – Indický národní kongres vítězí 1937; </a:t>
            </a:r>
          </a:p>
          <a:p>
            <a:pPr lvl="1">
              <a:spcBef>
                <a:spcPts val="0"/>
              </a:spcBef>
            </a:pPr>
            <a:r>
              <a:rPr lang="cs-CZ" b="1" dirty="0"/>
              <a:t>blízký východ </a:t>
            </a:r>
            <a:r>
              <a:rPr lang="cs-CZ" dirty="0"/>
              <a:t>– GB a FRA rozehrávají arabský nacionalizmus proti Turkům (</a:t>
            </a:r>
            <a:r>
              <a:rPr lang="cs-CZ" dirty="0" err="1"/>
              <a:t>osmani</a:t>
            </a:r>
            <a:r>
              <a:rPr lang="cs-CZ" dirty="0"/>
              <a:t>) – muslimský odpor proti kolonializmu a příklon k SSSR;</a:t>
            </a:r>
          </a:p>
          <a:p>
            <a:pPr lvl="1">
              <a:spcBef>
                <a:spcPts val="0"/>
              </a:spcBef>
            </a:pPr>
            <a:r>
              <a:rPr lang="cs-CZ" dirty="0"/>
              <a:t>Protizápadní povstání v </a:t>
            </a:r>
            <a:r>
              <a:rPr lang="cs-CZ" b="1" dirty="0">
                <a:solidFill>
                  <a:srgbClr val="FF0000"/>
                </a:solidFill>
              </a:rPr>
              <a:t>Číně</a:t>
            </a:r>
            <a:r>
              <a:rPr lang="cs-CZ" dirty="0"/>
              <a:t>, Čínsko-Japonská válka, občanská </a:t>
            </a:r>
            <a:r>
              <a:rPr lang="cs-CZ" b="1" dirty="0"/>
              <a:t>válka</a:t>
            </a:r>
            <a:r>
              <a:rPr lang="cs-CZ" dirty="0"/>
              <a:t>… 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807804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38F029F-9E04-4341-BE48-669F665A56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5802" y="401792"/>
            <a:ext cx="10294070" cy="6319519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US" sz="1600" dirty="0"/>
              <a:t> </a:t>
            </a:r>
            <a:r>
              <a:rPr lang="en-US" sz="1600" b="1" dirty="0">
                <a:solidFill>
                  <a:srgbClr val="FF0000"/>
                </a:solidFill>
              </a:rPr>
              <a:t>First Opium War</a:t>
            </a:r>
            <a:r>
              <a:rPr lang="en-US" sz="1600" dirty="0"/>
              <a:t> (1840) led to the </a:t>
            </a:r>
            <a:r>
              <a:rPr lang="en-US" sz="1600" b="1" dirty="0"/>
              <a:t>Treaty of Nanking</a:t>
            </a:r>
            <a:r>
              <a:rPr lang="en-US" sz="1600" dirty="0"/>
              <a:t> (1842); subsequent military defeats and </a:t>
            </a:r>
            <a:r>
              <a:rPr lang="en-US" sz="1600" b="1" dirty="0"/>
              <a:t>unequal treaties</a:t>
            </a:r>
            <a:r>
              <a:rPr lang="en-US" sz="1600" dirty="0"/>
              <a:t>;</a:t>
            </a:r>
            <a:endParaRPr lang="cs-CZ" sz="1600" dirty="0"/>
          </a:p>
          <a:p>
            <a:pPr lvl="0"/>
            <a:r>
              <a:rPr lang="en-US" sz="1600" dirty="0"/>
              <a:t>the </a:t>
            </a:r>
            <a:r>
              <a:rPr lang="en-US" sz="1600" b="1" u="sng" dirty="0">
                <a:solidFill>
                  <a:srgbClr val="FF0000"/>
                </a:solidFill>
              </a:rPr>
              <a:t>Taiping Rebellion</a:t>
            </a:r>
            <a:r>
              <a:rPr lang="en-US" sz="1600" dirty="0"/>
              <a:t> (1851–1864) - </a:t>
            </a:r>
            <a:r>
              <a:rPr lang="en-US" sz="1600" b="1" dirty="0"/>
              <a:t>Christian</a:t>
            </a:r>
            <a:r>
              <a:rPr lang="en-US" sz="1600" dirty="0"/>
              <a:t> religious movement </a:t>
            </a:r>
            <a:r>
              <a:rPr lang="cs-CZ" sz="1600" dirty="0"/>
              <a:t>(</a:t>
            </a:r>
            <a:r>
              <a:rPr lang="en-US" sz="1600" dirty="0"/>
              <a:t>Hong </a:t>
            </a:r>
            <a:r>
              <a:rPr lang="en-US" sz="1600" dirty="0" err="1"/>
              <a:t>Xiuquan</a:t>
            </a:r>
            <a:r>
              <a:rPr lang="cs-CZ" sz="1600" dirty="0"/>
              <a:t>)</a:t>
            </a:r>
            <a:r>
              <a:rPr lang="en-US" sz="1600" dirty="0"/>
              <a:t> on the south the </a:t>
            </a:r>
            <a:r>
              <a:rPr lang="en-US" sz="1600" b="1" dirty="0"/>
              <a:t>Taiping Heavenly </a:t>
            </a:r>
            <a:r>
              <a:rPr lang="en-US" sz="1600" dirty="0"/>
              <a:t>Kingdom</a:t>
            </a:r>
            <a:r>
              <a:rPr lang="cs-CZ" sz="1600" dirty="0"/>
              <a:t>; </a:t>
            </a:r>
            <a:r>
              <a:rPr lang="en-US" sz="1600" dirty="0"/>
              <a:t>The court empowered Han official Zeng </a:t>
            </a:r>
            <a:r>
              <a:rPr lang="en-US" sz="1600" dirty="0" err="1"/>
              <a:t>Guofan</a:t>
            </a:r>
            <a:r>
              <a:rPr lang="en-US" sz="1600" dirty="0"/>
              <a:t> to raise </a:t>
            </a:r>
            <a:r>
              <a:rPr lang="en-US" sz="1600" b="1" dirty="0"/>
              <a:t>local</a:t>
            </a:r>
            <a:r>
              <a:rPr lang="en-US" sz="1600" dirty="0"/>
              <a:t> </a:t>
            </a:r>
            <a:r>
              <a:rPr lang="en-US" sz="1600" b="1" dirty="0"/>
              <a:t>armies</a:t>
            </a:r>
            <a:r>
              <a:rPr lang="en-US" sz="1600" dirty="0"/>
              <a:t>; </a:t>
            </a:r>
            <a:r>
              <a:rPr lang="en-US" sz="1600" b="1" dirty="0"/>
              <a:t>Third Battle of Nanking</a:t>
            </a:r>
            <a:r>
              <a:rPr lang="en-US" sz="1600" dirty="0"/>
              <a:t> in </a:t>
            </a:r>
            <a:r>
              <a:rPr lang="en-US" sz="1600" b="1" dirty="0"/>
              <a:t>1864</a:t>
            </a:r>
            <a:r>
              <a:rPr lang="en-US" sz="1600" dirty="0"/>
              <a:t>; (10 mill. </a:t>
            </a:r>
            <a:r>
              <a:rPr lang="cs-CZ" sz="1600" dirty="0"/>
              <a:t>c</a:t>
            </a:r>
            <a:r>
              <a:rPr lang="en-US" sz="1600" dirty="0" err="1"/>
              <a:t>ombatants</a:t>
            </a:r>
            <a:r>
              <a:rPr lang="en-US" sz="1600" dirty="0"/>
              <a:t>; death toll of about 20 mill</a:t>
            </a:r>
            <a:r>
              <a:rPr lang="cs-CZ" sz="1600" dirty="0"/>
              <a:t>.</a:t>
            </a:r>
            <a:r>
              <a:rPr lang="en-US" sz="1600" dirty="0"/>
              <a:t>);</a:t>
            </a:r>
            <a:endParaRPr lang="cs-CZ" sz="1600" dirty="0"/>
          </a:p>
          <a:p>
            <a:pPr lvl="0"/>
            <a:r>
              <a:rPr lang="cs-CZ" sz="1600" dirty="0"/>
              <a:t>C</a:t>
            </a:r>
            <a:r>
              <a:rPr lang="en-US" sz="1600" dirty="0" err="1"/>
              <a:t>ivil</a:t>
            </a:r>
            <a:r>
              <a:rPr lang="en-US" sz="1600" dirty="0"/>
              <a:t> </a:t>
            </a:r>
            <a:r>
              <a:rPr lang="en-US" sz="1600" b="1" dirty="0"/>
              <a:t>disturbances</a:t>
            </a:r>
            <a:r>
              <a:rPr lang="en-US" sz="1600" dirty="0"/>
              <a:t>: </a:t>
            </a:r>
            <a:r>
              <a:rPr lang="en-US" sz="1600" b="1" dirty="0" err="1"/>
              <a:t>Punti</a:t>
            </a:r>
            <a:r>
              <a:rPr lang="en-US" sz="1600" b="1" dirty="0"/>
              <a:t>–Hakka </a:t>
            </a:r>
            <a:r>
              <a:rPr lang="en-US" sz="1600" dirty="0"/>
              <a:t>Clan Wars (South, Canton, 1 mil.), </a:t>
            </a:r>
            <a:r>
              <a:rPr lang="en-US" sz="1600" b="1" dirty="0" err="1"/>
              <a:t>Nian</a:t>
            </a:r>
            <a:r>
              <a:rPr lang="en-US" sz="1600" dirty="0"/>
              <a:t> Rebellion (North, Kill the Rich – anti Qing), </a:t>
            </a:r>
            <a:r>
              <a:rPr lang="en-US" sz="1600" b="1" dirty="0"/>
              <a:t>Dungan</a:t>
            </a:r>
            <a:r>
              <a:rPr lang="en-US" sz="1600" dirty="0"/>
              <a:t> Revolt (Muslim – West), and </a:t>
            </a:r>
            <a:r>
              <a:rPr lang="en-US" sz="1600" b="1" dirty="0" err="1"/>
              <a:t>Panthay</a:t>
            </a:r>
            <a:r>
              <a:rPr lang="en-US" sz="1600" dirty="0"/>
              <a:t> Rebellion (Muslims, South-West, 1.5mil) - seriously weakening the central imperial authority (never </a:t>
            </a:r>
            <a:r>
              <a:rPr lang="cs-CZ" sz="1600" dirty="0"/>
              <a:t>to </a:t>
            </a:r>
            <a:r>
              <a:rPr lang="en-US" sz="1600" dirty="0"/>
              <a:t>rebuilt a strong central army);</a:t>
            </a:r>
            <a:endParaRPr lang="cs-CZ" sz="1600" dirty="0"/>
          </a:p>
          <a:p>
            <a:pPr lvl="0"/>
            <a:r>
              <a:rPr lang="cs-CZ" sz="1600" dirty="0"/>
              <a:t>D</a:t>
            </a:r>
            <a:r>
              <a:rPr lang="en-US" sz="1600" dirty="0" err="1"/>
              <a:t>ynasty</a:t>
            </a:r>
            <a:r>
              <a:rPr lang="en-US" sz="1600" dirty="0"/>
              <a:t> to recover in the </a:t>
            </a:r>
            <a:r>
              <a:rPr lang="en-US" sz="1600" b="1" dirty="0" err="1"/>
              <a:t>Tongzhi</a:t>
            </a:r>
            <a:r>
              <a:rPr lang="en-US" sz="1600" b="1" dirty="0"/>
              <a:t> Restoration</a:t>
            </a:r>
            <a:r>
              <a:rPr lang="en-US" sz="1600" dirty="0"/>
              <a:t> (1860-1872), led by Manchu reformers and Han Chinese officials such as Zeng </a:t>
            </a:r>
            <a:r>
              <a:rPr lang="en-US" sz="1600" dirty="0" err="1"/>
              <a:t>Guofan</a:t>
            </a:r>
            <a:r>
              <a:rPr lang="en-US" sz="1600" dirty="0"/>
              <a:t>; </a:t>
            </a:r>
            <a:r>
              <a:rPr lang="en-US" sz="1600" b="1" dirty="0">
                <a:solidFill>
                  <a:srgbClr val="0070C0"/>
                </a:solidFill>
              </a:rPr>
              <a:t>Self-Strengthening Movement</a:t>
            </a:r>
            <a:r>
              <a:rPr lang="en-US" sz="1600" dirty="0"/>
              <a:t> made institutional reforms, imported </a:t>
            </a:r>
            <a:r>
              <a:rPr lang="en-US" sz="1600" b="1" dirty="0"/>
              <a:t>Western</a:t>
            </a:r>
            <a:r>
              <a:rPr lang="en-US" sz="1600" dirty="0"/>
              <a:t> factories and communications technology, with emphasis on </a:t>
            </a:r>
            <a:r>
              <a:rPr lang="en-US" sz="1600" b="1" dirty="0"/>
              <a:t>strengthening</a:t>
            </a:r>
            <a:r>
              <a:rPr lang="en-US" sz="1600" dirty="0"/>
              <a:t> the </a:t>
            </a:r>
            <a:r>
              <a:rPr lang="en-US" sz="1600" b="1" dirty="0"/>
              <a:t>military</a:t>
            </a:r>
            <a:r>
              <a:rPr lang="en-US" sz="1600" dirty="0"/>
              <a:t>. </a:t>
            </a:r>
            <a:endParaRPr lang="cs-CZ" sz="1600" dirty="0"/>
          </a:p>
          <a:p>
            <a:pPr lvl="0"/>
            <a:r>
              <a:rPr lang="en-US" sz="1600" dirty="0"/>
              <a:t>The defeat of modernized fleet in the </a:t>
            </a:r>
            <a:r>
              <a:rPr lang="en-US" sz="1600" b="1" u="sng" dirty="0">
                <a:solidFill>
                  <a:srgbClr val="FF0000"/>
                </a:solidFill>
              </a:rPr>
              <a:t>First Sino-Japanese War</a:t>
            </a:r>
            <a:r>
              <a:rPr lang="en-US" sz="1600" dirty="0"/>
              <a:t> (1894–1895); </a:t>
            </a:r>
            <a:r>
              <a:rPr lang="en-US" sz="1600" b="1" dirty="0"/>
              <a:t>Korea</a:t>
            </a:r>
            <a:r>
              <a:rPr lang="en-US" sz="1600" dirty="0"/>
              <a:t> (tributary state) lost to Japanese influence, </a:t>
            </a:r>
            <a:r>
              <a:rPr lang="en-US" sz="1600" b="1" dirty="0"/>
              <a:t>Taiwan</a:t>
            </a:r>
            <a:r>
              <a:rPr lang="en-US" sz="1600" dirty="0"/>
              <a:t> seceded; formation of the </a:t>
            </a:r>
            <a:r>
              <a:rPr lang="en-US" sz="1600" b="1" dirty="0">
                <a:solidFill>
                  <a:srgbClr val="0070C0"/>
                </a:solidFill>
              </a:rPr>
              <a:t>New Army</a:t>
            </a:r>
            <a:r>
              <a:rPr lang="en-US" sz="1600" dirty="0"/>
              <a:t>. </a:t>
            </a:r>
            <a:endParaRPr lang="cs-CZ" sz="1600" dirty="0"/>
          </a:p>
          <a:p>
            <a:pPr lvl="0"/>
            <a:r>
              <a:rPr lang="cs-CZ" sz="1600" dirty="0"/>
              <a:t>R</a:t>
            </a:r>
            <a:r>
              <a:rPr lang="en-US" sz="1600" dirty="0" err="1"/>
              <a:t>eform</a:t>
            </a:r>
            <a:r>
              <a:rPr lang="en-US" sz="1600" dirty="0"/>
              <a:t> effort, the </a:t>
            </a:r>
            <a:r>
              <a:rPr lang="en-US" sz="1600" b="1" dirty="0">
                <a:solidFill>
                  <a:srgbClr val="0070C0"/>
                </a:solidFill>
              </a:rPr>
              <a:t>Hundred Days' Reform</a:t>
            </a:r>
            <a:r>
              <a:rPr lang="en-US" sz="1600" dirty="0"/>
              <a:t> (1898). </a:t>
            </a:r>
            <a:r>
              <a:rPr lang="en-US" sz="1600" b="1" dirty="0"/>
              <a:t>Empress</a:t>
            </a:r>
            <a:r>
              <a:rPr lang="en-US" sz="1600" dirty="0"/>
              <a:t> Dowager </a:t>
            </a:r>
            <a:r>
              <a:rPr lang="en-US" sz="1600" dirty="0" err="1"/>
              <a:t>Cixi</a:t>
            </a:r>
            <a:r>
              <a:rPr lang="en-US" sz="1600" dirty="0"/>
              <a:t> suppressed it.</a:t>
            </a:r>
            <a:endParaRPr lang="cs-CZ" sz="1600" dirty="0"/>
          </a:p>
          <a:p>
            <a:pPr lvl="0"/>
            <a:r>
              <a:rPr lang="en-US" sz="1600" dirty="0"/>
              <a:t>1900, the </a:t>
            </a:r>
            <a:r>
              <a:rPr lang="en-US" sz="1600" b="1" u="sng" dirty="0">
                <a:solidFill>
                  <a:srgbClr val="FF0000"/>
                </a:solidFill>
              </a:rPr>
              <a:t>Boxer Uprising</a:t>
            </a:r>
            <a:r>
              <a:rPr lang="en-US" sz="1600" dirty="0"/>
              <a:t> opposed </a:t>
            </a:r>
            <a:r>
              <a:rPr lang="en-US" sz="1600" b="1" dirty="0"/>
              <a:t>foreign influence</a:t>
            </a:r>
            <a:r>
              <a:rPr lang="en-US" sz="1600" dirty="0"/>
              <a:t> and murdered Christians and foreigners; entered Beijing, the government ordered </a:t>
            </a:r>
            <a:r>
              <a:rPr lang="en-US" sz="1600" b="1" dirty="0"/>
              <a:t>foreigners to leave</a:t>
            </a:r>
            <a:r>
              <a:rPr lang="en-US" sz="1600" dirty="0"/>
              <a:t>, besieged;</a:t>
            </a:r>
            <a:endParaRPr lang="cs-CZ" sz="1600" dirty="0"/>
          </a:p>
          <a:p>
            <a:pPr lvl="0"/>
            <a:r>
              <a:rPr lang="en-US" sz="1600" b="1" dirty="0">
                <a:solidFill>
                  <a:srgbClr val="FF0000"/>
                </a:solidFill>
              </a:rPr>
              <a:t>Eight-Nation Alliance</a:t>
            </a:r>
            <a:r>
              <a:rPr lang="en-US" sz="1600" dirty="0"/>
              <a:t> sent the </a:t>
            </a:r>
            <a:r>
              <a:rPr lang="en-US" sz="1600" b="1" dirty="0"/>
              <a:t>Seymour Expedition</a:t>
            </a:r>
            <a:r>
              <a:rPr lang="en-US" sz="1600" dirty="0"/>
              <a:t> of Japanese, Russian, British, Italian, German, French, American, and Austrian to relieve the siege, forced to retreat; </a:t>
            </a:r>
            <a:endParaRPr lang="cs-CZ" sz="1600" dirty="0"/>
          </a:p>
          <a:p>
            <a:pPr lvl="0"/>
            <a:r>
              <a:rPr lang="en-US" sz="1600" dirty="0"/>
              <a:t>After the Alliance's attack, the </a:t>
            </a:r>
            <a:r>
              <a:rPr lang="en-US" sz="1600" b="1" dirty="0"/>
              <a:t>court</a:t>
            </a:r>
            <a:r>
              <a:rPr lang="en-US" sz="1600" dirty="0"/>
              <a:t> declared war on the Alliance and </a:t>
            </a:r>
            <a:r>
              <a:rPr lang="en-US" sz="1600" b="1" dirty="0"/>
              <a:t>authorized</a:t>
            </a:r>
            <a:r>
              <a:rPr lang="en-US" sz="1600" dirty="0"/>
              <a:t> the </a:t>
            </a:r>
            <a:r>
              <a:rPr lang="en-US" sz="1600" b="1" dirty="0"/>
              <a:t>Boxers</a:t>
            </a:r>
            <a:r>
              <a:rPr lang="en-US" sz="1600" dirty="0"/>
              <a:t> to join with imperial armies;</a:t>
            </a:r>
            <a:endParaRPr lang="cs-CZ" sz="1600" dirty="0"/>
          </a:p>
          <a:p>
            <a:pPr lvl="0"/>
            <a:r>
              <a:rPr lang="en-US" sz="1600" dirty="0"/>
              <a:t>Alliance formed the second, much larger </a:t>
            </a:r>
            <a:r>
              <a:rPr lang="en-US" sz="1600" b="1" dirty="0" err="1"/>
              <a:t>Gaselee</a:t>
            </a:r>
            <a:r>
              <a:rPr lang="en-US" sz="1600" b="1" dirty="0"/>
              <a:t> Expedition</a:t>
            </a:r>
            <a:r>
              <a:rPr lang="en-US" sz="1600" dirty="0"/>
              <a:t> and reached Beijing; the Empress Dowager evacuated to Xi'an; </a:t>
            </a:r>
            <a:endParaRPr lang="cs-CZ" sz="1600" dirty="0"/>
          </a:p>
          <a:p>
            <a:pPr lvl="0"/>
            <a:r>
              <a:rPr lang="en-US" sz="1600" dirty="0"/>
              <a:t>The </a:t>
            </a:r>
            <a:r>
              <a:rPr lang="en-US" sz="1600" b="1" dirty="0">
                <a:solidFill>
                  <a:srgbClr val="FF0000"/>
                </a:solidFill>
              </a:rPr>
              <a:t>Boxer Protocol</a:t>
            </a:r>
            <a:r>
              <a:rPr lang="en-US" sz="1600" dirty="0"/>
              <a:t> ended the war, exacting a massive </a:t>
            </a:r>
            <a:r>
              <a:rPr lang="en-US" sz="1600" b="1" dirty="0"/>
              <a:t>indemnity</a:t>
            </a:r>
            <a:r>
              <a:rPr lang="en-US" sz="1600" dirty="0"/>
              <a:t>;</a:t>
            </a:r>
            <a:endParaRPr lang="cs-CZ" sz="1600" dirty="0"/>
          </a:p>
          <a:p>
            <a:pPr lvl="0"/>
            <a:r>
              <a:rPr lang="en-US" sz="1600" dirty="0"/>
              <a:t>Qing court instituted "New Policies" of administrative and legal reform, including abolition of the examination system. </a:t>
            </a:r>
            <a:endParaRPr lang="cs-CZ" sz="1600" dirty="0"/>
          </a:p>
          <a:p>
            <a:pPr lvl="0"/>
            <a:r>
              <a:rPr lang="en-US" sz="1600" dirty="0"/>
              <a:t>young officials, military officers, and students debated constitutional monarchy, or the </a:t>
            </a:r>
            <a:r>
              <a:rPr lang="en-US" sz="1600" b="1" dirty="0"/>
              <a:t>overthrow</a:t>
            </a:r>
            <a:r>
              <a:rPr lang="en-US" sz="1600" dirty="0"/>
              <a:t> of the </a:t>
            </a:r>
            <a:r>
              <a:rPr lang="en-US" sz="1600" b="1" dirty="0"/>
              <a:t>dynasty</a:t>
            </a:r>
            <a:r>
              <a:rPr lang="en-US" sz="1600" dirty="0"/>
              <a:t> and the creation of a </a:t>
            </a:r>
            <a:r>
              <a:rPr lang="en-US" sz="1600" b="1" dirty="0">
                <a:solidFill>
                  <a:srgbClr val="0070C0"/>
                </a:solidFill>
              </a:rPr>
              <a:t>republic</a:t>
            </a:r>
            <a:r>
              <a:rPr lang="en-US" sz="1600" dirty="0"/>
              <a:t>; inspired by </a:t>
            </a:r>
            <a:r>
              <a:rPr lang="en-US" sz="1600" b="1" dirty="0">
                <a:solidFill>
                  <a:srgbClr val="0070C0"/>
                </a:solidFill>
              </a:rPr>
              <a:t>Sun </a:t>
            </a:r>
            <a:r>
              <a:rPr lang="en-US" sz="1600" b="1" dirty="0" err="1">
                <a:solidFill>
                  <a:srgbClr val="0070C0"/>
                </a:solidFill>
              </a:rPr>
              <a:t>Yat-sen</a:t>
            </a:r>
            <a:r>
              <a:rPr lang="en-US" sz="1600" dirty="0"/>
              <a:t>. </a:t>
            </a:r>
            <a:endParaRPr lang="cs-CZ" sz="1600" dirty="0"/>
          </a:p>
          <a:p>
            <a:pPr lvl="0"/>
            <a:r>
              <a:rPr lang="en-US" sz="1600" dirty="0"/>
              <a:t>military uprising, the </a:t>
            </a:r>
            <a:r>
              <a:rPr lang="en-US" sz="1600" b="1" u="sng" dirty="0">
                <a:solidFill>
                  <a:srgbClr val="FF0000"/>
                </a:solidFill>
              </a:rPr>
              <a:t>Wuchang Uprising </a:t>
            </a:r>
            <a:r>
              <a:rPr lang="en-US" sz="1600" b="1" dirty="0"/>
              <a:t>(Wuhan)</a:t>
            </a:r>
            <a:r>
              <a:rPr lang="en-US" sz="1600" dirty="0"/>
              <a:t>, began on 10 October </a:t>
            </a:r>
            <a:r>
              <a:rPr lang="en-US" sz="1600" b="1" dirty="0"/>
              <a:t>1911</a:t>
            </a:r>
            <a:r>
              <a:rPr lang="cs-CZ" sz="1600" b="1" dirty="0"/>
              <a:t> – </a:t>
            </a:r>
            <a:r>
              <a:rPr lang="cs-CZ" sz="1600" b="1" dirty="0">
                <a:solidFill>
                  <a:srgbClr val="FF0000"/>
                </a:solidFill>
              </a:rPr>
              <a:t>Republic</a:t>
            </a:r>
            <a:r>
              <a:rPr lang="cs-CZ" sz="1600" b="1" dirty="0"/>
              <a:t>;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17450506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upload.wikimedia.org/wikipedia/commons/8/80/BoxerSoldiers.jpg">
            <a:extLst>
              <a:ext uri="{FF2B5EF4-FFF2-40B4-BE49-F238E27FC236}">
                <a16:creationId xmlns:a16="http://schemas.microsoft.com/office/drawing/2014/main" id="{A3E1A47F-63B3-4731-AACF-D5F21355B8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189" y="458784"/>
            <a:ext cx="5002468" cy="5940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upload.wikimedia.org/wikipedia/commons/8/86/Qing_Imperial_Army.jpg">
            <a:extLst>
              <a:ext uri="{FF2B5EF4-FFF2-40B4-BE49-F238E27FC236}">
                <a16:creationId xmlns:a16="http://schemas.microsoft.com/office/drawing/2014/main" id="{EE2B1B0F-A746-4D36-8E7B-4C73B25F16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7345" y="147699"/>
            <a:ext cx="4286669" cy="2886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Troops of the Eight-Nation Alliance (except Russia) that fought against the Boxer Rebellion in China, 1900. From the left Britain, United States, Australia, India, Germany, France, Austria-Hungary, Italy, Japan. (49652330563).jpg">
            <a:extLst>
              <a:ext uri="{FF2B5EF4-FFF2-40B4-BE49-F238E27FC236}">
                <a16:creationId xmlns:a16="http://schemas.microsoft.com/office/drawing/2014/main" id="{0446EC2A-6888-4366-8962-5C8B8ECF2F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0579" y="3148552"/>
            <a:ext cx="5940864" cy="3643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79129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CAC881D-5EC6-4DDF-AB3F-E2D32E857B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1595" y="358220"/>
            <a:ext cx="10693924" cy="6410226"/>
          </a:xfrm>
        </p:spPr>
        <p:txBody>
          <a:bodyPr>
            <a:normAutofit fontScale="62500" lnSpcReduction="20000"/>
          </a:bodyPr>
          <a:lstStyle/>
          <a:p>
            <a:pPr lvl="0"/>
            <a:r>
              <a:rPr lang="en-US" dirty="0"/>
              <a:t>The </a:t>
            </a:r>
            <a:r>
              <a:rPr lang="en-US" b="1" dirty="0">
                <a:solidFill>
                  <a:srgbClr val="FF0000"/>
                </a:solidFill>
              </a:rPr>
              <a:t>Republic</a:t>
            </a:r>
            <a:r>
              <a:rPr lang="en-US" dirty="0"/>
              <a:t> of China </a:t>
            </a:r>
            <a:r>
              <a:rPr lang="cs-CZ" dirty="0"/>
              <a:t>in </a:t>
            </a:r>
            <a:r>
              <a:rPr lang="en-US" b="1" dirty="0"/>
              <a:t>1912</a:t>
            </a:r>
            <a:r>
              <a:rPr lang="en-US" dirty="0"/>
              <a:t>, ending </a:t>
            </a:r>
            <a:r>
              <a:rPr lang="en-US" b="1" dirty="0"/>
              <a:t>2,000</a:t>
            </a:r>
            <a:r>
              <a:rPr lang="en-US" dirty="0"/>
              <a:t> years of dynastic rule.</a:t>
            </a:r>
            <a:endParaRPr lang="cs-CZ" sz="1300" dirty="0"/>
          </a:p>
          <a:p>
            <a:pPr lvl="0"/>
            <a:r>
              <a:rPr lang="en-US" dirty="0"/>
              <a:t>Warlord rule -</a:t>
            </a:r>
            <a:r>
              <a:rPr lang="cs-CZ" dirty="0"/>
              <a:t>&gt;</a:t>
            </a:r>
            <a:r>
              <a:rPr lang="en-US" dirty="0"/>
              <a:t> </a:t>
            </a:r>
            <a:r>
              <a:rPr lang="en-US" b="1" dirty="0">
                <a:solidFill>
                  <a:srgbClr val="0070C0"/>
                </a:solidFill>
              </a:rPr>
              <a:t>New Culture Movement</a:t>
            </a:r>
            <a:r>
              <a:rPr lang="en-US" dirty="0"/>
              <a:t> (</a:t>
            </a:r>
            <a:r>
              <a:rPr lang="en-US" i="1" dirty="0"/>
              <a:t>Xin </a:t>
            </a:r>
            <a:r>
              <a:rPr lang="en-US" i="1" dirty="0" err="1"/>
              <a:t>wenhua</a:t>
            </a:r>
            <a:r>
              <a:rPr lang="en-US" i="1" dirty="0"/>
              <a:t> </a:t>
            </a:r>
            <a:r>
              <a:rPr lang="en-US" i="1" dirty="0" err="1"/>
              <a:t>yundong</a:t>
            </a:r>
            <a:r>
              <a:rPr lang="en-US" i="1" dirty="0"/>
              <a:t>)</a:t>
            </a:r>
            <a:r>
              <a:rPr lang="en-US" dirty="0"/>
              <a:t> criticized classical Chinese ideas and promoted a new Chinese culture based upon </a:t>
            </a:r>
            <a:r>
              <a:rPr lang="en-US" b="1" dirty="0"/>
              <a:t>western</a:t>
            </a:r>
            <a:r>
              <a:rPr lang="en-US" dirty="0"/>
              <a:t> </a:t>
            </a:r>
            <a:r>
              <a:rPr lang="en-US" b="1" dirty="0"/>
              <a:t>ideals</a:t>
            </a:r>
            <a:r>
              <a:rPr lang="en-US" dirty="0"/>
              <a:t> like democracy and science;</a:t>
            </a:r>
            <a:endParaRPr lang="cs-CZ" dirty="0"/>
          </a:p>
          <a:p>
            <a:pPr lvl="0"/>
            <a:r>
              <a:rPr lang="en-US" dirty="0"/>
              <a:t>In 1919, the </a:t>
            </a:r>
            <a:r>
              <a:rPr lang="en-US" b="1" dirty="0">
                <a:solidFill>
                  <a:srgbClr val="0070C0"/>
                </a:solidFill>
              </a:rPr>
              <a:t>May Fourth Movement</a:t>
            </a:r>
            <a:r>
              <a:rPr lang="en-US" dirty="0"/>
              <a:t> began as a response to the </a:t>
            </a:r>
            <a:r>
              <a:rPr lang="en-US" b="1" dirty="0"/>
              <a:t>pro-Japanese</a:t>
            </a:r>
            <a:r>
              <a:rPr lang="en-US" dirty="0"/>
              <a:t> terms imposed on China by the Treaty of </a:t>
            </a:r>
            <a:r>
              <a:rPr lang="en-US" b="1" dirty="0"/>
              <a:t>Versailles</a:t>
            </a:r>
            <a:r>
              <a:rPr lang="en-US" dirty="0"/>
              <a:t> following World War I. </a:t>
            </a:r>
            <a:endParaRPr lang="cs-CZ" dirty="0"/>
          </a:p>
          <a:p>
            <a:pPr lvl="0"/>
            <a:r>
              <a:rPr lang="en-US" dirty="0"/>
              <a:t>1920s, </a:t>
            </a:r>
            <a:r>
              <a:rPr lang="en-US" b="1" dirty="0"/>
              <a:t>Sun </a:t>
            </a:r>
            <a:r>
              <a:rPr lang="en-US" b="1" dirty="0" err="1"/>
              <a:t>Yat-sen</a:t>
            </a:r>
            <a:r>
              <a:rPr lang="en-US" b="1" dirty="0"/>
              <a:t> </a:t>
            </a:r>
            <a:r>
              <a:rPr lang="en-US" dirty="0"/>
              <a:t>established a revolutionary base in Guangzhou and set out to </a:t>
            </a:r>
            <a:r>
              <a:rPr lang="en-US" b="1" dirty="0"/>
              <a:t>unite</a:t>
            </a:r>
            <a:r>
              <a:rPr lang="en-US" dirty="0"/>
              <a:t> the </a:t>
            </a:r>
            <a:r>
              <a:rPr lang="en-US" b="1" dirty="0"/>
              <a:t>fragmented nation</a:t>
            </a:r>
            <a:r>
              <a:rPr lang="en-US" dirty="0"/>
              <a:t>. He welcomed </a:t>
            </a:r>
            <a:r>
              <a:rPr lang="en-US" b="1" dirty="0"/>
              <a:t>assistance</a:t>
            </a:r>
            <a:r>
              <a:rPr lang="en-US" dirty="0"/>
              <a:t> from the Soviet Union (itself fresh from Lenin's Communist takeover) and he entered into an alliance with the fledgling </a:t>
            </a:r>
            <a:r>
              <a:rPr lang="en-US" b="1" dirty="0">
                <a:solidFill>
                  <a:srgbClr val="0070C0"/>
                </a:solidFill>
              </a:rPr>
              <a:t>Chinese Communist Party</a:t>
            </a:r>
            <a:r>
              <a:rPr lang="en-US" dirty="0"/>
              <a:t> (CCP).</a:t>
            </a:r>
            <a:endParaRPr lang="cs-CZ" dirty="0"/>
          </a:p>
          <a:p>
            <a:pPr lvl="0"/>
            <a:r>
              <a:rPr lang="en-US" dirty="0"/>
              <a:t>Sun's death </a:t>
            </a:r>
            <a:r>
              <a:rPr lang="cs-CZ" dirty="0"/>
              <a:t>(1925) </a:t>
            </a:r>
            <a:r>
              <a:rPr lang="en-US" dirty="0"/>
              <a:t>his protégés, </a:t>
            </a:r>
            <a:r>
              <a:rPr lang="en-US" b="1" dirty="0"/>
              <a:t>Chiang Kai-shek</a:t>
            </a:r>
            <a:r>
              <a:rPr lang="en-US" dirty="0"/>
              <a:t>, seized control of the </a:t>
            </a:r>
            <a:r>
              <a:rPr lang="en-US" b="1" dirty="0"/>
              <a:t>Nationalist Party</a:t>
            </a:r>
            <a:r>
              <a:rPr lang="en-US" dirty="0"/>
              <a:t> (KMT) and succeeded in bringing most of south and central China under its rule in the </a:t>
            </a:r>
            <a:r>
              <a:rPr lang="en-US" b="1" dirty="0">
                <a:solidFill>
                  <a:srgbClr val="0070C0"/>
                </a:solidFill>
              </a:rPr>
              <a:t>Northern Expedition</a:t>
            </a:r>
            <a:r>
              <a:rPr lang="en-US" dirty="0"/>
              <a:t> (1926–1927) -  Nationalist government in </a:t>
            </a:r>
            <a:r>
              <a:rPr lang="en-US" b="1" dirty="0"/>
              <a:t>Nanking</a:t>
            </a:r>
            <a:r>
              <a:rPr lang="en-US" dirty="0"/>
              <a:t>.</a:t>
            </a:r>
            <a:endParaRPr lang="cs-CZ" dirty="0"/>
          </a:p>
          <a:p>
            <a:pPr lvl="0"/>
            <a:r>
              <a:rPr lang="en-US" dirty="0"/>
              <a:t>In 1927, Chiang turned on the </a:t>
            </a:r>
            <a:r>
              <a:rPr lang="en-US" b="1" dirty="0"/>
              <a:t>CCP</a:t>
            </a:r>
            <a:r>
              <a:rPr lang="en-US" dirty="0"/>
              <a:t> and relentlessly </a:t>
            </a:r>
            <a:r>
              <a:rPr lang="en-US" b="1" dirty="0"/>
              <a:t>purged</a:t>
            </a:r>
            <a:r>
              <a:rPr lang="en-US" dirty="0"/>
              <a:t> the </a:t>
            </a:r>
            <a:r>
              <a:rPr lang="en-US" b="1" dirty="0">
                <a:solidFill>
                  <a:srgbClr val="0070C0"/>
                </a:solidFill>
              </a:rPr>
              <a:t>Communists</a:t>
            </a:r>
            <a:r>
              <a:rPr lang="en-US" dirty="0"/>
              <a:t> elements</a:t>
            </a:r>
            <a:r>
              <a:rPr lang="cs-CZ" dirty="0"/>
              <a:t>;</a:t>
            </a:r>
          </a:p>
          <a:p>
            <a:pPr lvl="0"/>
            <a:r>
              <a:rPr lang="en-US" dirty="0"/>
              <a:t>In 1934</a:t>
            </a:r>
            <a:r>
              <a:rPr lang="cs-CZ" dirty="0"/>
              <a:t> </a:t>
            </a:r>
            <a:r>
              <a:rPr lang="en-US" dirty="0"/>
              <a:t>from their </a:t>
            </a:r>
            <a:r>
              <a:rPr lang="en-US" b="1" dirty="0"/>
              <a:t>mountain</a:t>
            </a:r>
            <a:r>
              <a:rPr lang="en-US" dirty="0"/>
              <a:t> bases (Chinese Soviet Republic), the </a:t>
            </a:r>
            <a:r>
              <a:rPr lang="en-US" b="1" dirty="0"/>
              <a:t>CCP</a:t>
            </a:r>
            <a:r>
              <a:rPr lang="en-US" dirty="0"/>
              <a:t> forces embarked on the </a:t>
            </a:r>
            <a:r>
              <a:rPr lang="en-US" b="1" dirty="0">
                <a:solidFill>
                  <a:srgbClr val="FF0000"/>
                </a:solidFill>
              </a:rPr>
              <a:t>Long March </a:t>
            </a:r>
            <a:r>
              <a:rPr lang="en-US" dirty="0"/>
              <a:t>to the northwest; new leader, </a:t>
            </a:r>
            <a:r>
              <a:rPr lang="en-US" b="1" dirty="0"/>
              <a:t>Mao Zedong</a:t>
            </a:r>
            <a:r>
              <a:rPr lang="en-US" dirty="0"/>
              <a:t>;  </a:t>
            </a:r>
            <a:endParaRPr lang="cs-CZ" dirty="0"/>
          </a:p>
          <a:p>
            <a:pPr marL="0" lvl="0" indent="0">
              <a:buNone/>
            </a:pPr>
            <a:endParaRPr lang="cs-CZ" sz="1300" dirty="0"/>
          </a:p>
          <a:p>
            <a:pPr lvl="0"/>
            <a:r>
              <a:rPr lang="en-US" dirty="0"/>
              <a:t>The two Chinese parties nominally </a:t>
            </a:r>
            <a:r>
              <a:rPr lang="en-US" b="1" dirty="0"/>
              <a:t>formed</a:t>
            </a:r>
            <a:r>
              <a:rPr lang="en-US" dirty="0"/>
              <a:t> a </a:t>
            </a:r>
            <a:r>
              <a:rPr lang="en-US" b="1" dirty="0">
                <a:solidFill>
                  <a:srgbClr val="0070C0"/>
                </a:solidFill>
              </a:rPr>
              <a:t>United Front </a:t>
            </a:r>
            <a:r>
              <a:rPr lang="en-US" dirty="0"/>
              <a:t>to oppose the </a:t>
            </a:r>
            <a:r>
              <a:rPr lang="en-US" b="1" dirty="0"/>
              <a:t>Japanese</a:t>
            </a:r>
            <a:r>
              <a:rPr lang="en-US" dirty="0"/>
              <a:t> in </a:t>
            </a:r>
            <a:r>
              <a:rPr lang="en-US" b="1" dirty="0"/>
              <a:t>1937</a:t>
            </a:r>
            <a:r>
              <a:rPr lang="en-US" dirty="0"/>
              <a:t>, during the </a:t>
            </a:r>
            <a:r>
              <a:rPr lang="en-US" b="1" u="sng" dirty="0">
                <a:solidFill>
                  <a:srgbClr val="FF0000"/>
                </a:solidFill>
              </a:rPr>
              <a:t>Second Sino-Japanese War</a:t>
            </a:r>
            <a:r>
              <a:rPr lang="en-US" dirty="0"/>
              <a:t> (1937–1945);</a:t>
            </a:r>
          </a:p>
          <a:p>
            <a:r>
              <a:rPr lang="en-US" b="1" dirty="0"/>
              <a:t>Japanese </a:t>
            </a:r>
            <a:r>
              <a:rPr lang="en-US" b="1" dirty="0">
                <a:solidFill>
                  <a:srgbClr val="FF0000"/>
                </a:solidFill>
              </a:rPr>
              <a:t>invasion of Manchuria</a:t>
            </a:r>
            <a:r>
              <a:rPr lang="en-US" dirty="0"/>
              <a:t> began on 18 September </a:t>
            </a:r>
            <a:r>
              <a:rPr lang="en-US" b="1" dirty="0"/>
              <a:t>1931</a:t>
            </a:r>
            <a:r>
              <a:rPr lang="en-US" dirty="0"/>
              <a:t>, following the Mukden Incident</a:t>
            </a:r>
            <a:r>
              <a:rPr lang="cs-CZ" dirty="0"/>
              <a:t>,</a:t>
            </a:r>
            <a:r>
              <a:rPr lang="en-US" dirty="0"/>
              <a:t> </a:t>
            </a:r>
            <a:r>
              <a:rPr lang="cs-CZ" dirty="0"/>
              <a:t>1932 </a:t>
            </a:r>
            <a:r>
              <a:rPr lang="en-US" dirty="0"/>
              <a:t>established the puppet state of </a:t>
            </a:r>
            <a:r>
              <a:rPr lang="en-US" dirty="0">
                <a:solidFill>
                  <a:srgbClr val="FF0000"/>
                </a:solidFill>
              </a:rPr>
              <a:t>Manchukuo</a:t>
            </a:r>
            <a:r>
              <a:rPr lang="en-US" dirty="0"/>
              <a:t>. </a:t>
            </a:r>
          </a:p>
          <a:p>
            <a:pPr lvl="0"/>
            <a:r>
              <a:rPr lang="en-US" dirty="0"/>
              <a:t>Marco Polo Bridge Incident 7 July </a:t>
            </a:r>
            <a:r>
              <a:rPr lang="en-US" b="1" dirty="0"/>
              <a:t>1937</a:t>
            </a:r>
            <a:r>
              <a:rPr lang="cs-CZ" dirty="0"/>
              <a:t>- </a:t>
            </a:r>
            <a:r>
              <a:rPr lang="en-US" b="1" dirty="0">
                <a:solidFill>
                  <a:srgbClr val="FF0000"/>
                </a:solidFill>
              </a:rPr>
              <a:t>full-scale invasion </a:t>
            </a:r>
            <a:r>
              <a:rPr lang="en-US" dirty="0"/>
              <a:t>of </a:t>
            </a:r>
            <a:r>
              <a:rPr lang="en-US" b="1" dirty="0">
                <a:solidFill>
                  <a:srgbClr val="FF0000"/>
                </a:solidFill>
              </a:rPr>
              <a:t>China</a:t>
            </a:r>
            <a:r>
              <a:rPr lang="cs-CZ" dirty="0"/>
              <a:t>;</a:t>
            </a:r>
            <a:r>
              <a:rPr lang="en-US" dirty="0"/>
              <a:t> </a:t>
            </a:r>
            <a:endParaRPr lang="cs-CZ" dirty="0"/>
          </a:p>
          <a:p>
            <a:pPr lvl="0"/>
            <a:r>
              <a:rPr lang="en-US" dirty="0"/>
              <a:t>Japanese capturing Beijing, Shanghai and </a:t>
            </a:r>
            <a:r>
              <a:rPr lang="en-US" b="1" dirty="0"/>
              <a:t>Nanking</a:t>
            </a:r>
            <a:r>
              <a:rPr lang="en-US" dirty="0"/>
              <a:t> (capital - </a:t>
            </a:r>
            <a:r>
              <a:rPr lang="en-US" b="1" dirty="0"/>
              <a:t>Massacre</a:t>
            </a:r>
            <a:r>
              <a:rPr lang="en-US" dirty="0"/>
              <a:t>); </a:t>
            </a:r>
            <a:r>
              <a:rPr lang="cs-CZ" dirty="0" err="1"/>
              <a:t>war</a:t>
            </a:r>
            <a:r>
              <a:rPr lang="cs-CZ" dirty="0"/>
              <a:t>: </a:t>
            </a:r>
            <a:r>
              <a:rPr lang="en-US" dirty="0"/>
              <a:t>together 20 million casualties;</a:t>
            </a:r>
            <a:endParaRPr lang="cs-CZ" dirty="0"/>
          </a:p>
          <a:p>
            <a:pPr lvl="0"/>
            <a:r>
              <a:rPr lang="en-US" dirty="0"/>
              <a:t>Following the </a:t>
            </a:r>
            <a:r>
              <a:rPr lang="en-US" b="1" dirty="0">
                <a:solidFill>
                  <a:srgbClr val="0070C0"/>
                </a:solidFill>
              </a:rPr>
              <a:t>defeat of Japan in 1945</a:t>
            </a:r>
            <a:r>
              <a:rPr lang="en-US" dirty="0"/>
              <a:t>, the war between the Nationalist government forces and the CCP resumed</a:t>
            </a:r>
            <a:r>
              <a:rPr lang="cs-CZ" dirty="0"/>
              <a:t>, b</a:t>
            </a:r>
            <a:r>
              <a:rPr lang="en-US" dirty="0"/>
              <a:t>y 1949, the </a:t>
            </a:r>
            <a:r>
              <a:rPr lang="en-US" b="1" dirty="0">
                <a:solidFill>
                  <a:srgbClr val="FF0000"/>
                </a:solidFill>
              </a:rPr>
              <a:t>CCP</a:t>
            </a:r>
            <a:r>
              <a:rPr lang="en-US" dirty="0"/>
              <a:t> had established </a:t>
            </a:r>
            <a:r>
              <a:rPr lang="en-US" b="1" dirty="0"/>
              <a:t>control</a:t>
            </a:r>
            <a:r>
              <a:rPr lang="en-US" dirty="0"/>
              <a:t> over most of the country. 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540910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91544" y="20503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cs-CZ" sz="3200" b="1" dirty="0">
                <a:latin typeface="+mn-lt"/>
              </a:rPr>
              <a:t>Cesta ke </a:t>
            </a:r>
            <a:r>
              <a:rPr lang="cs-CZ" sz="3200" b="1" dirty="0">
                <a:solidFill>
                  <a:srgbClr val="0070C0"/>
                </a:solidFill>
                <a:latin typeface="+mn-lt"/>
              </a:rPr>
              <a:t>druhé válce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67266" y="908720"/>
            <a:ext cx="10501460" cy="5832648"/>
          </a:xfrm>
        </p:spPr>
        <p:txBody>
          <a:bodyPr>
            <a:normAutofit fontScale="85000" lnSpcReduction="20000"/>
          </a:bodyPr>
          <a:lstStyle/>
          <a:p>
            <a:r>
              <a:rPr lang="cs-CZ" b="1" dirty="0">
                <a:solidFill>
                  <a:srgbClr val="0070C0"/>
                </a:solidFill>
              </a:rPr>
              <a:t>Znovuvyzbrojení</a:t>
            </a:r>
            <a:r>
              <a:rPr lang="cs-CZ" dirty="0">
                <a:solidFill>
                  <a:srgbClr val="0070C0"/>
                </a:solidFill>
              </a:rPr>
              <a:t> </a:t>
            </a:r>
            <a:r>
              <a:rPr lang="cs-CZ" b="1" dirty="0"/>
              <a:t>Německa</a:t>
            </a:r>
            <a:r>
              <a:rPr lang="cs-CZ" dirty="0"/>
              <a:t>:</a:t>
            </a:r>
          </a:p>
          <a:p>
            <a:pPr lvl="1"/>
            <a:r>
              <a:rPr lang="cs-CZ" dirty="0"/>
              <a:t>Spolupráce se </a:t>
            </a:r>
            <a:r>
              <a:rPr lang="cs-CZ" b="1" dirty="0"/>
              <a:t>SSSR</a:t>
            </a:r>
            <a:r>
              <a:rPr lang="cs-CZ" dirty="0"/>
              <a:t>, budování </a:t>
            </a:r>
            <a:r>
              <a:rPr lang="cs-CZ" b="1" dirty="0"/>
              <a:t>flotily</a:t>
            </a:r>
            <a:r>
              <a:rPr lang="cs-CZ" dirty="0"/>
              <a:t> a </a:t>
            </a:r>
            <a:r>
              <a:rPr lang="cs-CZ" b="1" dirty="0"/>
              <a:t>letectva</a:t>
            </a:r>
            <a:r>
              <a:rPr lang="cs-CZ" dirty="0"/>
              <a:t> (inovace);</a:t>
            </a:r>
          </a:p>
          <a:p>
            <a:pPr lvl="1"/>
            <a:r>
              <a:rPr lang="cs-CZ" dirty="0"/>
              <a:t>Připojení </a:t>
            </a:r>
            <a:r>
              <a:rPr lang="cs-CZ" b="1" dirty="0"/>
              <a:t>Sárska</a:t>
            </a:r>
            <a:r>
              <a:rPr lang="cs-CZ" dirty="0"/>
              <a:t> 1935 (minimální reakce);</a:t>
            </a:r>
          </a:p>
          <a:p>
            <a:pPr lvl="1"/>
            <a:r>
              <a:rPr lang="cs-CZ" dirty="0"/>
              <a:t>Veřejné nálady v </a:t>
            </a:r>
            <a:r>
              <a:rPr lang="cs-CZ" b="1" dirty="0"/>
              <a:t>GB, FRA </a:t>
            </a:r>
            <a:r>
              <a:rPr lang="cs-CZ" dirty="0"/>
              <a:t>a US proti výraznému angažmá;</a:t>
            </a:r>
          </a:p>
          <a:p>
            <a:pPr lvl="1"/>
            <a:r>
              <a:rPr lang="cs-CZ" b="1" dirty="0"/>
              <a:t>LN</a:t>
            </a:r>
            <a:r>
              <a:rPr lang="cs-CZ" dirty="0"/>
              <a:t>: </a:t>
            </a:r>
            <a:r>
              <a:rPr lang="cs-CZ" b="1" dirty="0"/>
              <a:t>eroze</a:t>
            </a:r>
            <a:r>
              <a:rPr lang="cs-CZ" dirty="0"/>
              <a:t> Versaillské smlouvy (pokračování Japonské invaze do Mandžuska, Peking 1937);</a:t>
            </a:r>
          </a:p>
          <a:p>
            <a:pPr lvl="1"/>
            <a:r>
              <a:rPr lang="cs-CZ" dirty="0"/>
              <a:t>Obsazení </a:t>
            </a:r>
            <a:r>
              <a:rPr lang="cs-CZ" b="1" dirty="0"/>
              <a:t>Porýní</a:t>
            </a:r>
            <a:r>
              <a:rPr lang="cs-CZ" dirty="0"/>
              <a:t> 1935 (GB konzultace s FRA);</a:t>
            </a:r>
          </a:p>
          <a:p>
            <a:pPr marL="457200" lvl="1" indent="0">
              <a:buNone/>
            </a:pPr>
            <a:endParaRPr lang="cs-CZ" sz="1500" dirty="0"/>
          </a:p>
          <a:p>
            <a:r>
              <a:rPr lang="cs-CZ" b="1" dirty="0"/>
              <a:t>Postoj</a:t>
            </a:r>
            <a:r>
              <a:rPr lang="cs-CZ" dirty="0"/>
              <a:t> </a:t>
            </a:r>
            <a:r>
              <a:rPr lang="cs-CZ" b="1" dirty="0">
                <a:solidFill>
                  <a:srgbClr val="0070C0"/>
                </a:solidFill>
              </a:rPr>
              <a:t>západu</a:t>
            </a:r>
            <a:r>
              <a:rPr lang="cs-CZ" dirty="0"/>
              <a:t>:</a:t>
            </a:r>
          </a:p>
          <a:p>
            <a:pPr lvl="1"/>
            <a:r>
              <a:rPr lang="cs-CZ" dirty="0"/>
              <a:t>Přátelské </a:t>
            </a:r>
            <a:r>
              <a:rPr lang="cs-CZ" b="1" dirty="0"/>
              <a:t>vztahy </a:t>
            </a:r>
            <a:r>
              <a:rPr lang="cs-CZ" b="1" dirty="0">
                <a:solidFill>
                  <a:srgbClr val="0070C0"/>
                </a:solidFill>
              </a:rPr>
              <a:t>GB</a:t>
            </a:r>
            <a:r>
              <a:rPr lang="cs-CZ" b="1" dirty="0"/>
              <a:t> </a:t>
            </a:r>
            <a:r>
              <a:rPr lang="cs-CZ" dirty="0"/>
              <a:t>a GER (1935 smlouva o námořnictvu; Eden 1936: komplexní řešení – hranice a omezení armády; pakt o letecké válce);</a:t>
            </a:r>
          </a:p>
          <a:p>
            <a:pPr lvl="2"/>
            <a:r>
              <a:rPr lang="cs-CZ" dirty="0"/>
              <a:t>L. George – Hitler „Washingtonem Německa“ (nemá zájem bojovat s GB);</a:t>
            </a:r>
          </a:p>
          <a:p>
            <a:pPr lvl="1"/>
            <a:r>
              <a:rPr lang="cs-CZ" dirty="0"/>
              <a:t>1936 dokončení italské války v </a:t>
            </a:r>
            <a:r>
              <a:rPr lang="cs-CZ" b="1" dirty="0"/>
              <a:t>Etiopii</a:t>
            </a:r>
            <a:r>
              <a:rPr lang="cs-CZ" dirty="0"/>
              <a:t>, </a:t>
            </a:r>
            <a:r>
              <a:rPr lang="cs-CZ" b="1" dirty="0">
                <a:solidFill>
                  <a:srgbClr val="0070C0"/>
                </a:solidFill>
              </a:rPr>
              <a:t>FRA</a:t>
            </a:r>
            <a:r>
              <a:rPr lang="cs-CZ" dirty="0">
                <a:solidFill>
                  <a:srgbClr val="0070C0"/>
                </a:solidFill>
              </a:rPr>
              <a:t> </a:t>
            </a:r>
            <a:r>
              <a:rPr lang="cs-CZ" dirty="0"/>
              <a:t>má zájem na spojenectví s Mussolinim (1935 tajná </a:t>
            </a:r>
            <a:r>
              <a:rPr lang="cs-CZ" b="1" dirty="0"/>
              <a:t>dohoda</a:t>
            </a:r>
            <a:r>
              <a:rPr lang="cs-CZ" dirty="0"/>
              <a:t>);</a:t>
            </a:r>
          </a:p>
          <a:p>
            <a:pPr lvl="1"/>
            <a:r>
              <a:rPr lang="cs-CZ" dirty="0"/>
              <a:t>Odlišování občanského státu a postoj k </a:t>
            </a:r>
            <a:r>
              <a:rPr lang="cs-CZ" b="1" dirty="0"/>
              <a:t>ostatním národům </a:t>
            </a:r>
            <a:r>
              <a:rPr lang="cs-CZ" dirty="0"/>
              <a:t>a etnikům;</a:t>
            </a:r>
          </a:p>
          <a:p>
            <a:pPr lvl="1"/>
            <a:r>
              <a:rPr lang="cs-CZ" dirty="0"/>
              <a:t>Akceptování práva </a:t>
            </a:r>
            <a:r>
              <a:rPr lang="cs-CZ" dirty="0">
                <a:solidFill>
                  <a:srgbClr val="0070C0"/>
                </a:solidFill>
              </a:rPr>
              <a:t>GER</a:t>
            </a:r>
            <a:r>
              <a:rPr lang="cs-CZ" dirty="0"/>
              <a:t> vytvořit rasistické</a:t>
            </a:r>
            <a:r>
              <a:rPr lang="cs-CZ" b="1" dirty="0"/>
              <a:t> impérium </a:t>
            </a:r>
            <a:r>
              <a:rPr lang="cs-CZ" dirty="0"/>
              <a:t>na </a:t>
            </a:r>
            <a:r>
              <a:rPr lang="cs-CZ" b="1" dirty="0">
                <a:solidFill>
                  <a:srgbClr val="0070C0"/>
                </a:solidFill>
              </a:rPr>
              <a:t>východě</a:t>
            </a:r>
            <a:r>
              <a:rPr lang="cs-CZ" dirty="0">
                <a:solidFill>
                  <a:srgbClr val="0070C0"/>
                </a:solidFill>
              </a:rPr>
              <a:t> </a:t>
            </a:r>
            <a:r>
              <a:rPr lang="cs-CZ" dirty="0"/>
              <a:t>(souhlas s připojením majoritních území ČSR);</a:t>
            </a:r>
          </a:p>
          <a:p>
            <a:pPr marL="457200" lvl="1" indent="0">
              <a:buNone/>
            </a:pPr>
            <a:endParaRPr lang="cs-CZ" sz="1300" dirty="0"/>
          </a:p>
          <a:p>
            <a:r>
              <a:rPr lang="cs-CZ" b="1" dirty="0"/>
              <a:t>GER koncepce</a:t>
            </a:r>
            <a:r>
              <a:rPr lang="cs-CZ" dirty="0"/>
              <a:t>: </a:t>
            </a:r>
          </a:p>
          <a:p>
            <a:pPr lvl="1"/>
            <a:r>
              <a:rPr lang="cs-CZ" b="1" dirty="0"/>
              <a:t>sjednocení</a:t>
            </a:r>
            <a:r>
              <a:rPr lang="cs-CZ" dirty="0"/>
              <a:t> </a:t>
            </a:r>
            <a:r>
              <a:rPr lang="cs-CZ" b="1" dirty="0"/>
              <a:t>národa</a:t>
            </a:r>
            <a:r>
              <a:rPr lang="cs-CZ" dirty="0"/>
              <a:t> (ČS, AUT);</a:t>
            </a:r>
          </a:p>
          <a:p>
            <a:pPr lvl="1"/>
            <a:r>
              <a:rPr lang="cs-CZ" b="1" dirty="0"/>
              <a:t>expanze</a:t>
            </a:r>
            <a:r>
              <a:rPr lang="cs-CZ" dirty="0"/>
              <a:t> na </a:t>
            </a:r>
            <a:r>
              <a:rPr lang="cs-CZ" b="1" dirty="0"/>
              <a:t>východ</a:t>
            </a:r>
            <a:r>
              <a:rPr lang="cs-CZ" dirty="0"/>
              <a:t> (zotročení Slovanů);</a:t>
            </a:r>
          </a:p>
          <a:p>
            <a:pPr lvl="1"/>
            <a:r>
              <a:rPr lang="cs-CZ" dirty="0"/>
              <a:t>odstranění </a:t>
            </a:r>
            <a:r>
              <a:rPr lang="cs-CZ" b="1" dirty="0"/>
              <a:t>vnitřních nepřátel </a:t>
            </a:r>
            <a:r>
              <a:rPr lang="cs-CZ" dirty="0"/>
              <a:t>(komunisté, židé);</a:t>
            </a:r>
          </a:p>
        </p:txBody>
      </p:sp>
    </p:spTree>
    <p:extLst>
      <p:ext uri="{BB962C8B-B14F-4D97-AF65-F5344CB8AC3E}">
        <p14:creationId xmlns:p14="http://schemas.microsoft.com/office/powerpoint/2010/main" val="388989465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eh.net/encyclopedia-graphics/eloantra005.gif">
            <a:extLst>
              <a:ext uri="{FF2B5EF4-FFF2-40B4-BE49-F238E27FC236}">
                <a16:creationId xmlns:a16="http://schemas.microsoft.com/office/drawing/2014/main" id="{768D9C50-D1FE-4232-B01F-0777DA4673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6156" y="845858"/>
            <a:ext cx="5951542" cy="4460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eh.net/encyclopedia-graphics/eloantra004.gif">
            <a:extLst>
              <a:ext uri="{FF2B5EF4-FFF2-40B4-BE49-F238E27FC236}">
                <a16:creationId xmlns:a16="http://schemas.microsoft.com/office/drawing/2014/main" id="{72E6195F-E3B3-4504-88CB-F30D54A88F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44" y="845859"/>
            <a:ext cx="5782901" cy="4460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340756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UK–Germany: Military Expenditure 1920–1935 34 | Download Scientific Diagram">
            <a:extLst>
              <a:ext uri="{FF2B5EF4-FFF2-40B4-BE49-F238E27FC236}">
                <a16:creationId xmlns:a16="http://schemas.microsoft.com/office/drawing/2014/main" id="{89FF56C1-1369-4672-A70D-2E5E376B90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875" y="995363"/>
            <a:ext cx="8096250" cy="486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97048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File:Bundesarchiv Bild 183-R29818, Otto von Bismarck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7055" y="34421"/>
            <a:ext cx="4032448" cy="6683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852316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Military Spending - Our World in Data">
            <a:extLst>
              <a:ext uri="{FF2B5EF4-FFF2-40B4-BE49-F238E27FC236}">
                <a16:creationId xmlns:a16="http://schemas.microsoft.com/office/drawing/2014/main" id="{6718E1C2-6BC5-4EBC-A59C-C47C093B65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960" y="150829"/>
            <a:ext cx="9220047" cy="6441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75306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91544" y="14908"/>
            <a:ext cx="8229600" cy="792088"/>
          </a:xfrm>
        </p:spPr>
        <p:txBody>
          <a:bodyPr>
            <a:normAutofit/>
          </a:bodyPr>
          <a:lstStyle/>
          <a:p>
            <a:pPr algn="ctr"/>
            <a:r>
              <a:rPr lang="cs-CZ" sz="2800" b="1" dirty="0">
                <a:solidFill>
                  <a:srgbClr val="0070C0"/>
                </a:solidFill>
                <a:latin typeface="+mn-lt"/>
              </a:rPr>
              <a:t>Druhá světová válka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24205" y="692696"/>
            <a:ext cx="11378153" cy="6309320"/>
          </a:xfrm>
        </p:spPr>
        <p:txBody>
          <a:bodyPr>
            <a:normAutofit fontScale="62500" lnSpcReduction="20000"/>
          </a:bodyPr>
          <a:lstStyle/>
          <a:p>
            <a:r>
              <a:rPr lang="cs-CZ" dirty="0"/>
              <a:t>1936 </a:t>
            </a:r>
            <a:r>
              <a:rPr lang="cs-CZ" b="1" dirty="0"/>
              <a:t>občanská válka ve SPA </a:t>
            </a:r>
            <a:r>
              <a:rPr lang="cs-CZ" dirty="0"/>
              <a:t>(GER a ITA s nacionalisty proti režimu &lt;- SSSR), </a:t>
            </a:r>
            <a:r>
              <a:rPr lang="cs-CZ" b="1" dirty="0"/>
              <a:t>osa</a:t>
            </a:r>
            <a:r>
              <a:rPr lang="cs-CZ" dirty="0"/>
              <a:t> </a:t>
            </a:r>
            <a:r>
              <a:rPr lang="cs-CZ" b="1" dirty="0"/>
              <a:t>Berlín-Řím</a:t>
            </a:r>
            <a:r>
              <a:rPr lang="cs-CZ" dirty="0"/>
              <a:t>; protikomunistický </a:t>
            </a:r>
            <a:r>
              <a:rPr lang="cs-CZ" b="1" dirty="0"/>
              <a:t>pakt s JAP</a:t>
            </a:r>
            <a:r>
              <a:rPr lang="cs-CZ" dirty="0"/>
              <a:t>;</a:t>
            </a:r>
          </a:p>
          <a:p>
            <a:pPr lvl="1"/>
            <a:r>
              <a:rPr lang="cs-CZ" dirty="0"/>
              <a:t>GER </a:t>
            </a:r>
            <a:r>
              <a:rPr lang="cs-CZ" b="1" dirty="0"/>
              <a:t>anexe</a:t>
            </a:r>
            <a:r>
              <a:rPr lang="cs-CZ" dirty="0"/>
              <a:t> </a:t>
            </a:r>
            <a:r>
              <a:rPr lang="cs-CZ" b="1" dirty="0"/>
              <a:t>ČSR</a:t>
            </a:r>
            <a:r>
              <a:rPr lang="cs-CZ" dirty="0"/>
              <a:t> 3/1939, dohoda se </a:t>
            </a:r>
            <a:r>
              <a:rPr lang="cs-CZ" b="1" dirty="0"/>
              <a:t>SSSR</a:t>
            </a:r>
            <a:r>
              <a:rPr lang="cs-CZ" dirty="0"/>
              <a:t>; vpád do </a:t>
            </a:r>
            <a:r>
              <a:rPr lang="cs-CZ" b="1" dirty="0"/>
              <a:t>POL</a:t>
            </a:r>
            <a:r>
              <a:rPr lang="cs-CZ" dirty="0"/>
              <a:t> (vyhlášení války GB a FRA bez vojenské akce); vpád SSSR do POL a dělení;</a:t>
            </a:r>
          </a:p>
          <a:p>
            <a:pPr lvl="1"/>
            <a:r>
              <a:rPr lang="cs-CZ" b="1" dirty="0"/>
              <a:t>nečinnost</a:t>
            </a:r>
            <a:r>
              <a:rPr lang="cs-CZ" dirty="0"/>
              <a:t> („autobus“), </a:t>
            </a:r>
            <a:r>
              <a:rPr lang="cs-CZ" b="1" dirty="0"/>
              <a:t>Norsko</a:t>
            </a:r>
            <a:r>
              <a:rPr lang="cs-CZ" dirty="0"/>
              <a:t> (změna PM v </a:t>
            </a:r>
            <a:r>
              <a:rPr lang="cs-CZ" b="1" dirty="0"/>
              <a:t>GB</a:t>
            </a:r>
            <a:r>
              <a:rPr lang="cs-CZ" dirty="0"/>
              <a:t>); vpád do </a:t>
            </a:r>
            <a:r>
              <a:rPr lang="cs-CZ" b="1" dirty="0"/>
              <a:t>FRA</a:t>
            </a:r>
            <a:r>
              <a:rPr lang="cs-CZ" dirty="0"/>
              <a:t> a rychlé vítězství; </a:t>
            </a:r>
            <a:r>
              <a:rPr lang="cs-CZ" dirty="0" err="1"/>
              <a:t>Churchillův</a:t>
            </a:r>
            <a:r>
              <a:rPr lang="cs-CZ" dirty="0"/>
              <a:t> tvrdý postoj &lt;–&gt;  </a:t>
            </a:r>
            <a:r>
              <a:rPr lang="cs-CZ" b="1" dirty="0"/>
              <a:t>kontinent pod kontrolou GER</a:t>
            </a:r>
            <a:r>
              <a:rPr lang="cs-CZ" dirty="0"/>
              <a:t>;</a:t>
            </a:r>
          </a:p>
          <a:p>
            <a:endParaRPr lang="cs-CZ" sz="1300" dirty="0"/>
          </a:p>
          <a:p>
            <a:r>
              <a:rPr lang="cs-CZ" dirty="0"/>
              <a:t>Svět rozdělen na </a:t>
            </a:r>
            <a:r>
              <a:rPr lang="cs-CZ" b="1" dirty="0">
                <a:solidFill>
                  <a:srgbClr val="0070C0"/>
                </a:solidFill>
              </a:rPr>
              <a:t>atlantickou ekonomiku </a:t>
            </a:r>
            <a:r>
              <a:rPr lang="cs-CZ" dirty="0"/>
              <a:t>(US-GB), </a:t>
            </a:r>
            <a:r>
              <a:rPr lang="cs-CZ" b="1" dirty="0">
                <a:solidFill>
                  <a:srgbClr val="0070C0"/>
                </a:solidFill>
              </a:rPr>
              <a:t>kontinentální blok </a:t>
            </a:r>
            <a:r>
              <a:rPr lang="cs-CZ" dirty="0"/>
              <a:t>(GER) a japonské </a:t>
            </a:r>
            <a:r>
              <a:rPr lang="cs-CZ" b="1" dirty="0"/>
              <a:t>asijské impérium </a:t>
            </a:r>
            <a:r>
              <a:rPr lang="cs-CZ" dirty="0"/>
              <a:t>(JAP) – žádný IT mezi + uvnitř bloků specifické </a:t>
            </a:r>
            <a:r>
              <a:rPr lang="cs-CZ" b="1" dirty="0"/>
              <a:t>transfery</a:t>
            </a:r>
            <a:r>
              <a:rPr lang="cs-CZ" dirty="0"/>
              <a:t>: </a:t>
            </a:r>
          </a:p>
          <a:p>
            <a:pPr lvl="1"/>
            <a:r>
              <a:rPr lang="cs-CZ" dirty="0"/>
              <a:t>ATLAN: </a:t>
            </a:r>
            <a:r>
              <a:rPr lang="cs-CZ" b="1" dirty="0" err="1"/>
              <a:t>Lend</a:t>
            </a:r>
            <a:r>
              <a:rPr lang="cs-CZ" dirty="0"/>
              <a:t> </a:t>
            </a:r>
            <a:r>
              <a:rPr lang="cs-CZ" b="1" dirty="0"/>
              <a:t>and</a:t>
            </a:r>
            <a:r>
              <a:rPr lang="cs-CZ" dirty="0"/>
              <a:t> </a:t>
            </a:r>
            <a:r>
              <a:rPr lang="cs-CZ" b="1" dirty="0" err="1"/>
              <a:t>Lease</a:t>
            </a:r>
            <a:r>
              <a:rPr lang="cs-CZ" dirty="0"/>
              <a:t> (ze 741mil. USD 1941 na 10,1mld. USD 1943), komerce z 4,3mld. na 2,5mld.; </a:t>
            </a:r>
          </a:p>
          <a:p>
            <a:pPr lvl="1"/>
            <a:r>
              <a:rPr lang="cs-CZ" dirty="0"/>
              <a:t>Kontinent: </a:t>
            </a:r>
            <a:r>
              <a:rPr lang="cs-CZ" b="1" dirty="0"/>
              <a:t>konfiskace</a:t>
            </a:r>
            <a:r>
              <a:rPr lang="cs-CZ" dirty="0"/>
              <a:t> a </a:t>
            </a:r>
            <a:r>
              <a:rPr lang="cs-CZ" b="1" dirty="0"/>
              <a:t>tribut</a:t>
            </a:r>
            <a:r>
              <a:rPr lang="cs-CZ" dirty="0"/>
              <a:t> v GER, omezená účinnost (</a:t>
            </a:r>
            <a:r>
              <a:rPr lang="cs-CZ" b="1" dirty="0"/>
              <a:t>FRA</a:t>
            </a:r>
            <a:r>
              <a:rPr lang="cs-CZ" dirty="0"/>
              <a:t> 5% NP v 1941-42 a 8-9% 1943), příjmy ze všech </a:t>
            </a:r>
            <a:r>
              <a:rPr lang="cs-CZ" b="1" dirty="0"/>
              <a:t>okupovaných oblastí </a:t>
            </a:r>
            <a:r>
              <a:rPr lang="cs-CZ" dirty="0"/>
              <a:t>asi 40%, export FRA klesl v 1944 na 27,4% hodnoty 1938; dovozy do GER jen 5,6% (1944 oproti 1938);</a:t>
            </a:r>
          </a:p>
          <a:p>
            <a:pPr lvl="1"/>
            <a:r>
              <a:rPr lang="cs-CZ" b="1" dirty="0">
                <a:solidFill>
                  <a:srgbClr val="0070C0"/>
                </a:solidFill>
              </a:rPr>
              <a:t>Ponorková válka </a:t>
            </a:r>
            <a:r>
              <a:rPr lang="cs-CZ" dirty="0"/>
              <a:t>– Atlantik: 3500+175 GB a US lodí (70tis. námořníků); neúspěch – zásobování GB a SSSR, příprava invaze; GER ztráty 783 </a:t>
            </a:r>
            <a:r>
              <a:rPr lang="cs-CZ" dirty="0" err="1"/>
              <a:t>pon</a:t>
            </a:r>
            <a:r>
              <a:rPr lang="cs-CZ" dirty="0"/>
              <a:t>. a 30tis mužů (75% stavu </a:t>
            </a:r>
            <a:r>
              <a:rPr lang="cs-CZ" dirty="0" err="1"/>
              <a:t>pon.nám</a:t>
            </a:r>
            <a:r>
              <a:rPr lang="cs-CZ" dirty="0"/>
              <a:t>.); </a:t>
            </a:r>
          </a:p>
          <a:p>
            <a:pPr marL="457200" lvl="1" indent="0">
              <a:buNone/>
            </a:pPr>
            <a:endParaRPr lang="cs-CZ" sz="1300" dirty="0"/>
          </a:p>
          <a:p>
            <a:pPr marL="342900" lvl="1" indent="-342900"/>
            <a:r>
              <a:rPr lang="cs-CZ" sz="3300" b="1" dirty="0"/>
              <a:t>Strategická situace </a:t>
            </a:r>
            <a:r>
              <a:rPr lang="cs-CZ" sz="3300" b="1" dirty="0">
                <a:solidFill>
                  <a:srgbClr val="0070C0"/>
                </a:solidFill>
              </a:rPr>
              <a:t>GER</a:t>
            </a:r>
            <a:r>
              <a:rPr lang="cs-CZ" sz="3300" dirty="0">
                <a:solidFill>
                  <a:srgbClr val="0070C0"/>
                </a:solidFill>
              </a:rPr>
              <a:t> </a:t>
            </a:r>
            <a:r>
              <a:rPr lang="cs-CZ" sz="3300" b="1" dirty="0">
                <a:solidFill>
                  <a:srgbClr val="0070C0"/>
                </a:solidFill>
              </a:rPr>
              <a:t>1941</a:t>
            </a:r>
            <a:r>
              <a:rPr lang="cs-CZ" sz="3300" dirty="0"/>
              <a:t>: </a:t>
            </a:r>
          </a:p>
          <a:p>
            <a:pPr marL="742950" lvl="2" indent="-342900"/>
            <a:r>
              <a:rPr lang="cs-CZ" sz="2900" dirty="0"/>
              <a:t>riziko </a:t>
            </a:r>
            <a:r>
              <a:rPr lang="cs-CZ" sz="2900" b="1" dirty="0"/>
              <a:t>dvou front </a:t>
            </a:r>
            <a:r>
              <a:rPr lang="cs-CZ" sz="2900" dirty="0"/>
              <a:t>(GB+US a SSSR), </a:t>
            </a:r>
            <a:r>
              <a:rPr lang="cs-CZ" sz="2900" b="1" dirty="0"/>
              <a:t>preventivní útok </a:t>
            </a:r>
            <a:r>
              <a:rPr lang="cs-CZ" sz="2900" dirty="0"/>
              <a:t>a ohromující úspěchy (fronta až </a:t>
            </a:r>
            <a:r>
              <a:rPr lang="cs-CZ" sz="2900" b="1" dirty="0"/>
              <a:t>Leningrad</a:t>
            </a:r>
            <a:r>
              <a:rPr lang="cs-CZ" sz="2900" dirty="0"/>
              <a:t>, </a:t>
            </a:r>
            <a:r>
              <a:rPr lang="cs-CZ" sz="2900" b="1" dirty="0"/>
              <a:t>Moskva</a:t>
            </a:r>
            <a:r>
              <a:rPr lang="cs-CZ" sz="2900" dirty="0"/>
              <a:t>, </a:t>
            </a:r>
            <a:r>
              <a:rPr lang="cs-CZ" sz="2900" b="1" dirty="0"/>
              <a:t>Don</a:t>
            </a:r>
            <a:r>
              <a:rPr lang="cs-CZ" sz="2900" dirty="0"/>
              <a:t>); od </a:t>
            </a:r>
            <a:r>
              <a:rPr lang="cs-CZ" sz="2900" b="1" dirty="0"/>
              <a:t>1944</a:t>
            </a:r>
            <a:r>
              <a:rPr lang="cs-CZ" sz="2900" dirty="0"/>
              <a:t> nezadržitelný postup </a:t>
            </a:r>
            <a:r>
              <a:rPr lang="cs-CZ" sz="2900" b="1" dirty="0"/>
              <a:t>Sovětské armády</a:t>
            </a:r>
            <a:r>
              <a:rPr lang="cs-CZ" sz="2900" dirty="0"/>
              <a:t>;</a:t>
            </a:r>
          </a:p>
          <a:p>
            <a:pPr marL="742950" lvl="2" indent="-342900"/>
            <a:r>
              <a:rPr lang="cs-CZ" sz="2900" dirty="0"/>
              <a:t>ztráta iniciativy v </a:t>
            </a:r>
            <a:r>
              <a:rPr lang="cs-CZ" sz="2900" b="1" dirty="0"/>
              <a:t>Africe</a:t>
            </a:r>
            <a:r>
              <a:rPr lang="cs-CZ" sz="2900" dirty="0"/>
              <a:t>, vylodění v </a:t>
            </a:r>
            <a:r>
              <a:rPr lang="cs-CZ" sz="2900" b="1" dirty="0"/>
              <a:t>Itálii</a:t>
            </a:r>
            <a:r>
              <a:rPr lang="cs-CZ" sz="2900" dirty="0"/>
              <a:t> (kolaps ITA), </a:t>
            </a:r>
            <a:r>
              <a:rPr lang="cs-CZ" sz="2900" b="1" dirty="0"/>
              <a:t>Normandie</a:t>
            </a:r>
            <a:r>
              <a:rPr lang="cs-CZ" sz="2900" dirty="0"/>
              <a:t>, naprostá převaha spojenců;</a:t>
            </a:r>
          </a:p>
          <a:p>
            <a:pPr marL="400050" lvl="2" indent="0">
              <a:buNone/>
            </a:pPr>
            <a:endParaRPr lang="cs-CZ" sz="1100" dirty="0"/>
          </a:p>
          <a:p>
            <a:pPr marL="342900" lvl="1" indent="-342900"/>
            <a:r>
              <a:rPr lang="cs-CZ" sz="3300" b="1" dirty="0">
                <a:solidFill>
                  <a:srgbClr val="0070C0"/>
                </a:solidFill>
              </a:rPr>
              <a:t>Pacifik</a:t>
            </a:r>
            <a:r>
              <a:rPr lang="cs-CZ" sz="3300" dirty="0"/>
              <a:t>: </a:t>
            </a:r>
          </a:p>
          <a:p>
            <a:pPr marL="742950" lvl="2" indent="-342900"/>
            <a:r>
              <a:rPr lang="cs-CZ" sz="2900" b="1" dirty="0">
                <a:solidFill>
                  <a:srgbClr val="0070C0"/>
                </a:solidFill>
              </a:rPr>
              <a:t>JAP</a:t>
            </a:r>
            <a:r>
              <a:rPr lang="cs-CZ" sz="2900" dirty="0">
                <a:solidFill>
                  <a:srgbClr val="0070C0"/>
                </a:solidFill>
              </a:rPr>
              <a:t> </a:t>
            </a:r>
            <a:r>
              <a:rPr lang="cs-CZ" sz="2900" dirty="0"/>
              <a:t>ovládnutí </a:t>
            </a:r>
            <a:r>
              <a:rPr lang="cs-CZ" sz="2900" b="1" dirty="0"/>
              <a:t>Indočíny</a:t>
            </a:r>
            <a:r>
              <a:rPr lang="cs-CZ" sz="2900" dirty="0"/>
              <a:t> (Vichy, embargo), nutnost získání </a:t>
            </a:r>
            <a:r>
              <a:rPr lang="cs-CZ" sz="2900" b="1" dirty="0"/>
              <a:t>impéria</a:t>
            </a:r>
            <a:r>
              <a:rPr lang="cs-CZ" sz="2900" dirty="0"/>
              <a:t>;</a:t>
            </a:r>
          </a:p>
          <a:p>
            <a:pPr marL="742950" lvl="2" indent="-342900"/>
            <a:r>
              <a:rPr lang="cs-CZ" sz="2900" dirty="0"/>
              <a:t>útok na FIL, H-K, MAL, SING, BUR + </a:t>
            </a:r>
            <a:r>
              <a:rPr lang="cs-CZ" sz="2900" b="1" dirty="0" err="1"/>
              <a:t>Pearl</a:t>
            </a:r>
            <a:r>
              <a:rPr lang="cs-CZ" sz="2900" b="1" dirty="0"/>
              <a:t> </a:t>
            </a:r>
            <a:r>
              <a:rPr lang="cs-CZ" sz="2900" b="1" dirty="0" err="1"/>
              <a:t>Harbor</a:t>
            </a:r>
            <a:r>
              <a:rPr lang="cs-CZ" sz="2900" dirty="0"/>
              <a:t>…</a:t>
            </a:r>
          </a:p>
          <a:p>
            <a:pPr marL="742950" lvl="2" indent="-342900"/>
            <a:r>
              <a:rPr lang="cs-CZ" sz="2900" dirty="0"/>
              <a:t>postup do </a:t>
            </a:r>
            <a:r>
              <a:rPr lang="cs-CZ" sz="2900" dirty="0" err="1"/>
              <a:t>Midway</a:t>
            </a:r>
            <a:r>
              <a:rPr lang="cs-CZ" sz="2900" dirty="0"/>
              <a:t> a </a:t>
            </a:r>
            <a:r>
              <a:rPr lang="cs-CZ" sz="2900" dirty="0" err="1"/>
              <a:t>Guadal</a:t>
            </a:r>
            <a:r>
              <a:rPr lang="cs-CZ" sz="2900" dirty="0"/>
              <a:t>; jaderné bomby + SSSR;</a:t>
            </a:r>
            <a:endParaRPr lang="cs-CZ" sz="800" dirty="0"/>
          </a:p>
          <a:p>
            <a:pPr marL="400050" lvl="2" indent="0">
              <a:buNone/>
            </a:pPr>
            <a:endParaRPr lang="cs-CZ" sz="800" dirty="0"/>
          </a:p>
          <a:p>
            <a:pPr marL="400050" lvl="2" indent="0">
              <a:buNone/>
            </a:pPr>
            <a:endParaRPr lang="cs-CZ" sz="1100" dirty="0"/>
          </a:p>
          <a:p>
            <a:pPr marL="342900" lvl="1" indent="-342900"/>
            <a:r>
              <a:rPr lang="cs-CZ" sz="3300" dirty="0"/>
              <a:t>Nový rozměr války - </a:t>
            </a:r>
            <a:r>
              <a:rPr lang="cs-CZ" sz="3300" b="1" dirty="0">
                <a:solidFill>
                  <a:srgbClr val="0070C0"/>
                </a:solidFill>
              </a:rPr>
              <a:t>totální válka </a:t>
            </a:r>
            <a:r>
              <a:rPr lang="cs-CZ" sz="3300" dirty="0"/>
              <a:t>– strategické </a:t>
            </a:r>
            <a:r>
              <a:rPr lang="cs-CZ" sz="3300" b="1" dirty="0"/>
              <a:t>bombardování</a:t>
            </a:r>
            <a:r>
              <a:rPr lang="cs-CZ" sz="3300" dirty="0"/>
              <a:t> – </a:t>
            </a:r>
            <a:r>
              <a:rPr lang="cs-CZ" sz="3300" b="1" dirty="0"/>
              <a:t>cíl</a:t>
            </a:r>
            <a:r>
              <a:rPr lang="cs-CZ" sz="3300" dirty="0"/>
              <a:t> je </a:t>
            </a:r>
            <a:r>
              <a:rPr lang="cs-CZ" sz="3300" b="1" dirty="0"/>
              <a:t>produkční potenciál </a:t>
            </a:r>
            <a:r>
              <a:rPr lang="cs-CZ" sz="3300" dirty="0"/>
              <a:t>země (fyzický a lidský kapitál) a </a:t>
            </a:r>
            <a:r>
              <a:rPr lang="cs-CZ" sz="3300" b="1" dirty="0"/>
              <a:t>vůle</a:t>
            </a:r>
            <a:r>
              <a:rPr lang="cs-CZ" sz="3300" dirty="0"/>
              <a:t> lidu;</a:t>
            </a:r>
          </a:p>
          <a:p>
            <a:pPr marL="457200" lvl="1" indent="0">
              <a:buNone/>
            </a:pPr>
            <a:endParaRPr lang="cs-CZ" dirty="0"/>
          </a:p>
          <a:p>
            <a:pPr marL="457200" lvl="1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0481073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23120\Desktop\red_square_194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27583"/>
            <a:ext cx="9144000" cy="6402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795142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defencyclopedia.files.wordpress.com/2016/11/810-lec22-1536x865.jpg?w=1536&amp;h=865&amp;crop=1">
            <a:extLst>
              <a:ext uri="{FF2B5EF4-FFF2-40B4-BE49-F238E27FC236}">
                <a16:creationId xmlns:a16="http://schemas.microsoft.com/office/drawing/2014/main" id="{83A06AD7-0020-4FF0-B094-4792918E8D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0"/>
            <a:ext cx="121777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075899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23120\Desktop\Pearl Harbo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9311" y="0"/>
            <a:ext cx="851337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806461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upload.wikimedia.org/wikipedia/commons/f/ff/USS_Arizona_2.png">
            <a:extLst>
              <a:ext uri="{FF2B5EF4-FFF2-40B4-BE49-F238E27FC236}">
                <a16:creationId xmlns:a16="http://schemas.microsoft.com/office/drawing/2014/main" id="{FB5A08F2-1968-459E-88B4-8DB7482BFA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126" y="1152672"/>
            <a:ext cx="5561414" cy="4291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upload.wikimedia.org/wikipedia/commons/thumb/c/c3/USS_Arizona_Memorial_%28aerial_view%29.jpg/1280px-USS_Arizona_Memorial_%28aerial_view%29.jpg">
            <a:extLst>
              <a:ext uri="{FF2B5EF4-FFF2-40B4-BE49-F238E27FC236}">
                <a16:creationId xmlns:a16="http://schemas.microsoft.com/office/drawing/2014/main" id="{598D193A-048E-4D8B-8021-D354C2088D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7133" y="1414020"/>
            <a:ext cx="6184867" cy="4029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112126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maxe">
            <a:extLst>
              <a:ext uri="{FF2B5EF4-FFF2-40B4-BE49-F238E27FC236}">
                <a16:creationId xmlns:a16="http://schemas.microsoft.com/office/drawing/2014/main" id="{1C612B33-B027-438D-B8D1-2C33F93C14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0563"/>
            <a:ext cx="12192000" cy="547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819210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qph.fs.quoracdn.net/main-qimg-05f88c3a22c18a9db10b55a48387eac5">
            <a:extLst>
              <a:ext uri="{FF2B5EF4-FFF2-40B4-BE49-F238E27FC236}">
                <a16:creationId xmlns:a16="http://schemas.microsoft.com/office/drawing/2014/main" id="{ED4831C1-12D2-4DA4-A7E0-EB0C5BAD25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42888"/>
            <a:ext cx="11430000" cy="6372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236756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C7B99D4-FEEB-4A9D-B9FE-0AD7F117B7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4568" y="239946"/>
            <a:ext cx="11162121" cy="6537925"/>
          </a:xfrm>
        </p:spPr>
        <p:txBody>
          <a:bodyPr>
            <a:normAutofit/>
          </a:bodyPr>
          <a:lstStyle/>
          <a:p>
            <a:r>
              <a:rPr lang="en-US" sz="2400" b="1" dirty="0"/>
              <a:t>1,350</a:t>
            </a:r>
            <a:r>
              <a:rPr lang="cs-CZ" sz="2400" b="1" dirty="0"/>
              <a:t> </a:t>
            </a:r>
            <a:r>
              <a:rPr lang="en-US" sz="2400" b="1" dirty="0"/>
              <a:t>Tiger tanks</a:t>
            </a:r>
            <a:r>
              <a:rPr lang="en-US" sz="2400" dirty="0"/>
              <a:t> produced </a:t>
            </a:r>
            <a:r>
              <a:rPr lang="cs-CZ" sz="2400" dirty="0"/>
              <a:t>(</a:t>
            </a:r>
            <a:r>
              <a:rPr lang="en-US" sz="2400" dirty="0"/>
              <a:t>August 1942 </a:t>
            </a:r>
            <a:r>
              <a:rPr lang="cs-CZ" sz="2400" dirty="0"/>
              <a:t>-</a:t>
            </a:r>
            <a:r>
              <a:rPr lang="en-US" sz="2400" dirty="0"/>
              <a:t> August 1944</a:t>
            </a:r>
            <a:r>
              <a:rPr lang="cs-CZ" sz="2400" dirty="0"/>
              <a:t>; (</a:t>
            </a:r>
            <a:r>
              <a:rPr lang="en-US" sz="2400" dirty="0"/>
              <a:t>peaking in April 1944 at 104 per month</a:t>
            </a:r>
            <a:r>
              <a:rPr lang="cs-CZ" sz="2400" dirty="0"/>
              <a:t>); </a:t>
            </a:r>
            <a:r>
              <a:rPr lang="en-US" sz="2400" b="1" dirty="0"/>
              <a:t>492 Tiger II </a:t>
            </a:r>
            <a:r>
              <a:rPr lang="en-US" sz="2400" dirty="0"/>
              <a:t>tanks were produced</a:t>
            </a:r>
            <a:r>
              <a:rPr lang="cs-CZ" sz="2400" dirty="0"/>
              <a:t>;</a:t>
            </a:r>
          </a:p>
          <a:p>
            <a:pPr lvl="1"/>
            <a:r>
              <a:rPr lang="cs-CZ" dirty="0" err="1"/>
              <a:t>Together</a:t>
            </a:r>
            <a:r>
              <a:rPr lang="cs-CZ" dirty="0"/>
              <a:t> </a:t>
            </a:r>
            <a:r>
              <a:rPr lang="en-US" dirty="0"/>
              <a:t>destroying at least 10,300 enemy tanks</a:t>
            </a:r>
            <a:r>
              <a:rPr lang="cs-CZ" dirty="0"/>
              <a:t>; </a:t>
            </a:r>
            <a:r>
              <a:rPr lang="cs-CZ" b="1" dirty="0"/>
              <a:t>1,725  </a:t>
            </a:r>
            <a:r>
              <a:rPr lang="cs-CZ" b="1" dirty="0" err="1"/>
              <a:t>lost</a:t>
            </a:r>
            <a:r>
              <a:rPr lang="cs-CZ" dirty="0"/>
              <a:t>;</a:t>
            </a:r>
          </a:p>
          <a:p>
            <a:r>
              <a:rPr lang="cs-CZ" sz="2400" b="1" dirty="0"/>
              <a:t>M4 </a:t>
            </a:r>
            <a:r>
              <a:rPr lang="cs-CZ" sz="2400" b="1" dirty="0" err="1"/>
              <a:t>Sherman</a:t>
            </a:r>
            <a:r>
              <a:rPr lang="cs-CZ" sz="2400" b="1" dirty="0"/>
              <a:t> </a:t>
            </a:r>
            <a:r>
              <a:rPr lang="cs-CZ" sz="2400" b="1" dirty="0" err="1"/>
              <a:t>Production</a:t>
            </a:r>
            <a:r>
              <a:rPr lang="cs-CZ" sz="2400" b="1" dirty="0"/>
              <a:t> </a:t>
            </a:r>
            <a:r>
              <a:rPr lang="cs-CZ" sz="2400" dirty="0"/>
              <a:t>– </a:t>
            </a:r>
            <a:r>
              <a:rPr lang="cs-CZ" sz="2400" dirty="0" err="1"/>
              <a:t>February</a:t>
            </a:r>
            <a:r>
              <a:rPr lang="cs-CZ" sz="2400" dirty="0"/>
              <a:t> 1942 – July 1945: </a:t>
            </a:r>
            <a:r>
              <a:rPr lang="cs-CZ" sz="2400" b="1" dirty="0"/>
              <a:t>49,234</a:t>
            </a:r>
            <a:r>
              <a:rPr lang="cs-CZ" sz="2400" dirty="0"/>
              <a:t>;</a:t>
            </a:r>
            <a:endParaRPr lang="cs-CZ" sz="2400" b="1" dirty="0"/>
          </a:p>
          <a:p>
            <a:pPr lvl="1"/>
            <a:r>
              <a:rPr lang="cs-CZ" b="1" dirty="0"/>
              <a:t>4,295 </a:t>
            </a:r>
            <a:r>
              <a:rPr lang="cs-CZ" dirty="0"/>
              <a:t>M4s </a:t>
            </a:r>
            <a:r>
              <a:rPr lang="cs-CZ" dirty="0" err="1"/>
              <a:t>were</a:t>
            </a:r>
            <a:r>
              <a:rPr lang="cs-CZ" dirty="0"/>
              <a:t> </a:t>
            </a:r>
            <a:r>
              <a:rPr lang="cs-CZ" b="1" dirty="0" err="1"/>
              <a:t>lost</a:t>
            </a:r>
            <a:r>
              <a:rPr lang="cs-CZ" b="1" dirty="0"/>
              <a:t> </a:t>
            </a:r>
            <a:r>
              <a:rPr lang="cs-CZ" dirty="0"/>
              <a:t>in WWII</a:t>
            </a:r>
            <a:r>
              <a:rPr lang="cs-CZ" b="1" dirty="0"/>
              <a:t>;</a:t>
            </a:r>
            <a:r>
              <a:rPr lang="en-US" dirty="0"/>
              <a:t> </a:t>
            </a:r>
            <a:endParaRPr lang="cs-CZ" dirty="0"/>
          </a:p>
          <a:p>
            <a:pPr lvl="1"/>
            <a:r>
              <a:rPr lang="en-US" dirty="0"/>
              <a:t>Normandy in June-August 1944</a:t>
            </a:r>
            <a:r>
              <a:rPr lang="cs-CZ" dirty="0"/>
              <a:t>:</a:t>
            </a:r>
            <a:r>
              <a:rPr lang="en-US" dirty="0"/>
              <a:t> 1.45 </a:t>
            </a:r>
            <a:r>
              <a:rPr lang="en-US" b="1" dirty="0" err="1"/>
              <a:t>Shermans</a:t>
            </a:r>
            <a:r>
              <a:rPr lang="en-US" dirty="0"/>
              <a:t> were equal to 1 </a:t>
            </a:r>
            <a:r>
              <a:rPr lang="en-US" b="1" dirty="0"/>
              <a:t>Tiger</a:t>
            </a:r>
            <a:r>
              <a:rPr lang="en-US" dirty="0"/>
              <a:t>.</a:t>
            </a:r>
            <a:endParaRPr lang="cs-CZ" b="1" dirty="0"/>
          </a:p>
          <a:p>
            <a:r>
              <a:rPr lang="cs-CZ" sz="2400" b="1" dirty="0" err="1"/>
              <a:t>Panzer</a:t>
            </a:r>
            <a:r>
              <a:rPr lang="cs-CZ" sz="2400" b="1" dirty="0"/>
              <a:t> IV</a:t>
            </a:r>
            <a:r>
              <a:rPr lang="cs-CZ" sz="2400" dirty="0"/>
              <a:t>: 8,553 </a:t>
            </a:r>
            <a:r>
              <a:rPr lang="cs-CZ" sz="2400" dirty="0" err="1"/>
              <a:t>units</a:t>
            </a:r>
            <a:r>
              <a:rPr lang="cs-CZ" sz="2400" dirty="0"/>
              <a:t> </a:t>
            </a:r>
            <a:r>
              <a:rPr lang="cs-CZ" sz="2400" dirty="0" err="1"/>
              <a:t>produced</a:t>
            </a:r>
            <a:r>
              <a:rPr lang="cs-CZ" sz="2400" dirty="0"/>
              <a:t>;</a:t>
            </a:r>
          </a:p>
          <a:p>
            <a:r>
              <a:rPr lang="cs-CZ" sz="2400" b="1" dirty="0"/>
              <a:t>T-34</a:t>
            </a:r>
            <a:r>
              <a:rPr lang="cs-CZ" sz="2400" dirty="0"/>
              <a:t>: 57,339</a:t>
            </a:r>
            <a:r>
              <a:rPr lang="cs-CZ" sz="2400" b="1" dirty="0"/>
              <a:t> </a:t>
            </a:r>
            <a:r>
              <a:rPr lang="cs-CZ" sz="2400" dirty="0" err="1"/>
              <a:t>units</a:t>
            </a:r>
            <a:r>
              <a:rPr lang="cs-CZ" sz="2400" b="1" dirty="0"/>
              <a:t> </a:t>
            </a:r>
            <a:r>
              <a:rPr lang="cs-CZ" sz="2400" dirty="0" err="1"/>
              <a:t>produced</a:t>
            </a:r>
            <a:r>
              <a:rPr lang="cs-CZ" sz="2400" dirty="0"/>
              <a:t>;</a:t>
            </a:r>
          </a:p>
          <a:p>
            <a:endParaRPr lang="cs-CZ" dirty="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C2F1865C-5178-4E7D-BF24-19CC07FF0ED7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2019510" y="1872980"/>
            <a:ext cx="1101068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cs-CZ" altLang="cs-CZ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cs-CZ" altLang="cs-CZ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30" name="Picture 6" descr="https://upload.wikimedia.org/wikipedia/commons/9/96/Bundesarchiv_Bild_101I-289-1091-26%2C_Russland%2C_Pferdegespann_im_Schlamm.jpg">
            <a:extLst>
              <a:ext uri="{FF2B5EF4-FFF2-40B4-BE49-F238E27FC236}">
                <a16:creationId xmlns:a16="http://schemas.microsoft.com/office/drawing/2014/main" id="{4C06E482-086E-45AB-9300-6A1ADC1E13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9778" y="2709905"/>
            <a:ext cx="6243686" cy="3950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Kar 98K noBG.jpg">
            <a:extLst>
              <a:ext uri="{FF2B5EF4-FFF2-40B4-BE49-F238E27FC236}">
                <a16:creationId xmlns:a16="http://schemas.microsoft.com/office/drawing/2014/main" id="{60716B87-C266-42F5-8EC0-289C90AF9A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57" y="3670107"/>
            <a:ext cx="5235019" cy="2325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bdélník 5">
            <a:extLst>
              <a:ext uri="{FF2B5EF4-FFF2-40B4-BE49-F238E27FC236}">
                <a16:creationId xmlns:a16="http://schemas.microsoft.com/office/drawing/2014/main" id="{AAA0185A-BD2D-4CCB-8FA9-DFB3ACDBF454}"/>
              </a:ext>
            </a:extLst>
          </p:cNvPr>
          <p:cNvSpPr/>
          <p:nvPr/>
        </p:nvSpPr>
        <p:spPr>
          <a:xfrm>
            <a:off x="404568" y="5626541"/>
            <a:ext cx="26725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Kar98k </a:t>
            </a:r>
            <a:r>
              <a:rPr lang="cs-CZ" b="1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bolt</a:t>
            </a:r>
            <a:r>
              <a:rPr lang="cs-CZ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cs-CZ" b="1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action</a:t>
            </a:r>
            <a:r>
              <a:rPr lang="cs-CZ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rifle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6672287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684FAD0-C207-48EC-92F3-EC4987A692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11505" y="468164"/>
            <a:ext cx="4760535" cy="4351338"/>
          </a:xfrm>
        </p:spPr>
        <p:txBody>
          <a:bodyPr>
            <a:normAutofit/>
          </a:bodyPr>
          <a:lstStyle/>
          <a:p>
            <a:r>
              <a:rPr lang="cs-CZ" dirty="0"/>
              <a:t>1940: GER+ ITA+ </a:t>
            </a:r>
            <a:r>
              <a:rPr lang="cs-CZ" dirty="0" err="1"/>
              <a:t>occupied</a:t>
            </a:r>
            <a:r>
              <a:rPr lang="cs-CZ" dirty="0"/>
              <a:t> </a:t>
            </a:r>
            <a:r>
              <a:rPr lang="cs-CZ" i="1" dirty="0"/>
              <a:t>Bohemia, </a:t>
            </a:r>
            <a:r>
              <a:rPr lang="cs-CZ" i="1" dirty="0" err="1"/>
              <a:t>Poland</a:t>
            </a:r>
            <a:r>
              <a:rPr lang="cs-CZ" i="1" dirty="0"/>
              <a:t>, </a:t>
            </a:r>
            <a:r>
              <a:rPr lang="cs-CZ" i="1" dirty="0" err="1"/>
              <a:t>Low</a:t>
            </a:r>
            <a:r>
              <a:rPr lang="cs-CZ" i="1" dirty="0"/>
              <a:t> </a:t>
            </a:r>
            <a:r>
              <a:rPr lang="cs-CZ" i="1" dirty="0" err="1"/>
              <a:t>Countries</a:t>
            </a:r>
            <a:r>
              <a:rPr lang="cs-CZ" i="1" dirty="0"/>
              <a:t> </a:t>
            </a:r>
            <a:r>
              <a:rPr lang="cs-CZ" dirty="0"/>
              <a:t>(France) vs. UK + Empire, (France);</a:t>
            </a:r>
          </a:p>
          <a:p>
            <a:r>
              <a:rPr lang="cs-CZ" dirty="0"/>
              <a:t>1941: Axis vs. UK + </a:t>
            </a:r>
            <a:r>
              <a:rPr lang="cs-CZ" dirty="0" err="1"/>
              <a:t>Soviet</a:t>
            </a:r>
            <a:r>
              <a:rPr lang="cs-CZ" dirty="0"/>
              <a:t> Union</a:t>
            </a:r>
          </a:p>
          <a:p>
            <a:r>
              <a:rPr lang="cs-CZ" dirty="0"/>
              <a:t>1942: Axis </a:t>
            </a:r>
            <a:r>
              <a:rPr lang="cs-CZ" dirty="0" err="1"/>
              <a:t>incl</a:t>
            </a:r>
            <a:r>
              <a:rPr lang="cs-CZ" dirty="0"/>
              <a:t>. Japan vs. UK, </a:t>
            </a:r>
            <a:r>
              <a:rPr lang="cs-CZ" dirty="0" err="1"/>
              <a:t>Soviet</a:t>
            </a:r>
            <a:r>
              <a:rPr lang="cs-CZ" dirty="0"/>
              <a:t> Union, USA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098" name="Picture 2" descr="https://upload.wikimedia.org/wikipedia/commons/e/e2/WorldWarII-GDP-Relations-Allies-Axis.png">
            <a:extLst>
              <a:ext uri="{FF2B5EF4-FFF2-40B4-BE49-F238E27FC236}">
                <a16:creationId xmlns:a16="http://schemas.microsoft.com/office/drawing/2014/main" id="{AFD1BC56-DDA2-44DB-83A4-6E1A7DCFB4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010" y="122549"/>
            <a:ext cx="6504495" cy="6402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80886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File:Kaiser Wilhelm Ii and Germany 1890 - 1914 HU68367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7137" y="116633"/>
            <a:ext cx="4537039" cy="6450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110059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ulka 5">
            <a:extLst>
              <a:ext uri="{FF2B5EF4-FFF2-40B4-BE49-F238E27FC236}">
                <a16:creationId xmlns:a16="http://schemas.microsoft.com/office/drawing/2014/main" id="{1A3B9122-6812-42D1-9DBA-A6DD662E920A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782424" y="1875935"/>
          <a:ext cx="9893705" cy="39593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45450">
                  <a:extLst>
                    <a:ext uri="{9D8B030D-6E8A-4147-A177-3AD203B41FA5}">
                      <a16:colId xmlns:a16="http://schemas.microsoft.com/office/drawing/2014/main" val="2571439434"/>
                    </a:ext>
                  </a:extLst>
                </a:gridCol>
                <a:gridCol w="1589651">
                  <a:extLst>
                    <a:ext uri="{9D8B030D-6E8A-4147-A177-3AD203B41FA5}">
                      <a16:colId xmlns:a16="http://schemas.microsoft.com/office/drawing/2014/main" val="1936726930"/>
                    </a:ext>
                  </a:extLst>
                </a:gridCol>
                <a:gridCol w="1589651">
                  <a:extLst>
                    <a:ext uri="{9D8B030D-6E8A-4147-A177-3AD203B41FA5}">
                      <a16:colId xmlns:a16="http://schemas.microsoft.com/office/drawing/2014/main" val="216427511"/>
                    </a:ext>
                  </a:extLst>
                </a:gridCol>
                <a:gridCol w="1589651">
                  <a:extLst>
                    <a:ext uri="{9D8B030D-6E8A-4147-A177-3AD203B41FA5}">
                      <a16:colId xmlns:a16="http://schemas.microsoft.com/office/drawing/2014/main" val="4064411298"/>
                    </a:ext>
                  </a:extLst>
                </a:gridCol>
                <a:gridCol w="1589651">
                  <a:extLst>
                    <a:ext uri="{9D8B030D-6E8A-4147-A177-3AD203B41FA5}">
                      <a16:colId xmlns:a16="http://schemas.microsoft.com/office/drawing/2014/main" val="3760922344"/>
                    </a:ext>
                  </a:extLst>
                </a:gridCol>
                <a:gridCol w="1589651">
                  <a:extLst>
                    <a:ext uri="{9D8B030D-6E8A-4147-A177-3AD203B41FA5}">
                      <a16:colId xmlns:a16="http://schemas.microsoft.com/office/drawing/2014/main" val="3711858868"/>
                    </a:ext>
                  </a:extLst>
                </a:gridCol>
              </a:tblGrid>
              <a:tr h="57681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Country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Total tanks and self-propelled guns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 err="1">
                          <a:effectLst/>
                        </a:rPr>
                        <a:t>Artillery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 err="1">
                          <a:effectLst/>
                        </a:rPr>
                        <a:t>Mortars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 err="1">
                          <a:effectLst/>
                        </a:rPr>
                        <a:t>Machineguns</a:t>
                      </a:r>
                      <a:r>
                        <a:rPr lang="cs-CZ" sz="2000" dirty="0">
                          <a:effectLst/>
                        </a:rPr>
                        <a:t> 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Military trucks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888605578"/>
                  </a:ext>
                </a:extLst>
              </a:tr>
              <a:tr h="29587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Soviet Union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105,251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516,648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200,300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1,477,400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197,100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548143726"/>
                  </a:ext>
                </a:extLst>
              </a:tr>
              <a:tr h="29587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United States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102,410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257,390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105,055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2,679,840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2,382,311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707097959"/>
                  </a:ext>
                </a:extLst>
              </a:tr>
              <a:tr h="29587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United Kingdom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27,896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124,877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102,950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297,336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480,943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042114688"/>
                  </a:ext>
                </a:extLst>
              </a:tr>
              <a:tr h="29587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Canada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5,678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43,552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endParaRPr lang="cs-CZ" sz="1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251,925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815,729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837210432"/>
                  </a:ext>
                </a:extLst>
              </a:tr>
              <a:tr h="29587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 err="1">
                          <a:effectLst/>
                        </a:rPr>
                        <a:t>Other</a:t>
                      </a:r>
                      <a:r>
                        <a:rPr lang="cs-CZ" sz="2000" dirty="0">
                          <a:effectLst/>
                        </a:rPr>
                        <a:t> </a:t>
                      </a:r>
                      <a:r>
                        <a:rPr lang="cs-CZ" sz="2000" dirty="0" err="1">
                          <a:effectLst/>
                        </a:rPr>
                        <a:t>Commonw</a:t>
                      </a:r>
                      <a:r>
                        <a:rPr lang="cs-CZ" sz="2000" dirty="0">
                          <a:effectLst/>
                        </a:rPr>
                        <a:t>.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endParaRPr lang="cs-CZ" sz="1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5,215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46,014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37,983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endParaRPr lang="cs-CZ" sz="1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4101535989"/>
                  </a:ext>
                </a:extLst>
              </a:tr>
              <a:tr h="29587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Germany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67,429</a:t>
                      </a:r>
                      <a:endParaRPr lang="cs-CZ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159,147</a:t>
                      </a:r>
                      <a:endParaRPr lang="cs-CZ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73,484</a:t>
                      </a:r>
                      <a:endParaRPr lang="cs-CZ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674,280</a:t>
                      </a:r>
                      <a:endParaRPr lang="cs-CZ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345,914</a:t>
                      </a:r>
                      <a:endParaRPr lang="cs-CZ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4010343059"/>
                  </a:ext>
                </a:extLst>
              </a:tr>
              <a:tr h="29587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Japan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2,515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13,350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endParaRPr lang="cs-CZ" sz="1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380,000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165,945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405549960"/>
                  </a:ext>
                </a:extLst>
              </a:tr>
              <a:tr h="29587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Italy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2,473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7,200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endParaRPr lang="cs-CZ" sz="1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endParaRPr lang="cs-CZ" sz="1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83,000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681899064"/>
                  </a:ext>
                </a:extLst>
              </a:tr>
              <a:tr h="29587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Hungary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500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447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endParaRPr lang="cs-CZ" sz="1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4,583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endParaRPr lang="cs-CZ" sz="18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397423382"/>
                  </a:ext>
                </a:extLst>
              </a:tr>
            </a:tbl>
          </a:graphicData>
        </a:graphic>
      </p:graphicFrame>
      <p:sp>
        <p:nvSpPr>
          <p:cNvPr id="7" name="Obdélník 6">
            <a:extLst>
              <a:ext uri="{FF2B5EF4-FFF2-40B4-BE49-F238E27FC236}">
                <a16:creationId xmlns:a16="http://schemas.microsoft.com/office/drawing/2014/main" id="{182300A8-F465-48AA-93E1-37FB40434A0A}"/>
              </a:ext>
            </a:extLst>
          </p:cNvPr>
          <p:cNvSpPr/>
          <p:nvPr/>
        </p:nvSpPr>
        <p:spPr>
          <a:xfrm>
            <a:off x="3909649" y="832490"/>
            <a:ext cx="40507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800" b="1" dirty="0"/>
              <a:t>WWII </a:t>
            </a:r>
            <a:r>
              <a:rPr lang="cs-CZ" sz="2800" b="1" dirty="0" err="1"/>
              <a:t>Vehicles</a:t>
            </a:r>
            <a:r>
              <a:rPr lang="cs-CZ" sz="2800" b="1" dirty="0"/>
              <a:t> </a:t>
            </a:r>
            <a:r>
              <a:rPr lang="cs-CZ" sz="2800" b="1" dirty="0" err="1"/>
              <a:t>production</a:t>
            </a:r>
            <a:endParaRPr lang="cs-CZ" sz="2800" b="1" dirty="0"/>
          </a:p>
        </p:txBody>
      </p:sp>
    </p:spTree>
    <p:extLst>
      <p:ext uri="{BB962C8B-B14F-4D97-AF65-F5344CB8AC3E}">
        <p14:creationId xmlns:p14="http://schemas.microsoft.com/office/powerpoint/2010/main" val="304161934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id="{A268E510-B9F0-4304-BF8C-1B03D381DDD9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39363" y="1960775"/>
          <a:ext cx="11279764" cy="403936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46708">
                  <a:extLst>
                    <a:ext uri="{9D8B030D-6E8A-4147-A177-3AD203B41FA5}">
                      <a16:colId xmlns:a16="http://schemas.microsoft.com/office/drawing/2014/main" val="3940879481"/>
                    </a:ext>
                  </a:extLst>
                </a:gridCol>
                <a:gridCol w="1241632">
                  <a:extLst>
                    <a:ext uri="{9D8B030D-6E8A-4147-A177-3AD203B41FA5}">
                      <a16:colId xmlns:a16="http://schemas.microsoft.com/office/drawing/2014/main" val="3522371761"/>
                    </a:ext>
                  </a:extLst>
                </a:gridCol>
                <a:gridCol w="1241632">
                  <a:extLst>
                    <a:ext uri="{9D8B030D-6E8A-4147-A177-3AD203B41FA5}">
                      <a16:colId xmlns:a16="http://schemas.microsoft.com/office/drawing/2014/main" val="1397394563"/>
                    </a:ext>
                  </a:extLst>
                </a:gridCol>
                <a:gridCol w="1241632">
                  <a:extLst>
                    <a:ext uri="{9D8B030D-6E8A-4147-A177-3AD203B41FA5}">
                      <a16:colId xmlns:a16="http://schemas.microsoft.com/office/drawing/2014/main" val="1046673193"/>
                    </a:ext>
                  </a:extLst>
                </a:gridCol>
                <a:gridCol w="1241632">
                  <a:extLst>
                    <a:ext uri="{9D8B030D-6E8A-4147-A177-3AD203B41FA5}">
                      <a16:colId xmlns:a16="http://schemas.microsoft.com/office/drawing/2014/main" val="3504587509"/>
                    </a:ext>
                  </a:extLst>
                </a:gridCol>
                <a:gridCol w="1241632">
                  <a:extLst>
                    <a:ext uri="{9D8B030D-6E8A-4147-A177-3AD203B41FA5}">
                      <a16:colId xmlns:a16="http://schemas.microsoft.com/office/drawing/2014/main" val="75887114"/>
                    </a:ext>
                  </a:extLst>
                </a:gridCol>
                <a:gridCol w="1241632">
                  <a:extLst>
                    <a:ext uri="{9D8B030D-6E8A-4147-A177-3AD203B41FA5}">
                      <a16:colId xmlns:a16="http://schemas.microsoft.com/office/drawing/2014/main" val="3148003734"/>
                    </a:ext>
                  </a:extLst>
                </a:gridCol>
                <a:gridCol w="1241632">
                  <a:extLst>
                    <a:ext uri="{9D8B030D-6E8A-4147-A177-3AD203B41FA5}">
                      <a16:colId xmlns:a16="http://schemas.microsoft.com/office/drawing/2014/main" val="3320057864"/>
                    </a:ext>
                  </a:extLst>
                </a:gridCol>
                <a:gridCol w="1241632">
                  <a:extLst>
                    <a:ext uri="{9D8B030D-6E8A-4147-A177-3AD203B41FA5}">
                      <a16:colId xmlns:a16="http://schemas.microsoft.com/office/drawing/2014/main" val="2211516972"/>
                    </a:ext>
                  </a:extLst>
                </a:gridCol>
              </a:tblGrid>
              <a:tr h="34282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AU" sz="2400" noProof="0">
                          <a:effectLst/>
                        </a:rPr>
                        <a:t>Country</a:t>
                      </a:r>
                      <a:endParaRPr lang="en-AU" sz="28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AU" sz="2400" noProof="0">
                          <a:effectLst/>
                        </a:rPr>
                        <a:t>1939</a:t>
                      </a:r>
                      <a:endParaRPr lang="en-AU" sz="28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AU" sz="2400" noProof="0">
                          <a:effectLst/>
                        </a:rPr>
                        <a:t>1940</a:t>
                      </a:r>
                      <a:endParaRPr lang="en-AU" sz="28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AU" sz="2400" noProof="0">
                          <a:effectLst/>
                        </a:rPr>
                        <a:t>1941</a:t>
                      </a:r>
                      <a:endParaRPr lang="en-AU" sz="28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AU" sz="2400" noProof="0">
                          <a:effectLst/>
                        </a:rPr>
                        <a:t>1942</a:t>
                      </a:r>
                      <a:endParaRPr lang="en-AU" sz="28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AU" sz="2400" noProof="0">
                          <a:effectLst/>
                        </a:rPr>
                        <a:t>1943</a:t>
                      </a:r>
                      <a:endParaRPr lang="en-AU" sz="28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AU" sz="2400" noProof="0">
                          <a:effectLst/>
                        </a:rPr>
                        <a:t>1944</a:t>
                      </a:r>
                      <a:endParaRPr lang="en-AU" sz="28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AU" sz="2400" noProof="0">
                          <a:effectLst/>
                        </a:rPr>
                        <a:t>1945</a:t>
                      </a:r>
                      <a:endParaRPr lang="en-AU" sz="28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AU" sz="2400" noProof="0">
                          <a:effectLst/>
                        </a:rPr>
                        <a:t>Total</a:t>
                      </a:r>
                      <a:endParaRPr lang="en-AU" sz="28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/>
                </a:tc>
                <a:extLst>
                  <a:ext uri="{0D108BD9-81ED-4DB2-BD59-A6C34878D82A}">
                    <a16:rowId xmlns:a16="http://schemas.microsoft.com/office/drawing/2014/main" val="4194356784"/>
                  </a:ext>
                </a:extLst>
              </a:tr>
              <a:tr h="342828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AU" sz="2400" u="none" noProof="0">
                          <a:solidFill>
                            <a:schemeClr val="bg1"/>
                          </a:solidFill>
                          <a:effectLst/>
                        </a:rPr>
                        <a:t>U.S.</a:t>
                      </a:r>
                      <a:endParaRPr lang="en-AU" sz="2800" u="none" noProof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AU" sz="2400" noProof="0">
                          <a:effectLst/>
                        </a:rPr>
                        <a:t>2,141</a:t>
                      </a:r>
                      <a:endParaRPr lang="en-AU" sz="28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AU" sz="2400" noProof="0">
                          <a:effectLst/>
                        </a:rPr>
                        <a:t>6,086</a:t>
                      </a:r>
                      <a:endParaRPr lang="en-AU" sz="28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AU" sz="2400" noProof="0">
                          <a:effectLst/>
                        </a:rPr>
                        <a:t>19,433</a:t>
                      </a:r>
                      <a:endParaRPr lang="en-AU" sz="28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AU" sz="2400" noProof="0">
                          <a:effectLst/>
                        </a:rPr>
                        <a:t>47,836</a:t>
                      </a:r>
                      <a:endParaRPr lang="en-AU" sz="28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AU" sz="2400" noProof="0">
                          <a:effectLst/>
                        </a:rPr>
                        <a:t>85,898</a:t>
                      </a:r>
                      <a:endParaRPr lang="en-AU" sz="28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AU" sz="2400" noProof="0">
                          <a:effectLst/>
                        </a:rPr>
                        <a:t>96,318</a:t>
                      </a:r>
                      <a:endParaRPr lang="en-AU" sz="28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AU" sz="2400" noProof="0">
                          <a:effectLst/>
                        </a:rPr>
                        <a:t>46,001</a:t>
                      </a:r>
                      <a:endParaRPr lang="en-AU" sz="28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AU" sz="2400" noProof="0">
                          <a:effectLst/>
                        </a:rPr>
                        <a:t>303,713</a:t>
                      </a:r>
                      <a:endParaRPr lang="en-AU" sz="28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/>
                </a:tc>
                <a:extLst>
                  <a:ext uri="{0D108BD9-81ED-4DB2-BD59-A6C34878D82A}">
                    <a16:rowId xmlns:a16="http://schemas.microsoft.com/office/drawing/2014/main" val="1357928855"/>
                  </a:ext>
                </a:extLst>
              </a:tr>
              <a:tr h="342828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AU" sz="2400" u="none" noProof="0" dirty="0">
                          <a:solidFill>
                            <a:schemeClr val="bg1"/>
                          </a:solidFill>
                          <a:effectLst/>
                        </a:rPr>
                        <a:t>Germany</a:t>
                      </a:r>
                      <a:endParaRPr lang="en-AU" sz="2800" u="none" noProof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AU" sz="2400" b="1" noProof="0" dirty="0">
                          <a:effectLst/>
                        </a:rPr>
                        <a:t>8,295</a:t>
                      </a:r>
                      <a:endParaRPr lang="en-AU" sz="2800" b="1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AU" sz="2400" b="1" noProof="0" dirty="0">
                          <a:effectLst/>
                        </a:rPr>
                        <a:t>10,826</a:t>
                      </a:r>
                      <a:endParaRPr lang="en-AU" sz="2800" b="1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AU" sz="2400" b="1" noProof="0" dirty="0">
                          <a:effectLst/>
                        </a:rPr>
                        <a:t>11,776</a:t>
                      </a:r>
                      <a:endParaRPr lang="en-AU" sz="2800" b="1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AU" sz="2400" b="1" noProof="0" dirty="0">
                          <a:effectLst/>
                        </a:rPr>
                        <a:t>15,556</a:t>
                      </a:r>
                      <a:endParaRPr lang="en-AU" sz="2800" b="1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AU" sz="2400" b="1" noProof="0" dirty="0">
                          <a:effectLst/>
                        </a:rPr>
                        <a:t>25,527</a:t>
                      </a:r>
                      <a:endParaRPr lang="en-AU" sz="2800" b="1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AU" sz="2400" b="1" noProof="0" dirty="0">
                          <a:effectLst/>
                        </a:rPr>
                        <a:t>39,807</a:t>
                      </a:r>
                      <a:endParaRPr lang="en-AU" sz="2800" b="1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AU" sz="2400" b="1" noProof="0" dirty="0">
                          <a:effectLst/>
                        </a:rPr>
                        <a:t>7,540</a:t>
                      </a:r>
                      <a:endParaRPr lang="en-AU" sz="2800" b="1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AU" sz="2400" b="1" noProof="0" dirty="0">
                          <a:effectLst/>
                        </a:rPr>
                        <a:t>119,327</a:t>
                      </a:r>
                      <a:endParaRPr lang="en-AU" sz="2800" b="1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/>
                </a:tc>
                <a:extLst>
                  <a:ext uri="{0D108BD9-81ED-4DB2-BD59-A6C34878D82A}">
                    <a16:rowId xmlns:a16="http://schemas.microsoft.com/office/drawing/2014/main" val="409592606"/>
                  </a:ext>
                </a:extLst>
              </a:tr>
              <a:tr h="342828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AU" sz="2400" u="none" noProof="0">
                          <a:solidFill>
                            <a:schemeClr val="bg1"/>
                          </a:solidFill>
                          <a:effectLst/>
                        </a:rPr>
                        <a:t>USSR</a:t>
                      </a:r>
                      <a:endParaRPr lang="en-AU" sz="2800" u="none" noProof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AU" sz="2400" noProof="0">
                          <a:effectLst/>
                        </a:rPr>
                        <a:t>10,382</a:t>
                      </a:r>
                      <a:endParaRPr lang="en-AU" sz="28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AU" sz="2400" noProof="0">
                          <a:effectLst/>
                        </a:rPr>
                        <a:t>10,565</a:t>
                      </a:r>
                      <a:endParaRPr lang="en-AU" sz="28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AU" sz="2400" noProof="0">
                          <a:effectLst/>
                        </a:rPr>
                        <a:t>15,737</a:t>
                      </a:r>
                      <a:endParaRPr lang="en-AU" sz="28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AU" sz="2400" noProof="0">
                          <a:effectLst/>
                        </a:rPr>
                        <a:t>25,436</a:t>
                      </a:r>
                      <a:endParaRPr lang="en-AU" sz="28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AU" sz="2400" noProof="0">
                          <a:effectLst/>
                        </a:rPr>
                        <a:t>34,900</a:t>
                      </a:r>
                      <a:endParaRPr lang="en-AU" sz="28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AU" sz="2400" noProof="0">
                          <a:effectLst/>
                        </a:rPr>
                        <a:t>40,300</a:t>
                      </a:r>
                      <a:endParaRPr lang="en-AU" sz="28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AU" sz="2400" noProof="0">
                          <a:effectLst/>
                        </a:rPr>
                        <a:t>20,900</a:t>
                      </a:r>
                      <a:endParaRPr lang="en-AU" sz="28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AU" sz="2400" noProof="0">
                          <a:effectLst/>
                        </a:rPr>
                        <a:t>158,220</a:t>
                      </a:r>
                      <a:endParaRPr lang="en-AU" sz="28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/>
                </a:tc>
                <a:extLst>
                  <a:ext uri="{0D108BD9-81ED-4DB2-BD59-A6C34878D82A}">
                    <a16:rowId xmlns:a16="http://schemas.microsoft.com/office/drawing/2014/main" val="1281174618"/>
                  </a:ext>
                </a:extLst>
              </a:tr>
              <a:tr h="342828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AU" sz="2400" u="none" noProof="0">
                          <a:solidFill>
                            <a:schemeClr val="bg1"/>
                          </a:solidFill>
                          <a:effectLst/>
                        </a:rPr>
                        <a:t>UK</a:t>
                      </a:r>
                      <a:endParaRPr lang="en-AU" sz="2800" u="none" noProof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AU" sz="2400" noProof="0">
                          <a:effectLst/>
                        </a:rPr>
                        <a:t>7,940</a:t>
                      </a:r>
                      <a:endParaRPr lang="en-AU" sz="28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AU" sz="2400" noProof="0" dirty="0">
                          <a:effectLst/>
                        </a:rPr>
                        <a:t>15,049</a:t>
                      </a:r>
                      <a:endParaRPr lang="en-AU" sz="28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AU" sz="2400" noProof="0">
                          <a:effectLst/>
                        </a:rPr>
                        <a:t>20,094</a:t>
                      </a:r>
                      <a:endParaRPr lang="en-AU" sz="28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AU" sz="2400" noProof="0">
                          <a:effectLst/>
                        </a:rPr>
                        <a:t>23,672</a:t>
                      </a:r>
                      <a:endParaRPr lang="en-AU" sz="28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AU" sz="2400" noProof="0">
                          <a:effectLst/>
                        </a:rPr>
                        <a:t>26,263</a:t>
                      </a:r>
                      <a:endParaRPr lang="en-AU" sz="28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AU" sz="2400" noProof="0">
                          <a:effectLst/>
                        </a:rPr>
                        <a:t>26,461</a:t>
                      </a:r>
                      <a:endParaRPr lang="en-AU" sz="28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AU" sz="2400" noProof="0">
                          <a:effectLst/>
                        </a:rPr>
                        <a:t>12,070</a:t>
                      </a:r>
                      <a:endParaRPr lang="en-AU" sz="28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AU" sz="2400" noProof="0">
                          <a:effectLst/>
                        </a:rPr>
                        <a:t>131,549</a:t>
                      </a:r>
                      <a:endParaRPr lang="en-AU" sz="28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/>
                </a:tc>
                <a:extLst>
                  <a:ext uri="{0D108BD9-81ED-4DB2-BD59-A6C34878D82A}">
                    <a16:rowId xmlns:a16="http://schemas.microsoft.com/office/drawing/2014/main" val="755300405"/>
                  </a:ext>
                </a:extLst>
              </a:tr>
              <a:tr h="342828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AU" sz="2400" u="none" noProof="0">
                          <a:solidFill>
                            <a:schemeClr val="bg1"/>
                          </a:solidFill>
                          <a:effectLst/>
                        </a:rPr>
                        <a:t>Japan</a:t>
                      </a:r>
                      <a:endParaRPr lang="en-AU" sz="2800" u="none" noProof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AU" sz="2400" noProof="0">
                          <a:effectLst/>
                        </a:rPr>
                        <a:t>4,467</a:t>
                      </a:r>
                      <a:endParaRPr lang="en-AU" sz="28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AU" sz="2400" noProof="0">
                          <a:effectLst/>
                        </a:rPr>
                        <a:t>4,768</a:t>
                      </a:r>
                      <a:endParaRPr lang="en-AU" sz="28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AU" sz="2400" noProof="0">
                          <a:effectLst/>
                        </a:rPr>
                        <a:t>5,088</a:t>
                      </a:r>
                      <a:endParaRPr lang="en-AU" sz="28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AU" sz="2400" noProof="0">
                          <a:effectLst/>
                        </a:rPr>
                        <a:t>8,861</a:t>
                      </a:r>
                      <a:endParaRPr lang="en-AU" sz="28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AU" sz="2400" noProof="0">
                          <a:effectLst/>
                        </a:rPr>
                        <a:t>16,693</a:t>
                      </a:r>
                      <a:endParaRPr lang="en-AU" sz="28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AU" sz="2400" noProof="0">
                          <a:effectLst/>
                        </a:rPr>
                        <a:t>28,180</a:t>
                      </a:r>
                      <a:endParaRPr lang="en-AU" sz="28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AU" sz="2400" noProof="0">
                          <a:effectLst/>
                        </a:rPr>
                        <a:t>8,263</a:t>
                      </a:r>
                      <a:endParaRPr lang="en-AU" sz="28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AU" sz="2400" noProof="0">
                          <a:effectLst/>
                        </a:rPr>
                        <a:t>76,320</a:t>
                      </a:r>
                      <a:endParaRPr lang="en-AU" sz="28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/>
                </a:tc>
                <a:extLst>
                  <a:ext uri="{0D108BD9-81ED-4DB2-BD59-A6C34878D82A}">
                    <a16:rowId xmlns:a16="http://schemas.microsoft.com/office/drawing/2014/main" val="1860300509"/>
                  </a:ext>
                </a:extLst>
              </a:tr>
              <a:tr h="35485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AU" sz="2400" u="none" noProof="0">
                          <a:solidFill>
                            <a:schemeClr val="bg1"/>
                          </a:solidFill>
                          <a:effectLst/>
                        </a:rPr>
                        <a:t>Italy</a:t>
                      </a:r>
                      <a:endParaRPr lang="en-AU" sz="2800" u="none" noProof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AU" sz="2400" noProof="0">
                          <a:effectLst/>
                        </a:rPr>
                        <a:t>1,692</a:t>
                      </a:r>
                      <a:endParaRPr lang="en-AU" sz="28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AU" sz="2400" noProof="0">
                          <a:effectLst/>
                        </a:rPr>
                        <a:t>2,142</a:t>
                      </a:r>
                      <a:endParaRPr lang="en-AU" sz="28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AU" sz="2400" noProof="0">
                          <a:effectLst/>
                        </a:rPr>
                        <a:t>3,503</a:t>
                      </a:r>
                      <a:endParaRPr lang="en-AU" sz="28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AU" sz="2400" noProof="0">
                          <a:effectLst/>
                        </a:rPr>
                        <a:t>2,818</a:t>
                      </a:r>
                      <a:endParaRPr lang="en-AU" sz="28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AU" sz="2400" noProof="0">
                          <a:effectLst/>
                        </a:rPr>
                        <a:t>967</a:t>
                      </a:r>
                      <a:endParaRPr lang="en-AU" sz="28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AU" sz="2800" noProof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AU" sz="2800" noProof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AU" sz="2400" noProof="0">
                          <a:effectLst/>
                        </a:rPr>
                        <a:t>11,122</a:t>
                      </a:r>
                      <a:endParaRPr lang="en-AU" sz="28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/>
                </a:tc>
                <a:extLst>
                  <a:ext uri="{0D108BD9-81ED-4DB2-BD59-A6C34878D82A}">
                    <a16:rowId xmlns:a16="http://schemas.microsoft.com/office/drawing/2014/main" val="956424948"/>
                  </a:ext>
                </a:extLst>
              </a:tr>
              <a:tr h="35485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AU" sz="2400" u="none" noProof="0">
                          <a:solidFill>
                            <a:schemeClr val="bg1"/>
                          </a:solidFill>
                          <a:effectLst/>
                        </a:rPr>
                        <a:t>France</a:t>
                      </a:r>
                      <a:endParaRPr lang="en-AU" sz="2800" u="none" noProof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AU" sz="2400" noProof="0">
                          <a:effectLst/>
                        </a:rPr>
                        <a:t>3,163</a:t>
                      </a:r>
                      <a:endParaRPr lang="en-AU" sz="28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AU" sz="2400" noProof="0">
                          <a:effectLst/>
                        </a:rPr>
                        <a:t>2,113</a:t>
                      </a:r>
                      <a:endParaRPr lang="en-AU" sz="28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AU" sz="2800" noProof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AU" sz="2800" noProof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AU" sz="2800" noProof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AU" sz="2800" noProof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AU" sz="2800" noProof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AU" sz="2400" noProof="0">
                          <a:effectLst/>
                        </a:rPr>
                        <a:t>5,276</a:t>
                      </a:r>
                      <a:endParaRPr lang="en-AU" sz="28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/>
                </a:tc>
                <a:extLst>
                  <a:ext uri="{0D108BD9-81ED-4DB2-BD59-A6C34878D82A}">
                    <a16:rowId xmlns:a16="http://schemas.microsoft.com/office/drawing/2014/main" val="1098146282"/>
                  </a:ext>
                </a:extLst>
              </a:tr>
              <a:tr h="342828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AU" sz="2400" u="none" noProof="0">
                          <a:effectLst/>
                        </a:rPr>
                        <a:t>Total</a:t>
                      </a:r>
                      <a:endParaRPr lang="en-AU" sz="2800" u="none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AU" sz="2400" noProof="0">
                          <a:effectLst/>
                        </a:rPr>
                        <a:t>38,080</a:t>
                      </a:r>
                      <a:endParaRPr lang="en-AU" sz="28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AU" sz="2400" noProof="0">
                          <a:effectLst/>
                        </a:rPr>
                        <a:t>51,531</a:t>
                      </a:r>
                      <a:endParaRPr lang="en-AU" sz="28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AU" sz="2400" noProof="0">
                          <a:effectLst/>
                        </a:rPr>
                        <a:t>76,256</a:t>
                      </a:r>
                      <a:endParaRPr lang="en-AU" sz="28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AU" sz="2400" noProof="0">
                          <a:effectLst/>
                        </a:rPr>
                        <a:t>124,179</a:t>
                      </a:r>
                      <a:endParaRPr lang="en-AU" sz="28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AU" sz="2400" noProof="0">
                          <a:effectLst/>
                        </a:rPr>
                        <a:t>190,218</a:t>
                      </a:r>
                      <a:endParaRPr lang="en-AU" sz="28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AU" sz="2400" noProof="0">
                          <a:effectLst/>
                        </a:rPr>
                        <a:t>231,852</a:t>
                      </a:r>
                      <a:endParaRPr lang="en-AU" sz="28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AU" sz="2400" noProof="0">
                          <a:effectLst/>
                        </a:rPr>
                        <a:t>97,577</a:t>
                      </a:r>
                      <a:endParaRPr lang="en-AU" sz="28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AU" sz="2400" noProof="0" dirty="0">
                          <a:effectLst/>
                        </a:rPr>
                        <a:t>809,693</a:t>
                      </a:r>
                      <a:endParaRPr lang="en-AU" sz="28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/>
                </a:tc>
                <a:extLst>
                  <a:ext uri="{0D108BD9-81ED-4DB2-BD59-A6C34878D82A}">
                    <a16:rowId xmlns:a16="http://schemas.microsoft.com/office/drawing/2014/main" val="321936121"/>
                  </a:ext>
                </a:extLst>
              </a:tr>
            </a:tbl>
          </a:graphicData>
        </a:graphic>
      </p:graphicFrame>
      <p:sp>
        <p:nvSpPr>
          <p:cNvPr id="5" name="TextovéPole 4">
            <a:extLst>
              <a:ext uri="{FF2B5EF4-FFF2-40B4-BE49-F238E27FC236}">
                <a16:creationId xmlns:a16="http://schemas.microsoft.com/office/drawing/2014/main" id="{61ABC6A4-232A-4A34-A0BC-2910EF5DBC3A}"/>
              </a:ext>
            </a:extLst>
          </p:cNvPr>
          <p:cNvSpPr txBox="1"/>
          <p:nvPr/>
        </p:nvSpPr>
        <p:spPr>
          <a:xfrm>
            <a:off x="4062953" y="1036948"/>
            <a:ext cx="52224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/>
              <a:t>WWII </a:t>
            </a:r>
            <a:r>
              <a:rPr lang="cs-CZ" sz="3200" b="1" dirty="0" err="1"/>
              <a:t>Aircraft</a:t>
            </a:r>
            <a:r>
              <a:rPr lang="cs-CZ" sz="3200" b="1" dirty="0"/>
              <a:t> </a:t>
            </a:r>
            <a:r>
              <a:rPr lang="cs-CZ" sz="3200" b="1" dirty="0" err="1"/>
              <a:t>production</a:t>
            </a:r>
            <a:endParaRPr lang="cs-CZ" sz="3200" b="1" dirty="0"/>
          </a:p>
        </p:txBody>
      </p:sp>
    </p:spTree>
    <p:extLst>
      <p:ext uri="{BB962C8B-B14F-4D97-AF65-F5344CB8AC3E}">
        <p14:creationId xmlns:p14="http://schemas.microsoft.com/office/powerpoint/2010/main" val="384594832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19536" y="-315416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cs-CZ" sz="2400" dirty="0">
                <a:solidFill>
                  <a:srgbClr val="0070C0"/>
                </a:solidFill>
                <a:latin typeface="+mn-lt"/>
              </a:rPr>
              <a:t> </a:t>
            </a:r>
            <a:r>
              <a:rPr lang="cs-CZ" sz="2400" b="1" dirty="0">
                <a:solidFill>
                  <a:srgbClr val="0070C0"/>
                </a:solidFill>
                <a:latin typeface="+mn-lt"/>
              </a:rPr>
              <a:t>Důsledky</a:t>
            </a:r>
            <a:r>
              <a:rPr lang="cs-CZ" sz="2400" dirty="0">
                <a:solidFill>
                  <a:srgbClr val="0070C0"/>
                </a:solidFill>
                <a:latin typeface="+mn-lt"/>
              </a:rPr>
              <a:t> </a:t>
            </a:r>
            <a:r>
              <a:rPr lang="cs-CZ" sz="2400" b="1" dirty="0">
                <a:solidFill>
                  <a:srgbClr val="0070C0"/>
                </a:solidFill>
                <a:latin typeface="+mn-lt"/>
              </a:rPr>
              <a:t>války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26243" y="521296"/>
            <a:ext cx="11557262" cy="6336704"/>
          </a:xfrm>
        </p:spPr>
        <p:txBody>
          <a:bodyPr>
            <a:normAutofit fontScale="55000" lnSpcReduction="20000"/>
          </a:bodyPr>
          <a:lstStyle/>
          <a:p>
            <a:r>
              <a:rPr lang="cs-CZ" sz="3300" b="1" dirty="0"/>
              <a:t>Lidské ztráty </a:t>
            </a:r>
            <a:r>
              <a:rPr lang="cs-CZ" sz="3300" dirty="0"/>
              <a:t>60-70 mil mrtvých, 20mil. vojáků;</a:t>
            </a:r>
          </a:p>
          <a:p>
            <a:pPr lvl="1"/>
            <a:r>
              <a:rPr lang="cs-CZ" sz="3300" b="1" dirty="0">
                <a:solidFill>
                  <a:srgbClr val="0070C0"/>
                </a:solidFill>
              </a:rPr>
              <a:t>SSSR</a:t>
            </a:r>
            <a:r>
              <a:rPr lang="cs-CZ" sz="3300" dirty="0">
                <a:solidFill>
                  <a:srgbClr val="0070C0"/>
                </a:solidFill>
              </a:rPr>
              <a:t> </a:t>
            </a:r>
            <a:r>
              <a:rPr lang="cs-CZ" sz="3300" dirty="0"/>
              <a:t>27mil. (8,7 mil vojáků);</a:t>
            </a:r>
          </a:p>
          <a:p>
            <a:pPr lvl="1"/>
            <a:r>
              <a:rPr lang="cs-CZ" sz="3300" b="1" dirty="0"/>
              <a:t>Čína</a:t>
            </a:r>
            <a:r>
              <a:rPr lang="cs-CZ" sz="3300" dirty="0"/>
              <a:t> 7 mil. civilistů a 3-4 mil. vojáků;</a:t>
            </a:r>
          </a:p>
          <a:p>
            <a:pPr lvl="1"/>
            <a:r>
              <a:rPr lang="cs-CZ" sz="3300" dirty="0"/>
              <a:t>11-17 mil. civilistů zemřelo v důsledku </a:t>
            </a:r>
            <a:r>
              <a:rPr lang="cs-CZ" sz="3300" b="1" dirty="0">
                <a:solidFill>
                  <a:srgbClr val="0070C0"/>
                </a:solidFill>
              </a:rPr>
              <a:t>okupace</a:t>
            </a:r>
            <a:r>
              <a:rPr lang="cs-CZ" sz="3300" dirty="0">
                <a:solidFill>
                  <a:srgbClr val="0070C0"/>
                </a:solidFill>
              </a:rPr>
              <a:t> </a:t>
            </a:r>
            <a:r>
              <a:rPr lang="cs-CZ" sz="3300" dirty="0"/>
              <a:t>(včetně Židů, teror proti Slovanům); GER zajetí nepřežilo 3,5mil sovětských vojáků;</a:t>
            </a:r>
          </a:p>
          <a:p>
            <a:pPr lvl="1"/>
            <a:r>
              <a:rPr lang="cs-CZ" sz="3300" b="1" dirty="0"/>
              <a:t>JAP</a:t>
            </a:r>
            <a:r>
              <a:rPr lang="cs-CZ" sz="3300" dirty="0"/>
              <a:t> ztratilo 2,1 mil. vojáků a 500tis. civilistů (KOR a teror v Číně);</a:t>
            </a:r>
          </a:p>
          <a:p>
            <a:pPr lvl="1"/>
            <a:r>
              <a:rPr lang="cs-CZ" sz="3300" b="1" dirty="0">
                <a:solidFill>
                  <a:srgbClr val="0070C0"/>
                </a:solidFill>
              </a:rPr>
              <a:t>GER</a:t>
            </a:r>
            <a:r>
              <a:rPr lang="cs-CZ" sz="3300" dirty="0">
                <a:solidFill>
                  <a:srgbClr val="0070C0"/>
                </a:solidFill>
              </a:rPr>
              <a:t> </a:t>
            </a:r>
            <a:r>
              <a:rPr lang="cs-CZ" sz="3300" dirty="0"/>
              <a:t>ztratilo 5,3mil. vojáků a 1,5-2,5 mil civilistů;</a:t>
            </a:r>
          </a:p>
          <a:p>
            <a:pPr lvl="1"/>
            <a:r>
              <a:rPr lang="cs-CZ" sz="3300" b="1" dirty="0"/>
              <a:t>POL</a:t>
            </a:r>
            <a:r>
              <a:rPr lang="cs-CZ" sz="3300" dirty="0"/>
              <a:t> 240tis. vojáků a 5,4mil. civilistů (včetně Židů);</a:t>
            </a:r>
          </a:p>
          <a:p>
            <a:pPr lvl="1"/>
            <a:r>
              <a:rPr lang="cs-CZ" sz="3300" b="1" dirty="0"/>
              <a:t>GB</a:t>
            </a:r>
            <a:r>
              <a:rPr lang="cs-CZ" sz="3300" dirty="0"/>
              <a:t> 383 tis. vojáků a 67 tis. civilistů; </a:t>
            </a:r>
            <a:r>
              <a:rPr lang="cs-CZ" sz="3300" b="1" dirty="0"/>
              <a:t>FRA</a:t>
            </a:r>
            <a:r>
              <a:rPr lang="cs-CZ" sz="3300" dirty="0"/>
              <a:t> 217 tis. a 350 tis.; </a:t>
            </a:r>
            <a:r>
              <a:rPr lang="cs-CZ" sz="3300" b="1" dirty="0"/>
              <a:t>US</a:t>
            </a:r>
            <a:r>
              <a:rPr lang="cs-CZ" sz="3300" dirty="0"/>
              <a:t> 402 + 17 tis.; </a:t>
            </a:r>
            <a:r>
              <a:rPr lang="cs-CZ" sz="3300" b="1" dirty="0"/>
              <a:t>ITA</a:t>
            </a:r>
            <a:r>
              <a:rPr lang="cs-CZ" sz="3300" dirty="0"/>
              <a:t> 301 tis. a 150tis.</a:t>
            </a:r>
          </a:p>
          <a:p>
            <a:pPr lvl="1"/>
            <a:r>
              <a:rPr lang="cs-CZ" sz="3300" dirty="0"/>
              <a:t>ROM a HUN (580 a 800tis.), ČSR 325 tis.;</a:t>
            </a:r>
          </a:p>
          <a:p>
            <a:pPr lvl="1"/>
            <a:r>
              <a:rPr lang="cs-CZ" sz="3300" dirty="0"/>
              <a:t>Bombardování GER a JAP 600tis.</a:t>
            </a:r>
          </a:p>
          <a:p>
            <a:pPr lvl="1"/>
            <a:endParaRPr lang="cs-CZ" sz="1700" dirty="0"/>
          </a:p>
          <a:p>
            <a:r>
              <a:rPr lang="cs-CZ" sz="3300" b="1" dirty="0"/>
              <a:t>Materiální škody </a:t>
            </a:r>
            <a:r>
              <a:rPr lang="cs-CZ" sz="3300" dirty="0"/>
              <a:t>(Evropa):</a:t>
            </a:r>
          </a:p>
          <a:p>
            <a:pPr lvl="1"/>
            <a:r>
              <a:rPr lang="cs-CZ" sz="3300" b="1" dirty="0">
                <a:solidFill>
                  <a:srgbClr val="0070C0"/>
                </a:solidFill>
              </a:rPr>
              <a:t>GER</a:t>
            </a:r>
            <a:r>
              <a:rPr lang="cs-CZ" sz="3300" dirty="0">
                <a:solidFill>
                  <a:srgbClr val="0070C0"/>
                </a:solidFill>
              </a:rPr>
              <a:t> </a:t>
            </a:r>
            <a:r>
              <a:rPr lang="cs-CZ" sz="3300" b="1" dirty="0"/>
              <a:t>zničeno</a:t>
            </a:r>
            <a:r>
              <a:rPr lang="cs-CZ" sz="3300" dirty="0"/>
              <a:t> 20% </a:t>
            </a:r>
            <a:r>
              <a:rPr lang="cs-CZ" sz="3300" b="1" dirty="0"/>
              <a:t>budov</a:t>
            </a:r>
            <a:r>
              <a:rPr lang="cs-CZ" sz="3300" dirty="0"/>
              <a:t> (50% ve městech); nepoužitelná </a:t>
            </a:r>
            <a:r>
              <a:rPr lang="cs-CZ" sz="3300" b="1" dirty="0"/>
              <a:t>železnice</a:t>
            </a:r>
            <a:r>
              <a:rPr lang="cs-CZ" sz="3300" dirty="0"/>
              <a:t>; </a:t>
            </a:r>
            <a:r>
              <a:rPr lang="cs-CZ" sz="3300" b="1" dirty="0" err="1"/>
              <a:t>prům.prod</a:t>
            </a:r>
            <a:r>
              <a:rPr lang="cs-CZ" sz="3300" b="1" dirty="0"/>
              <a:t>.</a:t>
            </a:r>
            <a:r>
              <a:rPr lang="cs-CZ" sz="3300" dirty="0"/>
              <a:t> 20% 1938; </a:t>
            </a:r>
          </a:p>
          <a:p>
            <a:pPr lvl="1"/>
            <a:r>
              <a:rPr lang="cs-CZ" sz="3300" dirty="0"/>
              <a:t>o něco lepší situace ve </a:t>
            </a:r>
            <a:r>
              <a:rPr lang="cs-CZ" sz="3300" b="1" dirty="0">
                <a:solidFill>
                  <a:srgbClr val="0070C0"/>
                </a:solidFill>
              </a:rPr>
              <a:t>FRA</a:t>
            </a:r>
            <a:r>
              <a:rPr lang="cs-CZ" sz="3300" dirty="0">
                <a:solidFill>
                  <a:srgbClr val="0070C0"/>
                </a:solidFill>
              </a:rPr>
              <a:t> </a:t>
            </a:r>
            <a:r>
              <a:rPr lang="cs-CZ" sz="3300" dirty="0"/>
              <a:t>(zaminovaná půda, 90% motorových vozidel nepojízdných); FRA, BEL a NED asi 40% </a:t>
            </a:r>
            <a:r>
              <a:rPr lang="cs-CZ" sz="3300" dirty="0" err="1"/>
              <a:t>prům.produkce</a:t>
            </a:r>
            <a:r>
              <a:rPr lang="cs-CZ" sz="3300" dirty="0"/>
              <a:t>; </a:t>
            </a:r>
            <a:r>
              <a:rPr lang="cs-CZ" sz="3300" b="1" dirty="0"/>
              <a:t>ITA</a:t>
            </a:r>
            <a:r>
              <a:rPr lang="cs-CZ" sz="3300" dirty="0"/>
              <a:t> na 20% produkce a bez obchodní flotily;</a:t>
            </a:r>
          </a:p>
          <a:p>
            <a:pPr lvl="1"/>
            <a:r>
              <a:rPr lang="cs-CZ" sz="3300" dirty="0"/>
              <a:t>už </a:t>
            </a:r>
            <a:r>
              <a:rPr lang="cs-CZ" sz="3300" b="1" dirty="0"/>
              <a:t>1947</a:t>
            </a:r>
            <a:r>
              <a:rPr lang="cs-CZ" sz="3300" dirty="0"/>
              <a:t> dosáhla </a:t>
            </a:r>
            <a:r>
              <a:rPr lang="cs-CZ" sz="3300" b="1" dirty="0"/>
              <a:t>kapitálová zásoba </a:t>
            </a:r>
            <a:r>
              <a:rPr lang="cs-CZ" sz="3300" dirty="0"/>
              <a:t>předválečné úrovně – i tak druhý výpadek růstu v době nástupu zámoří;</a:t>
            </a:r>
          </a:p>
          <a:p>
            <a:pPr lvl="1"/>
            <a:r>
              <a:rPr lang="cs-CZ" sz="3300" b="1" dirty="0">
                <a:solidFill>
                  <a:srgbClr val="0070C0"/>
                </a:solidFill>
              </a:rPr>
              <a:t>US</a:t>
            </a:r>
            <a:r>
              <a:rPr lang="cs-CZ" sz="3300" dirty="0">
                <a:solidFill>
                  <a:srgbClr val="0070C0"/>
                </a:solidFill>
              </a:rPr>
              <a:t> </a:t>
            </a:r>
            <a:r>
              <a:rPr lang="cs-CZ" sz="3300" b="1" dirty="0"/>
              <a:t>během války</a:t>
            </a:r>
            <a:r>
              <a:rPr lang="cs-CZ" sz="3300" dirty="0"/>
              <a:t>: masová výroba, mohutné investice – Evropa tradice a přesun do malých provozů;</a:t>
            </a:r>
          </a:p>
          <a:p>
            <a:pPr lvl="1"/>
            <a:r>
              <a:rPr lang="cs-CZ" sz="3300" dirty="0"/>
              <a:t>V </a:t>
            </a:r>
            <a:r>
              <a:rPr lang="cs-CZ" sz="3300" b="1" dirty="0"/>
              <a:t>GER</a:t>
            </a:r>
            <a:r>
              <a:rPr lang="cs-CZ" sz="3300" dirty="0"/>
              <a:t> </a:t>
            </a:r>
            <a:r>
              <a:rPr lang="cs-CZ" sz="3300" b="1" dirty="0"/>
              <a:t>situace</a:t>
            </a:r>
            <a:r>
              <a:rPr lang="cs-CZ" sz="3300" dirty="0"/>
              <a:t> nejhorší – nefungovaly </a:t>
            </a:r>
            <a:r>
              <a:rPr lang="cs-CZ" sz="3300" b="1" dirty="0"/>
              <a:t>spoje</a:t>
            </a:r>
            <a:r>
              <a:rPr lang="cs-CZ" sz="3300" dirty="0"/>
              <a:t>, </a:t>
            </a:r>
            <a:r>
              <a:rPr lang="cs-CZ" sz="3300" b="1" dirty="0"/>
              <a:t>fyzický kapitál </a:t>
            </a:r>
            <a:r>
              <a:rPr lang="cs-CZ" sz="3300" dirty="0"/>
              <a:t>do </a:t>
            </a:r>
            <a:r>
              <a:rPr lang="cs-CZ" sz="3300" dirty="0">
                <a:solidFill>
                  <a:srgbClr val="0070C0"/>
                </a:solidFill>
              </a:rPr>
              <a:t>SSSR</a:t>
            </a:r>
            <a:r>
              <a:rPr lang="cs-CZ" sz="3300" dirty="0"/>
              <a:t>; plán na vytvoření </a:t>
            </a:r>
            <a:r>
              <a:rPr lang="cs-CZ" sz="3300" b="1" dirty="0"/>
              <a:t>AGRI</a:t>
            </a:r>
            <a:r>
              <a:rPr lang="cs-CZ" sz="3300" dirty="0"/>
              <a:t> </a:t>
            </a:r>
            <a:r>
              <a:rPr lang="cs-CZ" sz="3300" b="1" dirty="0"/>
              <a:t>ekonomiky</a:t>
            </a:r>
            <a:r>
              <a:rPr lang="cs-CZ" sz="3300" dirty="0"/>
              <a:t> (</a:t>
            </a:r>
            <a:r>
              <a:rPr lang="cs-CZ" sz="3300" dirty="0">
                <a:solidFill>
                  <a:srgbClr val="0070C0"/>
                </a:solidFill>
              </a:rPr>
              <a:t>FRA</a:t>
            </a:r>
            <a:r>
              <a:rPr lang="cs-CZ" sz="3300" dirty="0"/>
              <a:t> – okupace + oddělení </a:t>
            </a:r>
            <a:r>
              <a:rPr lang="cs-CZ" sz="3300" b="1" dirty="0"/>
              <a:t>Porůří</a:t>
            </a:r>
            <a:r>
              <a:rPr lang="cs-CZ" sz="3300" dirty="0"/>
              <a:t> pod </a:t>
            </a:r>
            <a:r>
              <a:rPr lang="cs-CZ" sz="3300" dirty="0" err="1"/>
              <a:t>mezin.kontorlou</a:t>
            </a:r>
            <a:r>
              <a:rPr lang="cs-CZ" sz="3300" dirty="0"/>
              <a:t> a připojení </a:t>
            </a:r>
            <a:r>
              <a:rPr lang="cs-CZ" sz="3300" b="1" dirty="0"/>
              <a:t>Sárska</a:t>
            </a:r>
            <a:r>
              <a:rPr lang="cs-CZ" sz="3300" dirty="0"/>
              <a:t>); </a:t>
            </a:r>
          </a:p>
          <a:p>
            <a:pPr lvl="2"/>
            <a:r>
              <a:rPr lang="cs-CZ" sz="2900" dirty="0"/>
              <a:t>1946 </a:t>
            </a:r>
            <a:r>
              <a:rPr lang="cs-CZ" sz="2900" b="1" dirty="0"/>
              <a:t>plán</a:t>
            </a:r>
            <a:r>
              <a:rPr lang="cs-CZ" sz="2900" dirty="0"/>
              <a:t> na </a:t>
            </a:r>
            <a:r>
              <a:rPr lang="cs-CZ" sz="2900" b="1" dirty="0"/>
              <a:t>omezení </a:t>
            </a:r>
            <a:r>
              <a:rPr lang="cs-CZ" sz="2900" b="1" dirty="0" err="1"/>
              <a:t>prům</a:t>
            </a:r>
            <a:r>
              <a:rPr lang="cs-CZ" sz="2900" dirty="0"/>
              <a:t>. na 50% (skutečná produkce na 33% v 1947); </a:t>
            </a:r>
            <a:r>
              <a:rPr lang="cs-CZ" sz="2900" b="1" dirty="0"/>
              <a:t>pokles AGRI </a:t>
            </a:r>
            <a:r>
              <a:rPr lang="cs-CZ" sz="2900" dirty="0"/>
              <a:t>na 58% v 1948; příliv milionů vysídlenců (nutnost humanitární pomoci US a GB);</a:t>
            </a:r>
            <a:r>
              <a:rPr lang="cs-CZ" sz="3300" dirty="0"/>
              <a:t>  </a:t>
            </a:r>
          </a:p>
          <a:p>
            <a:pPr lvl="2"/>
            <a:endParaRPr lang="cs-CZ" sz="1700" dirty="0"/>
          </a:p>
          <a:p>
            <a:r>
              <a:rPr lang="cs-CZ" sz="3400" dirty="0"/>
              <a:t>Škody na </a:t>
            </a:r>
            <a:r>
              <a:rPr lang="cs-CZ" sz="3400" b="1" dirty="0"/>
              <a:t>ekonomických a sociálních </a:t>
            </a:r>
            <a:r>
              <a:rPr lang="cs-CZ" sz="3400" b="1" dirty="0">
                <a:solidFill>
                  <a:srgbClr val="0070C0"/>
                </a:solidFill>
              </a:rPr>
              <a:t>institucích</a:t>
            </a:r>
            <a:r>
              <a:rPr lang="cs-CZ" sz="3400" b="1" dirty="0"/>
              <a:t> </a:t>
            </a:r>
            <a:r>
              <a:rPr lang="cs-CZ" sz="3400" dirty="0"/>
              <a:t>(dirigismus, diskreditace trhu), </a:t>
            </a:r>
            <a:r>
              <a:rPr lang="cs-CZ" sz="3400" b="1" dirty="0"/>
              <a:t>rozklad</a:t>
            </a:r>
            <a:r>
              <a:rPr lang="cs-CZ" sz="3400" dirty="0"/>
              <a:t> mezinárodního </a:t>
            </a:r>
            <a:r>
              <a:rPr lang="cs-CZ" sz="3400" b="1" dirty="0"/>
              <a:t>finančního systému </a:t>
            </a:r>
            <a:r>
              <a:rPr lang="cs-CZ" sz="3400" dirty="0"/>
              <a:t>(soukromé toky minimální); </a:t>
            </a:r>
            <a:r>
              <a:rPr lang="cs-CZ" sz="3400" b="1" dirty="0"/>
              <a:t>bankovní sektor </a:t>
            </a:r>
            <a:r>
              <a:rPr lang="cs-CZ" sz="3400" dirty="0"/>
              <a:t>ovládnut státem (utracení všech </a:t>
            </a:r>
            <a:r>
              <a:rPr lang="cs-CZ" sz="3400" b="1" dirty="0"/>
              <a:t>rezerv</a:t>
            </a:r>
            <a:r>
              <a:rPr lang="cs-CZ" sz="3400" dirty="0"/>
              <a:t>) striktní </a:t>
            </a:r>
            <a:r>
              <a:rPr lang="cs-CZ" sz="3400" b="1" dirty="0"/>
              <a:t>kontroly</a:t>
            </a:r>
            <a:r>
              <a:rPr lang="cs-CZ" sz="3400" dirty="0"/>
              <a:t> </a:t>
            </a:r>
            <a:r>
              <a:rPr lang="cs-CZ" sz="3400" b="1" dirty="0"/>
              <a:t>IT</a:t>
            </a:r>
            <a:r>
              <a:rPr lang="cs-CZ" sz="3400" dirty="0"/>
              <a:t> a mezinárodních </a:t>
            </a:r>
            <a:r>
              <a:rPr lang="cs-CZ" sz="3400" b="1" dirty="0"/>
              <a:t>kapitálových</a:t>
            </a:r>
            <a:r>
              <a:rPr lang="cs-CZ" sz="3400" dirty="0"/>
              <a:t> toků;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721963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he_grand_fleet_at_sea_during_the_battle_of_jutla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6628" y="1628800"/>
            <a:ext cx="9139475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83431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16633"/>
            <a:ext cx="9144000" cy="6636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3242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eh.net/encyclopedia-graphics/eloantra003.gif">
            <a:extLst>
              <a:ext uri="{FF2B5EF4-FFF2-40B4-BE49-F238E27FC236}">
                <a16:creationId xmlns:a16="http://schemas.microsoft.com/office/drawing/2014/main" id="{99AFE0FA-0369-4E5E-BA18-6E549CF8D6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2495" y="298302"/>
            <a:ext cx="8012783" cy="6025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59123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47528" y="-99392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>
                <a:solidFill>
                  <a:srgbClr val="0070C0"/>
                </a:solidFill>
                <a:latin typeface="+mn-lt"/>
              </a:rPr>
              <a:t>Světová válka </a:t>
            </a:r>
            <a:r>
              <a:rPr lang="cs-CZ" sz="3600" dirty="0">
                <a:latin typeface="+mn-lt"/>
              </a:rPr>
              <a:t>(světová ekonomika)</a:t>
            </a:r>
            <a:endParaRPr lang="cs-CZ" sz="3600" b="1" dirty="0"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44718" y="908720"/>
            <a:ext cx="10840824" cy="5832648"/>
          </a:xfrm>
        </p:spPr>
        <p:txBody>
          <a:bodyPr>
            <a:normAutofit fontScale="70000" lnSpcReduction="20000"/>
          </a:bodyPr>
          <a:lstStyle/>
          <a:p>
            <a:r>
              <a:rPr lang="cs-CZ" b="1" dirty="0"/>
              <a:t>GER</a:t>
            </a:r>
            <a:r>
              <a:rPr lang="cs-CZ" dirty="0"/>
              <a:t> námořnictvo zničeno mimo E, v E </a:t>
            </a:r>
            <a:r>
              <a:rPr lang="cs-CZ" b="1" dirty="0"/>
              <a:t>k</a:t>
            </a:r>
            <a:r>
              <a:rPr lang="cs-CZ" dirty="0"/>
              <a:t> </a:t>
            </a:r>
            <a:r>
              <a:rPr lang="cs-CZ" b="1" dirty="0"/>
              <a:t>ničemu</a:t>
            </a:r>
            <a:r>
              <a:rPr lang="cs-CZ" dirty="0"/>
              <a:t> (Jutsko, vzpoura v Kielu); </a:t>
            </a:r>
            <a:r>
              <a:rPr lang="cs-CZ" b="1" dirty="0"/>
              <a:t>GB</a:t>
            </a:r>
            <a:r>
              <a:rPr lang="cs-CZ" dirty="0"/>
              <a:t> </a:t>
            </a:r>
            <a:r>
              <a:rPr lang="cs-CZ" b="1" dirty="0"/>
              <a:t>efektivní </a:t>
            </a:r>
            <a:r>
              <a:rPr lang="cs-CZ" b="1" dirty="0">
                <a:solidFill>
                  <a:srgbClr val="0070C0"/>
                </a:solidFill>
              </a:rPr>
              <a:t>blokáda</a:t>
            </a:r>
            <a:r>
              <a:rPr lang="cs-CZ" b="1" dirty="0"/>
              <a:t> </a:t>
            </a:r>
            <a:r>
              <a:rPr lang="cs-CZ" dirty="0"/>
              <a:t>(znemožnění </a:t>
            </a:r>
            <a:r>
              <a:rPr lang="cs-CZ" b="1" dirty="0"/>
              <a:t>zásobování</a:t>
            </a:r>
            <a:r>
              <a:rPr lang="cs-CZ" dirty="0"/>
              <a:t> potravinami a surovinami);</a:t>
            </a:r>
          </a:p>
          <a:p>
            <a:r>
              <a:rPr lang="cs-CZ" b="1" dirty="0"/>
              <a:t>Národní státy </a:t>
            </a:r>
            <a:r>
              <a:rPr lang="cs-CZ" dirty="0"/>
              <a:t>ve 20.st – </a:t>
            </a:r>
            <a:r>
              <a:rPr lang="cs-CZ" b="1" dirty="0">
                <a:solidFill>
                  <a:srgbClr val="0070C0"/>
                </a:solidFill>
              </a:rPr>
              <a:t>půjčky</a:t>
            </a:r>
            <a:r>
              <a:rPr lang="cs-CZ" dirty="0">
                <a:solidFill>
                  <a:srgbClr val="0070C0"/>
                </a:solidFill>
              </a:rPr>
              <a:t> </a:t>
            </a:r>
            <a:r>
              <a:rPr lang="cs-CZ" dirty="0"/>
              <a:t>na platby do zahraničí, </a:t>
            </a:r>
            <a:r>
              <a:rPr lang="cs-CZ" b="1" dirty="0"/>
              <a:t>doma</a:t>
            </a:r>
            <a:r>
              <a:rPr lang="cs-CZ" dirty="0"/>
              <a:t> </a:t>
            </a:r>
            <a:r>
              <a:rPr lang="cs-CZ" b="1" dirty="0">
                <a:solidFill>
                  <a:srgbClr val="0070C0"/>
                </a:solidFill>
              </a:rPr>
              <a:t>mobilizace</a:t>
            </a:r>
            <a:r>
              <a:rPr lang="cs-CZ" dirty="0">
                <a:solidFill>
                  <a:srgbClr val="0070C0"/>
                </a:solidFill>
              </a:rPr>
              <a:t> </a:t>
            </a:r>
            <a:r>
              <a:rPr lang="cs-CZ" dirty="0"/>
              <a:t>všech </a:t>
            </a:r>
            <a:r>
              <a:rPr lang="cs-CZ" b="1" dirty="0"/>
              <a:t>zdrojů</a:t>
            </a:r>
            <a:r>
              <a:rPr lang="cs-CZ" dirty="0"/>
              <a:t> (síla vlády + </a:t>
            </a:r>
            <a:r>
              <a:rPr lang="cs-CZ" b="1" dirty="0"/>
              <a:t>nacionalizmus</a:t>
            </a:r>
            <a:r>
              <a:rPr lang="cs-CZ" dirty="0"/>
              <a:t> a </a:t>
            </a:r>
            <a:r>
              <a:rPr lang="cs-CZ" b="1" dirty="0"/>
              <a:t>patriotismus</a:t>
            </a:r>
            <a:r>
              <a:rPr lang="cs-CZ" dirty="0"/>
              <a:t>);</a:t>
            </a:r>
          </a:p>
          <a:p>
            <a:endParaRPr lang="cs-CZ" sz="1500" b="1" dirty="0"/>
          </a:p>
          <a:p>
            <a:r>
              <a:rPr lang="cs-CZ" b="1" dirty="0"/>
              <a:t>GB blokáda </a:t>
            </a:r>
            <a:r>
              <a:rPr lang="cs-CZ" dirty="0"/>
              <a:t>– </a:t>
            </a:r>
            <a:r>
              <a:rPr lang="cs-CZ" b="1" dirty="0"/>
              <a:t>hladomory v GER</a:t>
            </a:r>
            <a:r>
              <a:rPr lang="cs-CZ" dirty="0"/>
              <a:t>; pokus o vyhladovění GB </a:t>
            </a:r>
            <a:r>
              <a:rPr lang="cs-CZ" b="1" dirty="0">
                <a:solidFill>
                  <a:srgbClr val="0070C0"/>
                </a:solidFill>
              </a:rPr>
              <a:t>ponorkovou válkou</a:t>
            </a:r>
            <a:r>
              <a:rPr lang="cs-CZ" dirty="0"/>
              <a:t>:</a:t>
            </a:r>
          </a:p>
          <a:p>
            <a:pPr lvl="1"/>
            <a:r>
              <a:rPr lang="cs-CZ" dirty="0"/>
              <a:t>nutné útoky na </a:t>
            </a:r>
            <a:r>
              <a:rPr lang="cs-CZ" b="1" dirty="0"/>
              <a:t>neutrální lodě </a:t>
            </a:r>
            <a:r>
              <a:rPr lang="cs-CZ" dirty="0"/>
              <a:t>– </a:t>
            </a:r>
            <a:r>
              <a:rPr lang="cs-CZ" b="1" dirty="0"/>
              <a:t>US</a:t>
            </a:r>
            <a:r>
              <a:rPr lang="cs-CZ" dirty="0"/>
              <a:t>; </a:t>
            </a:r>
          </a:p>
          <a:p>
            <a:pPr lvl="1"/>
            <a:r>
              <a:rPr lang="cs-CZ" dirty="0"/>
              <a:t>1917 </a:t>
            </a:r>
            <a:r>
              <a:rPr lang="cs-CZ" b="1" dirty="0">
                <a:solidFill>
                  <a:srgbClr val="0070C0"/>
                </a:solidFill>
              </a:rPr>
              <a:t>neomezená</a:t>
            </a:r>
            <a:r>
              <a:rPr lang="cs-CZ" dirty="0">
                <a:solidFill>
                  <a:srgbClr val="0070C0"/>
                </a:solidFill>
              </a:rPr>
              <a:t> </a:t>
            </a:r>
            <a:r>
              <a:rPr lang="cs-CZ" dirty="0"/>
              <a:t>ponorková válka (1250 GB a celkem 2600 lodí v 1917; během války </a:t>
            </a:r>
            <a:r>
              <a:rPr lang="cs-CZ" b="1" dirty="0"/>
              <a:t>5000 lodí</a:t>
            </a:r>
            <a:r>
              <a:rPr lang="cs-CZ" dirty="0"/>
              <a:t>); </a:t>
            </a:r>
          </a:p>
          <a:p>
            <a:pPr lvl="1"/>
            <a:r>
              <a:rPr lang="cs-CZ" dirty="0"/>
              <a:t>GB zavedla příděly až  </a:t>
            </a:r>
            <a:r>
              <a:rPr lang="cs-CZ" b="1" dirty="0"/>
              <a:t>na konci války </a:t>
            </a:r>
            <a:r>
              <a:rPr lang="cs-CZ" dirty="0"/>
              <a:t>(a jen na maso); chráněné </a:t>
            </a:r>
            <a:r>
              <a:rPr lang="cs-CZ" b="1" dirty="0"/>
              <a:t>konvoje</a:t>
            </a:r>
            <a:r>
              <a:rPr lang="cs-CZ" dirty="0"/>
              <a:t>;</a:t>
            </a:r>
          </a:p>
          <a:p>
            <a:endParaRPr lang="cs-CZ" sz="1500" b="1" dirty="0"/>
          </a:p>
          <a:p>
            <a:r>
              <a:rPr lang="cs-CZ" b="1" dirty="0"/>
              <a:t>Podzim 1917 </a:t>
            </a:r>
            <a:r>
              <a:rPr lang="cs-CZ" dirty="0"/>
              <a:t>zhroucení </a:t>
            </a:r>
            <a:r>
              <a:rPr lang="cs-CZ" b="1" dirty="0">
                <a:solidFill>
                  <a:srgbClr val="0070C0"/>
                </a:solidFill>
              </a:rPr>
              <a:t>RUS</a:t>
            </a:r>
            <a:r>
              <a:rPr lang="cs-CZ" dirty="0">
                <a:solidFill>
                  <a:srgbClr val="0070C0"/>
                </a:solidFill>
              </a:rPr>
              <a:t> </a:t>
            </a:r>
            <a:r>
              <a:rPr lang="cs-CZ" dirty="0"/>
              <a:t>armády – </a:t>
            </a:r>
            <a:r>
              <a:rPr lang="cs-CZ" b="1" dirty="0"/>
              <a:t>příměří</a:t>
            </a:r>
            <a:r>
              <a:rPr lang="cs-CZ" dirty="0"/>
              <a:t>; </a:t>
            </a:r>
            <a:r>
              <a:rPr lang="cs-CZ" b="1" dirty="0"/>
              <a:t>jarní ofenziva </a:t>
            </a:r>
            <a:r>
              <a:rPr lang="cs-CZ" dirty="0"/>
              <a:t>GER </a:t>
            </a:r>
            <a:r>
              <a:rPr lang="cs-CZ" b="1" dirty="0"/>
              <a:t>1918</a:t>
            </a:r>
            <a:r>
              <a:rPr lang="cs-CZ" dirty="0"/>
              <a:t> - </a:t>
            </a:r>
            <a:r>
              <a:rPr lang="cs-CZ" b="1" dirty="0"/>
              <a:t>FRA</a:t>
            </a:r>
            <a:r>
              <a:rPr lang="cs-CZ" dirty="0"/>
              <a:t> a </a:t>
            </a:r>
            <a:r>
              <a:rPr lang="cs-CZ" b="1" dirty="0"/>
              <a:t>GB</a:t>
            </a:r>
            <a:r>
              <a:rPr lang="cs-CZ" dirty="0"/>
              <a:t> + </a:t>
            </a:r>
            <a:r>
              <a:rPr lang="cs-CZ" b="1" dirty="0"/>
              <a:t>US</a:t>
            </a:r>
            <a:r>
              <a:rPr lang="cs-CZ" dirty="0"/>
              <a:t> kontingent (CAN, AUS) – </a:t>
            </a:r>
            <a:r>
              <a:rPr lang="cs-CZ" b="1" dirty="0"/>
              <a:t>zastavena </a:t>
            </a:r>
            <a:r>
              <a:rPr lang="cs-CZ" dirty="0"/>
              <a:t>a finální protiútok;</a:t>
            </a:r>
          </a:p>
          <a:p>
            <a:endParaRPr lang="cs-CZ" sz="1500" b="1" dirty="0"/>
          </a:p>
          <a:p>
            <a:r>
              <a:rPr lang="cs-CZ" b="1" dirty="0">
                <a:solidFill>
                  <a:srgbClr val="0070C0"/>
                </a:solidFill>
              </a:rPr>
              <a:t>Revoluce</a:t>
            </a:r>
            <a:r>
              <a:rPr lang="cs-CZ" dirty="0">
                <a:solidFill>
                  <a:srgbClr val="0070C0"/>
                </a:solidFill>
              </a:rPr>
              <a:t> </a:t>
            </a:r>
            <a:r>
              <a:rPr lang="cs-CZ" dirty="0"/>
              <a:t>v GER (útěk císaře), v listopadu </a:t>
            </a:r>
            <a:r>
              <a:rPr lang="cs-CZ" b="1" dirty="0"/>
              <a:t>příměří</a:t>
            </a:r>
            <a:r>
              <a:rPr lang="cs-CZ" dirty="0"/>
              <a:t>:</a:t>
            </a:r>
          </a:p>
          <a:p>
            <a:pPr lvl="1"/>
            <a:r>
              <a:rPr lang="cs-CZ" dirty="0"/>
              <a:t>GER </a:t>
            </a:r>
            <a:r>
              <a:rPr lang="cs-CZ" b="1" dirty="0"/>
              <a:t>řádné stažení</a:t>
            </a:r>
            <a:r>
              <a:rPr lang="cs-CZ" dirty="0"/>
              <a:t> vojsk (porážka - </a:t>
            </a:r>
            <a:r>
              <a:rPr lang="cs-CZ" b="1" i="1" dirty="0"/>
              <a:t>dýka v zádech</a:t>
            </a:r>
            <a:r>
              <a:rPr lang="cs-CZ" dirty="0"/>
              <a:t>);</a:t>
            </a:r>
          </a:p>
          <a:p>
            <a:endParaRPr lang="cs-CZ" sz="1500" b="1" dirty="0"/>
          </a:p>
          <a:p>
            <a:r>
              <a:rPr lang="cs-CZ" b="1" dirty="0"/>
              <a:t>Přímé </a:t>
            </a:r>
            <a:r>
              <a:rPr lang="cs-CZ" b="1" dirty="0">
                <a:solidFill>
                  <a:srgbClr val="0070C0"/>
                </a:solidFill>
              </a:rPr>
              <a:t>škody</a:t>
            </a:r>
            <a:r>
              <a:rPr lang="cs-CZ" dirty="0"/>
              <a:t>:</a:t>
            </a:r>
            <a:endParaRPr lang="cs-CZ" b="1" dirty="0"/>
          </a:p>
          <a:p>
            <a:pPr lvl="1"/>
            <a:r>
              <a:rPr lang="cs-CZ" b="1" dirty="0"/>
              <a:t>8 mil</a:t>
            </a:r>
            <a:r>
              <a:rPr lang="cs-CZ" dirty="0"/>
              <a:t>. zabitých vojáků (</a:t>
            </a:r>
            <a:r>
              <a:rPr lang="cs-CZ" b="1" dirty="0"/>
              <a:t>GER</a:t>
            </a:r>
            <a:r>
              <a:rPr lang="cs-CZ" dirty="0"/>
              <a:t> 1,77mil; </a:t>
            </a:r>
            <a:r>
              <a:rPr lang="cs-CZ" b="1" dirty="0"/>
              <a:t>AHE</a:t>
            </a:r>
            <a:r>
              <a:rPr lang="cs-CZ" dirty="0"/>
              <a:t> 1,2 mil; </a:t>
            </a:r>
            <a:r>
              <a:rPr lang="cs-CZ" b="1" dirty="0"/>
              <a:t>RUS</a:t>
            </a:r>
            <a:r>
              <a:rPr lang="cs-CZ" dirty="0"/>
              <a:t> 1,7 mil; </a:t>
            </a:r>
            <a:r>
              <a:rPr lang="cs-CZ" b="1" dirty="0"/>
              <a:t>FRA</a:t>
            </a:r>
            <a:r>
              <a:rPr lang="cs-CZ" dirty="0"/>
              <a:t> 1,36mil; </a:t>
            </a:r>
            <a:r>
              <a:rPr lang="cs-CZ" b="1" dirty="0"/>
              <a:t>ITA</a:t>
            </a:r>
            <a:r>
              <a:rPr lang="cs-CZ" dirty="0"/>
              <a:t> 460 a </a:t>
            </a:r>
            <a:r>
              <a:rPr lang="cs-CZ" b="1" dirty="0"/>
              <a:t>US</a:t>
            </a:r>
            <a:r>
              <a:rPr lang="cs-CZ" dirty="0"/>
              <a:t> 126tis. ), 7 mil. mrzáků;</a:t>
            </a:r>
          </a:p>
          <a:p>
            <a:pPr lvl="1"/>
            <a:r>
              <a:rPr lang="cs-CZ" b="1" dirty="0"/>
              <a:t>hladomor</a:t>
            </a:r>
            <a:r>
              <a:rPr lang="cs-CZ" dirty="0"/>
              <a:t> v RUS 5-10mil. a 50mil španělská </a:t>
            </a:r>
            <a:r>
              <a:rPr lang="cs-CZ" b="1" dirty="0"/>
              <a:t>chřipka</a:t>
            </a:r>
            <a:r>
              <a:rPr lang="cs-CZ" dirty="0"/>
              <a:t>; </a:t>
            </a:r>
          </a:p>
          <a:p>
            <a:pPr lvl="1"/>
            <a:r>
              <a:rPr lang="cs-CZ" b="1" dirty="0"/>
              <a:t>UK </a:t>
            </a:r>
            <a:r>
              <a:rPr lang="cs-CZ" dirty="0"/>
              <a:t>7,165 mil. (705 tis.) + za </a:t>
            </a:r>
            <a:r>
              <a:rPr lang="cs-CZ" b="1" dirty="0"/>
              <a:t>GB</a:t>
            </a:r>
            <a:r>
              <a:rPr lang="cs-CZ" dirty="0"/>
              <a:t> </a:t>
            </a:r>
            <a:r>
              <a:rPr lang="cs-CZ" b="1" dirty="0"/>
              <a:t>impérium</a:t>
            </a:r>
            <a:r>
              <a:rPr lang="cs-CZ" dirty="0"/>
              <a:t> 1,5mil Indů a barevných (65k mrtvých), 650k CAN (57k) a 400k AUS (62k), NZ (18k); </a:t>
            </a:r>
            <a:r>
              <a:rPr lang="cs-CZ" dirty="0" err="1"/>
              <a:t>forged</a:t>
            </a:r>
            <a:r>
              <a:rPr lang="cs-CZ" dirty="0"/>
              <a:t>...</a:t>
            </a:r>
          </a:p>
          <a:p>
            <a:pPr lvl="1"/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909223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9263630"/>
              </p:ext>
            </p:extLst>
          </p:nvPr>
        </p:nvGraphicFramePr>
        <p:xfrm>
          <a:off x="914400" y="1386738"/>
          <a:ext cx="10087141" cy="360946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402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20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78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710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178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3710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3710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8743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9847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0333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898474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721893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cs-CZ" sz="2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77" marR="68577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Austria-Hungary 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</a:rPr>
                        <a:t>(bill.)</a:t>
                      </a:r>
                      <a:endParaRPr lang="cs-CZ" sz="20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77" marR="68577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France</a:t>
                      </a:r>
                      <a:r>
                        <a:rPr lang="cs-CZ" sz="20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cs-CZ" sz="2000" b="0" dirty="0">
                          <a:solidFill>
                            <a:schemeClr val="tx1"/>
                          </a:solidFill>
                          <a:effectLst/>
                        </a:rPr>
                        <a:t>(</a:t>
                      </a:r>
                      <a:r>
                        <a:rPr lang="cs-CZ" sz="2000" b="0" dirty="0" err="1">
                          <a:solidFill>
                            <a:schemeClr val="tx1"/>
                          </a:solidFill>
                          <a:effectLst/>
                        </a:rPr>
                        <a:t>mill</a:t>
                      </a:r>
                      <a:r>
                        <a:rPr lang="cs-CZ" sz="2000" b="0" dirty="0">
                          <a:solidFill>
                            <a:schemeClr val="tx1"/>
                          </a:solidFill>
                          <a:effectLst/>
                        </a:rPr>
                        <a:t>.)</a:t>
                      </a:r>
                      <a:endParaRPr lang="cs-CZ" sz="20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77" marR="68577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Germany</a:t>
                      </a:r>
                      <a:r>
                        <a:rPr lang="cs-CZ" sz="2000" baseline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</a:rPr>
                        <a:t>(bill.)</a:t>
                      </a:r>
                      <a:endParaRPr lang="cs-CZ" sz="20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77" marR="68577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Russia</a:t>
                      </a:r>
                      <a:r>
                        <a:rPr lang="cs-CZ" sz="20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cs-CZ" sz="2000" b="0" dirty="0">
                          <a:solidFill>
                            <a:schemeClr val="tx1"/>
                          </a:solidFill>
                          <a:effectLst/>
                        </a:rPr>
                        <a:t>(</a:t>
                      </a:r>
                      <a:r>
                        <a:rPr lang="cs-CZ" sz="2000" b="0" dirty="0" err="1">
                          <a:solidFill>
                            <a:schemeClr val="tx1"/>
                          </a:solidFill>
                          <a:effectLst/>
                        </a:rPr>
                        <a:t>mill</a:t>
                      </a:r>
                      <a:r>
                        <a:rPr lang="cs-CZ" sz="2000" b="0" dirty="0">
                          <a:solidFill>
                            <a:schemeClr val="tx1"/>
                          </a:solidFill>
                          <a:effectLst/>
                        </a:rPr>
                        <a:t>.)</a:t>
                      </a:r>
                      <a:endParaRPr lang="cs-CZ" sz="20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cs-CZ" sz="2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77" marR="68577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UK</a:t>
                      </a:r>
                      <a:r>
                        <a:rPr lang="cs-CZ" sz="20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cs-CZ" sz="2000" b="0" dirty="0">
                          <a:solidFill>
                            <a:schemeClr val="tx1"/>
                          </a:solidFill>
                          <a:effectLst/>
                        </a:rPr>
                        <a:t>(</a:t>
                      </a:r>
                      <a:r>
                        <a:rPr lang="cs-CZ" sz="2000" b="0" dirty="0" err="1">
                          <a:solidFill>
                            <a:schemeClr val="tx1"/>
                          </a:solidFill>
                          <a:effectLst/>
                        </a:rPr>
                        <a:t>mill</a:t>
                      </a:r>
                      <a:r>
                        <a:rPr lang="cs-CZ" sz="2000" b="0" dirty="0">
                          <a:solidFill>
                            <a:schemeClr val="tx1"/>
                          </a:solidFill>
                          <a:effectLst/>
                        </a:rPr>
                        <a:t>.)</a:t>
                      </a:r>
                      <a:endParaRPr lang="cs-CZ" sz="20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cs-CZ" sz="2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77" marR="68577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947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</a:rPr>
                        <a:t>Import</a:t>
                      </a:r>
                      <a:endParaRPr lang="cs-CZ" sz="200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Export</a:t>
                      </a:r>
                      <a:endParaRPr lang="cs-CZ" sz="2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</a:rPr>
                        <a:t>Import</a:t>
                      </a:r>
                      <a:endParaRPr lang="cs-CZ" sz="200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</a:rPr>
                        <a:t>Export</a:t>
                      </a:r>
                      <a:endParaRPr lang="cs-CZ" sz="200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</a:rPr>
                        <a:t>Import</a:t>
                      </a:r>
                      <a:endParaRPr lang="cs-CZ" sz="200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</a:rPr>
                        <a:t>Export</a:t>
                      </a:r>
                      <a:endParaRPr lang="cs-CZ" sz="200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</a:rPr>
                        <a:t>Import</a:t>
                      </a:r>
                      <a:endParaRPr lang="cs-CZ" sz="200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</a:rPr>
                        <a:t>Export</a:t>
                      </a:r>
                      <a:endParaRPr lang="cs-CZ" sz="200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</a:rPr>
                        <a:t>Import</a:t>
                      </a:r>
                      <a:endParaRPr lang="cs-CZ" sz="200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</a:rPr>
                        <a:t>Export</a:t>
                      </a:r>
                      <a:endParaRPr lang="cs-CZ" sz="200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77" marR="68577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9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1913</a:t>
                      </a:r>
                      <a:endParaRPr lang="cs-CZ" sz="2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77" marR="68577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</a:rPr>
                        <a:t>3,51</a:t>
                      </a:r>
                      <a:endParaRPr lang="cs-CZ" sz="200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70C0"/>
                          </a:solidFill>
                          <a:effectLst/>
                        </a:rPr>
                        <a:t>2,99</a:t>
                      </a:r>
                      <a:endParaRPr lang="cs-CZ" sz="2000" dirty="0">
                        <a:solidFill>
                          <a:srgbClr val="0070C0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</a:rPr>
                        <a:t>8,421</a:t>
                      </a:r>
                      <a:endParaRPr lang="cs-CZ" sz="200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70C0"/>
                          </a:solidFill>
                          <a:effectLst/>
                        </a:rPr>
                        <a:t>6,880</a:t>
                      </a:r>
                      <a:endParaRPr lang="cs-CZ" sz="2000" dirty="0">
                        <a:solidFill>
                          <a:srgbClr val="0070C0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70C0"/>
                          </a:solidFill>
                          <a:effectLst/>
                        </a:rPr>
                        <a:t>10,751</a:t>
                      </a:r>
                      <a:endParaRPr lang="cs-CZ" sz="2000" dirty="0">
                        <a:solidFill>
                          <a:srgbClr val="0070C0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70C0"/>
                          </a:solidFill>
                          <a:effectLst/>
                        </a:rPr>
                        <a:t>10,097</a:t>
                      </a:r>
                      <a:endParaRPr lang="cs-CZ" sz="2000" b="1" dirty="0">
                        <a:solidFill>
                          <a:srgbClr val="0070C0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</a:rPr>
                        <a:t>1,374</a:t>
                      </a:r>
                      <a:endParaRPr lang="cs-CZ" sz="200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70C0"/>
                          </a:solidFill>
                          <a:effectLst/>
                        </a:rPr>
                        <a:t>1,520</a:t>
                      </a:r>
                      <a:endParaRPr lang="cs-CZ" sz="2000" dirty="0">
                        <a:solidFill>
                          <a:srgbClr val="0070C0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</a:rPr>
                        <a:t>659,1</a:t>
                      </a:r>
                      <a:endParaRPr lang="cs-CZ" sz="200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70C0"/>
                          </a:solidFill>
                          <a:effectLst/>
                        </a:rPr>
                        <a:t>525,2</a:t>
                      </a:r>
                      <a:endParaRPr lang="cs-CZ" sz="2000" dirty="0">
                        <a:solidFill>
                          <a:srgbClr val="0070C0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77" marR="68577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9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1914</a:t>
                      </a:r>
                      <a:endParaRPr lang="cs-CZ" sz="2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77" marR="68577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</a:rPr>
                        <a:t>2,98</a:t>
                      </a:r>
                      <a:endParaRPr lang="cs-CZ" sz="200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</a:rPr>
                        <a:t>2,24</a:t>
                      </a:r>
                      <a:endParaRPr lang="cs-CZ" sz="200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</a:rPr>
                        <a:t>6,402</a:t>
                      </a:r>
                      <a:endParaRPr lang="cs-CZ" sz="200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FF0000"/>
                          </a:solidFill>
                          <a:effectLst/>
                        </a:rPr>
                        <a:t>4,869</a:t>
                      </a:r>
                      <a:endParaRPr lang="cs-CZ" sz="20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</a:rPr>
                        <a:t>8,500</a:t>
                      </a:r>
                      <a:endParaRPr lang="cs-CZ" sz="20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FF0000"/>
                          </a:solidFill>
                          <a:effectLst/>
                        </a:rPr>
                        <a:t>7,400</a:t>
                      </a:r>
                      <a:endParaRPr lang="cs-CZ" sz="20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</a:rPr>
                        <a:t>1,098</a:t>
                      </a:r>
                      <a:endParaRPr lang="cs-CZ" sz="200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rgbClr val="FF0000"/>
                          </a:solidFill>
                          <a:effectLst/>
                        </a:rPr>
                        <a:t>956</a:t>
                      </a:r>
                      <a:endParaRPr lang="cs-CZ" sz="2000" b="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</a:rPr>
                        <a:t>601,1</a:t>
                      </a:r>
                      <a:endParaRPr lang="cs-CZ" sz="200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FF0000"/>
                          </a:solidFill>
                          <a:effectLst/>
                        </a:rPr>
                        <a:t>430,7</a:t>
                      </a:r>
                      <a:endParaRPr lang="cs-CZ" sz="20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77" marR="68577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09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1915</a:t>
                      </a:r>
                      <a:endParaRPr lang="cs-CZ" sz="2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77" marR="68577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</a:rPr>
                        <a:t>3,85</a:t>
                      </a:r>
                      <a:endParaRPr lang="cs-CZ" sz="200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</a:rPr>
                        <a:t>1,43</a:t>
                      </a:r>
                      <a:endParaRPr lang="cs-CZ" sz="20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70C0"/>
                          </a:solidFill>
                          <a:effectLst/>
                        </a:rPr>
                        <a:t>11,036</a:t>
                      </a:r>
                      <a:endParaRPr lang="cs-CZ" sz="2000" dirty="0">
                        <a:solidFill>
                          <a:srgbClr val="0070C0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FF0000"/>
                          </a:solidFill>
                          <a:effectLst/>
                        </a:rPr>
                        <a:t>3,937</a:t>
                      </a:r>
                      <a:endParaRPr lang="cs-CZ" sz="20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</a:rPr>
                        <a:t>7,100</a:t>
                      </a:r>
                      <a:endParaRPr lang="cs-CZ" sz="20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FF0000"/>
                          </a:solidFill>
                          <a:effectLst/>
                        </a:rPr>
                        <a:t>3,100</a:t>
                      </a:r>
                      <a:endParaRPr lang="cs-CZ" sz="20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</a:rPr>
                        <a:t>1,139</a:t>
                      </a:r>
                      <a:endParaRPr lang="cs-CZ" sz="200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rgbClr val="FF0000"/>
                          </a:solidFill>
                          <a:effectLst/>
                        </a:rPr>
                        <a:t>402</a:t>
                      </a:r>
                      <a:endParaRPr lang="cs-CZ" sz="2000" b="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70C0"/>
                          </a:solidFill>
                          <a:effectLst/>
                        </a:rPr>
                        <a:t>752,8</a:t>
                      </a:r>
                      <a:endParaRPr lang="cs-CZ" sz="2000" dirty="0">
                        <a:solidFill>
                          <a:srgbClr val="0070C0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FF0000"/>
                          </a:solidFill>
                          <a:effectLst/>
                        </a:rPr>
                        <a:t>384,9</a:t>
                      </a:r>
                      <a:endParaRPr lang="cs-CZ" sz="20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77" marR="68577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09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1916</a:t>
                      </a:r>
                      <a:endParaRPr lang="cs-CZ" sz="2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77" marR="68577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70C0"/>
                          </a:solidFill>
                          <a:effectLst/>
                        </a:rPr>
                        <a:t>6,09</a:t>
                      </a:r>
                      <a:endParaRPr lang="cs-CZ" sz="2000" dirty="0">
                        <a:solidFill>
                          <a:srgbClr val="0070C0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</a:rPr>
                        <a:t>1,63</a:t>
                      </a:r>
                      <a:endParaRPr lang="cs-CZ" sz="20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70C0"/>
                          </a:solidFill>
                          <a:effectLst/>
                        </a:rPr>
                        <a:t>20,640</a:t>
                      </a:r>
                      <a:endParaRPr lang="cs-CZ" sz="2000" dirty="0">
                        <a:solidFill>
                          <a:srgbClr val="0070C0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6,214</a:t>
                      </a:r>
                      <a:endParaRPr lang="cs-CZ" sz="2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8,400</a:t>
                      </a:r>
                      <a:endParaRPr lang="cs-CZ" sz="2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FF0000"/>
                          </a:solidFill>
                          <a:effectLst/>
                        </a:rPr>
                        <a:t>3,800</a:t>
                      </a:r>
                      <a:endParaRPr lang="cs-CZ" sz="20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70C0"/>
                          </a:solidFill>
                          <a:effectLst/>
                        </a:rPr>
                        <a:t>2,451</a:t>
                      </a:r>
                      <a:endParaRPr lang="cs-CZ" sz="2000" dirty="0">
                        <a:solidFill>
                          <a:srgbClr val="0070C0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</a:rPr>
                        <a:t>577</a:t>
                      </a:r>
                      <a:endParaRPr lang="cs-CZ" sz="20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70C0"/>
                          </a:solidFill>
                          <a:effectLst/>
                        </a:rPr>
                        <a:t>850,9</a:t>
                      </a:r>
                      <a:endParaRPr lang="cs-CZ" sz="2000" dirty="0">
                        <a:solidFill>
                          <a:srgbClr val="0070C0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506,3</a:t>
                      </a:r>
                      <a:endParaRPr lang="cs-CZ" sz="2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77" marR="68577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09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1917</a:t>
                      </a:r>
                      <a:endParaRPr lang="cs-CZ" sz="2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77" marR="68577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70C0"/>
                          </a:solidFill>
                          <a:effectLst/>
                        </a:rPr>
                        <a:t>5,08</a:t>
                      </a:r>
                      <a:endParaRPr lang="cs-CZ" sz="2000" dirty="0">
                        <a:solidFill>
                          <a:srgbClr val="0070C0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</a:rPr>
                        <a:t>1,81</a:t>
                      </a:r>
                      <a:endParaRPr lang="cs-CZ" sz="20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70C0"/>
                          </a:solidFill>
                          <a:effectLst/>
                        </a:rPr>
                        <a:t>27,554</a:t>
                      </a:r>
                      <a:endParaRPr lang="cs-CZ" sz="2000" dirty="0">
                        <a:solidFill>
                          <a:srgbClr val="0070C0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</a:rPr>
                        <a:t>6,013</a:t>
                      </a:r>
                      <a:endParaRPr lang="cs-CZ" sz="200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</a:rPr>
                        <a:t>7,100</a:t>
                      </a:r>
                      <a:endParaRPr lang="cs-CZ" sz="20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FF0000"/>
                          </a:solidFill>
                          <a:effectLst/>
                        </a:rPr>
                        <a:t>3,500</a:t>
                      </a:r>
                      <a:endParaRPr lang="cs-CZ" sz="20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70C0"/>
                          </a:solidFill>
                          <a:effectLst/>
                        </a:rPr>
                        <a:t>2,317</a:t>
                      </a:r>
                      <a:endParaRPr lang="cs-CZ" sz="2000" dirty="0">
                        <a:solidFill>
                          <a:srgbClr val="0070C0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rgbClr val="FF0000"/>
                          </a:solidFill>
                          <a:effectLst/>
                        </a:rPr>
                        <a:t>464</a:t>
                      </a:r>
                      <a:endParaRPr lang="cs-CZ" sz="2000" b="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70C0"/>
                          </a:solidFill>
                          <a:effectLst/>
                        </a:rPr>
                        <a:t>994,5</a:t>
                      </a:r>
                      <a:endParaRPr lang="cs-CZ" sz="2000" dirty="0">
                        <a:solidFill>
                          <a:srgbClr val="0070C0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</a:rPr>
                        <a:t>527,1</a:t>
                      </a:r>
                      <a:endParaRPr lang="cs-CZ" sz="200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77" marR="68577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09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1918</a:t>
                      </a:r>
                      <a:endParaRPr lang="cs-CZ" sz="2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77" marR="68577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</a:rPr>
                        <a:t>3,79 </a:t>
                      </a:r>
                      <a:endParaRPr lang="cs-CZ" sz="200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</a:rPr>
                        <a:t>1,64</a:t>
                      </a:r>
                      <a:endParaRPr lang="cs-CZ" sz="20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70C0"/>
                          </a:solidFill>
                          <a:effectLst/>
                        </a:rPr>
                        <a:t>22,306</a:t>
                      </a:r>
                      <a:endParaRPr lang="cs-CZ" sz="2000" dirty="0">
                        <a:solidFill>
                          <a:srgbClr val="0070C0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</a:rPr>
                        <a:t>4,723</a:t>
                      </a:r>
                      <a:endParaRPr lang="cs-CZ" sz="20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</a:rPr>
                        <a:t>7,100</a:t>
                      </a:r>
                      <a:endParaRPr lang="cs-CZ" sz="20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</a:rPr>
                        <a:t>4,700</a:t>
                      </a:r>
                      <a:endParaRPr lang="cs-CZ" sz="20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cs-CZ" sz="2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cs-CZ" sz="2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70C0"/>
                          </a:solidFill>
                          <a:effectLst/>
                        </a:rPr>
                        <a:t>1,285,3</a:t>
                      </a:r>
                      <a:endParaRPr lang="cs-CZ" sz="2000" dirty="0">
                        <a:solidFill>
                          <a:srgbClr val="0070C0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</a:rPr>
                        <a:t>501,4</a:t>
                      </a:r>
                      <a:endParaRPr lang="cs-CZ" sz="200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77" marR="68577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09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1919</a:t>
                      </a:r>
                      <a:endParaRPr lang="cs-CZ" sz="2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77" marR="68577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cs-CZ" sz="200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cs-CZ" sz="200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70C0"/>
                          </a:solidFill>
                          <a:effectLst/>
                        </a:rPr>
                        <a:t>35,799</a:t>
                      </a:r>
                      <a:endParaRPr lang="cs-CZ" sz="2000" dirty="0">
                        <a:solidFill>
                          <a:srgbClr val="0070C0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70C0"/>
                          </a:solidFill>
                          <a:effectLst/>
                        </a:rPr>
                        <a:t>11,880</a:t>
                      </a:r>
                      <a:endParaRPr lang="cs-CZ" sz="2000" dirty="0">
                        <a:solidFill>
                          <a:srgbClr val="0070C0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cs-CZ" sz="200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cs-CZ" sz="200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cs-CZ" sz="200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cs-CZ" sz="200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70C0"/>
                          </a:solidFill>
                          <a:effectLst/>
                        </a:rPr>
                        <a:t>1,461,5</a:t>
                      </a:r>
                      <a:endParaRPr lang="cs-CZ" sz="2000" dirty="0">
                        <a:solidFill>
                          <a:srgbClr val="0070C0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70C0"/>
                          </a:solidFill>
                          <a:effectLst/>
                        </a:rPr>
                        <a:t>798,6</a:t>
                      </a:r>
                      <a:endParaRPr lang="cs-CZ" sz="2000" dirty="0">
                        <a:solidFill>
                          <a:srgbClr val="0070C0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77" marR="68577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64391421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37559</TotalTime>
  <Words>4023</Words>
  <Application>Microsoft Office PowerPoint</Application>
  <PresentationFormat>Širokoúhlá obrazovka</PresentationFormat>
  <Paragraphs>898</Paragraphs>
  <Slides>42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42</vt:i4>
      </vt:variant>
    </vt:vector>
  </HeadingPairs>
  <TitlesOfParts>
    <vt:vector size="48" baseType="lpstr">
      <vt:lpstr>SimSun</vt:lpstr>
      <vt:lpstr>Arial</vt:lpstr>
      <vt:lpstr>Calibri</vt:lpstr>
      <vt:lpstr>Calibri Light</vt:lpstr>
      <vt:lpstr>Times New Roman</vt:lpstr>
      <vt:lpstr>Motiv Office</vt:lpstr>
      <vt:lpstr>Období světových válek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Světová válka (světová ekonomika)</vt:lpstr>
      <vt:lpstr>Prezentace aplikace PowerPoint</vt:lpstr>
      <vt:lpstr>Prezentace aplikace PowerPoint</vt:lpstr>
      <vt:lpstr>Strukturální změny</vt:lpstr>
      <vt:lpstr>Prezentace aplikace PowerPoint</vt:lpstr>
      <vt:lpstr>Versaillský systém</vt:lpstr>
      <vt:lpstr>Prezentace aplikace PowerPoint</vt:lpstr>
      <vt:lpstr>Prezentace aplikace PowerPoint</vt:lpstr>
      <vt:lpstr>Prezentace aplikace PowerPoint</vt:lpstr>
      <vt:lpstr>Prezentace aplikace PowerPoint</vt:lpstr>
      <vt:lpstr>Hospodářská krize ve světové ekonomice</vt:lpstr>
      <vt:lpstr>Prezentace aplikace PowerPoint</vt:lpstr>
      <vt:lpstr>Prezentace aplikace PowerPoint</vt:lpstr>
      <vt:lpstr>Prezentace aplikace PowerPoint</vt:lpstr>
      <vt:lpstr>Prezentace aplikace PowerPoint</vt:lpstr>
      <vt:lpstr>Rozpad evropského koloniálního systému</vt:lpstr>
      <vt:lpstr>Prezentace aplikace PowerPoint</vt:lpstr>
      <vt:lpstr>Prezentace aplikace PowerPoint</vt:lpstr>
      <vt:lpstr>Prezentace aplikace PowerPoint</vt:lpstr>
      <vt:lpstr>Cesta ke druhé válce</vt:lpstr>
      <vt:lpstr>Prezentace aplikace PowerPoint</vt:lpstr>
      <vt:lpstr>Prezentace aplikace PowerPoint</vt:lpstr>
      <vt:lpstr>Prezentace aplikace PowerPoint</vt:lpstr>
      <vt:lpstr>Druhá světová válka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 Důsledky války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Španělské a Nizozemské impérium a nástup Anglie</dc:title>
  <dc:creator>Julie Krpcová</dc:creator>
  <cp:lastModifiedBy>Julie Krpcová</cp:lastModifiedBy>
  <cp:revision>77</cp:revision>
  <dcterms:created xsi:type="dcterms:W3CDTF">2021-03-21T12:10:00Z</dcterms:created>
  <dcterms:modified xsi:type="dcterms:W3CDTF">2021-05-01T16:12:52Z</dcterms:modified>
</cp:coreProperties>
</file>