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2196B-D1CC-45E7-915A-FFD608318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87810D-FAEB-43AD-AEA3-88125C6C2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FF3E4A6-0167-460F-BC23-5DBCCF24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209981-C19A-4D22-B2EF-3E5D7317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BF0D88C-DC4A-4DEB-BBA4-A5B3E0A6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24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E7E84-A1BC-439F-94F9-AD08354B1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368DF25-4CA3-4AC5-A4BD-41CC1B976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45D2D5C-04B2-469F-93A7-D91F770C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BBB629-B2AE-4BC0-932C-AF2AE217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2E5156-C4BA-4349-816A-079A2D51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667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0281925-1AF0-4718-85EE-35B3912944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A51EDC8-AF96-49E1-8932-5F7CEF246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22E92BF-FEC2-4E09-A337-AABB76AF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219E9CA-9846-4BEA-9C5C-72FE4F4A6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FC98D10-6B74-498F-A94E-FD37F31A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878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BCDB6-33E3-4061-B98B-544B8477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8C8DFD-B86E-46C9-B486-2E26885E1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351009-B08E-4683-BC8C-6DA975B7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CA7039A-F081-4DF8-86C7-A42F32AA6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C801CCC-65DB-4AC8-AAE8-5E301E01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491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36D5E-A4FB-451A-98D4-0E6F5976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36D2D2-6694-4D3F-A21E-2E8D14AED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7E242B3-5056-4320-AE24-683EEB39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35C9459-A36C-4C4F-BC47-B3F74C32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3507453-5B45-4824-9F3B-50808DA3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30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82807-F422-4EAC-B1A4-2AEC67F6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406238-0188-41B1-9C71-0245FC787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A830617-D68D-4428-B4EB-0BE07A6E5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D24B5EF-0B66-44CE-BE12-21411411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69287C9-CEC9-4030-9C49-22BA5349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47E86E4-83E3-4AC9-A3FF-E5ADC5FEC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650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6331C-2F80-4FE9-AC4C-1746DF35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8C76E9-D0E5-4BBC-8B99-0D4A5F8C5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178CE8D-20BA-4F62-A82E-F37CE7A77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F40EB9-14C3-423E-B323-EFD77FBA0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302063E-B915-4B98-8869-F7EB8AC2E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991AAE1-9B39-4C0B-828E-D72A96AF7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A864007-0BC5-445A-BC10-9554FF97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1682BFD-9D95-49F5-8AA3-6BC740A2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91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441EA-4933-4526-80DE-F32E4710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0D05086-7715-4142-A095-5E9D9F30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97247DC-75FE-44F6-88FD-0199B48A3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51C437B-4947-4A56-990A-1C5FAEDD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650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49999D7-481F-47F3-BD0B-BBE6BC93F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D0B1527-2D80-4F54-8982-8C78EE9F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B786A7D-5CF9-4CCD-9CFE-E1A87017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363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488FE-72CF-44CB-8A16-D26A97781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C7A3A2-888E-4FAF-8D68-A16A58A85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CAE276-6821-41AF-8177-353800790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2F59409-1843-4A27-854E-83724489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35C8452-228B-4B1D-B042-5DD99210A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B537F3B-3782-401C-B56E-4C73BADD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060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04C96-4B6B-4069-AC48-79FBB5655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DD7D3F18-8DC0-4EF7-8FBD-BA075BC75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38E4DC-AAD8-4F95-B0A9-F7320D2CB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EA9A530-1A56-4108-A30A-381D79A4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6BA0C36-FF07-4D42-9B94-DF0E5322B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F112F51-6297-4CE2-9877-E7EE9870C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661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5553986-DE6F-4D47-B3FA-E504EF2B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EC9C51-388E-4F9F-A556-CFCB2F9D1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E14C55E-5BC1-4B0F-A9AD-57D083B15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48A86-E65A-4562-9072-EFAF739AD1B5}" type="datetimeFigureOut">
              <a:rPr lang="sk-SK" smtClean="0"/>
              <a:t>18.5.2021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C1B8242-515B-4C6C-87C1-8D349B45F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8B303B9-D03E-4C87-AB85-3C88D9700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623E-8687-4EB7-A6CA-C26210CB32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675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436C5-0F73-4E9D-814D-E7DCD91CFD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Jižní Evropa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47C0C5-FA98-42F6-A4A9-9AF6AAA38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597"/>
            <a:ext cx="9144000" cy="1655762"/>
          </a:xfrm>
        </p:spPr>
        <p:txBody>
          <a:bodyPr/>
          <a:lstStyle/>
          <a:p>
            <a:r>
              <a:rPr lang="cs-CZ" dirty="0"/>
              <a:t>Peter Spáč</a:t>
            </a:r>
          </a:p>
          <a:p>
            <a:r>
              <a:rPr lang="cs-CZ" dirty="0"/>
              <a:t>POLb1122 Volební inženýrství</a:t>
            </a:r>
          </a:p>
        </p:txBody>
      </p:sp>
    </p:spTree>
    <p:extLst>
      <p:ext uri="{BB962C8B-B14F-4D97-AF65-F5344CB8AC3E}">
        <p14:creationId xmlns:p14="http://schemas.microsoft.com/office/powerpoint/2010/main" val="3342006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4C2F0-9175-4415-9BD8-882EFF8AA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6"/>
            <a:ext cx="10515600" cy="1325563"/>
          </a:xfrm>
        </p:spPr>
        <p:txBody>
          <a:bodyPr/>
          <a:lstStyle/>
          <a:p>
            <a:r>
              <a:rPr lang="cs-CZ" dirty="0"/>
              <a:t>Volby 1994</a:t>
            </a:r>
          </a:p>
        </p:txBody>
      </p:sp>
      <p:graphicFrame>
        <p:nvGraphicFramePr>
          <p:cNvPr id="4" name="Group 209">
            <a:extLst>
              <a:ext uri="{FF2B5EF4-FFF2-40B4-BE49-F238E27FC236}">
                <a16:creationId xmlns:a16="http://schemas.microsoft.com/office/drawing/2014/main" id="{B288BD04-5F75-401E-A31D-624B8BA933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672662"/>
              </p:ext>
            </p:extLst>
          </p:nvPr>
        </p:nvGraphicFramePr>
        <p:xfrm>
          <a:off x="838200" y="1392919"/>
          <a:ext cx="10587086" cy="5099956"/>
        </p:xfrm>
        <a:graphic>
          <a:graphicData uri="http://schemas.openxmlformats.org/drawingml/2006/table">
            <a:tbl>
              <a:tblPr/>
              <a:tblGrid>
                <a:gridCol w="418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093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Blok/Strana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Přímé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Polo Delle Libertá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19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Forza Italia – CCD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(FI-CCD)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19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Alleanza Nazionale (AN)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19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 Nord (LN)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19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Alleanza Dei Progressisti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7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Partito Dem. della Sinistra (PDS)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9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Partito della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Rif. Comunista (RF)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97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Ostatní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16,6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19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Union Valdôtaine (UV)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23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05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8BBC4-3D79-42F9-BEE9-D82529C44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21"/>
            <a:ext cx="10515600" cy="1325563"/>
          </a:xfrm>
        </p:spPr>
        <p:txBody>
          <a:bodyPr/>
          <a:lstStyle/>
          <a:p>
            <a:r>
              <a:rPr lang="cs-CZ" dirty="0"/>
              <a:t>Volby 1996</a:t>
            </a:r>
          </a:p>
        </p:txBody>
      </p:sp>
      <p:graphicFrame>
        <p:nvGraphicFramePr>
          <p:cNvPr id="4" name="Group 209">
            <a:extLst>
              <a:ext uri="{FF2B5EF4-FFF2-40B4-BE49-F238E27FC236}">
                <a16:creationId xmlns:a16="http://schemas.microsoft.com/office/drawing/2014/main" id="{39302828-0550-457A-A9E9-1671F71DCC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693413"/>
              </p:ext>
            </p:extLst>
          </p:nvPr>
        </p:nvGraphicFramePr>
        <p:xfrm>
          <a:off x="498835" y="1184543"/>
          <a:ext cx="10854967" cy="5607468"/>
        </p:xfrm>
        <a:graphic>
          <a:graphicData uri="http://schemas.openxmlformats.org/drawingml/2006/table">
            <a:tbl>
              <a:tblPr/>
              <a:tblGrid>
                <a:gridCol w="4289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8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0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093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Blok/Strana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Přímé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80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L‘Ulivo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247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285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Partito Dem. della Sinistra (PDS)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21,1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Popolari-SVP-PRI-UD-Prodi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6,8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Lista Dini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Federazione dei Verdi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Polo Delle Libertá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169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246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Forza Italia (FI)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Alleanza Nazionale (AN)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CCD-CDU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 Nord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39</a:t>
                      </a:r>
                      <a:endParaRPr lang="cs-CZ" sz="1800" b="1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10,1</a:t>
                      </a:r>
                      <a:endParaRPr lang="cs-CZ" sz="1800" b="1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20</a:t>
                      </a:r>
                      <a:endParaRPr lang="cs-CZ" sz="1800" b="1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59</a:t>
                      </a:r>
                      <a:endParaRPr lang="cs-CZ" sz="1800" b="1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Ostatní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8,8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09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0EFB8B-9A6F-4154-B7E6-9C537DE1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Eliminace </a:t>
            </a:r>
            <a:r>
              <a:rPr lang="cs-CZ" dirty="0" err="1"/>
              <a:t>scorporo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9145FB-75FE-461F-9B80-27BAE184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Italské strany přišly na způsob, jak obejít </a:t>
            </a:r>
            <a:r>
              <a:rPr lang="cs-CZ" dirty="0" err="1"/>
              <a:t>scorporo</a:t>
            </a:r>
            <a:endParaRPr lang="cs-CZ" dirty="0"/>
          </a:p>
          <a:p>
            <a:endParaRPr lang="cs-CZ" dirty="0"/>
          </a:p>
          <a:p>
            <a:r>
              <a:rPr lang="cs-CZ" dirty="0"/>
              <a:t>Formálně zakrytá stranická příslušnost kandidátů v nominální složce (</a:t>
            </a:r>
            <a:r>
              <a:rPr lang="cs-CZ" dirty="0" err="1"/>
              <a:t>Abolizione</a:t>
            </a:r>
            <a:r>
              <a:rPr lang="cs-CZ" dirty="0"/>
              <a:t> </a:t>
            </a:r>
            <a:r>
              <a:rPr lang="cs-CZ" dirty="0" err="1"/>
              <a:t>Scorporo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„Skutečným“ stranám se tak v poměrné složce nic neodpočítá</a:t>
            </a:r>
          </a:p>
          <a:p>
            <a:endParaRPr lang="cs-CZ" dirty="0"/>
          </a:p>
          <a:p>
            <a:r>
              <a:rPr lang="cs-CZ" dirty="0"/>
              <a:t>Důsledek – korekce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navrstvení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8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06581-B53F-413B-B5D9-A69D76978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2001</a:t>
            </a:r>
          </a:p>
        </p:txBody>
      </p:sp>
      <p:graphicFrame>
        <p:nvGraphicFramePr>
          <p:cNvPr id="4" name="Group 209">
            <a:extLst>
              <a:ext uri="{FF2B5EF4-FFF2-40B4-BE49-F238E27FC236}">
                <a16:creationId xmlns:a16="http://schemas.microsoft.com/office/drawing/2014/main" id="{0F0C8561-57A3-418E-9B55-19A73A4E3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586571"/>
              </p:ext>
            </p:extLst>
          </p:nvPr>
        </p:nvGraphicFramePr>
        <p:xfrm>
          <a:off x="838200" y="1825625"/>
          <a:ext cx="10515600" cy="4605955"/>
        </p:xfrm>
        <a:graphic>
          <a:graphicData uri="http://schemas.openxmlformats.org/drawingml/2006/table">
            <a:tbl>
              <a:tblPr/>
              <a:tblGrid>
                <a:gridCol w="41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093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Blok/Strana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Přímé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96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9100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tantia"/>
                          <a:ea typeface="+mn-ea"/>
                          <a:cs typeface="+mn-cs"/>
                        </a:rPr>
                        <a:t>Casa Delle Libertá</a:t>
                      </a:r>
                      <a:endParaRPr kumimoji="0" lang="cs-CZ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nstantia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282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49,6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368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Forza Italia (FI)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29,4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Alleanza Nazionale (AN)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L‘Ulivo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189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34,9</a:t>
                      </a:r>
                      <a:endParaRPr kumimoji="0" lang="cs-CZ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247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Democratici di Sinistra (DS)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La Margherita (DL)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Partito D. R. Comunista (RF)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-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/>
                        <a:t>11</a:t>
                      </a:r>
                      <a:endParaRPr lang="cs-CZ" sz="18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Südtiroler Volkspartei</a:t>
                      </a:r>
                      <a:r>
                        <a:rPr kumimoji="0" lang="cs-CZ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(SVP)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Union Valdôtaine (UV)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Spolu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68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1E592-BB61-4AA3-84BD-7D04E99C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volebního systému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FEABA1-2743-41C8-B18F-CFF72B60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Důsledky:</a:t>
            </a:r>
          </a:p>
          <a:p>
            <a:pPr lvl="1"/>
            <a:r>
              <a:rPr lang="cs-CZ" dirty="0"/>
              <a:t>Nastolený trend k </a:t>
            </a:r>
            <a:r>
              <a:rPr lang="cs-CZ" dirty="0" err="1"/>
              <a:t>bipolarizaci</a:t>
            </a:r>
            <a:endParaRPr lang="cs-CZ" dirty="0"/>
          </a:p>
          <a:p>
            <a:pPr lvl="1"/>
            <a:r>
              <a:rPr lang="cs-CZ" dirty="0"/>
              <a:t>Málo křesel obsazovaných mimo 2 bloky</a:t>
            </a:r>
          </a:p>
          <a:p>
            <a:pPr lvl="1"/>
            <a:r>
              <a:rPr lang="cs-CZ" dirty="0"/>
              <a:t>Požadovaný reduktivní účinek na formát stranického systému se nedostavil</a:t>
            </a:r>
          </a:p>
          <a:p>
            <a:endParaRPr lang="cs-CZ" dirty="0"/>
          </a:p>
          <a:p>
            <a:r>
              <a:rPr lang="cs-CZ" b="1" dirty="0"/>
              <a:t>Volební reforma 2005 (</a:t>
            </a:r>
            <a:r>
              <a:rPr lang="cs-CZ" b="1" dirty="0" err="1"/>
              <a:t>Calderoli</a:t>
            </a:r>
            <a:r>
              <a:rPr lang="cs-CZ" b="1" dirty="0"/>
              <a:t>):</a:t>
            </a:r>
          </a:p>
          <a:p>
            <a:pPr lvl="1"/>
            <a:r>
              <a:rPr lang="cs-CZ" dirty="0"/>
              <a:t>Snaha Berlusconiho vyhnout se volební porážce</a:t>
            </a:r>
          </a:p>
          <a:p>
            <a:pPr lvl="1"/>
            <a:r>
              <a:rPr lang="cs-CZ" dirty="0"/>
              <a:t>Zabezpečení jasné vládní většiny v parlamentu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643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49FE2-AAC1-4322-8AA2-FE0EF031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reforma 2005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517D8A-2613-422B-A37E-DE16BC6E5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Poměrný systém </a:t>
            </a:r>
            <a:r>
              <a:rPr lang="cs-CZ" b="1" dirty="0"/>
              <a:t>s prémií</a:t>
            </a:r>
            <a:r>
              <a:rPr lang="cs-CZ" dirty="0"/>
              <a:t> vs. smíšený </a:t>
            </a:r>
            <a:r>
              <a:rPr lang="cs-CZ" b="1" dirty="0"/>
              <a:t>podmíněný</a:t>
            </a:r>
          </a:p>
          <a:p>
            <a:endParaRPr lang="cs-CZ" dirty="0"/>
          </a:p>
          <a:p>
            <a:r>
              <a:rPr lang="cs-CZ" dirty="0"/>
              <a:t>Poslanecká sněmovna</a:t>
            </a:r>
          </a:p>
          <a:p>
            <a:pPr lvl="1"/>
            <a:r>
              <a:rPr lang="cs-CZ" dirty="0"/>
              <a:t>617 křesel – „poměrný systém“</a:t>
            </a:r>
          </a:p>
          <a:p>
            <a:pPr lvl="1"/>
            <a:r>
              <a:rPr lang="cs-CZ" dirty="0"/>
              <a:t>12 křesel – zahraničí</a:t>
            </a:r>
          </a:p>
          <a:p>
            <a:pPr lvl="1"/>
            <a:r>
              <a:rPr lang="cs-CZ" dirty="0"/>
              <a:t>1 – Údolí </a:t>
            </a:r>
            <a:r>
              <a:rPr lang="cs-CZ" dirty="0" err="1"/>
              <a:t>Aosty</a:t>
            </a:r>
            <a:endParaRPr lang="cs-CZ" dirty="0"/>
          </a:p>
          <a:p>
            <a:endParaRPr lang="cs-CZ" dirty="0"/>
          </a:p>
          <a:p>
            <a:r>
              <a:rPr lang="cs-CZ" dirty="0"/>
              <a:t>26 obvodů, </a:t>
            </a:r>
            <a:r>
              <a:rPr lang="cs-CZ" dirty="0" err="1"/>
              <a:t>Hareova</a:t>
            </a:r>
            <a:r>
              <a:rPr lang="cs-CZ" dirty="0"/>
              <a:t> kvóta</a:t>
            </a:r>
          </a:p>
          <a:p>
            <a:endParaRPr lang="cs-CZ" dirty="0"/>
          </a:p>
          <a:p>
            <a:r>
              <a:rPr lang="cs-CZ" dirty="0"/>
              <a:t>Více úrovní klauzule, přísně vázané listiny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60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FCD4F-DA21-436C-A17F-27AF4C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Většinová prémie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6C6AD3-82C1-4E07-9A3F-8CB70E4AA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Vítěznému subjektu (bloku) je zisk mandátů automaticky navýšen na </a:t>
            </a:r>
            <a:r>
              <a:rPr lang="cs-CZ" b="1" dirty="0"/>
              <a:t>340 křesel (54 %)</a:t>
            </a:r>
          </a:p>
          <a:p>
            <a:endParaRPr lang="cs-CZ" dirty="0"/>
          </a:p>
          <a:p>
            <a:r>
              <a:rPr lang="cs-CZ" dirty="0"/>
              <a:t>Pokud získá vítěz 340 křesel „bez pomoci“, prémie se neaplikuje</a:t>
            </a:r>
          </a:p>
          <a:p>
            <a:endParaRPr lang="cs-CZ" dirty="0"/>
          </a:p>
          <a:p>
            <a:r>
              <a:rPr lang="cs-CZ" dirty="0"/>
              <a:t>Předpoklad těsnější spolupráce stran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primárním cílem je vítězství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308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D558C-745C-4210-9A23-7787C7463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2006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442CB3B8-B985-4092-A953-1EF13A8A1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952423"/>
              </p:ext>
            </p:extLst>
          </p:nvPr>
        </p:nvGraphicFramePr>
        <p:xfrm>
          <a:off x="838200" y="1825625"/>
          <a:ext cx="10515600" cy="477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7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106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L‘Unione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9100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Casa Delle Libertá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Assoc. Italiane In Sud America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Spolu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29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B7C93B00-E463-4F5B-BF7C-E28F22830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09735"/>
              </p:ext>
            </p:extLst>
          </p:nvPr>
        </p:nvGraphicFramePr>
        <p:xfrm>
          <a:off x="179508" y="404664"/>
          <a:ext cx="11453166" cy="587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7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7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136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L‘Ulivo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Rif. Comunista (EL)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La Rosa nel Pugno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Italia dei Valori (ELDR)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Comunisti Italiani (EL)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Federazione dei Verdi (EGP)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Popolari UDEUR (EPP)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Südtiroler Volkspartei (EPP)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9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Autonomie Lib. Democratie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Ostatní</a:t>
                      </a:r>
                      <a:endParaRPr kumimoji="0" lang="cs-CZ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L‘Unione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>
                          <a:solidFill>
                            <a:schemeClr val="tx1"/>
                          </a:solidFill>
                        </a:rPr>
                        <a:t>49,7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>
                          <a:solidFill>
                            <a:schemeClr val="tx1"/>
                          </a:solidFill>
                        </a:rPr>
                        <a:t>348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9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28707053-115F-4DB9-89C3-FF553FD6B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12158"/>
              </p:ext>
            </p:extLst>
          </p:nvPr>
        </p:nvGraphicFramePr>
        <p:xfrm>
          <a:off x="179509" y="1268760"/>
          <a:ext cx="11509728" cy="3871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6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136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</a:t>
                      </a: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Forza Italia (EPP)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Alleanza Nazionale (AEN)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UDC (EPP)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Lega Nord 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DC-PSI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  Per Italia Nel Mondo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9100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Casa Delle Libertá</a:t>
                      </a:r>
                      <a:endParaRPr kumimoji="0" lang="cs-CZ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61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26050-3D7F-4D20-B22F-B9801D09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Itálie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24C595-CDA4-41EA-8F68-DD0443021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Parlamentní republika</a:t>
            </a:r>
          </a:p>
          <a:p>
            <a:endParaRPr lang="cs-CZ" dirty="0"/>
          </a:p>
          <a:p>
            <a:r>
              <a:rPr lang="cs-CZ" dirty="0"/>
              <a:t>2 komorový parlament:</a:t>
            </a:r>
          </a:p>
          <a:p>
            <a:pPr lvl="1"/>
            <a:r>
              <a:rPr lang="cs-CZ" dirty="0"/>
              <a:t>Poslanecká sněmovna (630)</a:t>
            </a:r>
          </a:p>
          <a:p>
            <a:pPr lvl="1"/>
            <a:r>
              <a:rPr lang="cs-CZ" dirty="0"/>
              <a:t>Senát (315)</a:t>
            </a:r>
          </a:p>
          <a:p>
            <a:endParaRPr lang="cs-CZ" dirty="0"/>
          </a:p>
          <a:p>
            <a:r>
              <a:rPr lang="cs-CZ" dirty="0"/>
              <a:t>Vývoj:</a:t>
            </a:r>
          </a:p>
          <a:p>
            <a:pPr lvl="1"/>
            <a:r>
              <a:rPr lang="cs-CZ" dirty="0"/>
              <a:t>První republika (1947-1992)</a:t>
            </a:r>
          </a:p>
          <a:p>
            <a:pPr lvl="1"/>
            <a:r>
              <a:rPr lang="cs-CZ" dirty="0"/>
              <a:t>Druhá republika (po 1992)</a:t>
            </a:r>
          </a:p>
          <a:p>
            <a:endParaRPr lang="cs-CZ" dirty="0"/>
          </a:p>
        </p:txBody>
      </p:sp>
      <p:pic>
        <p:nvPicPr>
          <p:cNvPr id="4" name="Picture 2" descr="http://www.wallsave.com/wallpapers/1200x1010/italy-flag/84880/italy-flag-84880.jpg">
            <a:extLst>
              <a:ext uri="{FF2B5EF4-FFF2-40B4-BE49-F238E27FC236}">
                <a16:creationId xmlns:a16="http://schemas.microsoft.com/office/drawing/2014/main" id="{834B9F14-45F8-4F5C-8B76-8EC91F38E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821" y="178519"/>
            <a:ext cx="3775274" cy="317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896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6B462-DE80-474D-9C31-6DEE5172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014"/>
            <a:ext cx="10515600" cy="1325563"/>
          </a:xfrm>
        </p:spPr>
        <p:txBody>
          <a:bodyPr/>
          <a:lstStyle/>
          <a:p>
            <a:r>
              <a:rPr lang="cs-CZ" dirty="0"/>
              <a:t>Volby 2008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89E21BCB-8DCE-4B86-BDD1-D054BE2C1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988642"/>
              </p:ext>
            </p:extLst>
          </p:nvPr>
        </p:nvGraphicFramePr>
        <p:xfrm>
          <a:off x="838200" y="1552248"/>
          <a:ext cx="10515600" cy="512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178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Pro-Berlusconi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9100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Pro-Veltroni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Unione Di Centro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SVP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Aut. Lib. Democrat.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Mov. A. Italiani All.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Spolu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087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01A36-4B63-4B7B-9E6A-14D0611F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2013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CCB7B070-9E69-44F7-97B4-106F31CD2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140254"/>
              </p:ext>
            </p:extLst>
          </p:nvPr>
        </p:nvGraphicFramePr>
        <p:xfrm>
          <a:off x="490194" y="1825625"/>
          <a:ext cx="10863606" cy="4471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1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2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178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Hlasy (v %)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Mandáty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Bersani</a:t>
                      </a: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Italy Common Good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29,54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49100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ahoma" pitchFamily="34" charset="0"/>
                        </a:rPr>
                        <a:t>Berlusconi</a:t>
                      </a:r>
                      <a:r>
                        <a:rPr kumimoji="0" lang="sk-S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ahoma" pitchFamily="34" charset="0"/>
                        </a:rPr>
                        <a:t>: Centre-Right Coalition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Grillo</a:t>
                      </a: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: Five Star Movement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Monti</a:t>
                      </a: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: With Monty for Italy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10,56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Ostatní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ahoma" pitchFamily="34" charset="0"/>
                        </a:rPr>
                        <a:t>Spolu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29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11D8B8EE-F5AE-43EB-9456-C98C970B9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921" y="581050"/>
            <a:ext cx="5886158" cy="5695899"/>
          </a:xfrm>
          <a:prstGeom prst="rect">
            <a:avLst/>
          </a:prstGeom>
        </p:spPr>
      </p:pic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5A6787FA-0CA9-4169-A7D3-827320BA8CA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853964">
            <a:off x="9265763" y="4955324"/>
            <a:ext cx="1452513" cy="559356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Italicum</a:t>
            </a:r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C60C1876-6D67-4A67-A2B7-15CABA80432B}"/>
              </a:ext>
            </a:extLst>
          </p:cNvPr>
          <p:cNvSpPr txBox="1">
            <a:spLocks/>
          </p:cNvSpPr>
          <p:nvPr/>
        </p:nvSpPr>
        <p:spPr>
          <a:xfrm rot="21041069">
            <a:off x="9199320" y="5795355"/>
            <a:ext cx="970345" cy="5593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/>
              <a:t>Renzi</a:t>
            </a: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0EBA897D-0075-4912-81DC-E3892D185A39}"/>
              </a:ext>
            </a:extLst>
          </p:cNvPr>
          <p:cNvSpPr txBox="1">
            <a:spLocks/>
          </p:cNvSpPr>
          <p:nvPr/>
        </p:nvSpPr>
        <p:spPr>
          <a:xfrm rot="20814516">
            <a:off x="10030822" y="4138868"/>
            <a:ext cx="1888880" cy="5593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b="1" dirty="0"/>
              <a:t>Referendum</a:t>
            </a:r>
          </a:p>
        </p:txBody>
      </p:sp>
    </p:spTree>
    <p:extLst>
      <p:ext uri="{BB962C8B-B14F-4D97-AF65-F5344CB8AC3E}">
        <p14:creationId xmlns:p14="http://schemas.microsoft.com/office/powerpoint/2010/main" val="1933706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7BA90-0F45-4FC9-A806-DA2A0B93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Východisko?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CDBD87-3160-4769-9A02-0F94A975B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systém využitý pro volby 2018 (</a:t>
            </a:r>
            <a:r>
              <a:rPr lang="cs-CZ" dirty="0" err="1"/>
              <a:t>Rosatellum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Smíšený systém</a:t>
            </a:r>
          </a:p>
          <a:p>
            <a:endParaRPr lang="cs-CZ" dirty="0"/>
          </a:p>
          <a:p>
            <a:r>
              <a:rPr lang="cs-CZ" dirty="0"/>
              <a:t>Poslanecká sněmovna (630):</a:t>
            </a:r>
          </a:p>
          <a:p>
            <a:pPr lvl="1"/>
            <a:r>
              <a:rPr lang="cs-CZ" dirty="0"/>
              <a:t>232 (36,8 %) – FPTP</a:t>
            </a:r>
          </a:p>
          <a:p>
            <a:pPr lvl="1"/>
            <a:r>
              <a:rPr lang="cs-CZ" dirty="0"/>
              <a:t>386 (61,3 %) – poměrný systém</a:t>
            </a:r>
          </a:p>
          <a:p>
            <a:pPr lvl="1"/>
            <a:r>
              <a:rPr lang="cs-CZ" dirty="0"/>
              <a:t>12 – zahraničí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707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B681F5-BB30-45D7-BD08-9B65DFA70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složek systému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101E97-0677-4FA0-8155-31080784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hlasovacím lístku jsou FPTP kandidáti propojení s listinou strany v poměrné složce</a:t>
            </a:r>
          </a:p>
          <a:p>
            <a:endParaRPr lang="cs-CZ" dirty="0"/>
          </a:p>
          <a:p>
            <a:r>
              <a:rPr lang="cs-CZ" dirty="0"/>
              <a:t>Volič může hlasovat pouze pro kandidáty a „jejich“ přirazené listiny</a:t>
            </a:r>
          </a:p>
          <a:p>
            <a:endParaRPr lang="cs-CZ" dirty="0"/>
          </a:p>
          <a:p>
            <a:r>
              <a:rPr lang="cs-CZ" dirty="0"/>
              <a:t>Různé způsoby volby se stejným efektem</a:t>
            </a:r>
          </a:p>
          <a:p>
            <a:endParaRPr lang="cs-CZ" dirty="0"/>
          </a:p>
          <a:p>
            <a:r>
              <a:rPr lang="cs-CZ" dirty="0"/>
              <a:t>Žádný mechanismus kompenzace na způsob </a:t>
            </a:r>
            <a:r>
              <a:rPr lang="cs-CZ" dirty="0" err="1"/>
              <a:t>Scorporo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730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F0627-CCE5-41DD-89E8-E55A5112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6"/>
            <a:ext cx="10515600" cy="1325563"/>
          </a:xfrm>
        </p:spPr>
        <p:txBody>
          <a:bodyPr/>
          <a:lstStyle/>
          <a:p>
            <a:r>
              <a:rPr lang="cs-CZ" dirty="0"/>
              <a:t>Volby 2018</a:t>
            </a:r>
          </a:p>
        </p:txBody>
      </p:sp>
      <p:graphicFrame>
        <p:nvGraphicFramePr>
          <p:cNvPr id="4" name="Zástupný objekt pre obsah 4">
            <a:extLst>
              <a:ext uri="{FF2B5EF4-FFF2-40B4-BE49-F238E27FC236}">
                <a16:creationId xmlns:a16="http://schemas.microsoft.com/office/drawing/2014/main" id="{24073E1B-7D71-4079-AB54-CEDD7DA161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383059"/>
              </p:ext>
            </p:extLst>
          </p:nvPr>
        </p:nvGraphicFramePr>
        <p:xfrm>
          <a:off x="838199" y="1156322"/>
          <a:ext cx="10515598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46">
                  <a:extLst>
                    <a:ext uri="{9D8B030D-6E8A-4147-A177-3AD203B41FA5}">
                      <a16:colId xmlns:a16="http://schemas.microsoft.com/office/drawing/2014/main" val="2753373792"/>
                    </a:ext>
                  </a:extLst>
                </a:gridCol>
                <a:gridCol w="1659488">
                  <a:extLst>
                    <a:ext uri="{9D8B030D-6E8A-4147-A177-3AD203B41FA5}">
                      <a16:colId xmlns:a16="http://schemas.microsoft.com/office/drawing/2014/main" val="726378640"/>
                    </a:ext>
                  </a:extLst>
                </a:gridCol>
                <a:gridCol w="1659488">
                  <a:extLst>
                    <a:ext uri="{9D8B030D-6E8A-4147-A177-3AD203B41FA5}">
                      <a16:colId xmlns:a16="http://schemas.microsoft.com/office/drawing/2014/main" val="1475730104"/>
                    </a:ext>
                  </a:extLst>
                </a:gridCol>
                <a:gridCol w="1659488">
                  <a:extLst>
                    <a:ext uri="{9D8B030D-6E8A-4147-A177-3AD203B41FA5}">
                      <a16:colId xmlns:a16="http://schemas.microsoft.com/office/drawing/2014/main" val="1110959060"/>
                    </a:ext>
                  </a:extLst>
                </a:gridCol>
                <a:gridCol w="1659488">
                  <a:extLst>
                    <a:ext uri="{9D8B030D-6E8A-4147-A177-3AD203B41FA5}">
                      <a16:colId xmlns:a16="http://schemas.microsoft.com/office/drawing/2014/main" val="1630970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FPTP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PR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Spolu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176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Centre-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Coalition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37,0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151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265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599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9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14,0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79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Fdl</a:t>
                      </a:r>
                      <a:endParaRPr lang="sk-SK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708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Ncl-Udc</a:t>
                      </a:r>
                      <a:endParaRPr lang="sk-SK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72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Star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Movement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 (M5s)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32,7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227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836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Centre-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1" dirty="0" err="1">
                          <a:solidFill>
                            <a:schemeClr val="tx1"/>
                          </a:solidFill>
                        </a:rPr>
                        <a:t>Coalition</a:t>
                      </a:r>
                      <a:endParaRPr lang="sk-SK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22,8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729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18,72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68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+E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70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59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CP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1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SVP-PATT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17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Ostatní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3,38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727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232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386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630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231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669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FDE679B6-75A2-4E62-9B1C-49A6D94BA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6"/>
            <a:ext cx="10515600" cy="1325563"/>
          </a:xfrm>
        </p:spPr>
        <p:txBody>
          <a:bodyPr/>
          <a:lstStyle/>
          <a:p>
            <a:r>
              <a:rPr lang="cs-CZ" dirty="0"/>
              <a:t>Volby 2018</a:t>
            </a:r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id="{B9785DB9-7CA2-419C-A7F0-509B5F2AE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501813"/>
              </p:ext>
            </p:extLst>
          </p:nvPr>
        </p:nvGraphicFramePr>
        <p:xfrm>
          <a:off x="838199" y="1825625"/>
          <a:ext cx="10515599" cy="460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895">
                  <a:extLst>
                    <a:ext uri="{9D8B030D-6E8A-4147-A177-3AD203B41FA5}">
                      <a16:colId xmlns:a16="http://schemas.microsoft.com/office/drawing/2014/main" val="2753373792"/>
                    </a:ext>
                  </a:extLst>
                </a:gridCol>
                <a:gridCol w="1810064">
                  <a:extLst>
                    <a:ext uri="{9D8B030D-6E8A-4147-A177-3AD203B41FA5}">
                      <a16:colId xmlns:a16="http://schemas.microsoft.com/office/drawing/2014/main" val="1779242716"/>
                    </a:ext>
                  </a:extLst>
                </a:gridCol>
                <a:gridCol w="1551481">
                  <a:extLst>
                    <a:ext uri="{9D8B030D-6E8A-4147-A177-3AD203B41FA5}">
                      <a16:colId xmlns:a16="http://schemas.microsoft.com/office/drawing/2014/main" val="1475730104"/>
                    </a:ext>
                  </a:extLst>
                </a:gridCol>
                <a:gridCol w="1551483">
                  <a:extLst>
                    <a:ext uri="{9D8B030D-6E8A-4147-A177-3AD203B41FA5}">
                      <a16:colId xmlns:a16="http://schemas.microsoft.com/office/drawing/2014/main" val="1110959060"/>
                    </a:ext>
                  </a:extLst>
                </a:gridCol>
                <a:gridCol w="1637676">
                  <a:extLst>
                    <a:ext uri="{9D8B030D-6E8A-4147-A177-3AD203B41FA5}">
                      <a16:colId xmlns:a16="http://schemas.microsoft.com/office/drawing/2014/main" val="1630970953"/>
                    </a:ext>
                  </a:extLst>
                </a:gridCol>
              </a:tblGrid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Blok / 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Hlasy (%)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FPTP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PR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Spolu 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176278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Centre-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Coalition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37,0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151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265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599135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Star</a:t>
                      </a:r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Movement</a:t>
                      </a:r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 (M5s)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32,7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227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836061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Centre-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400" b="0" dirty="0" err="1">
                          <a:solidFill>
                            <a:schemeClr val="tx1"/>
                          </a:solidFill>
                        </a:rPr>
                        <a:t>Coalition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22,8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729933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Ostatní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3,38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727817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232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386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>
                          <a:solidFill>
                            <a:schemeClr val="tx1"/>
                          </a:solidFill>
                        </a:rPr>
                        <a:t>630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231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305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21C86-00DE-4006-959F-80035816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DB3D7F-5F3A-4B60-B005-28DF24504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Demokratický vývoj od 1974/75</a:t>
            </a:r>
          </a:p>
          <a:p>
            <a:endParaRPr lang="cs-CZ" dirty="0"/>
          </a:p>
          <a:p>
            <a:r>
              <a:rPr lang="cs-CZ" dirty="0"/>
              <a:t>Jednokomorový parlament </a:t>
            </a:r>
            <a:r>
              <a:rPr lang="cs-CZ" dirty="0" err="1"/>
              <a:t>Vouli</a:t>
            </a:r>
            <a:endParaRPr lang="cs-CZ" dirty="0"/>
          </a:p>
          <a:p>
            <a:endParaRPr lang="cs-CZ" dirty="0"/>
          </a:p>
          <a:p>
            <a:r>
              <a:rPr lang="cs-CZ" dirty="0"/>
              <a:t>300 poslanců, volební období 4 roky</a:t>
            </a:r>
          </a:p>
          <a:p>
            <a:endParaRPr lang="cs-CZ" dirty="0"/>
          </a:p>
          <a:p>
            <a:r>
              <a:rPr lang="cs-CZ" dirty="0"/>
              <a:t>Po celou dobu poměrný systém, ale pouze výjimečně v čisté podobě </a:t>
            </a:r>
            <a:r>
              <a:rPr lang="cs-CZ" b="1" dirty="0"/>
              <a:t>(posilněný poměrný systém)</a:t>
            </a:r>
          </a:p>
          <a:p>
            <a:endParaRPr lang="cs-CZ" dirty="0"/>
          </a:p>
          <a:p>
            <a:r>
              <a:rPr lang="cs-CZ" dirty="0"/>
              <a:t>Různě silné </a:t>
            </a:r>
            <a:r>
              <a:rPr lang="cs-CZ" b="1" dirty="0" err="1"/>
              <a:t>většinotvorné</a:t>
            </a:r>
            <a:r>
              <a:rPr lang="cs-CZ" dirty="0"/>
              <a:t> účinky</a:t>
            </a:r>
          </a:p>
          <a:p>
            <a:endParaRPr lang="cs-CZ" dirty="0"/>
          </a:p>
        </p:txBody>
      </p:sp>
      <p:pic>
        <p:nvPicPr>
          <p:cNvPr id="4" name="Picture 2" descr="http://www.united-states-flag.com/media/catalog/product/cache/1/image/9df78eab33525d08d6e5fb8d27136e95/w/g/wgr1218hf_-00_greece-flag-12-x-18-inch-stick-flag.jpg">
            <a:extLst>
              <a:ext uri="{FF2B5EF4-FFF2-40B4-BE49-F238E27FC236}">
                <a16:creationId xmlns:a16="http://schemas.microsoft.com/office/drawing/2014/main" id="{F7C4A004-93A5-452F-93F9-D070A1FE2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388" y="178519"/>
            <a:ext cx="3839003" cy="383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93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93921-3273-4EC4-930A-0CAA9523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systém 1974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881F9C-A5B2-4350-8BAD-8E34F1951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Volební obvody:</a:t>
            </a:r>
          </a:p>
          <a:p>
            <a:pPr lvl="1"/>
            <a:r>
              <a:rPr lang="cs-CZ" dirty="0"/>
              <a:t>56 nižších (1 i </a:t>
            </a:r>
            <a:r>
              <a:rPr lang="cs-CZ" dirty="0" err="1"/>
              <a:t>vícemandátové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9 vyšších (krajských)</a:t>
            </a:r>
          </a:p>
          <a:p>
            <a:pPr lvl="1"/>
            <a:r>
              <a:rPr lang="cs-CZ" dirty="0"/>
              <a:t>1 celostátní</a:t>
            </a:r>
          </a:p>
          <a:p>
            <a:endParaRPr lang="cs-CZ" dirty="0"/>
          </a:p>
          <a:p>
            <a:r>
              <a:rPr lang="cs-CZ" dirty="0"/>
              <a:t>12 poslanců volených samostatně </a:t>
            </a:r>
          </a:p>
          <a:p>
            <a:endParaRPr lang="cs-CZ" dirty="0"/>
          </a:p>
          <a:p>
            <a:r>
              <a:rPr lang="cs-CZ" dirty="0"/>
              <a:t>Klauzule pouze pro 2. skrutinium (</a:t>
            </a:r>
            <a:r>
              <a:rPr lang="cs-CZ" b="1" dirty="0"/>
              <a:t>17 %, 25 % </a:t>
            </a:r>
            <a:r>
              <a:rPr lang="cs-CZ" dirty="0"/>
              <a:t>pro 2 členné a </a:t>
            </a:r>
            <a:r>
              <a:rPr lang="cs-CZ" b="1" dirty="0"/>
              <a:t>30 %</a:t>
            </a:r>
            <a:r>
              <a:rPr lang="cs-CZ" dirty="0"/>
              <a:t> pro 3 a vícečlenné koalice)</a:t>
            </a:r>
          </a:p>
          <a:p>
            <a:endParaRPr lang="cs-CZ" dirty="0"/>
          </a:p>
          <a:p>
            <a:r>
              <a:rPr lang="cs-CZ" dirty="0"/>
              <a:t>Prémie pro vítěze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4338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87EF-1334-446A-A4F4-97432568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systém 1974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EE75CE-F6E3-424A-A72F-619E85D17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/>
              <a:t>1. skrutinium: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Politické strany, koalice, nezávislí kandidáti</a:t>
            </a:r>
          </a:p>
          <a:p>
            <a:pPr lvl="1">
              <a:lnSpc>
                <a:spcPct val="90000"/>
              </a:lnSpc>
              <a:defRPr/>
            </a:pPr>
            <a:endParaRPr lang="cs-CZ" dirty="0"/>
          </a:p>
          <a:p>
            <a:pPr lvl="1">
              <a:lnSpc>
                <a:spcPct val="90000"/>
              </a:lnSpc>
              <a:defRPr/>
            </a:pPr>
            <a:r>
              <a:rPr lang="cs-CZ" dirty="0" err="1">
                <a:sym typeface="Wingdings" pitchFamily="2" charset="2"/>
              </a:rPr>
              <a:t>Hareova</a:t>
            </a:r>
            <a:r>
              <a:rPr lang="cs-CZ" dirty="0">
                <a:sym typeface="Wingdings" pitchFamily="2" charset="2"/>
              </a:rPr>
              <a:t> kvóta</a:t>
            </a:r>
          </a:p>
          <a:p>
            <a:pPr lvl="1">
              <a:lnSpc>
                <a:spcPct val="90000"/>
              </a:lnSpc>
              <a:defRPr/>
            </a:pPr>
            <a:endParaRPr lang="cs-CZ" dirty="0">
              <a:sym typeface="Wingdings" pitchFamily="2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ym typeface="Wingdings" pitchFamily="2" charset="2"/>
              </a:rPr>
              <a:t>Nezávislí kandidáti musí dosáhnout úroveň kvóty maximálně ale mohou získat pouze 1 mandát</a:t>
            </a:r>
          </a:p>
          <a:p>
            <a:pPr lvl="1">
              <a:lnSpc>
                <a:spcPct val="90000"/>
              </a:lnSpc>
              <a:defRPr/>
            </a:pPr>
            <a:endParaRPr lang="cs-CZ" dirty="0">
              <a:sym typeface="Wingdings" pitchFamily="2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ym typeface="Wingdings" pitchFamily="2" charset="2"/>
              </a:rPr>
              <a:t>Nerozdělené mandáty postupují do 2. skrutinia</a:t>
            </a:r>
          </a:p>
          <a:p>
            <a:pPr lvl="1">
              <a:lnSpc>
                <a:spcPct val="90000"/>
              </a:lnSpc>
              <a:defRPr/>
            </a:pPr>
            <a:endParaRPr lang="cs-CZ" dirty="0">
              <a:sym typeface="Wingdings" pitchFamily="2" charset="2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ym typeface="Wingdings" pitchFamily="2" charset="2"/>
              </a:rPr>
              <a:t>Jednomandátové obvody – systém relativní většiny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77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6E1A8-2F99-4255-835A-B8CAC19E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republika (1947 – 1992)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DC405D-EAAB-467B-9BCC-459F3F718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Listinný poměrný systém</a:t>
            </a:r>
          </a:p>
          <a:p>
            <a:endParaRPr lang="cs-CZ" dirty="0"/>
          </a:p>
          <a:p>
            <a:r>
              <a:rPr lang="cs-CZ" dirty="0"/>
              <a:t>Kvóta </a:t>
            </a:r>
            <a:r>
              <a:rPr lang="cs-CZ" dirty="0" err="1"/>
              <a:t>imperiali</a:t>
            </a:r>
            <a:endParaRPr lang="cs-CZ" dirty="0"/>
          </a:p>
          <a:p>
            <a:endParaRPr lang="cs-CZ" dirty="0"/>
          </a:p>
          <a:p>
            <a:r>
              <a:rPr lang="cs-CZ" dirty="0"/>
              <a:t>Nevyužité mandáty sčítány a rozděleny celonárodně mezi strany s alespoň 300 tisíci hlasy a 1 mandátem</a:t>
            </a:r>
          </a:p>
          <a:p>
            <a:endParaRPr lang="cs-CZ" dirty="0"/>
          </a:p>
          <a:p>
            <a:r>
              <a:rPr lang="cs-CZ" dirty="0"/>
              <a:t>Specifikum – Údolí </a:t>
            </a:r>
            <a:r>
              <a:rPr lang="cs-CZ" dirty="0" err="1"/>
              <a:t>Aosty</a:t>
            </a:r>
            <a:r>
              <a:rPr lang="cs-CZ" dirty="0"/>
              <a:t> (</a:t>
            </a:r>
            <a:r>
              <a:rPr lang="cs-CZ" sz="2800" dirty="0"/>
              <a:t>Val </a:t>
            </a:r>
            <a:r>
              <a:rPr lang="cs-CZ" sz="2800" dirty="0" err="1"/>
              <a:t>d‘Aosta</a:t>
            </a:r>
            <a:r>
              <a:rPr lang="cs-CZ" sz="2800" dirty="0"/>
              <a:t>):</a:t>
            </a:r>
          </a:p>
          <a:p>
            <a:pPr lvl="1"/>
            <a:r>
              <a:rPr lang="cs-CZ" dirty="0"/>
              <a:t>1 mandátový obvod</a:t>
            </a:r>
          </a:p>
          <a:p>
            <a:pPr lvl="1"/>
            <a:r>
              <a:rPr lang="cs-CZ" dirty="0"/>
              <a:t>Systém prvního v cíli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243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E2C2C-96FD-49E5-A177-053895C7E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systém 1974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F20C19-A2CE-43ED-9FB0-916370438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b="1" dirty="0"/>
              <a:t>2. skrutinium:</a:t>
            </a:r>
          </a:p>
          <a:p>
            <a:pPr lvl="1">
              <a:defRPr/>
            </a:pPr>
            <a:r>
              <a:rPr lang="cs-CZ" dirty="0"/>
              <a:t>Pouze politické strany (17%) a koalice (25, resp. 30%)</a:t>
            </a:r>
          </a:p>
          <a:p>
            <a:pPr lvl="1">
              <a:defRPr/>
            </a:pPr>
            <a:r>
              <a:rPr lang="cs-CZ" dirty="0"/>
              <a:t>Nezávislí kandidáti </a:t>
            </a:r>
            <a:r>
              <a:rPr lang="cs-CZ" b="1" u="sng" dirty="0"/>
              <a:t>ne</a:t>
            </a:r>
          </a:p>
          <a:p>
            <a:pPr lvl="1">
              <a:defRPr/>
            </a:pPr>
            <a:r>
              <a:rPr lang="cs-CZ" dirty="0"/>
              <a:t>Opět </a:t>
            </a:r>
            <a:r>
              <a:rPr lang="cs-CZ" dirty="0" err="1"/>
              <a:t>Hareova</a:t>
            </a:r>
            <a:r>
              <a:rPr lang="cs-CZ" dirty="0"/>
              <a:t> kvóta (nově vypočítaná)</a:t>
            </a:r>
          </a:p>
          <a:p>
            <a:pPr lvl="1">
              <a:defRPr/>
            </a:pPr>
            <a:r>
              <a:rPr lang="cs-CZ" dirty="0"/>
              <a:t>Nerozdělené mandáty postupují do 3. skrutinia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sz="2400" b="1" dirty="0"/>
              <a:t>3. skrutinium:</a:t>
            </a:r>
          </a:p>
          <a:p>
            <a:pPr lvl="1">
              <a:defRPr/>
            </a:pPr>
            <a:r>
              <a:rPr lang="cs-CZ" dirty="0" err="1"/>
              <a:t>Hareova</a:t>
            </a:r>
            <a:r>
              <a:rPr lang="cs-CZ" dirty="0"/>
              <a:t> kvóta</a:t>
            </a:r>
          </a:p>
          <a:p>
            <a:pPr lvl="1">
              <a:defRPr/>
            </a:pPr>
            <a:r>
              <a:rPr lang="cs-CZ" dirty="0"/>
              <a:t>Nerozdělené mandáty připadají nejsilnějšímu subjektu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b="1" dirty="0">
                <a:sym typeface="Wingdings" pitchFamily="2" charset="2"/>
              </a:rPr>
              <a:t>prémie pro vítěze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144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94362-E5EB-40B8-8664-4E4AA4F3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systém 1974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1034EC3-8119-4323-91F3-B04E6528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12 samostatně volených poslanců:</a:t>
            </a:r>
          </a:p>
          <a:p>
            <a:pPr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Pouze subjekty z 2. a 3. skrutinia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Součet hlasů těchto subjektů / 12 </a:t>
            </a:r>
            <a:r>
              <a:rPr lang="cs-CZ" dirty="0">
                <a:sym typeface="Wingdings" pitchFamily="2" charset="2"/>
              </a:rPr>
              <a:t> kvóta</a:t>
            </a:r>
          </a:p>
          <a:p>
            <a:pPr lvl="1">
              <a:defRPr/>
            </a:pPr>
            <a:endParaRPr lang="cs-CZ" dirty="0">
              <a:sym typeface="Wingdings" pitchFamily="2" charset="2"/>
            </a:endParaRPr>
          </a:p>
          <a:p>
            <a:pPr lvl="1">
              <a:defRPr/>
            </a:pPr>
            <a:r>
              <a:rPr lang="cs-CZ" dirty="0">
                <a:sym typeface="Wingdings" pitchFamily="2" charset="2"/>
              </a:rPr>
              <a:t>Nerozdělené mandáty se alokují podle nejvyššího zbytku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145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0107D-90B2-471C-B5FB-EB7230D8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1974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688C8D56-7E4B-44B6-85AD-DA6F5699E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391256"/>
              </p:ext>
            </p:extLst>
          </p:nvPr>
        </p:nvGraphicFramePr>
        <p:xfrm>
          <a:off x="838199" y="1825625"/>
          <a:ext cx="10515600" cy="401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54,37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CU-NF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20,42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13,58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Jednotná levice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9,47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09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B4DBD-2A35-42E8-B292-627E75FB2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po roce 1974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5D4A1D-B310-4321-BDE1-E3889470E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Postupně realizované změny</a:t>
            </a:r>
          </a:p>
          <a:p>
            <a:endParaRPr lang="cs-CZ" dirty="0"/>
          </a:p>
          <a:p>
            <a:r>
              <a:rPr lang="cs-CZ" dirty="0"/>
              <a:t>Zásahy do jednotlivých skrutinií</a:t>
            </a:r>
          </a:p>
          <a:p>
            <a:endParaRPr lang="cs-CZ" dirty="0"/>
          </a:p>
          <a:p>
            <a:r>
              <a:rPr lang="cs-CZ" dirty="0"/>
              <a:t>Potvrzení až posilnění výhod pro vítěze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858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270A4-1D10-496C-9582-FFC08A5D3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roce 1985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0600FC-4761-4B74-A72C-7CA93FBB7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dirty="0"/>
              <a:t>Protichůdné změny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2. skrutinium - </a:t>
            </a:r>
            <a:r>
              <a:rPr lang="cs-CZ" b="1" dirty="0"/>
              <a:t>zrušená klauzule 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3. skrutinium:</a:t>
            </a:r>
          </a:p>
          <a:p>
            <a:pPr lvl="1">
              <a:defRPr/>
            </a:pPr>
            <a:r>
              <a:rPr lang="cs-CZ" dirty="0"/>
              <a:t>Mandáty z jednotlivých obvodů dané subjektu s relativní většinou v tomto obvodu, pokud má </a:t>
            </a:r>
            <a:r>
              <a:rPr lang="cs-CZ" b="1" dirty="0"/>
              <a:t>současně</a:t>
            </a:r>
            <a:r>
              <a:rPr lang="cs-CZ" dirty="0"/>
              <a:t> tuto většinu i na celostátní úrovni</a:t>
            </a:r>
          </a:p>
          <a:p>
            <a:pPr lvl="1">
              <a:defRPr/>
            </a:pPr>
            <a:r>
              <a:rPr lang="cs-CZ" dirty="0"/>
              <a:t>Ostatní mandáty rozdělené podle kvóty</a:t>
            </a:r>
          </a:p>
          <a:p>
            <a:pPr lvl="1">
              <a:defRPr/>
            </a:pPr>
            <a:r>
              <a:rPr lang="cs-CZ" dirty="0"/>
              <a:t>Nerozdělené </a:t>
            </a:r>
            <a:r>
              <a:rPr lang="cs-CZ" dirty="0">
                <a:sym typeface="Wingdings" pitchFamily="2" charset="2"/>
              </a:rPr>
              <a:t> prémie pro vítěze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39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1532D-FAC5-404D-ADD6-B7B3621B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1977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FFFDBA0E-692A-4F90-B088-52796906A5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809560"/>
              </p:ext>
            </p:extLst>
          </p:nvPr>
        </p:nvGraphicFramePr>
        <p:xfrm>
          <a:off x="838199" y="1825625"/>
          <a:ext cx="10515600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41,84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EDIK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11,95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9,36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6,82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 int.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2721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65364-CBA4-49A8-8DEA-C447851D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1981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9A3B5234-62B5-4A16-84B7-8F8994D90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024397"/>
              </p:ext>
            </p:extLst>
          </p:nvPr>
        </p:nvGraphicFramePr>
        <p:xfrm>
          <a:off x="838199" y="1825625"/>
          <a:ext cx="10515600" cy="401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48,07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35,87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10,93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1,68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 int.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818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8C749-517F-46E7-87AE-91045EA0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1985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62EA2162-1DC0-4754-A899-70FD61435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869665"/>
              </p:ext>
            </p:extLst>
          </p:nvPr>
        </p:nvGraphicFramePr>
        <p:xfrm>
          <a:off x="838199" y="1825625"/>
          <a:ext cx="10515600" cy="401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 int.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62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2A77C-84C1-4CA9-AE10-68E44F49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reforma 1989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C81FA3-58E1-40D9-917B-D15F462E8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Přechod ke klasickému poměrnému systému</a:t>
            </a:r>
          </a:p>
          <a:p>
            <a:endParaRPr lang="sk-SK" dirty="0"/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ym typeface="Wingdings" pitchFamily="2" charset="2"/>
              </a:rPr>
              <a:t>Garance mandátů: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ym typeface="Wingdings" pitchFamily="2" charset="2"/>
              </a:rPr>
              <a:t>3 mandáty pro strany a koalice nad 2 %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ym typeface="Wingdings" pitchFamily="2" charset="2"/>
              </a:rPr>
              <a:t>1 mandát pro strany a koalice nad 1 %</a:t>
            </a:r>
          </a:p>
          <a:p>
            <a:pPr lvl="1">
              <a:lnSpc>
                <a:spcPct val="90000"/>
              </a:lnSpc>
              <a:defRPr/>
            </a:pPr>
            <a:endParaRPr lang="cs-CZ" sz="2200" dirty="0">
              <a:sym typeface="Wingdings" pitchFamily="2" charset="2"/>
            </a:endParaRPr>
          </a:p>
          <a:p>
            <a:pPr>
              <a:defRPr/>
            </a:pPr>
            <a:r>
              <a:rPr lang="cs-CZ" dirty="0"/>
              <a:t>1. skrutinium:</a:t>
            </a:r>
          </a:p>
          <a:p>
            <a:pPr lvl="1">
              <a:defRPr/>
            </a:pPr>
            <a:r>
              <a:rPr lang="cs-CZ" dirty="0" err="1"/>
              <a:t>Hagenbach-Bischoffova</a:t>
            </a:r>
            <a:r>
              <a:rPr lang="cs-CZ" dirty="0"/>
              <a:t> kvóta</a:t>
            </a:r>
          </a:p>
          <a:p>
            <a:pPr lvl="1">
              <a:defRPr/>
            </a:pPr>
            <a:r>
              <a:rPr lang="cs-CZ" dirty="0"/>
              <a:t>Oproti předešlému systému </a:t>
            </a:r>
            <a:r>
              <a:rPr lang="cs-CZ" b="1" dirty="0"/>
              <a:t>nezměněné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8145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632B5-B21B-4D35-9BF2-A9BD0177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reforma 1989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52F512-25E6-499C-A8F6-90FC38BBA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400" b="1" dirty="0"/>
              <a:t>2. skrutinium: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Postupují </a:t>
            </a:r>
            <a:r>
              <a:rPr lang="cs-CZ" b="1" dirty="0"/>
              <a:t>pouze hlasy, které nevedly </a:t>
            </a:r>
            <a:r>
              <a:rPr lang="cs-CZ" dirty="0"/>
              <a:t>k zisku mandátu </a:t>
            </a:r>
            <a:r>
              <a:rPr lang="cs-CZ" dirty="0">
                <a:sym typeface="Wingdings" pitchFamily="2" charset="2"/>
              </a:rPr>
              <a:t> zlepšení pro malé strany</a:t>
            </a:r>
            <a:endParaRPr lang="cs-CZ" dirty="0"/>
          </a:p>
          <a:p>
            <a:pPr lvl="1">
              <a:lnSpc>
                <a:spcPct val="90000"/>
              </a:lnSpc>
              <a:defRPr/>
            </a:pPr>
            <a:r>
              <a:rPr lang="cs-CZ" dirty="0" err="1"/>
              <a:t>Hareova</a:t>
            </a:r>
            <a:r>
              <a:rPr lang="cs-CZ" dirty="0"/>
              <a:t> kvóta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/>
              <a:t>Nerozdělené mandáty se přidělují podle nejvyššího zbytku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b="1" dirty="0">
                <a:sym typeface="Wingdings" pitchFamily="2" charset="2"/>
              </a:rPr>
              <a:t>odpadá 3. skrutinium i prémie pro vítěze</a:t>
            </a:r>
          </a:p>
          <a:p>
            <a:pPr>
              <a:lnSpc>
                <a:spcPct val="90000"/>
              </a:lnSpc>
              <a:defRPr/>
            </a:pPr>
            <a:endParaRPr lang="sk-SK" b="1" dirty="0">
              <a:sym typeface="Wingdings" pitchFamily="2" charset="2"/>
            </a:endParaRPr>
          </a:p>
          <a:p>
            <a:pPr>
              <a:lnSpc>
                <a:spcPct val="90000"/>
              </a:lnSpc>
              <a:defRPr/>
            </a:pPr>
            <a:endParaRPr lang="cs-CZ" sz="2400" dirty="0">
              <a:sym typeface="Wingdings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ym typeface="Wingdings" pitchFamily="2" charset="2"/>
              </a:rPr>
              <a:t>Efekt – vítězná strana </a:t>
            </a:r>
            <a:r>
              <a:rPr lang="cs-CZ" sz="2400" b="1" dirty="0">
                <a:sym typeface="Wingdings" pitchFamily="2" charset="2"/>
              </a:rPr>
              <a:t>není schopná </a:t>
            </a:r>
            <a:r>
              <a:rPr lang="cs-CZ" sz="2400" dirty="0">
                <a:sym typeface="Wingdings" pitchFamily="2" charset="2"/>
              </a:rPr>
              <a:t>získat sama absolutní většinu mandátů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12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6E1A8-2F99-4255-835A-B8CAC19E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Stranický systém 1. republiky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7DC405D-EAAB-467B-9BCC-459F3F718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Postavení </a:t>
            </a:r>
            <a:r>
              <a:rPr lang="sk-SK" b="1" dirty="0" err="1"/>
              <a:t>aktérů</a:t>
            </a:r>
            <a:r>
              <a:rPr lang="sk-SK" b="1" dirty="0"/>
              <a:t>:</a:t>
            </a:r>
          </a:p>
          <a:p>
            <a:pPr lvl="1"/>
            <a:r>
              <a:rPr lang="sk-SK" dirty="0" err="1"/>
              <a:t>Nejsilnější</a:t>
            </a:r>
            <a:r>
              <a:rPr lang="sk-SK" dirty="0"/>
              <a:t> </a:t>
            </a:r>
            <a:r>
              <a:rPr lang="sk-SK" dirty="0" err="1"/>
              <a:t>pozice</a:t>
            </a:r>
            <a:r>
              <a:rPr lang="sk-SK" dirty="0"/>
              <a:t> pro </a:t>
            </a:r>
            <a:r>
              <a:rPr lang="sk-SK" dirty="0" err="1"/>
              <a:t>křesťanské</a:t>
            </a:r>
            <a:r>
              <a:rPr lang="sk-SK" dirty="0"/>
              <a:t> </a:t>
            </a:r>
            <a:r>
              <a:rPr lang="sk-SK" dirty="0" err="1"/>
              <a:t>demokraty</a:t>
            </a:r>
            <a:r>
              <a:rPr lang="sk-SK" dirty="0"/>
              <a:t> (DC)</a:t>
            </a:r>
          </a:p>
          <a:p>
            <a:pPr lvl="1"/>
            <a:r>
              <a:rPr lang="sk-SK" dirty="0" err="1"/>
              <a:t>Izolace</a:t>
            </a:r>
            <a:r>
              <a:rPr lang="sk-SK" dirty="0"/>
              <a:t> </a:t>
            </a:r>
            <a:r>
              <a:rPr lang="sk-SK" dirty="0" err="1"/>
              <a:t>komunistů</a:t>
            </a:r>
            <a:r>
              <a:rPr lang="sk-SK" dirty="0"/>
              <a:t> (PCI)</a:t>
            </a:r>
          </a:p>
          <a:p>
            <a:pPr lvl="1"/>
            <a:r>
              <a:rPr lang="sk-SK" dirty="0" err="1"/>
              <a:t>Střídavá</a:t>
            </a:r>
            <a:r>
              <a:rPr lang="sk-SK" dirty="0"/>
              <a:t> role </a:t>
            </a:r>
            <a:r>
              <a:rPr lang="sk-SK" dirty="0" err="1"/>
              <a:t>ostatních</a:t>
            </a:r>
            <a:r>
              <a:rPr lang="sk-SK" dirty="0"/>
              <a:t> </a:t>
            </a:r>
            <a:r>
              <a:rPr lang="sk-SK" dirty="0" err="1"/>
              <a:t>stran</a:t>
            </a:r>
            <a:r>
              <a:rPr lang="sk-SK" dirty="0"/>
              <a:t> – republikáni, </a:t>
            </a:r>
            <a:r>
              <a:rPr lang="sk-SK" dirty="0" err="1"/>
              <a:t>liberálové</a:t>
            </a:r>
            <a:r>
              <a:rPr lang="sk-SK" dirty="0"/>
              <a:t>, </a:t>
            </a:r>
            <a:r>
              <a:rPr lang="sk-SK" dirty="0" err="1"/>
              <a:t>socialisté</a:t>
            </a:r>
            <a:endParaRPr lang="sk-SK" dirty="0"/>
          </a:p>
          <a:p>
            <a:endParaRPr lang="sk-SK" dirty="0"/>
          </a:p>
          <a:p>
            <a:r>
              <a:rPr lang="sk-SK" dirty="0" err="1"/>
              <a:t>Fragmentace</a:t>
            </a:r>
            <a:r>
              <a:rPr lang="sk-SK" dirty="0"/>
              <a:t> parlamentu, nestabilní vlády, DC </a:t>
            </a:r>
            <a:r>
              <a:rPr lang="sk-SK" dirty="0" err="1"/>
              <a:t>permanentně</a:t>
            </a:r>
            <a:r>
              <a:rPr lang="sk-SK" dirty="0"/>
              <a:t> „</a:t>
            </a:r>
            <a:r>
              <a:rPr lang="sk-SK" dirty="0" err="1"/>
              <a:t>odsouzena</a:t>
            </a:r>
            <a:r>
              <a:rPr lang="sk-SK" dirty="0"/>
              <a:t>“ na vládnutí</a:t>
            </a:r>
          </a:p>
          <a:p>
            <a:endParaRPr lang="sk-SK" dirty="0"/>
          </a:p>
          <a:p>
            <a:r>
              <a:rPr lang="sk-SK" dirty="0"/>
              <a:t>1945 – 1993 – </a:t>
            </a:r>
            <a:r>
              <a:rPr lang="sk-SK" b="1" dirty="0"/>
              <a:t>52 vlád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451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FF381-6425-4EB6-926D-D1B65BF00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1989 (červen)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1FDBA4E2-267B-4B92-9965-4306FBA8B5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94819"/>
              </p:ext>
            </p:extLst>
          </p:nvPr>
        </p:nvGraphicFramePr>
        <p:xfrm>
          <a:off x="838200" y="1825625"/>
          <a:ext cx="10515600" cy="466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NPU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528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023EA-2B88-4727-8695-4382428B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1989 (listopad)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FD69AB77-B2F4-4269-862C-3522CC06E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918823"/>
              </p:ext>
            </p:extLst>
          </p:nvPr>
        </p:nvGraphicFramePr>
        <p:xfrm>
          <a:off x="838200" y="1825625"/>
          <a:ext cx="10515600" cy="466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992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A6E28-2BEF-4A24-89DE-5474B33C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1990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41BFB8FB-73A6-4FD9-8D48-7625191F8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626768"/>
              </p:ext>
            </p:extLst>
          </p:nvPr>
        </p:nvGraphicFramePr>
        <p:xfrm>
          <a:off x="838199" y="1825625"/>
          <a:ext cx="10515599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OGL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743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13A43-7764-4321-984F-9186C24B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Volební reforma 1993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FCC55D-CDEC-422F-B47B-1A79FBFB4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800" dirty="0"/>
              <a:t>Opětovný </a:t>
            </a:r>
            <a:r>
              <a:rPr lang="cs-CZ" sz="2800" b="1" dirty="0"/>
              <a:t>návrat</a:t>
            </a:r>
            <a:r>
              <a:rPr lang="cs-CZ" sz="2800" dirty="0"/>
              <a:t> k posilněnému poměrnému systému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/>
              <a:t>Obnovené:</a:t>
            </a:r>
          </a:p>
          <a:p>
            <a:pPr lvl="1">
              <a:defRPr/>
            </a:pPr>
            <a:r>
              <a:rPr lang="cs-CZ" sz="2600" dirty="0"/>
              <a:t>3. skrutinium</a:t>
            </a:r>
          </a:p>
          <a:p>
            <a:pPr lvl="1">
              <a:defRPr/>
            </a:pPr>
            <a:r>
              <a:rPr lang="cs-CZ" sz="2600" dirty="0"/>
              <a:t>Prémie pro vítěze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/>
              <a:t>Zavedena celostátní klauzule 3 %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/>
              <a:t>Do 2. skrutinia postupují opět všechny hlasy</a:t>
            </a:r>
          </a:p>
          <a:p>
            <a:pPr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/>
              <a:t>Efekt – vítěz opět dokáže získávat většinu mandátů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4288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BF537-F4B0-4056-8EF1-38A9E931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1993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CBE1F96E-C25F-40AF-8AB2-D382A4009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796331"/>
              </p:ext>
            </p:extLst>
          </p:nvPr>
        </p:nvGraphicFramePr>
        <p:xfrm>
          <a:off x="838199" y="1825625"/>
          <a:ext cx="10515599" cy="401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2473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DC878-96A4-4144-BACF-72EE7E52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1996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BF3E09F6-DAD7-47EF-AC7A-440974DF7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730698"/>
              </p:ext>
            </p:extLst>
          </p:nvPr>
        </p:nvGraphicFramePr>
        <p:xfrm>
          <a:off x="838199" y="1825625"/>
          <a:ext cx="10515599" cy="466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41,49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DSM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4,43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794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23D5C-7F79-4311-A58C-531AA77A0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2000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92FE6C40-6A98-4717-B2E8-32DAB40EC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308316"/>
              </p:ext>
            </p:extLst>
          </p:nvPr>
        </p:nvGraphicFramePr>
        <p:xfrm>
          <a:off x="838199" y="1825625"/>
          <a:ext cx="10515599" cy="401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42,74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5,52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DSM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6658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89742-A72A-4128-87C8-B03B467A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2004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BA1EE99F-DF30-436C-84E4-76D6B3BB2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058448"/>
              </p:ext>
            </p:extLst>
          </p:nvPr>
        </p:nvGraphicFramePr>
        <p:xfrm>
          <a:off x="838199" y="1825625"/>
          <a:ext cx="10515599" cy="466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45,4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DSM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3713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7F951-9F76-4CB0-AB6E-F7249D6B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volební systém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D9906D9-76E8-438D-8296-13C98E830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dirty="0"/>
              <a:t>Posilněný poměrný systém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sk-SK" dirty="0"/>
              <a:t>Stanovena </a:t>
            </a:r>
            <a:r>
              <a:rPr lang="sk-SK" b="1" u="sng" dirty="0"/>
              <a:t>pevná prémie</a:t>
            </a:r>
            <a:r>
              <a:rPr lang="sk-SK" b="1" dirty="0"/>
              <a:t> </a:t>
            </a:r>
            <a:r>
              <a:rPr lang="sk-SK" dirty="0"/>
              <a:t>pro vítěze</a:t>
            </a:r>
          </a:p>
          <a:p>
            <a:pPr>
              <a:lnSpc>
                <a:spcPct val="90000"/>
              </a:lnSpc>
              <a:defRPr/>
            </a:pPr>
            <a:endParaRPr lang="sk-SK" dirty="0"/>
          </a:p>
          <a:p>
            <a:pPr>
              <a:lnSpc>
                <a:spcPct val="90000"/>
              </a:lnSpc>
              <a:defRPr/>
            </a:pPr>
            <a:r>
              <a:rPr lang="sk-SK" dirty="0"/>
              <a:t>Volby probíhají podle čistého poměrného systému, kde se nerozdělí všech 300 mandátů</a:t>
            </a:r>
          </a:p>
          <a:p>
            <a:pPr>
              <a:lnSpc>
                <a:spcPct val="90000"/>
              </a:lnSpc>
              <a:defRPr/>
            </a:pPr>
            <a:endParaRPr lang="sk-SK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Vítěz nad rámec svého zisku dostane automaticky prémiové mandáty</a:t>
            </a:r>
          </a:p>
          <a:p>
            <a:pPr lvl="1">
              <a:lnSpc>
                <a:spcPct val="90000"/>
              </a:lnSpc>
              <a:defRPr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44114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ED31C-2B48-45B6-8191-7D23F8FC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volební systém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7B60F4-C783-4EBF-9527-3BB2C130B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 volby 2007 a 2009:</a:t>
            </a:r>
          </a:p>
          <a:p>
            <a:pPr lvl="1"/>
            <a:r>
              <a:rPr lang="cs-CZ" dirty="0"/>
              <a:t>260 „volených“ mandátů</a:t>
            </a:r>
          </a:p>
          <a:p>
            <a:pPr lvl="1"/>
            <a:r>
              <a:rPr lang="cs-CZ" dirty="0"/>
              <a:t>40 jako automatická prémie pro vítěze</a:t>
            </a:r>
          </a:p>
          <a:p>
            <a:endParaRPr lang="cs-CZ" dirty="0"/>
          </a:p>
          <a:p>
            <a:r>
              <a:rPr lang="cs-CZ" dirty="0"/>
              <a:t>Od 2012 </a:t>
            </a:r>
            <a:r>
              <a:rPr lang="cs-CZ" b="1" dirty="0"/>
              <a:t>zvýšení</a:t>
            </a:r>
            <a:r>
              <a:rPr lang="cs-CZ" dirty="0"/>
              <a:t> prémie:</a:t>
            </a:r>
          </a:p>
          <a:p>
            <a:pPr lvl="1"/>
            <a:r>
              <a:rPr lang="cs-CZ" dirty="0"/>
              <a:t>250 „volených“ mandátů</a:t>
            </a:r>
          </a:p>
          <a:p>
            <a:pPr lvl="1"/>
            <a:r>
              <a:rPr lang="cs-CZ" dirty="0"/>
              <a:t>50 jako automatická prémie pro vítěze</a:t>
            </a:r>
          </a:p>
          <a:p>
            <a:endParaRPr lang="cs-CZ" dirty="0"/>
          </a:p>
          <a:p>
            <a:r>
              <a:rPr lang="cs-CZ" dirty="0"/>
              <a:t>Vítěz dostává silný bonus, ale neexistuje garance, že bude mít většinu křesel v parlamentu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58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1A584-5B35-4C73-B8AE-7ACBD851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Zhroucení první republiky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C61B23-AE2D-467D-B423-B9068F1B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Negativní faktory:</a:t>
            </a:r>
          </a:p>
          <a:p>
            <a:pPr lvl="1"/>
            <a:r>
              <a:rPr lang="cs-CZ" dirty="0"/>
              <a:t>Nestabilita systému</a:t>
            </a:r>
          </a:p>
          <a:p>
            <a:pPr lvl="1"/>
            <a:r>
              <a:rPr lang="cs-CZ" dirty="0" err="1"/>
              <a:t>Partitokracie</a:t>
            </a:r>
            <a:endParaRPr lang="cs-CZ" dirty="0"/>
          </a:p>
          <a:p>
            <a:pPr lvl="1"/>
            <a:r>
              <a:rPr lang="cs-CZ" dirty="0"/>
              <a:t>Korupce</a:t>
            </a:r>
          </a:p>
          <a:p>
            <a:endParaRPr lang="cs-CZ" dirty="0"/>
          </a:p>
          <a:p>
            <a:r>
              <a:rPr lang="cs-CZ" dirty="0"/>
              <a:t>1992 - </a:t>
            </a:r>
            <a:r>
              <a:rPr lang="cs-CZ" b="1" dirty="0"/>
              <a:t>Mani </a:t>
            </a:r>
            <a:r>
              <a:rPr lang="cs-CZ" b="1" dirty="0" err="1"/>
              <a:t>pulite</a:t>
            </a:r>
            <a:r>
              <a:rPr lang="cs-CZ" b="1" dirty="0"/>
              <a:t> </a:t>
            </a:r>
            <a:r>
              <a:rPr lang="cs-CZ" dirty="0"/>
              <a:t>(čisté ruce):</a:t>
            </a:r>
          </a:p>
          <a:p>
            <a:pPr lvl="1"/>
            <a:r>
              <a:rPr lang="cs-CZ" dirty="0"/>
              <a:t>Vyšetřování a odhalování rozsáhlého korupčního pozadí politických stran</a:t>
            </a:r>
          </a:p>
          <a:p>
            <a:pPr lvl="1"/>
            <a:r>
              <a:rPr lang="cs-CZ" dirty="0"/>
              <a:t>Vlna přejmenovávání a vytváření nových subjektů</a:t>
            </a:r>
          </a:p>
          <a:p>
            <a:pPr lvl="1"/>
            <a:r>
              <a:rPr lang="cs-CZ" dirty="0"/>
              <a:t>Potřeba výrazné změny v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5779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90330-89A6-4383-870F-0E47D365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2007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83AF6C22-6D1C-4986-9DAC-99CCC541A8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293706"/>
              </p:ext>
            </p:extLst>
          </p:nvPr>
        </p:nvGraphicFramePr>
        <p:xfrm>
          <a:off x="838200" y="1825625"/>
          <a:ext cx="10515600" cy="466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41,83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3,80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0785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F7610-44AE-4989-92A8-E152E44BC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2009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8F4A0350-1899-4164-A11B-AEAA92962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045211"/>
              </p:ext>
            </p:extLst>
          </p:nvPr>
        </p:nvGraphicFramePr>
        <p:xfrm>
          <a:off x="838199" y="1825625"/>
          <a:ext cx="10515599" cy="466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43,92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33,48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7,54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Synaspismos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8366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ryptome.org/info/greece-protest2/pict112.jpg">
            <a:extLst>
              <a:ext uri="{FF2B5EF4-FFF2-40B4-BE49-F238E27FC236}">
                <a16:creationId xmlns:a16="http://schemas.microsoft.com/office/drawing/2014/main" id="{F464F9D0-1CF1-4404-9665-544DDA30D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731" y="0"/>
            <a:ext cx="9620538" cy="685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1259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3D69A-0320-4F93-AA81-087525393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2012 (květen)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74D04AA0-B6BD-40C9-B552-9F67044E6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329435"/>
              </p:ext>
            </p:extLst>
          </p:nvPr>
        </p:nvGraphicFramePr>
        <p:xfrm>
          <a:off x="838199" y="1825625"/>
          <a:ext cx="10515599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1,91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16,79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13,67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ANEL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8,48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8,67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6,97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DIMAR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9151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BA6C5-A57C-42FE-8470-26219C8E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2012 (červen)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AF2C6D19-8452-4CBC-BDB1-58BF557A2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084634"/>
              </p:ext>
            </p:extLst>
          </p:nvPr>
        </p:nvGraphicFramePr>
        <p:xfrm>
          <a:off x="838199" y="1825625"/>
          <a:ext cx="10515599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29,66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26,89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23,67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12,28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ANEL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7,51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6,67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6,92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DIMAR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6,25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0,91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4,50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DX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2851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BB6FA-6BCB-420A-8A49-449222BB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2015 (leden)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342B823D-8552-446C-91A6-3FEAB5537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145208"/>
              </p:ext>
            </p:extLst>
          </p:nvPr>
        </p:nvGraphicFramePr>
        <p:xfrm>
          <a:off x="838199" y="1825625"/>
          <a:ext cx="10515599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36,64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49,67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27,81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6,28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Potami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6,05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5,47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ANEL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4,75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KIDISO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2,46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0106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D86A6-6BEA-4DAD-A44D-DEAC56282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2015 (září)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1F826D81-4A98-488D-9ABC-102E050BD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839180"/>
              </p:ext>
            </p:extLst>
          </p:nvPr>
        </p:nvGraphicFramePr>
        <p:xfrm>
          <a:off x="838199" y="1825625"/>
          <a:ext cx="10515599" cy="480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35,46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6,99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0,86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6,28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Potami</a:t>
                      </a:r>
                      <a:endParaRPr kumimoji="0" 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4,09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ANEL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3,69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EK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6641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58F52-6DDF-490D-BA07-4D5F8E62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2019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410E3D82-5749-4EA6-9B4B-C4BE29BDC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889212"/>
              </p:ext>
            </p:extLst>
          </p:nvPr>
        </p:nvGraphicFramePr>
        <p:xfrm>
          <a:off x="838199" y="1825625"/>
          <a:ext cx="10515599" cy="375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39,85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31,53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5,30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MeRA25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5540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C437C-F56F-405D-9229-2C0295D9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2019 + simulace</a:t>
            </a:r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EE1F0616-55E2-4BC1-AB12-B302464A1C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758689"/>
              </p:ext>
            </p:extLst>
          </p:nvPr>
        </p:nvGraphicFramePr>
        <p:xfrm>
          <a:off x="838200" y="1825625"/>
          <a:ext cx="10515599" cy="375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14509646"/>
                    </a:ext>
                  </a:extLst>
                </a:gridCol>
              </a:tblGrid>
              <a:tr h="565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Hlasy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Mandáty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 (v 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Index 250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39,85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SYRIZA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31,53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PASOK</a:t>
                      </a:r>
                      <a:endParaRPr kumimoji="0" lang="cs-CZ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KKE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5,30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MeRA25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443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FBEA4-8274-4BA7-A3D5-61EE8E76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Jižní Evropa - reformy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6900397-4391-4A8B-8DE0-92D866EC1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Dva případy odlišného způsobu reformování</a:t>
            </a:r>
          </a:p>
          <a:p>
            <a:endParaRPr lang="cs-CZ" dirty="0"/>
          </a:p>
          <a:p>
            <a:r>
              <a:rPr lang="cs-CZ" dirty="0"/>
              <a:t>Itálie:</a:t>
            </a:r>
          </a:p>
          <a:p>
            <a:pPr lvl="1"/>
            <a:r>
              <a:rPr lang="cs-CZ" dirty="0"/>
              <a:t>Od málo funkčního smíšeného systému k modelu garantujícímu zisk většiny pro vítěze…a následně 180° obrat</a:t>
            </a:r>
          </a:p>
          <a:p>
            <a:endParaRPr lang="cs-CZ" dirty="0"/>
          </a:p>
          <a:p>
            <a:r>
              <a:rPr lang="cs-CZ" dirty="0"/>
              <a:t>Řecko:</a:t>
            </a:r>
          </a:p>
          <a:p>
            <a:pPr lvl="1"/>
            <a:r>
              <a:rPr lang="cs-CZ" dirty="0"/>
              <a:t>Posilněný poměrný systém s krátkou etapou čistě poměrného modelu</a:t>
            </a:r>
          </a:p>
          <a:p>
            <a:pPr lvl="1"/>
            <a:r>
              <a:rPr lang="cs-CZ" dirty="0"/>
              <a:t>Od faktické garance většiny k podpoře vítěze bez tohoto zajištění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4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1A584-5B35-4C73-B8AE-7ACBD8513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Druhá republika (od 1992)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C61B23-AE2D-467D-B423-B9068F1B1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Náprava </a:t>
            </a:r>
            <a:r>
              <a:rPr lang="sk-SK" dirty="0" err="1"/>
              <a:t>nedostatků</a:t>
            </a:r>
            <a:r>
              <a:rPr lang="sk-SK" dirty="0"/>
              <a:t> </a:t>
            </a:r>
            <a:r>
              <a:rPr lang="sk-SK" dirty="0" err="1"/>
              <a:t>první</a:t>
            </a:r>
            <a:r>
              <a:rPr lang="sk-SK" dirty="0"/>
              <a:t> republiky</a:t>
            </a:r>
          </a:p>
          <a:p>
            <a:endParaRPr lang="sk-SK" dirty="0"/>
          </a:p>
          <a:p>
            <a:r>
              <a:rPr lang="sk-SK" dirty="0"/>
              <a:t>Snaha o </a:t>
            </a:r>
            <a:r>
              <a:rPr lang="sk-SK" dirty="0" err="1"/>
              <a:t>rekonstrukci</a:t>
            </a:r>
            <a:r>
              <a:rPr lang="sk-SK" dirty="0"/>
              <a:t> </a:t>
            </a:r>
            <a:r>
              <a:rPr lang="sk-SK" dirty="0" err="1"/>
              <a:t>stranického</a:t>
            </a:r>
            <a:r>
              <a:rPr lang="sk-SK" dirty="0"/>
              <a:t> systému s </a:t>
            </a:r>
            <a:r>
              <a:rPr lang="sk-SK" dirty="0" err="1"/>
              <a:t>cílem</a:t>
            </a:r>
            <a:r>
              <a:rPr lang="sk-SK" dirty="0"/>
              <a:t> jeho </a:t>
            </a:r>
            <a:r>
              <a:rPr lang="sk-SK" dirty="0" err="1"/>
              <a:t>stabilizace</a:t>
            </a:r>
            <a:endParaRPr lang="sk-SK" dirty="0"/>
          </a:p>
          <a:p>
            <a:endParaRPr lang="sk-SK" dirty="0"/>
          </a:p>
          <a:p>
            <a:r>
              <a:rPr lang="sk-SK" dirty="0"/>
              <a:t>Nástroj – </a:t>
            </a:r>
            <a:r>
              <a:rPr lang="sk-SK" dirty="0" err="1"/>
              <a:t>změna</a:t>
            </a:r>
            <a:r>
              <a:rPr lang="sk-SK" dirty="0"/>
              <a:t> </a:t>
            </a:r>
            <a:r>
              <a:rPr lang="sk-SK" dirty="0" err="1"/>
              <a:t>volebního</a:t>
            </a:r>
            <a:r>
              <a:rPr lang="sk-SK" dirty="0"/>
              <a:t> systému</a:t>
            </a:r>
          </a:p>
          <a:p>
            <a:endParaRPr lang="sk-SK" dirty="0"/>
          </a:p>
          <a:p>
            <a:r>
              <a:rPr lang="sk-SK" dirty="0" err="1"/>
              <a:t>Zaveden</a:t>
            </a:r>
            <a:r>
              <a:rPr lang="sk-SK" dirty="0"/>
              <a:t> </a:t>
            </a:r>
            <a:r>
              <a:rPr lang="sk-SK" b="1" dirty="0" err="1"/>
              <a:t>korektivní</a:t>
            </a:r>
            <a:r>
              <a:rPr lang="sk-SK" b="1" dirty="0"/>
              <a:t> </a:t>
            </a:r>
            <a:r>
              <a:rPr lang="sk-SK" b="1" dirty="0" err="1"/>
              <a:t>smíšený</a:t>
            </a:r>
            <a:r>
              <a:rPr lang="sk-SK" b="1" dirty="0"/>
              <a:t>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0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10A5B-03E2-4CB3-A869-1E38C1A4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volební systém (</a:t>
            </a:r>
            <a:r>
              <a:rPr lang="cs-CZ" dirty="0" err="1"/>
              <a:t>Mattarellum</a:t>
            </a:r>
            <a:r>
              <a:rPr lang="cs-CZ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60EB76-B41A-4B52-90D3-FCB4EB06E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Nominální složka (475 křesel):</a:t>
            </a:r>
          </a:p>
          <a:p>
            <a:pPr lvl="1"/>
            <a:r>
              <a:rPr lang="cs-CZ" dirty="0"/>
              <a:t>Jednomandátové obvody</a:t>
            </a:r>
          </a:p>
          <a:p>
            <a:pPr lvl="1"/>
            <a:r>
              <a:rPr lang="cs-CZ" dirty="0"/>
              <a:t>Relativně většinový systém</a:t>
            </a:r>
          </a:p>
          <a:p>
            <a:pPr lvl="1"/>
            <a:r>
              <a:rPr lang="cs-CZ" dirty="0"/>
              <a:t>Kandidáti povinně na stranické listině v poměrné složce</a:t>
            </a:r>
          </a:p>
          <a:p>
            <a:endParaRPr lang="cs-CZ" dirty="0"/>
          </a:p>
          <a:p>
            <a:r>
              <a:rPr lang="cs-CZ" b="1" dirty="0"/>
              <a:t>Poměrná složka (155 křesel):</a:t>
            </a:r>
          </a:p>
          <a:p>
            <a:pPr lvl="1"/>
            <a:r>
              <a:rPr lang="cs-CZ" dirty="0"/>
              <a:t>26 obvodů (2-11)</a:t>
            </a:r>
          </a:p>
          <a:p>
            <a:pPr lvl="1"/>
            <a:r>
              <a:rPr lang="cs-CZ" dirty="0"/>
              <a:t>Klauzule 4 %</a:t>
            </a:r>
          </a:p>
          <a:p>
            <a:pPr lvl="1"/>
            <a:r>
              <a:rPr lang="cs-CZ" dirty="0" err="1"/>
              <a:t>Hareova</a:t>
            </a:r>
            <a:r>
              <a:rPr lang="cs-CZ" dirty="0"/>
              <a:t> kvóta</a:t>
            </a:r>
          </a:p>
          <a:p>
            <a:endParaRPr lang="cs-CZ" dirty="0"/>
          </a:p>
          <a:p>
            <a:r>
              <a:rPr lang="cs-CZ" dirty="0"/>
              <a:t>Údolí </a:t>
            </a:r>
            <a:r>
              <a:rPr lang="cs-CZ" dirty="0" err="1"/>
              <a:t>Aosty</a:t>
            </a:r>
            <a:r>
              <a:rPr lang="cs-CZ" dirty="0"/>
              <a:t> – pouze 1 mandát – systém prvního v cíli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36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221CE-79E3-4CAA-AA8C-82E333D5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volební systém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97463E-5400-4F93-889A-E5AB26BDB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Propojení složek – </a:t>
            </a:r>
            <a:r>
              <a:rPr lang="cs-CZ" b="1" dirty="0" err="1"/>
              <a:t>scorporo</a:t>
            </a:r>
            <a:r>
              <a:rPr lang="cs-CZ" b="1" dirty="0"/>
              <a:t> </a:t>
            </a:r>
            <a:r>
              <a:rPr lang="cs-CZ" b="1" dirty="0">
                <a:sym typeface="Wingdings" pitchFamily="2" charset="2"/>
              </a:rPr>
              <a:t> </a:t>
            </a:r>
            <a:r>
              <a:rPr lang="cs-CZ" dirty="0"/>
              <a:t>poměrná složka jako vyvážení nominální</a:t>
            </a:r>
          </a:p>
          <a:p>
            <a:endParaRPr lang="cs-CZ" dirty="0"/>
          </a:p>
          <a:p>
            <a:r>
              <a:rPr lang="cs-CZ" dirty="0"/>
              <a:t>Odpočet hlasů stranické listině, jejíž kandidát získal mandát v nominální složce</a:t>
            </a:r>
          </a:p>
          <a:p>
            <a:endParaRPr lang="cs-CZ" dirty="0"/>
          </a:p>
          <a:p>
            <a:r>
              <a:rPr lang="cs-CZ" b="1" dirty="0"/>
              <a:t>Výše odpočtu:</a:t>
            </a:r>
            <a:r>
              <a:rPr lang="cs-CZ" dirty="0"/>
              <a:t> počet hlasů pro druhého nejúspěšnějšího kandidáta v nominální složce + 1</a:t>
            </a:r>
          </a:p>
          <a:p>
            <a:endParaRPr lang="cs-CZ" dirty="0"/>
          </a:p>
          <a:p>
            <a:r>
              <a:rPr lang="cs-CZ" dirty="0"/>
              <a:t>Odpočítá se tolik hlasů, kolik potřeboval vítěz na mandát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547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E3D47-1097-4DE7-B9E4-332F898DF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Scorporo</a:t>
            </a:r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45678E-D89C-45F3-8602-EA0ED3E66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2697"/>
            <a:ext cx="10515600" cy="2274266"/>
          </a:xfr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Výpočet: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600" dirty="0"/>
              <a:t>Hlasy druhého v pořadí + 1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</a:t>
            </a:r>
            <a:r>
              <a:rPr kumimoji="0" lang="cs-CZ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000 + 1 = 30 001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600" dirty="0"/>
              <a:t>Straně AAA se v poměrné složce odpočítá 30 001 hlasů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graphicFrame>
        <p:nvGraphicFramePr>
          <p:cNvPr id="4" name="Zástupný symbol obsahu 3">
            <a:extLst>
              <a:ext uri="{FF2B5EF4-FFF2-40B4-BE49-F238E27FC236}">
                <a16:creationId xmlns:a16="http://schemas.microsoft.com/office/drawing/2014/main" id="{D68FF642-186C-4B7F-A828-033A50621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721429"/>
              </p:ext>
            </p:extLst>
          </p:nvPr>
        </p:nvGraphicFramePr>
        <p:xfrm>
          <a:off x="683442" y="1574852"/>
          <a:ext cx="10515600" cy="221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784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Kandidát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Strana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Hlasy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Mandát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84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AAA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50 000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784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BBB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30 000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784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CCC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15 000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784"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DDD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b="0" dirty="0">
                          <a:solidFill>
                            <a:schemeClr val="tx1"/>
                          </a:solidFill>
                        </a:rPr>
                        <a:t>10 000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091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2686</Words>
  <Application>Microsoft Office PowerPoint</Application>
  <PresentationFormat>Širokouhlá</PresentationFormat>
  <Paragraphs>1362</Paragraphs>
  <Slides>59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59</vt:i4>
      </vt:variant>
    </vt:vector>
  </HeadingPairs>
  <TitlesOfParts>
    <vt:vector size="66" baseType="lpstr">
      <vt:lpstr>Arial</vt:lpstr>
      <vt:lpstr>Calibri</vt:lpstr>
      <vt:lpstr>Calibri Light</vt:lpstr>
      <vt:lpstr>Constantia</vt:lpstr>
      <vt:lpstr>Wingdings</vt:lpstr>
      <vt:lpstr>Wingdings 2</vt:lpstr>
      <vt:lpstr>Motív Office</vt:lpstr>
      <vt:lpstr>Jižní Evropa</vt:lpstr>
      <vt:lpstr>Itálie</vt:lpstr>
      <vt:lpstr>1. republika (1947 – 1992)</vt:lpstr>
      <vt:lpstr>Stranický systém 1. republiky</vt:lpstr>
      <vt:lpstr>Zhroucení první republiky</vt:lpstr>
      <vt:lpstr>Druhá republika (od 1992)</vt:lpstr>
      <vt:lpstr>Nový volební systém (Mattarellum)</vt:lpstr>
      <vt:lpstr>Nový volební systém</vt:lpstr>
      <vt:lpstr>Scorporo</vt:lpstr>
      <vt:lpstr>Volby 1994</vt:lpstr>
      <vt:lpstr>Volby 1996</vt:lpstr>
      <vt:lpstr>Eliminace scorporo</vt:lpstr>
      <vt:lpstr>Volby 2001</vt:lpstr>
      <vt:lpstr>Hodnocení volebního systému</vt:lpstr>
      <vt:lpstr>Volební reforma 2005</vt:lpstr>
      <vt:lpstr>Většinová prémie</vt:lpstr>
      <vt:lpstr>Volby 2006</vt:lpstr>
      <vt:lpstr>Prezentácia programu PowerPoint</vt:lpstr>
      <vt:lpstr>Prezentácia programu PowerPoint</vt:lpstr>
      <vt:lpstr>Volby 2008</vt:lpstr>
      <vt:lpstr>Volby 2013</vt:lpstr>
      <vt:lpstr>Prezentácia programu PowerPoint</vt:lpstr>
      <vt:lpstr>Východisko?</vt:lpstr>
      <vt:lpstr>Propojení složek systému</vt:lpstr>
      <vt:lpstr>Volby 2018</vt:lpstr>
      <vt:lpstr>Volby 2018</vt:lpstr>
      <vt:lpstr>Řecko</vt:lpstr>
      <vt:lpstr>Volební systém 1974</vt:lpstr>
      <vt:lpstr>Volební systém 1974</vt:lpstr>
      <vt:lpstr>Volební systém 1974</vt:lpstr>
      <vt:lpstr>Volební systém 1974</vt:lpstr>
      <vt:lpstr>Volby 1974</vt:lpstr>
      <vt:lpstr>Změny po roce 1974</vt:lpstr>
      <vt:lpstr>Změny v roce 1985</vt:lpstr>
      <vt:lpstr>Volby 1977</vt:lpstr>
      <vt:lpstr>Volby 1981</vt:lpstr>
      <vt:lpstr>Volby 1985</vt:lpstr>
      <vt:lpstr>Volební reforma 1989</vt:lpstr>
      <vt:lpstr>Volební reforma 1989</vt:lpstr>
      <vt:lpstr>Volby 1989 (červen)</vt:lpstr>
      <vt:lpstr>Volby 1989 (listopad)</vt:lpstr>
      <vt:lpstr>Volby 1990</vt:lpstr>
      <vt:lpstr>Volební reforma 1993</vt:lpstr>
      <vt:lpstr>Volby 1993</vt:lpstr>
      <vt:lpstr>Volby 1996</vt:lpstr>
      <vt:lpstr>Volby 2000</vt:lpstr>
      <vt:lpstr>Volby 2004</vt:lpstr>
      <vt:lpstr>Současný volební systém</vt:lpstr>
      <vt:lpstr>Současný volební systém</vt:lpstr>
      <vt:lpstr>Volby 2007</vt:lpstr>
      <vt:lpstr>Volby 2009</vt:lpstr>
      <vt:lpstr>Prezentácia programu PowerPoint</vt:lpstr>
      <vt:lpstr>Volby 2012 (květen)</vt:lpstr>
      <vt:lpstr>Volby 2012 (červen)</vt:lpstr>
      <vt:lpstr>Volby 2015 (leden)</vt:lpstr>
      <vt:lpstr>Volby 2015 (září)</vt:lpstr>
      <vt:lpstr>Volby 2019</vt:lpstr>
      <vt:lpstr>Volby 2019 + simulace</vt:lpstr>
      <vt:lpstr>Jižní Evropa - reformy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Jižní Evropa</dc:title>
  <dc:creator>Peter Spáč</dc:creator>
  <cp:lastModifiedBy>Peter Spáč</cp:lastModifiedBy>
  <cp:revision>34</cp:revision>
  <dcterms:created xsi:type="dcterms:W3CDTF">2021-04-28T11:54:05Z</dcterms:created>
  <dcterms:modified xsi:type="dcterms:W3CDTF">2021-05-18T08:08:43Z</dcterms:modified>
</cp:coreProperties>
</file>