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  <p:sldMasterId id="2147483778" r:id="rId2"/>
  </p:sldMasterIdLst>
  <p:notesMasterIdLst>
    <p:notesMasterId r:id="rId25"/>
  </p:notesMasterIdLst>
  <p:sldIdLst>
    <p:sldId id="256" r:id="rId3"/>
    <p:sldId id="257" r:id="rId4"/>
    <p:sldId id="259" r:id="rId5"/>
    <p:sldId id="263" r:id="rId6"/>
    <p:sldId id="264" r:id="rId7"/>
    <p:sldId id="262" r:id="rId8"/>
    <p:sldId id="298" r:id="rId9"/>
    <p:sldId id="267" r:id="rId10"/>
    <p:sldId id="308" r:id="rId11"/>
    <p:sldId id="261" r:id="rId12"/>
    <p:sldId id="310" r:id="rId13"/>
    <p:sldId id="313" r:id="rId14"/>
    <p:sldId id="311" r:id="rId15"/>
    <p:sldId id="312" r:id="rId16"/>
    <p:sldId id="314" r:id="rId17"/>
    <p:sldId id="315" r:id="rId18"/>
    <p:sldId id="316" r:id="rId19"/>
    <p:sldId id="292" r:id="rId20"/>
    <p:sldId id="320" r:id="rId21"/>
    <p:sldId id="318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143" autoAdjust="0"/>
  </p:normalViewPr>
  <p:slideViewPr>
    <p:cSldViewPr snapToGrid="0" snapToObjects="1">
      <p:cViewPr varScale="1">
        <p:scale>
          <a:sx n="62" d="100"/>
          <a:sy n="62" d="100"/>
        </p:scale>
        <p:origin x="14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94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0BB6-1A7C-4640-8010-E0D27B484B1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5FAE-9DC2-474E-9B2E-AD7A2DE08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46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03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8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04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9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1684742"/>
            <a:ext cx="3678593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10835"/>
            <a:ext cx="4104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8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1573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97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39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991591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3271758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5250495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70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5"/>
            <a:ext cx="6515517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8970" y="2408157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5475" y="4386895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21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8846344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9588" y="1816510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6093" y="3795247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10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1684742"/>
            <a:ext cx="3678593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10835"/>
            <a:ext cx="4104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8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1573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1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432000"/>
            <a:ext cx="413385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01600"/>
            <a:ext cx="4104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0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0320"/>
            <a:ext cx="4104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48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2376299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9308"/>
            <a:ext cx="4104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5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66059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1176149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3552740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51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23850" y="5530292"/>
            <a:ext cx="827905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152851" y="1312995"/>
            <a:ext cx="827905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262904" y="300388"/>
            <a:ext cx="1378988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7310" y="5304340"/>
            <a:ext cx="386224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255668" y="354618"/>
            <a:ext cx="386224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8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828485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515" y="5066453"/>
            <a:ext cx="3344825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35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194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8845140" y="0"/>
            <a:ext cx="264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5697856" y="3411857"/>
            <a:ext cx="68579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991591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8970" y="2834640"/>
            <a:ext cx="3344825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75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6137" y="3859066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6137" y="4220189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6137" y="4581312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6137" y="4942435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61919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2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19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30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33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95742" y="6277243"/>
            <a:ext cx="348258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0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2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2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EB75-B99C-CB44-947A-E8ACA8C16EC0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8845140" y="0"/>
            <a:ext cx="264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8883464" y="6249961"/>
            <a:ext cx="172815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5697856" y="3411857"/>
            <a:ext cx="68579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5663785" y="3411858"/>
            <a:ext cx="6857999" cy="342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9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0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1925"/>
            <a:ext cx="7772400" cy="2748525"/>
          </a:xfrm>
        </p:spPr>
        <p:txBody>
          <a:bodyPr/>
          <a:lstStyle/>
          <a:p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her, </a:t>
            </a:r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rozhodování</a:t>
            </a:r>
            <a:r>
              <a:rPr lang="cs-CZ" dirty="0"/>
              <a:t> (I.)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POL 203 </a:t>
            </a:r>
            <a:r>
              <a:rPr lang="cs-CZ" dirty="0"/>
              <a:t>2.5. 2019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4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610"/>
          </a:xfrm>
        </p:spPr>
        <p:txBody>
          <a:bodyPr/>
          <a:lstStyle/>
          <a:p>
            <a:r>
              <a:rPr lang="en-US" dirty="0" err="1"/>
              <a:t>Experimentální</a:t>
            </a:r>
            <a:r>
              <a:rPr lang="en-US" dirty="0"/>
              <a:t> 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3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Flood</a:t>
            </a:r>
            <a:r>
              <a:rPr lang="cs-CZ" dirty="0"/>
              <a:t> – </a:t>
            </a:r>
            <a:r>
              <a:rPr lang="cs-CZ" dirty="0" err="1"/>
              <a:t>Dresher</a:t>
            </a:r>
            <a:r>
              <a:rPr lang="cs-CZ" dirty="0"/>
              <a:t> experiment</a:t>
            </a:r>
          </a:p>
          <a:p>
            <a:pPr lvl="1"/>
            <a:r>
              <a:rPr lang="cs-CZ" sz="3200" dirty="0"/>
              <a:t>Vězňovo dilema s asymetrickou strukturou výplat</a:t>
            </a:r>
          </a:p>
          <a:p>
            <a:pPr lvl="1"/>
            <a:r>
              <a:rPr lang="cs-CZ" sz="3200" dirty="0"/>
              <a:t>Pro oba hráče je racionální nekooperovat</a:t>
            </a:r>
          </a:p>
          <a:p>
            <a:pPr lvl="1"/>
            <a:r>
              <a:rPr lang="cs-CZ" sz="3200" dirty="0"/>
              <a:t>100 kol, záznam komentářů</a:t>
            </a:r>
          </a:p>
          <a:p>
            <a:pPr lvl="1"/>
            <a:r>
              <a:rPr lang="cs-CZ" sz="3200" dirty="0"/>
              <a:t>Různá očekávání i strategie</a:t>
            </a:r>
          </a:p>
          <a:p>
            <a:pPr lvl="1"/>
            <a:r>
              <a:rPr lang="cs-CZ" sz="3200" dirty="0"/>
              <a:t>Kooperace v 60 kolech</a:t>
            </a:r>
          </a:p>
          <a:p>
            <a:pPr lvl="1"/>
            <a:r>
              <a:rPr lang="cs-CZ" sz="3200" dirty="0"/>
              <a:t>NE pouze ve 14 kolech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10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rtl="0"/>
            <a:r>
              <a:rPr lang="cs-CZ" sz="2700" b="1" noProof="1">
                <a:latin typeface="+mn-lt"/>
              </a:rPr>
              <a:t>„Kantův kategorický imperativ“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1"/>
            <a:ext cx="4104000" cy="4506587"/>
          </a:xfrm>
        </p:spPr>
        <p:txBody>
          <a:bodyPr rtlCol="0">
            <a:normAutofit fontScale="85000" lnSpcReduction="2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 err="1"/>
              <a:t>Shafir</a:t>
            </a:r>
            <a:r>
              <a:rPr lang="cs-CZ" altLang="cs-CZ" sz="2600" dirty="0"/>
              <a:t> a </a:t>
            </a:r>
            <a:r>
              <a:rPr lang="cs-CZ" altLang="cs-CZ" sz="2600" dirty="0" err="1"/>
              <a:t>Tversky</a:t>
            </a:r>
            <a:r>
              <a:rPr lang="cs-CZ" altLang="cs-CZ" sz="2600" dirty="0"/>
              <a:t> (1992) nechali hrát studenty vězňovo dilema, jen s tím rozdílem, že jim řekli, jak se rozhodl druhý hráč.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2600" dirty="0"/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řekli, že druhý hráč nespolupracuje, nespolupráci volilo 97% účastníků experimentu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řekli, že druhý hráč volit kooperaci, nespolupráci volilo 84% účastníků.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neřekli nic, nespolupráci volilo 63% účastníků.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213016" y="2850795"/>
            <a:ext cx="2974284" cy="222922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31639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Vězňova dilemata našich životů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Prosím o čtyři dobrovolníky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12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Vězňovo dilema s více hráči aka Společné dobro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>
            <a:normAutofit fontScale="92500" lnSpcReduction="2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 algn="ctr">
              <a:lnSpc>
                <a:spcPct val="80000"/>
              </a:lnSpc>
              <a:buNone/>
              <a:defRPr/>
            </a:pPr>
            <a:r>
              <a:rPr lang="cs-CZ" altLang="cs-CZ" sz="1800" b="1" dirty="0">
                <a:latin typeface="Agency FB" panose="020B0503020202020204" pitchFamily="34" charset="0"/>
              </a:rPr>
              <a:t>VYHRÁLI JSTE!!!!!!!!!!!!!!!!!!!!!!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Máte každý pět žvýkaček věcí, gratuluji!! Z nich můžete 0-5 odevzdat do společného fondu, já vám zdvojnásobím zisky a rovným dílem mezi vás všechno rozdělím.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se mi například od vás sejde 10 žvýkaček, budu mezi vás čtyři dělit 20 a každý dostane 5. Pokud jen dvě, tak budu dělit 4 a každý dostanete jednu. Tak kolik mi každý dáte?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37082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Dilema sociálního života: černé pasažérství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Je sice pravda, že se každý vložený zdvojnásobí, ale 75% jde dalším hráčům, vy dostanete zpět jen půlku toho, co jste vložili. Dominantní strategie je proto </a:t>
            </a:r>
            <a:r>
              <a:rPr lang="cs-CZ" altLang="cs-CZ" sz="1800" b="1" dirty="0">
                <a:latin typeface="Agency FB" panose="020B0503020202020204" pitchFamily="34" charset="0"/>
              </a:rPr>
              <a:t>nepřispívat nic.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b="1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ji budete všichni hrát, zůstane vám každému 5, pokud byste naopak všichni investovali vše, vrátil bych vám každému 10. Jenže existují opravdu silné pobídky, abyste švindlovali….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94890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Tresty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Dobré výsledky ve hrách často nedokáží vynutit pravidla, ale musí to dělat lidská „policie“, která se stane součástí pravidel.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4950" noProof="1">
                <a:latin typeface="Agency FB" panose="020B0503020202020204" pitchFamily="34" charset="0"/>
              </a:rPr>
              <a:t>Prosím o čtyři dobrovolníky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15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Společné dobro, společný trest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Máte každý pět žvýkaček, gratuluju!! Z nich můžete 0-5 odevzdat do společného fondu. Já přečtu dárce, zdvojnásobím společný fond a rovným dílem mezi vás všechno rozdělím.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se mi například od vás sejde 10 žvýkaček, budu mezi vás čtyři dělit 20 a každý dostane 5. Pokud jen dvě, tak budu dělit 4 a každý dostanete jednu. Můžete s nimi počítat, jako že jsou vaše.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Ještě než vám žvýkačky rozdělím, můžete kohokoliv z vás potrestat a zvýkačky mu sebrat. Za odebrání každé jedné žvýkačky musíte zaplatit 1/3 své zvýkačky. 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Tak kolik mi každý dáte?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16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6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Experimentální výsledky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Trestání černých pasažérů velice časté.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Výše příspěvků i procento přispívajících se v prvním kroku velice zvýšilo.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Není racionální strategie, hráč trestá i sebe.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Na FRMI se ukázalo, že to aktivovalo sféry štěstí v mozku.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b="1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17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Reciprocita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91" y="1600200"/>
            <a:ext cx="8229600" cy="5069541"/>
          </a:xfrm>
        </p:spPr>
        <p:txBody>
          <a:bodyPr>
            <a:normAutofit/>
          </a:bodyPr>
          <a:lstStyle/>
          <a:p>
            <a:r>
              <a:rPr lang="cs-CZ" dirty="0"/>
              <a:t>V BGT hráči často opouštějí svou racionální strategii, aby druhému hráči vrátili (v dobrém nebo i ve zlém), jak se k nim choval on</a:t>
            </a:r>
          </a:p>
          <a:p>
            <a:endParaRPr lang="cs-CZ" dirty="0"/>
          </a:p>
          <a:p>
            <a:r>
              <a:rPr lang="cs-CZ" dirty="0"/>
              <a:t>Pozitivní reciprocita (vracíme kooperaci) vs. negativní reciprocita (vracíme agresivní hru).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58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Centipede</a:t>
            </a:r>
            <a:r>
              <a:rPr lang="cs-CZ" dirty="0"/>
              <a:t> Game- co je řešení GT?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91" y="1600200"/>
            <a:ext cx="8229600" cy="5069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9002"/>
            <a:ext cx="3524250" cy="1257300"/>
          </a:xfrm>
          <a:prstGeom prst="rect">
            <a:avLst/>
          </a:prstGeom>
        </p:spPr>
      </p:pic>
      <p:pic>
        <p:nvPicPr>
          <p:cNvPr id="1026" name="Picture 2" descr="VÃ½sledek obrÃ¡zku pro centipede game game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16" y="3166302"/>
            <a:ext cx="33051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centipede game game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0" y="4134970"/>
            <a:ext cx="3452025" cy="25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6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r>
              <a:rPr lang="en-US" dirty="0" err="1"/>
              <a:t>Klasická</a:t>
            </a:r>
            <a:r>
              <a:rPr lang="en-US" dirty="0"/>
              <a:t> vs. </a:t>
            </a:r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780"/>
            <a:ext cx="8229600" cy="5057384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en-US" dirty="0"/>
              <a:t>“</a:t>
            </a:r>
            <a:r>
              <a:rPr lang="en-US" i="1" dirty="0"/>
              <a:t>Think how hard physics would be if </a:t>
            </a:r>
            <a:r>
              <a:rPr lang="en-US" i="1" dirty="0" err="1"/>
              <a:t>practicles</a:t>
            </a:r>
            <a:r>
              <a:rPr lang="en-US" i="1" dirty="0"/>
              <a:t> could think</a:t>
            </a:r>
            <a:r>
              <a:rPr lang="en-US" dirty="0"/>
              <a:t>.” Murray Gell-Mann</a:t>
            </a:r>
          </a:p>
          <a:p>
            <a:endParaRPr lang="cs-CZ" dirty="0"/>
          </a:p>
          <a:p>
            <a:r>
              <a:rPr lang="cs-CZ" dirty="0"/>
              <a:t>Teorie her predikuje rozhodování</a:t>
            </a:r>
          </a:p>
          <a:p>
            <a:r>
              <a:rPr lang="cs-CZ" dirty="0"/>
              <a:t>Formální modelování vzájemně závislého rozhodování aktérů na základě principu očekávaného užitku</a:t>
            </a:r>
          </a:p>
          <a:p>
            <a:r>
              <a:rPr lang="cs-CZ" dirty="0"/>
              <a:t>Očekávaný užitek (EU) kalkuluje s pravděpodobností (EU = U*p)</a:t>
            </a:r>
          </a:p>
          <a:p>
            <a:r>
              <a:rPr lang="cs-CZ" dirty="0"/>
              <a:t>Vlivný přístup v sociálních vědách</a:t>
            </a:r>
          </a:p>
          <a:p>
            <a:r>
              <a:rPr lang="cs-CZ" dirty="0"/>
              <a:t>Předpoklad, že lidé se v podobných situacích rozhodují podobným způsobem</a:t>
            </a:r>
          </a:p>
        </p:txBody>
      </p:sp>
    </p:spTree>
    <p:extLst>
      <p:ext uri="{BB962C8B-B14F-4D97-AF65-F5344CB8AC3E}">
        <p14:creationId xmlns:p14="http://schemas.microsoft.com/office/powerpoint/2010/main" val="201659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BGT a </a:t>
            </a:r>
            <a:r>
              <a:rPr lang="cs-CZ" dirty="0" err="1"/>
              <a:t>Centipede</a:t>
            </a:r>
            <a:r>
              <a:rPr lang="cs-CZ" dirty="0"/>
              <a:t>- (pozitivní reciprocita)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Pokud oba hráči hrají hru s dokonalou informací, tak to, že první hráč posune rozhodnutí druhému, vnímá druhý jako úsluhu jak jemu, jak (resp. spíše hlavně) i pro celkový výsledek hry a často také posune rozhodnutí až k finálnímu dělení</a:t>
            </a:r>
          </a:p>
          <a:p>
            <a:r>
              <a:rPr lang="cs-CZ" dirty="0"/>
              <a:t>V hrách s mnoha koly ale častěji dochází k eskalaci</a:t>
            </a:r>
          </a:p>
          <a:p>
            <a:r>
              <a:rPr lang="cs-CZ" dirty="0"/>
              <a:t>Pokud se hraje s možným nákladným trestem, reciprocita je opět častější.</a:t>
            </a:r>
          </a:p>
        </p:txBody>
      </p:sp>
    </p:spTree>
    <p:extLst>
      <p:ext uri="{BB962C8B-B14F-4D97-AF65-F5344CB8AC3E}">
        <p14:creationId xmlns:p14="http://schemas.microsoft.com/office/powerpoint/2010/main" val="112629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Rozdílné představy o strategiích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úrovně racionality a různá očekávání racionality druhých</a:t>
            </a:r>
          </a:p>
          <a:p>
            <a:r>
              <a:rPr lang="cs-CZ" dirty="0"/>
              <a:t>Teorie kognitivní hierarchie</a:t>
            </a:r>
          </a:p>
          <a:p>
            <a:pPr lvl="1"/>
            <a:r>
              <a:rPr lang="cs-CZ" dirty="0"/>
              <a:t>Většina hráčů jsou </a:t>
            </a:r>
            <a:r>
              <a:rPr lang="cs-CZ" dirty="0" err="1"/>
              <a:t>zero-level</a:t>
            </a:r>
            <a:r>
              <a:rPr lang="cs-CZ" dirty="0"/>
              <a:t> hráči</a:t>
            </a:r>
          </a:p>
          <a:p>
            <a:pPr lvl="1"/>
            <a:r>
              <a:rPr lang="cs-CZ" dirty="0"/>
              <a:t>K-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players</a:t>
            </a:r>
            <a:r>
              <a:rPr lang="cs-CZ" dirty="0"/>
              <a:t> přemýšlí o krocích protihráčů (ne moc vysoké k)</a:t>
            </a:r>
          </a:p>
          <a:p>
            <a:pPr lvl="1"/>
            <a:r>
              <a:rPr lang="cs-CZ" dirty="0"/>
              <a:t>Lidé přeceňují vlastní </a:t>
            </a:r>
            <a:r>
              <a:rPr lang="cs-CZ" dirty="0" err="1"/>
              <a:t>level</a:t>
            </a:r>
            <a:r>
              <a:rPr lang="cs-CZ" dirty="0"/>
              <a:t> strategie ve srovnání s ostatními (prosté přeceňování se)</a:t>
            </a:r>
          </a:p>
        </p:txBody>
      </p:sp>
    </p:spTree>
    <p:extLst>
      <p:ext uri="{BB962C8B-B14F-4D97-AF65-F5344CB8AC3E}">
        <p14:creationId xmlns:p14="http://schemas.microsoft.com/office/powerpoint/2010/main" val="110779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kognitivní hierarchie: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P-</a:t>
            </a:r>
            <a:r>
              <a:rPr lang="cs-CZ" dirty="0" err="1"/>
              <a:t>beauty</a:t>
            </a:r>
            <a:r>
              <a:rPr lang="cs-CZ" dirty="0"/>
              <a:t> </a:t>
            </a:r>
            <a:r>
              <a:rPr lang="cs-CZ" dirty="0" err="1"/>
              <a:t>cotest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Úkol: uhádnout číslo co nejblíže p</a:t>
            </a:r>
          </a:p>
          <a:p>
            <a:pPr lvl="1"/>
            <a:r>
              <a:rPr lang="cs-CZ" dirty="0"/>
              <a:t>p = ½ průměrné hodnoty v intervalu 1-100.</a:t>
            </a:r>
          </a:p>
          <a:p>
            <a:pPr lvl="1"/>
            <a:r>
              <a:rPr lang="cs-CZ" dirty="0"/>
              <a:t>0-level?</a:t>
            </a:r>
          </a:p>
          <a:p>
            <a:pPr lvl="1"/>
            <a:r>
              <a:rPr lang="cs-CZ" dirty="0"/>
              <a:t>K-1 </a:t>
            </a:r>
            <a:r>
              <a:rPr lang="cs-CZ" dirty="0" err="1"/>
              <a:t>player</a:t>
            </a:r>
            <a:r>
              <a:rPr lang="cs-CZ" dirty="0"/>
              <a:t>? (1 strategický krok)</a:t>
            </a:r>
          </a:p>
          <a:p>
            <a:pPr lvl="1"/>
            <a:r>
              <a:rPr lang="cs-CZ" dirty="0"/>
              <a:t>K-2 </a:t>
            </a:r>
            <a:r>
              <a:rPr lang="cs-CZ" dirty="0" err="1"/>
              <a:t>player</a:t>
            </a:r>
            <a:r>
              <a:rPr lang="cs-CZ" dirty="0"/>
              <a:t>? (2 kroky)</a:t>
            </a:r>
          </a:p>
          <a:p>
            <a:pPr lvl="1"/>
            <a:r>
              <a:rPr lang="cs-CZ" dirty="0"/>
              <a:t>Tak to může jít dál</a:t>
            </a:r>
          </a:p>
          <a:p>
            <a:pPr lvl="1"/>
            <a:r>
              <a:rPr lang="cs-CZ" dirty="0"/>
              <a:t>Jsou-li všichni racionální maximálně, tak se dostaneme na 0 (NE)</a:t>
            </a:r>
          </a:p>
          <a:p>
            <a:pPr lvl="1"/>
            <a:r>
              <a:rPr lang="cs-CZ" dirty="0"/>
              <a:t>Průměrně to končí na hodnotě 25 nebo 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582"/>
            <a:ext cx="8229600" cy="5506581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Většinou je teorie her spojena s matematickým modelováním</a:t>
            </a:r>
          </a:p>
          <a:p>
            <a:r>
              <a:rPr lang="cs-CZ" dirty="0"/>
              <a:t>Ekonomické chápání lidské racionality</a:t>
            </a:r>
          </a:p>
          <a:p>
            <a:r>
              <a:rPr lang="cs-CZ" dirty="0"/>
              <a:t>Normativní předpoklad vysoce racionálních aktérů: “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wish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mathematically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“</a:t>
            </a:r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”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r>
              <a:rPr lang="cs-CZ" dirty="0"/>
              <a:t>” (v. Neumann &amp; </a:t>
            </a:r>
            <a:r>
              <a:rPr lang="cs-CZ" dirty="0" err="1"/>
              <a:t>Morgenstern</a:t>
            </a:r>
            <a:r>
              <a:rPr lang="cs-CZ" dirty="0"/>
              <a:t> 1944, p. 31)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8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Behaviorální</a:t>
            </a:r>
            <a:r>
              <a:rPr lang="en-US" b="1" dirty="0"/>
              <a:t> </a:t>
            </a:r>
            <a:r>
              <a:rPr lang="en-US" b="1" dirty="0" err="1"/>
              <a:t>teorie</a:t>
            </a:r>
            <a:r>
              <a:rPr lang="en-US" b="1" dirty="0"/>
              <a:t>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675"/>
            <a:ext cx="8229600" cy="5359385"/>
          </a:xfrm>
        </p:spPr>
        <p:txBody>
          <a:bodyPr>
            <a:normAutofit/>
          </a:bodyPr>
          <a:lstStyle/>
          <a:p>
            <a:r>
              <a:rPr lang="cs-CZ" dirty="0"/>
              <a:t>Rozhodovací experimenty</a:t>
            </a:r>
          </a:p>
          <a:p>
            <a:r>
              <a:rPr lang="cs-CZ" dirty="0"/>
              <a:t>Experimentální subjekty často nehrají strategicky, nechápou </a:t>
            </a:r>
            <a:r>
              <a:rPr lang="cs-CZ" dirty="0" err="1"/>
              <a:t>ekvilibria</a:t>
            </a:r>
            <a:r>
              <a:rPr lang="cs-CZ" dirty="0"/>
              <a:t>, neoptimalizují</a:t>
            </a:r>
          </a:p>
          <a:p>
            <a:r>
              <a:rPr lang="cs-CZ" dirty="0"/>
              <a:t>Behaviorální GT zkoumá, jak se lidé opravdu chovají</a:t>
            </a:r>
          </a:p>
          <a:p>
            <a:r>
              <a:rPr lang="cs-CZ" dirty="0"/>
              <a:t>Lidé řeší sociální dilemata jinak, než předpokládá GT. Nezakládají všechny činy na vlastním zájmu.</a:t>
            </a:r>
          </a:p>
        </p:txBody>
      </p:sp>
    </p:spTree>
    <p:extLst>
      <p:ext uri="{BB962C8B-B14F-4D97-AF65-F5344CB8AC3E}">
        <p14:creationId xmlns:p14="http://schemas.microsoft.com/office/powerpoint/2010/main" val="27324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54"/>
            <a:ext cx="8229600" cy="487150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McCain:</a:t>
            </a:r>
          </a:p>
          <a:p>
            <a:pPr lvl="1"/>
            <a:r>
              <a:rPr lang="cs-CZ" dirty="0"/>
              <a:t>Omezená racionalita, nematematický přístup k řešení her</a:t>
            </a:r>
          </a:p>
          <a:p>
            <a:pPr lvl="1"/>
            <a:r>
              <a:rPr lang="cs-CZ" dirty="0"/>
              <a:t>Opakované hry často vedou ke kooperaci</a:t>
            </a:r>
          </a:p>
          <a:p>
            <a:pPr lvl="1"/>
            <a:r>
              <a:rPr lang="cs-CZ" dirty="0"/>
              <a:t>Lidé řeší sociální dilemata různým způsobem a s různými motivacemi. Neexistuje jeden typ </a:t>
            </a:r>
            <a:r>
              <a:rPr lang="cs-CZ" dirty="0" err="1"/>
              <a:t>decision-makera</a:t>
            </a:r>
            <a:endParaRPr lang="cs-CZ" dirty="0"/>
          </a:p>
          <a:p>
            <a:pPr lvl="1"/>
            <a:r>
              <a:rPr lang="cs-CZ" dirty="0"/>
              <a:t>Výsledky ovlivněny faktory, jako je pohlaví hráčů a další </a:t>
            </a:r>
            <a:r>
              <a:rPr lang="cs-CZ" dirty="0" err="1"/>
              <a:t>socio</a:t>
            </a:r>
            <a:r>
              <a:rPr lang="cs-CZ" dirty="0"/>
              <a:t>-demografické charakteristiky</a:t>
            </a:r>
          </a:p>
          <a:p>
            <a:pPr lvl="1"/>
            <a:r>
              <a:rPr lang="cs-CZ" dirty="0"/>
              <a:t>BGT </a:t>
            </a:r>
            <a:r>
              <a:rPr lang="mr-IN" dirty="0"/>
              <a:t>–</a:t>
            </a:r>
            <a:r>
              <a:rPr lang="cs-CZ" dirty="0"/>
              <a:t> snaha o korekci klasické GT (do rozhodovacích modelů zahrnuje nové proměnné)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5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099"/>
          </a:xfrm>
        </p:spPr>
        <p:txBody>
          <a:bodyPr/>
          <a:lstStyle/>
          <a:p>
            <a:r>
              <a:rPr lang="en-US" dirty="0"/>
              <a:t>Socio-</a:t>
            </a:r>
            <a:r>
              <a:rPr lang="en-US" dirty="0" err="1"/>
              <a:t>demografické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02"/>
            <a:ext cx="8229600" cy="4794061"/>
          </a:xfrm>
        </p:spPr>
        <p:txBody>
          <a:bodyPr/>
          <a:lstStyle/>
          <a:p>
            <a:r>
              <a:rPr lang="cs-CZ" sz="2800" dirty="0"/>
              <a:t>Gender </a:t>
            </a:r>
            <a:r>
              <a:rPr lang="cs-CZ" sz="2800" dirty="0" err="1"/>
              <a:t>effect</a:t>
            </a:r>
            <a:endParaRPr lang="cs-CZ" sz="2800" dirty="0"/>
          </a:p>
          <a:p>
            <a:pPr lvl="1"/>
            <a:r>
              <a:rPr lang="cs-CZ" sz="2400" dirty="0"/>
              <a:t>Ženy více kooperativní</a:t>
            </a:r>
          </a:p>
          <a:p>
            <a:pPr lvl="1"/>
            <a:r>
              <a:rPr lang="cs-CZ" sz="2400" dirty="0"/>
              <a:t>Kooperace je více emotivní</a:t>
            </a:r>
          </a:p>
          <a:p>
            <a:pPr lvl="1"/>
            <a:r>
              <a:rPr lang="cs-CZ" sz="2400" dirty="0"/>
              <a:t>Ženy se dělí o vyšší částky, tendence k egalitářství (</a:t>
            </a:r>
            <a:r>
              <a:rPr lang="cs-CZ" sz="2400" dirty="0" err="1"/>
              <a:t>Andreoni</a:t>
            </a:r>
            <a:r>
              <a:rPr lang="cs-CZ" sz="2400" dirty="0"/>
              <a:t> &amp; </a:t>
            </a:r>
            <a:r>
              <a:rPr lang="cs-CZ" sz="2400" dirty="0" err="1"/>
              <a:t>Vesterlund</a:t>
            </a:r>
            <a:r>
              <a:rPr lang="cs-CZ" sz="2400" dirty="0"/>
              <a:t> 2001)</a:t>
            </a:r>
          </a:p>
          <a:p>
            <a:pPr lvl="1"/>
            <a:r>
              <a:rPr lang="cs-CZ" sz="2400" dirty="0"/>
              <a:t>Ženské rozhodování je více sociálně orientované (</a:t>
            </a:r>
            <a:r>
              <a:rPr lang="cs-CZ" sz="2400" dirty="0" err="1"/>
              <a:t>Eckel</a:t>
            </a:r>
            <a:r>
              <a:rPr lang="cs-CZ" sz="2400" dirty="0"/>
              <a:t> &amp; Grossman 2001)</a:t>
            </a:r>
          </a:p>
          <a:p>
            <a:r>
              <a:rPr lang="cs-CZ" sz="2800" dirty="0"/>
              <a:t>Věk</a:t>
            </a:r>
          </a:p>
          <a:p>
            <a:pPr lvl="1"/>
            <a:r>
              <a:rPr lang="cs-CZ" sz="2400" dirty="0"/>
              <a:t>Socializace ovlivňuje míru altruismu (např. </a:t>
            </a:r>
            <a:r>
              <a:rPr lang="cs-CZ" sz="2400" dirty="0" err="1"/>
              <a:t>Beneson</a:t>
            </a:r>
            <a:r>
              <a:rPr lang="cs-CZ" sz="2400" dirty="0"/>
              <a:t>, </a:t>
            </a:r>
            <a:r>
              <a:rPr lang="cs-CZ" sz="2400" dirty="0" err="1"/>
              <a:t>Pascoe</a:t>
            </a:r>
            <a:r>
              <a:rPr lang="cs-CZ" sz="2400" dirty="0"/>
              <a:t>, </a:t>
            </a:r>
            <a:r>
              <a:rPr lang="cs-CZ" sz="2400" dirty="0" err="1"/>
              <a:t>Radmore</a:t>
            </a:r>
            <a:r>
              <a:rPr lang="cs-CZ" sz="2400" dirty="0"/>
              <a:t> 2006)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30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Prosociální preference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užitek</a:t>
            </a:r>
          </a:p>
          <a:p>
            <a:r>
              <a:rPr lang="cs-CZ" dirty="0"/>
              <a:t>Hráči berou často v potaz to, jak se protihráči cítí ohledně výsledku</a:t>
            </a:r>
          </a:p>
          <a:p>
            <a:r>
              <a:rPr lang="cs-CZ" dirty="0"/>
              <a:t>Typicky v </a:t>
            </a:r>
            <a:r>
              <a:rPr lang="cs-CZ" dirty="0" err="1"/>
              <a:t>Prisoner‘s</a:t>
            </a:r>
            <a:r>
              <a:rPr lang="cs-CZ" dirty="0"/>
              <a:t> </a:t>
            </a:r>
            <a:r>
              <a:rPr lang="cs-CZ" dirty="0" err="1"/>
              <a:t>Dilemma</a:t>
            </a:r>
            <a:r>
              <a:rPr lang="cs-CZ" dirty="0"/>
              <a:t>, kooperace</a:t>
            </a:r>
          </a:p>
          <a:p>
            <a:r>
              <a:rPr lang="cs-CZ" dirty="0"/>
              <a:t>Ultimátum, rozdělování vyšších částek</a:t>
            </a:r>
          </a:p>
          <a:p>
            <a:r>
              <a:rPr lang="cs-CZ" dirty="0"/>
              <a:t>Nadstavbové modely například: </a:t>
            </a:r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equilibrium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Korekce původní teorie</a:t>
            </a:r>
          </a:p>
        </p:txBody>
      </p:sp>
    </p:spTree>
    <p:extLst>
      <p:ext uri="{BB962C8B-B14F-4D97-AF65-F5344CB8AC3E}">
        <p14:creationId xmlns:p14="http://schemas.microsoft.com/office/powerpoint/2010/main" val="203519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8058"/>
          </a:xfrm>
        </p:spPr>
        <p:txBody>
          <a:bodyPr/>
          <a:lstStyle/>
          <a:p>
            <a:r>
              <a:rPr lang="en-US" dirty="0" err="1"/>
              <a:t>Efektivnost</a:t>
            </a:r>
            <a:r>
              <a:rPr lang="en-US" dirty="0"/>
              <a:t> </a:t>
            </a:r>
            <a:r>
              <a:rPr lang="en-US" dirty="0" err="1"/>
              <a:t>korekce</a:t>
            </a:r>
            <a:r>
              <a:rPr lang="en-US" dirty="0"/>
              <a:t> GT?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592"/>
            <a:ext cx="8229600" cy="525095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Kritika modelů typu </a:t>
            </a:r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equlibrium</a:t>
            </a:r>
            <a:endParaRPr lang="cs-CZ" dirty="0"/>
          </a:p>
          <a:p>
            <a:r>
              <a:rPr lang="cs-CZ" dirty="0"/>
              <a:t>Vychází z odlišného vnímání racionality</a:t>
            </a:r>
          </a:p>
          <a:p>
            <a:r>
              <a:rPr lang="cs-CZ" dirty="0"/>
              <a:t>Behaviorální teorie tvoří nástavbu GT</a:t>
            </a:r>
          </a:p>
          <a:p>
            <a:r>
              <a:rPr lang="cs-CZ" dirty="0"/>
              <a:t>Korekce základny</a:t>
            </a:r>
          </a:p>
          <a:p>
            <a:r>
              <a:rPr lang="cs-CZ" dirty="0"/>
              <a:t>Ale korekcí je příliš mnoho na to, aby mohl vzniknout zobecnitelný model</a:t>
            </a:r>
          </a:p>
          <a:p>
            <a:r>
              <a:rPr lang="cs-CZ" dirty="0"/>
              <a:t>Lidé nemají v průběhu her správné ani konsistentní postoje</a:t>
            </a:r>
          </a:p>
          <a:p>
            <a:r>
              <a:rPr lang="cs-CZ" dirty="0"/>
              <a:t>Ne všichni se od modelu GT odlišují stejně</a:t>
            </a:r>
          </a:p>
          <a:p>
            <a:r>
              <a:rPr lang="cs-CZ" dirty="0"/>
              <a:t>Lucas, </a:t>
            </a:r>
            <a:r>
              <a:rPr lang="cs-CZ" dirty="0" err="1"/>
              <a:t>McCubbins</a:t>
            </a:r>
            <a:r>
              <a:rPr lang="cs-CZ" dirty="0"/>
              <a:t>, Turner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1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Experimentální teorie her: Flood-Dresher experiment (více viz McCain)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Má následující hra nějaké </a:t>
            </a:r>
            <a:r>
              <a:rPr lang="cs-CZ" dirty="0" err="1"/>
              <a:t>ekvilibrium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Jak byste ji hráli, kdyby byla opakovaná?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03081"/>
              </p:ext>
            </p:extLst>
          </p:nvPr>
        </p:nvGraphicFramePr>
        <p:xfrm>
          <a:off x="1354951" y="312150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526992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655900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039331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1990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6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3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(½,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1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(1,-1)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(0, 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7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9787</TotalTime>
  <Words>1139</Words>
  <Application>Microsoft Office PowerPoint</Application>
  <PresentationFormat>Předvádění na obrazovce (4:3)</PresentationFormat>
  <Paragraphs>178</Paragraphs>
  <Slides>22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Agency FB</vt:lpstr>
      <vt:lpstr>Arial</vt:lpstr>
      <vt:lpstr>Calibri</vt:lpstr>
      <vt:lpstr>Calibri Light</vt:lpstr>
      <vt:lpstr>Corbel</vt:lpstr>
      <vt:lpstr>Times New Roman</vt:lpstr>
      <vt:lpstr>Office Theme</vt:lpstr>
      <vt:lpstr>Motiv Office</vt:lpstr>
      <vt:lpstr>Behaviorální teorie her, behaviorální teorie rozhodování (I.)</vt:lpstr>
      <vt:lpstr>Klasická vs. behaviorální teorie her</vt:lpstr>
      <vt:lpstr>Prezentace aplikace PowerPoint</vt:lpstr>
      <vt:lpstr>Behaviorální teorie her</vt:lpstr>
      <vt:lpstr>Behaviorální teorie her</vt:lpstr>
      <vt:lpstr>Socio-demografické charakteristiky</vt:lpstr>
      <vt:lpstr>Prosociální preference</vt:lpstr>
      <vt:lpstr>Efektivnost korekce GT?</vt:lpstr>
      <vt:lpstr>Experimentální teorie her: Flood-Dresher experiment (více viz McCain)</vt:lpstr>
      <vt:lpstr>Experimentální GT</vt:lpstr>
      <vt:lpstr>„Kantův kategorický imperativ“</vt:lpstr>
      <vt:lpstr>Vězňova dilemata našich životů</vt:lpstr>
      <vt:lpstr>Vězňovo dilema s více hráči aka Společné dobro</vt:lpstr>
      <vt:lpstr>Dilema sociálního života: černé pasažérství</vt:lpstr>
      <vt:lpstr>Tresty</vt:lpstr>
      <vt:lpstr>Společné dobro, společný trest</vt:lpstr>
      <vt:lpstr>Experimentální výsledky</vt:lpstr>
      <vt:lpstr>Reciprocita</vt:lpstr>
      <vt:lpstr>Centipede Game- co je řešení GT?</vt:lpstr>
      <vt:lpstr>BGT a Centipede- (pozitivní reciprocita)</vt:lpstr>
      <vt:lpstr>Rozdílné představy o strategiích</vt:lpstr>
      <vt:lpstr>Teorie kognitivní hierarchie: 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Behaviorální teorie rozhodování</dc:title>
  <dc:creator>Lenka Hrbková</dc:creator>
  <cp:lastModifiedBy>Roman Chytilek</cp:lastModifiedBy>
  <cp:revision>96</cp:revision>
  <dcterms:created xsi:type="dcterms:W3CDTF">2014-04-08T10:49:53Z</dcterms:created>
  <dcterms:modified xsi:type="dcterms:W3CDTF">2021-05-18T08:52:07Z</dcterms:modified>
</cp:coreProperties>
</file>