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2" r:id="rId3"/>
    <p:sldId id="303" r:id="rId4"/>
    <p:sldId id="304" r:id="rId5"/>
    <p:sldId id="270" r:id="rId6"/>
    <p:sldId id="271" r:id="rId7"/>
    <p:sldId id="272" r:id="rId8"/>
    <p:sldId id="275" r:id="rId9"/>
    <p:sldId id="293" r:id="rId10"/>
    <p:sldId id="294" r:id="rId11"/>
    <p:sldId id="295" r:id="rId12"/>
    <p:sldId id="296" r:id="rId13"/>
    <p:sldId id="297" r:id="rId14"/>
    <p:sldId id="299" r:id="rId15"/>
    <p:sldId id="300" r:id="rId16"/>
    <p:sldId id="301" r:id="rId17"/>
    <p:sldId id="325" r:id="rId18"/>
    <p:sldId id="326" r:id="rId19"/>
    <p:sldId id="305" r:id="rId20"/>
    <p:sldId id="306" r:id="rId21"/>
    <p:sldId id="308" r:id="rId22"/>
    <p:sldId id="309" r:id="rId23"/>
    <p:sldId id="310" r:id="rId24"/>
    <p:sldId id="264" r:id="rId25"/>
    <p:sldId id="311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274" r:id="rId38"/>
    <p:sldId id="324" r:id="rId39"/>
    <p:sldId id="278" r:id="rId40"/>
    <p:sldId id="279" r:id="rId4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2" d="100"/>
          <a:sy n="62" d="100"/>
        </p:scale>
        <p:origin x="56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B332-6117-4D8D-B20F-79AE399822E7}" type="datetimeFigureOut">
              <a:rPr lang="cs-CZ" smtClean="0"/>
              <a:t>18.05.2021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9427-AE7B-42A5-A449-8B4CC2853C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5387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B332-6117-4D8D-B20F-79AE399822E7}" type="datetimeFigureOut">
              <a:rPr lang="cs-CZ" smtClean="0"/>
              <a:t>18.05.2021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9427-AE7B-42A5-A449-8B4CC2853C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1656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B332-6117-4D8D-B20F-79AE399822E7}" type="datetimeFigureOut">
              <a:rPr lang="cs-CZ" smtClean="0"/>
              <a:t>18.05.2021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9427-AE7B-42A5-A449-8B4CC2853C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5069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B332-6117-4D8D-B20F-79AE399822E7}" type="datetimeFigureOut">
              <a:rPr lang="cs-CZ" smtClean="0"/>
              <a:t>18.05.2021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9427-AE7B-42A5-A449-8B4CC2853C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519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B332-6117-4D8D-B20F-79AE399822E7}" type="datetimeFigureOut">
              <a:rPr lang="cs-CZ" smtClean="0"/>
              <a:t>18.05.2021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9427-AE7B-42A5-A449-8B4CC2853C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386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B332-6117-4D8D-B20F-79AE399822E7}" type="datetimeFigureOut">
              <a:rPr lang="cs-CZ" smtClean="0"/>
              <a:t>18.05.2021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9427-AE7B-42A5-A449-8B4CC2853C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485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B332-6117-4D8D-B20F-79AE399822E7}" type="datetimeFigureOut">
              <a:rPr lang="cs-CZ" smtClean="0"/>
              <a:t>18.05.2021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9427-AE7B-42A5-A449-8B4CC2853C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35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B332-6117-4D8D-B20F-79AE399822E7}" type="datetimeFigureOut">
              <a:rPr lang="cs-CZ" smtClean="0"/>
              <a:t>18.05.2021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9427-AE7B-42A5-A449-8B4CC2853C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5258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B332-6117-4D8D-B20F-79AE399822E7}" type="datetimeFigureOut">
              <a:rPr lang="cs-CZ" smtClean="0"/>
              <a:t>18.05.2021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9427-AE7B-42A5-A449-8B4CC2853C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4959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B332-6117-4D8D-B20F-79AE399822E7}" type="datetimeFigureOut">
              <a:rPr lang="cs-CZ" smtClean="0"/>
              <a:t>18.05.2021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9427-AE7B-42A5-A449-8B4CC2853C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5750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B332-6117-4D8D-B20F-79AE399822E7}" type="datetimeFigureOut">
              <a:rPr lang="cs-CZ" smtClean="0"/>
              <a:t>18.05.2021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9427-AE7B-42A5-A449-8B4CC2853C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6623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AB332-6117-4D8D-B20F-79AE399822E7}" type="datetimeFigureOut">
              <a:rPr lang="cs-CZ" smtClean="0"/>
              <a:t>18.05.2021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59427-AE7B-42A5-A449-8B4CC2853C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0115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Behaviorální teorie her II.</a:t>
            </a:r>
            <a:br>
              <a:rPr lang="cs-CZ" b="1" dirty="0"/>
            </a:br>
            <a:r>
              <a:rPr lang="cs-CZ" b="1" dirty="0"/>
              <a:t>Rámování a teorie prospektů a kulturní rozdíly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POLb1123, 4.5. 2021</a:t>
            </a:r>
          </a:p>
        </p:txBody>
      </p:sp>
    </p:spTree>
    <p:extLst>
      <p:ext uri="{BB962C8B-B14F-4D97-AF65-F5344CB8AC3E}">
        <p14:creationId xmlns:p14="http://schemas.microsoft.com/office/powerpoint/2010/main" val="4267604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92822"/>
            <a:ext cx="8229600" cy="5733342"/>
          </a:xfrm>
        </p:spPr>
        <p:txBody>
          <a:bodyPr>
            <a:normAutofit/>
          </a:bodyPr>
          <a:lstStyle/>
          <a:p>
            <a:r>
              <a:rPr lang="cs-CZ" dirty="0"/>
              <a:t>Situace 1:</a:t>
            </a:r>
          </a:p>
          <a:p>
            <a:pPr lvl="1"/>
            <a:r>
              <a:rPr lang="cs-CZ" dirty="0"/>
              <a:t>Operace: ze 100 lidí, kteří podstoupí operaci, 90 přežije pooperační období, 68 žije po roce od operace, 34 stále žije po pěti letech od operace.</a:t>
            </a:r>
          </a:p>
          <a:p>
            <a:pPr lvl="1"/>
            <a:r>
              <a:rPr lang="cs-CZ" dirty="0"/>
              <a:t>Ozařování: ze 100 lidí, kteří podstoupí ozařování, všichni přežijí léčbu, 77 žije po roce od léčby, 22 stále žije po pěti letech od léčby. </a:t>
            </a:r>
          </a:p>
          <a:p>
            <a:r>
              <a:rPr lang="cs-CZ" dirty="0"/>
              <a:t>Situace 2:</a:t>
            </a:r>
          </a:p>
          <a:p>
            <a:pPr lvl="1"/>
            <a:r>
              <a:rPr lang="cs-CZ" dirty="0"/>
              <a:t>Operace: ze 100 lidí, kteří podstoupí operaci, 10 zemře během pooperačního období, 32 zemře do roka od operace, 66 zemře do pěti let od operace.</a:t>
            </a:r>
          </a:p>
          <a:p>
            <a:pPr lvl="1"/>
            <a:r>
              <a:rPr lang="cs-CZ" dirty="0"/>
              <a:t>Ozařování: ze 100 lidí, kteří podstoupili ozařování, nikdo během léčby nezemře, 23 lidí zemře do roka od léčby, 78 zemře do pěti let od léčby.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4107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70121"/>
            <a:ext cx="8229600" cy="5381648"/>
          </a:xfrm>
        </p:spPr>
        <p:txBody>
          <a:bodyPr>
            <a:normAutofit/>
          </a:bodyPr>
          <a:lstStyle/>
          <a:p>
            <a:r>
              <a:rPr lang="cs-CZ" dirty="0"/>
              <a:t>Vlivy formulace problému na názory a preference</a:t>
            </a:r>
          </a:p>
          <a:p>
            <a:r>
              <a:rPr lang="cs-CZ" dirty="0"/>
              <a:t>Jsou-li oba prospekty logicky stejné, v obou případech by měla následovat stejná odpověď</a:t>
            </a:r>
          </a:p>
          <a:p>
            <a:r>
              <a:rPr lang="cs-CZ" dirty="0"/>
              <a:t>Odmítnutí návrhu, který generuje 5% nezaměstnanost, preference návrhu generující 95% zaměstnanost.</a:t>
            </a:r>
          </a:p>
          <a:p>
            <a:r>
              <a:rPr lang="cs-CZ" dirty="0"/>
              <a:t>Náchylnost k riskantnímu jednání, je-li prospekt rámován pomocí ztráty, zatímco rámováni stejného prospektu pomocí zisku generuje averzi k riziku.</a:t>
            </a:r>
          </a:p>
          <a:p>
            <a:r>
              <a:rPr lang="cs-CZ" dirty="0"/>
              <a:t>PT postrádá komplexní teorii rámování</a:t>
            </a:r>
          </a:p>
        </p:txBody>
      </p:sp>
    </p:spTree>
    <p:extLst>
      <p:ext uri="{BB962C8B-B14F-4D97-AF65-F5344CB8AC3E}">
        <p14:creationId xmlns:p14="http://schemas.microsoft.com/office/powerpoint/2010/main" val="1390110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58292"/>
            <a:ext cx="8229600" cy="6141101"/>
          </a:xfrm>
        </p:spPr>
        <p:txBody>
          <a:bodyPr>
            <a:normAutofit/>
          </a:bodyPr>
          <a:lstStyle/>
          <a:p>
            <a:r>
              <a:rPr lang="cs-CZ" dirty="0"/>
              <a:t>Síla </a:t>
            </a:r>
            <a:r>
              <a:rPr lang="cs-CZ" dirty="0" err="1"/>
              <a:t>framing</a:t>
            </a:r>
            <a:r>
              <a:rPr lang="cs-CZ" dirty="0"/>
              <a:t> efektu se liší v závislosti na tématu</a:t>
            </a:r>
          </a:p>
          <a:p>
            <a:r>
              <a:rPr lang="cs-CZ" dirty="0"/>
              <a:t>Větší efekty u problému spojených s životem a smrtí:</a:t>
            </a:r>
          </a:p>
          <a:p>
            <a:r>
              <a:rPr lang="cs-CZ" i="1" dirty="0"/>
              <a:t>Vypukla epidemie neobvyklé asijské nemoci. Očekává se, že zemře 600 lidí. Dva alternativní programy pro boj s nemocí byly navrženy:</a:t>
            </a:r>
          </a:p>
          <a:p>
            <a:pPr lvl="1"/>
            <a:r>
              <a:rPr lang="cs-CZ" i="1" dirty="0"/>
              <a:t>Bude-li přijat program A, bude zachráněno 200 lidí.</a:t>
            </a:r>
          </a:p>
          <a:p>
            <a:pPr lvl="1"/>
            <a:r>
              <a:rPr lang="cs-CZ" i="1" dirty="0"/>
              <a:t>Bude-li přijat program B, existuje 1/3 pravděpodobnost, že 600 lidí bude zachráněno a 2/3 pravděpodobnost, že nikdo nebude zachráněn. </a:t>
            </a:r>
          </a:p>
          <a:p>
            <a:pPr lvl="1"/>
            <a:endParaRPr lang="cs-CZ" i="1" dirty="0"/>
          </a:p>
          <a:p>
            <a:pPr lvl="1"/>
            <a:r>
              <a:rPr lang="cs-CZ" i="1" dirty="0"/>
              <a:t>Bude-li přijat program A, zemře 400 lidí.</a:t>
            </a:r>
          </a:p>
          <a:p>
            <a:pPr lvl="1"/>
            <a:r>
              <a:rPr lang="cs-CZ" i="1" dirty="0"/>
              <a:t>Bude-li přijat program B, existuje 1/3 pravděpodobnost, že nikdo nezemře a 2/3 pravděpodobnost, že zemře 600 lidí. </a:t>
            </a:r>
          </a:p>
        </p:txBody>
      </p:sp>
    </p:spTree>
    <p:extLst>
      <p:ext uri="{BB962C8B-B14F-4D97-AF65-F5344CB8AC3E}">
        <p14:creationId xmlns:p14="http://schemas.microsoft.com/office/powerpoint/2010/main" val="2608972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Teorie</a:t>
            </a:r>
            <a:r>
              <a:rPr lang="en-US" dirty="0"/>
              <a:t> </a:t>
            </a:r>
            <a:r>
              <a:rPr lang="en-US" dirty="0" err="1"/>
              <a:t>framingu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17638"/>
            <a:ext cx="8229600" cy="5213610"/>
          </a:xfrm>
        </p:spPr>
        <p:txBody>
          <a:bodyPr>
            <a:normAutofit/>
          </a:bodyPr>
          <a:lstStyle/>
          <a:p>
            <a:r>
              <a:rPr lang="cs-CZ" dirty="0"/>
              <a:t>Neexistuje</a:t>
            </a:r>
          </a:p>
          <a:p>
            <a:r>
              <a:rPr lang="cs-CZ" dirty="0"/>
              <a:t>Dlouhodobý dílčí výzkum, sledování různých faktorů</a:t>
            </a:r>
          </a:p>
          <a:p>
            <a:r>
              <a:rPr lang="cs-CZ" dirty="0"/>
              <a:t>Rozdíl v síle efektu mezi tématy (investice vs. život</a:t>
            </a:r>
          </a:p>
          <a:p>
            <a:r>
              <a:rPr lang="cs-CZ" dirty="0"/>
              <a:t>Kognitivní dostupnost situačních schémat (</a:t>
            </a:r>
            <a:r>
              <a:rPr lang="cs-CZ" dirty="0" err="1"/>
              <a:t>Jou</a:t>
            </a:r>
            <a:r>
              <a:rPr lang="cs-CZ" dirty="0"/>
              <a:t> et al. 1996)</a:t>
            </a:r>
          </a:p>
          <a:p>
            <a:r>
              <a:rPr lang="cs-CZ" dirty="0"/>
              <a:t>Vyšší kognitivní schopnosti redukují efekt (</a:t>
            </a:r>
            <a:r>
              <a:rPr lang="cs-CZ" dirty="0" err="1"/>
              <a:t>Stanovich</a:t>
            </a:r>
            <a:r>
              <a:rPr lang="cs-CZ" dirty="0"/>
              <a:t>, </a:t>
            </a:r>
            <a:r>
              <a:rPr lang="cs-CZ" dirty="0" err="1"/>
              <a:t>West</a:t>
            </a:r>
            <a:r>
              <a:rPr lang="cs-CZ" dirty="0"/>
              <a:t> 1998)</a:t>
            </a:r>
          </a:p>
          <a:p>
            <a:r>
              <a:rPr lang="cs-CZ" dirty="0"/>
              <a:t>Kognitivní zpracování (čas a ospravedlnění) (</a:t>
            </a:r>
            <a:r>
              <a:rPr lang="cs-CZ" dirty="0" err="1"/>
              <a:t>Takemura</a:t>
            </a:r>
            <a:r>
              <a:rPr lang="cs-CZ" dirty="0"/>
              <a:t> 1994)</a:t>
            </a:r>
          </a:p>
          <a:p>
            <a:r>
              <a:rPr lang="cs-CZ" dirty="0"/>
              <a:t>Emoce jako mediátor </a:t>
            </a:r>
            <a:r>
              <a:rPr lang="cs-CZ" dirty="0" err="1"/>
              <a:t>framing</a:t>
            </a:r>
            <a:r>
              <a:rPr lang="cs-CZ" dirty="0"/>
              <a:t> efektu (Druckman, </a:t>
            </a:r>
            <a:r>
              <a:rPr lang="cs-CZ" dirty="0" err="1"/>
              <a:t>McDermott</a:t>
            </a:r>
            <a:r>
              <a:rPr lang="cs-CZ" dirty="0"/>
              <a:t> 2001)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367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Rámování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21010"/>
            <a:ext cx="8229600" cy="4905154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Efekt rámování pomocí ekvivalence</a:t>
            </a:r>
          </a:p>
          <a:p>
            <a:pPr lvl="1"/>
            <a:r>
              <a:rPr lang="cs-CZ" dirty="0"/>
              <a:t>Rozdílný –logicky ekvivalentní – popis situace působí na změnu </a:t>
            </a:r>
          </a:p>
          <a:p>
            <a:pPr lvl="1"/>
            <a:r>
              <a:rPr lang="cs-CZ" dirty="0"/>
              <a:t>Působí na preferenci míry rizika a na hodnocení alternativ</a:t>
            </a:r>
          </a:p>
          <a:p>
            <a:pPr lvl="1"/>
            <a:r>
              <a:rPr lang="cs-CZ" dirty="0"/>
              <a:t>Souvisí s problémem stavby otázek v dotaznících (</a:t>
            </a:r>
            <a:r>
              <a:rPr lang="cs-CZ" dirty="0" err="1"/>
              <a:t>Bartels</a:t>
            </a:r>
            <a:r>
              <a:rPr lang="cs-CZ" dirty="0"/>
              <a:t> 1998, </a:t>
            </a:r>
            <a:r>
              <a:rPr lang="cs-CZ" dirty="0" err="1"/>
              <a:t>Zaller</a:t>
            </a:r>
            <a:r>
              <a:rPr lang="cs-CZ" dirty="0"/>
              <a:t> 1992).</a:t>
            </a:r>
          </a:p>
        </p:txBody>
      </p:sp>
    </p:spTree>
    <p:extLst>
      <p:ext uri="{BB962C8B-B14F-4D97-AF65-F5344CB8AC3E}">
        <p14:creationId xmlns:p14="http://schemas.microsoft.com/office/powerpoint/2010/main" val="3740300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91222"/>
          </a:xfrm>
        </p:spPr>
        <p:txBody>
          <a:bodyPr/>
          <a:lstStyle/>
          <a:p>
            <a:r>
              <a:rPr lang="cs-CZ" dirty="0"/>
              <a:t>Rámování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17638"/>
            <a:ext cx="8229600" cy="5012052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Efekt rámování pomocí důrazu</a:t>
            </a:r>
          </a:p>
          <a:p>
            <a:pPr lvl="1"/>
            <a:r>
              <a:rPr lang="cs-CZ" dirty="0"/>
              <a:t>Zdůraznění některých potenciálně relevantních aspektů</a:t>
            </a:r>
          </a:p>
          <a:p>
            <a:pPr lvl="1"/>
            <a:r>
              <a:rPr lang="cs-CZ" dirty="0"/>
              <a:t>Ovlivňuje konstrukci názoru</a:t>
            </a:r>
          </a:p>
          <a:p>
            <a:pPr lvl="1"/>
            <a:r>
              <a:rPr lang="cs-CZ" dirty="0"/>
              <a:t>Např. rámování kampaně</a:t>
            </a:r>
          </a:p>
          <a:p>
            <a:pPr lvl="1"/>
            <a:r>
              <a:rPr lang="cs-CZ" dirty="0"/>
              <a:t>Rámce nejsou logicky identické jako v ekvivalentním rámování</a:t>
            </a:r>
          </a:p>
          <a:p>
            <a:pPr lvl="1"/>
            <a:r>
              <a:rPr lang="cs-CZ" dirty="0"/>
              <a:t>Veřejné mínění a politické komunikace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8279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716326"/>
            <a:ext cx="8229600" cy="5746881"/>
          </a:xfrm>
        </p:spPr>
        <p:txBody>
          <a:bodyPr/>
          <a:lstStyle/>
          <a:p>
            <a:r>
              <a:rPr lang="cs-CZ" dirty="0" err="1"/>
              <a:t>Sniderman</a:t>
            </a:r>
            <a:r>
              <a:rPr lang="cs-CZ" dirty="0"/>
              <a:t> &amp; </a:t>
            </a:r>
            <a:r>
              <a:rPr lang="cs-CZ" dirty="0" err="1"/>
              <a:t>Theriault</a:t>
            </a:r>
            <a:r>
              <a:rPr lang="cs-CZ" dirty="0"/>
              <a:t> 1999:</a:t>
            </a:r>
          </a:p>
          <a:p>
            <a:pPr lvl="1"/>
            <a:r>
              <a:rPr lang="cs-CZ" dirty="0"/>
              <a:t>Zvýšené výdaje vlády na chudé je rámováno jako zvyšování šancí chudých lidí na to, aby se zlepšil jejich život = podpora veřejnosti</a:t>
            </a:r>
          </a:p>
          <a:p>
            <a:pPr lvl="1"/>
            <a:r>
              <a:rPr lang="cs-CZ" dirty="0"/>
              <a:t>Zvýšené výdaje vlády na chudé rámováno jako zvyšování daní = veřejnost nepodporuje politiku</a:t>
            </a:r>
          </a:p>
          <a:p>
            <a:pPr lvl="1"/>
            <a:endParaRPr lang="cs-CZ" dirty="0"/>
          </a:p>
          <a:p>
            <a:r>
              <a:rPr lang="cs-CZ" dirty="0" err="1"/>
              <a:t>Framing</a:t>
            </a:r>
            <a:r>
              <a:rPr lang="cs-CZ" dirty="0"/>
              <a:t> </a:t>
            </a:r>
            <a:r>
              <a:rPr lang="cs-CZ" dirty="0" err="1"/>
              <a:t>effect</a:t>
            </a:r>
            <a:r>
              <a:rPr lang="cs-CZ" dirty="0"/>
              <a:t> jako nástroj manipulace? Je příčinou nekompetence občanů? Existuje limit rámovacího efektu?</a:t>
            </a:r>
          </a:p>
          <a:p>
            <a:endParaRPr lang="cs-CZ" dirty="0"/>
          </a:p>
          <a:p>
            <a:r>
              <a:rPr lang="cs-CZ" dirty="0" err="1"/>
              <a:t>Gun</a:t>
            </a:r>
            <a:r>
              <a:rPr lang="cs-CZ" dirty="0"/>
              <a:t> </a:t>
            </a:r>
            <a:r>
              <a:rPr lang="cs-CZ" dirty="0" err="1"/>
              <a:t>Control</a:t>
            </a:r>
            <a:r>
              <a:rPr lang="cs-CZ" dirty="0"/>
              <a:t>: Bush sr. Vs. Clinton (republikánské téma vs. přerámování dopady SQ na nejchudší)</a:t>
            </a:r>
          </a:p>
        </p:txBody>
      </p:sp>
    </p:spTree>
    <p:extLst>
      <p:ext uri="{BB962C8B-B14F-4D97-AF65-F5344CB8AC3E}">
        <p14:creationId xmlns:p14="http://schemas.microsoft.com/office/powerpoint/2010/main" val="3931600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788E46-7E4A-4C84-94B9-C0DE3A1BD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9FE866-124E-45EC-B303-782CEF43A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4800" dirty="0"/>
              <a:t>Kulturní podmíněnost výsledků TH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8095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400"/>
            <a:ext cx="12192000" cy="64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03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Kulturně podmíněné chování?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Je chování, které lze pozorovat v BGT dáno prostředím?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Existují společné vzorce na úrovni skupin?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GT: izolovaní hráči bez kontextu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Hodnoty, cíle, postoje, politická participace, instituce atd..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Mají větší roli parametry společenství nebo charakteristiky hráčů?</a:t>
            </a:r>
          </a:p>
        </p:txBody>
      </p:sp>
    </p:spTree>
    <p:extLst>
      <p:ext uri="{BB962C8B-B14F-4D97-AF65-F5344CB8AC3E}">
        <p14:creationId xmlns:p14="http://schemas.microsoft.com/office/powerpoint/2010/main" val="342326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Helvetica" pitchFamily="2" charset="0"/>
              </a:rPr>
              <a:t>Prospektová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teorie</a:t>
            </a:r>
            <a:r>
              <a:rPr lang="cs-CZ" dirty="0">
                <a:latin typeface="Helvetica" pitchFamily="2" charset="0"/>
              </a:rPr>
              <a:t> a rámování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17639"/>
            <a:ext cx="8229600" cy="5181755"/>
          </a:xfrm>
        </p:spPr>
        <p:txBody>
          <a:bodyPr>
            <a:normAutofit/>
          </a:bodyPr>
          <a:lstStyle/>
          <a:p>
            <a:endParaRPr lang="cs-CZ" dirty="0">
              <a:latin typeface="Helvetica" pitchFamily="2" charset="0"/>
            </a:endParaRPr>
          </a:p>
          <a:p>
            <a:r>
              <a:rPr lang="cs-CZ" dirty="0" err="1">
                <a:latin typeface="Helvetica" pitchFamily="2" charset="0"/>
              </a:rPr>
              <a:t>Kahneman</a:t>
            </a:r>
            <a:r>
              <a:rPr lang="cs-CZ" dirty="0">
                <a:latin typeface="Helvetica" pitchFamily="2" charset="0"/>
              </a:rPr>
              <a:t> &amp; </a:t>
            </a:r>
            <a:r>
              <a:rPr lang="cs-CZ" dirty="0" err="1">
                <a:latin typeface="Helvetica" pitchFamily="2" charset="0"/>
              </a:rPr>
              <a:t>Tversky</a:t>
            </a:r>
            <a:endParaRPr lang="cs-CZ" dirty="0">
              <a:latin typeface="Helvetica" pitchFamily="2" charset="0"/>
            </a:endParaRPr>
          </a:p>
          <a:p>
            <a:r>
              <a:rPr lang="cs-CZ" dirty="0">
                <a:latin typeface="Helvetica" pitchFamily="2" charset="0"/>
              </a:rPr>
              <a:t>Psychologická teorie rozhodování</a:t>
            </a:r>
          </a:p>
          <a:p>
            <a:r>
              <a:rPr lang="cs-CZ" dirty="0">
                <a:latin typeface="Helvetica" pitchFamily="2" charset="0"/>
              </a:rPr>
              <a:t>Konkuruje teorii užitku</a:t>
            </a:r>
          </a:p>
          <a:p>
            <a:r>
              <a:rPr lang="cs-CZ" dirty="0">
                <a:latin typeface="Helvetica" pitchFamily="2" charset="0"/>
              </a:rPr>
              <a:t>Odvozena z experimentálních dat</a:t>
            </a:r>
          </a:p>
          <a:p>
            <a:r>
              <a:rPr lang="cs-CZ" dirty="0">
                <a:latin typeface="Helvetica" pitchFamily="2" charset="0"/>
              </a:rPr>
              <a:t>Studie situací systematického odklonu od teorie užitku při rozhodování</a:t>
            </a:r>
          </a:p>
          <a:p>
            <a:r>
              <a:rPr lang="cs-CZ" dirty="0">
                <a:latin typeface="Helvetica" pitchFamily="2" charset="0"/>
              </a:rPr>
              <a:t>Rozhodování s mírou nejistoty = výběr mezi dvěma či více možnostmi (</a:t>
            </a:r>
            <a:r>
              <a:rPr lang="cs-CZ" dirty="0" err="1">
                <a:latin typeface="Helvetica" pitchFamily="2" charset="0"/>
              </a:rPr>
              <a:t>prospects</a:t>
            </a:r>
            <a:r>
              <a:rPr lang="cs-CZ" dirty="0">
                <a:latin typeface="Helvetica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88900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Kulturně podmíněné chování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Identifikovatelné behaviorální rysy u každého jednotlivce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Jedinci vykazují podobné chování jako ostatní lidé ve skupině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Chování lidí v jedné skupině se liší od chování lidí v jiné skupině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3654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Má kultura v dnešní době význam?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Existují vůbec dostatečné kulturní rozdíly?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Teorie modernizace předpokládá konvergenci:</a:t>
            </a:r>
          </a:p>
          <a:p>
            <a:pPr lvl="1"/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S modernizací mají “nezápadní“ společnosti přijmout západní „moderní“ hodnoty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Základní teze i dnes: industrializace vede ke kulturním a sociálním změnám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Ale vede modernizace ke kulturní konvergenci nebo jsou hodnoty persistentní?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Je modernizace otázkou vnitřního nastavení? Nebo externí faktory?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971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Vývoj k postmoderní společnosti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Industrializace: materiální hodnoty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Postindustriální společnost: kvalita života, ochrana životního prostředí, sebevyjádření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Odklon od produkce za každou cenu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Více důraz na komunikaci a informace, rozhodování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Kulturní změna není lineární, různé země - různý vývoj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Weber (1904) role náboženství je trvalá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Kulturní rozdíly zachovány (směřujeme k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McWorldu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Watson 1998)</a:t>
            </a:r>
          </a:p>
          <a:p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Huntington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: 8 civilizačních zón, navzdory modernizaci</a:t>
            </a:r>
          </a:p>
          <a:p>
            <a:pPr lvl="1"/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Západní křesťanství, Ortodoxní zóna, Islámská zóna, Konfuciánská zóna, Japonsko, Hinduistická zóna, Africká zóna, Latinsko-americká </a:t>
            </a:r>
          </a:p>
        </p:txBody>
      </p:sp>
    </p:spTree>
    <p:extLst>
      <p:ext uri="{BB962C8B-B14F-4D97-AF65-F5344CB8AC3E}">
        <p14:creationId xmlns:p14="http://schemas.microsoft.com/office/powerpoint/2010/main" val="918710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Inglehart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a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Baker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2000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World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value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Survey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v 1990s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Dvě dimenze:</a:t>
            </a:r>
          </a:p>
          <a:p>
            <a:pPr lvl="1"/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Tradiční vs. Sekulárně-racionální orientace</a:t>
            </a:r>
          </a:p>
          <a:p>
            <a:pPr lvl="1"/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Přežití vs. Sebevyjádření</a:t>
            </a:r>
          </a:p>
        </p:txBody>
      </p:sp>
    </p:spTree>
    <p:extLst>
      <p:ext uri="{BB962C8B-B14F-4D97-AF65-F5344CB8AC3E}">
        <p14:creationId xmlns:p14="http://schemas.microsoft.com/office/powerpoint/2010/main" val="1728758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1176" y="365125"/>
            <a:ext cx="10892624" cy="1325563"/>
          </a:xfrm>
        </p:spPr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Hodnotová mapa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366" y="617631"/>
            <a:ext cx="6452434" cy="6061075"/>
          </a:xfrm>
        </p:spPr>
      </p:pic>
    </p:spTree>
    <p:extLst>
      <p:ext uri="{BB962C8B-B14F-4D97-AF65-F5344CB8AC3E}">
        <p14:creationId xmlns:p14="http://schemas.microsoft.com/office/powerpoint/2010/main" val="1775292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Vliv ekonomiky?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081" y="717177"/>
            <a:ext cx="6386136" cy="552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1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5891"/>
          </a:xfrm>
        </p:spPr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Kulturní vlivy?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35024"/>
            <a:ext cx="10515600" cy="5363949"/>
          </a:xfrm>
        </p:spPr>
        <p:txBody>
          <a:bodyPr>
            <a:normAutofit fontScale="92500"/>
          </a:bodyPr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Přetrvávají vlivy tradičních kulturních zón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Modernizační teorie platí, ale jen částečně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Industrializace = posun k sekularizaci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Postindustriální svět =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postmateriální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hodnoty</a:t>
            </a:r>
          </a:p>
          <a:p>
            <a:pPr marL="0" indent="0">
              <a:buNone/>
            </a:pPr>
            <a:endParaRPr lang="cs-CZ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Ekonomika nedokáže některé rozdíly zcela vysvětlit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Kulturní oblasti mají určitou explanační sílu, zřejmě nevymizí zcela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Náboženské a historické dědictví (postkomunismus, kolonialismus)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Hranice kulturních zón jsou subjektivní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Ale zóny mají přesto explanační sílu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Amerikanizace??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070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Kulturní vliv podle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Ingleharta</a:t>
            </a:r>
            <a:endParaRPr lang="cs-CZ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Je tu jasná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path-dependency</a:t>
            </a:r>
            <a:endParaRPr lang="cs-CZ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Náboženství a historická zkušenost se přenáší do institucí, důvěry mezi lidmi, kultury. 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Hodnoty se mění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Ale změna není lineární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Je velmi pomalá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Kulturní základ je neobyčejně trvalý</a:t>
            </a:r>
          </a:p>
        </p:txBody>
      </p:sp>
    </p:spTree>
    <p:extLst>
      <p:ext uri="{BB962C8B-B14F-4D97-AF65-F5344CB8AC3E}">
        <p14:creationId xmlns:p14="http://schemas.microsoft.com/office/powerpoint/2010/main" val="2183253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Stabilita kulturních vlivů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Vliv na kognitivní procesy (ne jen na postoje a hodnoty)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Hluboké psychologické kořeny kulturního vlivu</a:t>
            </a:r>
          </a:p>
          <a:p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Nisbett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et al. 2000: porovnávají kulturní vliv na kognitivní procesy v různých civilizacích (Čína a Řecko)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Kognitivní schopnosti se adaptují na prostředí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Řecko: individualismus, logika, individuální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agency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, nezávislost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Čína: harmonie, holistické vnímání světa, kolektivní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agency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, dialektika</a:t>
            </a:r>
          </a:p>
        </p:txBody>
      </p:sp>
    </p:spTree>
    <p:extLst>
      <p:ext uri="{BB962C8B-B14F-4D97-AF65-F5344CB8AC3E}">
        <p14:creationId xmlns:p14="http://schemas.microsoft.com/office/powerpoint/2010/main" val="632709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Nisbett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et al. 2000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27048"/>
            <a:ext cx="10515600" cy="4649915"/>
          </a:xfrm>
        </p:spPr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Srovnání kognitivních procesů ve starověké a současné Číně a v Řecku/USA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Systematické rozdíly</a:t>
            </a:r>
          </a:p>
          <a:p>
            <a:pPr lvl="1"/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POZORNOST</a:t>
            </a:r>
          </a:p>
          <a:p>
            <a:pPr lvl="1"/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KONTROLA</a:t>
            </a:r>
          </a:p>
          <a:p>
            <a:pPr lvl="1"/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VYSVĚTLENÍ KAUZALITY</a:t>
            </a:r>
          </a:p>
          <a:p>
            <a:pPr lvl="1"/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LOGIKA A ZKUŠENOST</a:t>
            </a:r>
          </a:p>
          <a:p>
            <a:pPr lvl="1"/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DIALEKTIKA a ZÁKON NEKONTRADIKCE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Vysvětlení leží v rozdílech v sociální struktuře společnosti (historicky)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450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Helvetica" pitchFamily="2" charset="0"/>
              </a:rPr>
              <a:t>Prospektová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teorie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Helvetica" pitchFamily="2" charset="0"/>
              </a:rPr>
              <a:t>Kterou alternativu byste preferovali?</a:t>
            </a:r>
          </a:p>
          <a:p>
            <a:pPr lvl="1"/>
            <a:r>
              <a:rPr lang="cs-CZ" dirty="0">
                <a:latin typeface="Helvetica" pitchFamily="2" charset="0"/>
              </a:rPr>
              <a:t>A: 50% šance vyhrát 1 000 Kč, 50% šance nevyhrát nic</a:t>
            </a:r>
          </a:p>
          <a:p>
            <a:pPr lvl="1"/>
            <a:r>
              <a:rPr lang="cs-CZ" dirty="0">
                <a:latin typeface="Helvetica" pitchFamily="2" charset="0"/>
              </a:rPr>
              <a:t>B: Jistý zisk 450 Kč</a:t>
            </a:r>
          </a:p>
          <a:p>
            <a:pPr marL="0" indent="0">
              <a:buNone/>
            </a:pPr>
            <a:endParaRPr lang="cs-CZ" dirty="0">
              <a:latin typeface="Helvetica" pitchFamily="2" charset="0"/>
            </a:endParaRPr>
          </a:p>
          <a:p>
            <a:r>
              <a:rPr lang="cs-CZ" dirty="0">
                <a:latin typeface="Helvetica" pitchFamily="2" charset="0"/>
              </a:rPr>
              <a:t>Metoda hypotetických voleb</a:t>
            </a:r>
          </a:p>
          <a:p>
            <a:r>
              <a:rPr lang="cs-CZ" dirty="0">
                <a:latin typeface="Helvetica" pitchFamily="2" charset="0"/>
              </a:rPr>
              <a:t>Předpoklad, že subjekty ví, jak by se v dané situaci zachovaly a že odpovídají upřímně</a:t>
            </a:r>
          </a:p>
          <a:p>
            <a:pPr lvl="1"/>
            <a:endParaRPr lang="cs-CZ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485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Roth et al.: Jerusalem, Lublaň,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Pittsbourgh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Tokyo</a:t>
            </a:r>
            <a:endParaRPr lang="cs-CZ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Komparativní experimentální výzkum</a:t>
            </a:r>
          </a:p>
          <a:p>
            <a:r>
              <a:rPr lang="cs-CZ" dirty="0"/>
              <a:t>Sleduje heterogenitu chování mezi populacemi</a:t>
            </a:r>
          </a:p>
          <a:p>
            <a:r>
              <a:rPr lang="cs-CZ" dirty="0"/>
              <a:t>Studentské populace</a:t>
            </a:r>
          </a:p>
          <a:p>
            <a:r>
              <a:rPr lang="cs-CZ" dirty="0"/>
              <a:t>Opakování her (s ekvivalentem 10 a 30 USD, ve hře žetony)</a:t>
            </a:r>
          </a:p>
          <a:p>
            <a:r>
              <a:rPr lang="cs-CZ" dirty="0"/>
              <a:t>UG: nabídka v </a:t>
            </a:r>
            <a:r>
              <a:rPr lang="cs-CZ" dirty="0" err="1"/>
              <a:t>ekvilibriu</a:t>
            </a:r>
            <a:r>
              <a:rPr lang="cs-CZ" dirty="0"/>
              <a:t> méně. než z 1 %, nekonzistentní chování během hry</a:t>
            </a:r>
          </a:p>
          <a:p>
            <a:r>
              <a:rPr lang="cs-CZ" dirty="0"/>
              <a:t>Většinou se nabídka blížila středu, nízké nabídky odmítány</a:t>
            </a:r>
          </a:p>
          <a:p>
            <a:r>
              <a:rPr lang="cs-CZ" dirty="0"/>
              <a:t>Nejvyšší nabídky: USA a Jugoslávie (není mezi nimi </a:t>
            </a:r>
            <a:r>
              <a:rPr lang="cs-CZ" dirty="0" err="1"/>
              <a:t>výzhamný</a:t>
            </a:r>
            <a:r>
              <a:rPr lang="cs-CZ" dirty="0"/>
              <a:t> rozdíl)</a:t>
            </a:r>
          </a:p>
          <a:p>
            <a:r>
              <a:rPr lang="cs-CZ" dirty="0" err="1"/>
              <a:t>Acceptance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 je vyšší v Izraeli a v Japonsku</a:t>
            </a:r>
          </a:p>
          <a:p>
            <a:r>
              <a:rPr lang="cs-CZ" dirty="0"/>
              <a:t>Větší rozdíly mezi státy než uvnitř jednotlivých vzorků</a:t>
            </a:r>
          </a:p>
        </p:txBody>
      </p:sp>
    </p:spTree>
    <p:extLst>
      <p:ext uri="{BB962C8B-B14F-4D97-AF65-F5344CB8AC3E}">
        <p14:creationId xmlns:p14="http://schemas.microsoft.com/office/powerpoint/2010/main" val="2833547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E14968-C98C-4520-8E7F-0A50F8D87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85360" cy="322846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Cross-cultural differences: ULTIMATUM</a:t>
            </a:r>
            <a:b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Oosterbeek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, Sloop, van de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Kuilen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2004</a:t>
            </a:r>
            <a:endParaRPr lang="cs-CZ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3C445B5C-B047-455D-BEDA-A0E2E82527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7648" y="365125"/>
            <a:ext cx="4545390" cy="570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0137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F3D378-633D-DF48-A29B-26A2DB493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Cross-cultural differences: ULTIMATUM</a:t>
            </a:r>
            <a:b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Oosterbeek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, Sloop, van de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Kuilen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2004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1FAC4269-D1A8-244A-827E-BA283394F2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3727" y="1825625"/>
            <a:ext cx="3865489" cy="4852266"/>
          </a:xfrm>
        </p:spPr>
      </p:pic>
    </p:spTree>
    <p:extLst>
      <p:ext uri="{BB962C8B-B14F-4D97-AF65-F5344CB8AC3E}">
        <p14:creationId xmlns:p14="http://schemas.microsoft.com/office/powerpoint/2010/main" val="33986586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F41F35AA-8A35-3B47-AA83-A76B8E7B62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809" y="657884"/>
            <a:ext cx="4816072" cy="5790212"/>
          </a:xfrm>
        </p:spPr>
      </p:pic>
    </p:spTree>
    <p:extLst>
      <p:ext uri="{BB962C8B-B14F-4D97-AF65-F5344CB8AC3E}">
        <p14:creationId xmlns:p14="http://schemas.microsoft.com/office/powerpoint/2010/main" val="38499370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In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search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of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Homo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Economicus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(Henrich et al. 2001)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Komparativní experimentální studie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12 zemí, 5, kontinentů, 15 společenství </a:t>
            </a:r>
          </a:p>
          <a:p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Ultimatum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, Public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Good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Odklon od teoretického modelu, odklon od výsledků v západních společnostech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Vysoká heterogenita mezi skupinami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Homogenita ve skupinách</a:t>
            </a:r>
          </a:p>
        </p:txBody>
      </p:sp>
    </p:spTree>
    <p:extLst>
      <p:ext uri="{BB962C8B-B14F-4D97-AF65-F5344CB8AC3E}">
        <p14:creationId xmlns:p14="http://schemas.microsoft.com/office/powerpoint/2010/main" val="19571338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In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search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of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Homo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Economicus</a:t>
            </a:r>
            <a:endParaRPr lang="cs-CZ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Helvetica" panose="020B0604020202020204" pitchFamily="34" charset="0"/>
                <a:cs typeface="Helvetica" panose="020B0604020202020204" pitchFamily="34" charset="0"/>
              </a:rPr>
              <a:t>Rozdílné společnosti</a:t>
            </a:r>
          </a:p>
          <a:p>
            <a:pPr lvl="1"/>
            <a:r>
              <a:rPr lang="cs-CZ" sz="2000" dirty="0">
                <a:latin typeface="Helvetica" panose="020B0604020202020204" pitchFamily="34" charset="0"/>
                <a:cs typeface="Helvetica" panose="020B0604020202020204" pitchFamily="34" charset="0"/>
              </a:rPr>
              <a:t>sběrači</a:t>
            </a:r>
          </a:p>
          <a:p>
            <a:pPr lvl="1"/>
            <a:r>
              <a:rPr lang="cs-CZ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slash</a:t>
            </a:r>
            <a:r>
              <a:rPr lang="cs-CZ" sz="2000" dirty="0">
                <a:latin typeface="Helvetica" panose="020B0604020202020204" pitchFamily="34" charset="0"/>
                <a:cs typeface="Helvetica" panose="020B0604020202020204" pitchFamily="34" charset="0"/>
              </a:rPr>
              <a:t> and </a:t>
            </a:r>
            <a:r>
              <a:rPr lang="cs-CZ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burn</a:t>
            </a:r>
            <a:endParaRPr lang="cs-CZ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cs-CZ" sz="2000" dirty="0">
                <a:latin typeface="Helvetica" panose="020B0604020202020204" pitchFamily="34" charset="0"/>
                <a:cs typeface="Helvetica" panose="020B0604020202020204" pitchFamily="34" charset="0"/>
              </a:rPr>
              <a:t>nomádští pastevci</a:t>
            </a:r>
          </a:p>
          <a:p>
            <a:pPr lvl="1"/>
            <a:r>
              <a:rPr lang="cs-CZ" sz="2000" dirty="0">
                <a:latin typeface="Helvetica" panose="020B0604020202020204" pitchFamily="34" charset="0"/>
                <a:cs typeface="Helvetica" panose="020B0604020202020204" pitchFamily="34" charset="0"/>
              </a:rPr>
              <a:t>stálé zemědělské společnosti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064" y="1507559"/>
            <a:ext cx="8131982" cy="466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65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74" y="157162"/>
            <a:ext cx="2944160" cy="6176963"/>
          </a:xfrm>
        </p:spPr>
      </p:pic>
    </p:spTree>
    <p:extLst>
      <p:ext uri="{BB962C8B-B14F-4D97-AF65-F5344CB8AC3E}">
        <p14:creationId xmlns:p14="http://schemas.microsoft.com/office/powerpoint/2010/main" val="9065236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In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search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of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Homo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Economicus</a:t>
            </a:r>
            <a:endParaRPr lang="cs-CZ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63624"/>
            <a:ext cx="10515600" cy="4737163"/>
          </a:xfrm>
        </p:spPr>
        <p:txBody>
          <a:bodyPr>
            <a:normAutofit/>
          </a:bodyPr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Teorii neodpovídá žádná společnost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Nejnižší nabídky = v průměru 25 %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Velké rozptyly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Velké rozdíly v nabídkách i odmítnutí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Vysvětlující proměnné: benefity z kooperace a integrace trhu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Jasné kulturní vlivy</a:t>
            </a:r>
          </a:p>
          <a:p>
            <a:pPr lvl="1"/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Individuální konzistentnost (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Orma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a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harambee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aka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public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goods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pPr lvl="1"/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Skupinová konzistentnost</a:t>
            </a:r>
          </a:p>
          <a:p>
            <a:pPr lvl="1"/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Kontextuální vlivy a stabilita</a:t>
            </a:r>
          </a:p>
          <a:p>
            <a:pPr lvl="1"/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Neoptimální strategie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553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Kulturní vlivy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Kulturní vlivy a společenské normy nelze ignorovat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Dostáváme se zpět k debatě o evoluční dispozici vs. sociální normě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Vliv obojího, pravděpodobně se sociální normy také vyvíjí jako adaptace dané společnosti na společensko-politické prostředí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Kulturní vlivy jsou hluboce zakořeněné, stabilní, mění se pomalu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Obezřetnost při interpretaci</a:t>
            </a:r>
          </a:p>
        </p:txBody>
      </p:sp>
    </p:spTree>
    <p:extLst>
      <p:ext uri="{BB962C8B-B14F-4D97-AF65-F5344CB8AC3E}">
        <p14:creationId xmlns:p14="http://schemas.microsoft.com/office/powerpoint/2010/main" val="14108203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Závěrem: kam to dál rozvíjet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BG spíše rozvíjí původní pojetí racionality, než aby ho negovala</a:t>
            </a:r>
          </a:p>
          <a:p>
            <a:r>
              <a:rPr lang="cs-CZ" dirty="0"/>
              <a:t>Více se soustřeďuje na motivy a motivace v procesu rozhodování</a:t>
            </a:r>
          </a:p>
          <a:p>
            <a:endParaRPr lang="cs-CZ" dirty="0"/>
          </a:p>
          <a:p>
            <a:r>
              <a:rPr lang="cs-CZ" dirty="0"/>
              <a:t>Přináší do hry koncepty jako strach, férovost, altruismus nebo stud</a:t>
            </a:r>
          </a:p>
          <a:p>
            <a:r>
              <a:rPr lang="cs-CZ" dirty="0"/>
              <a:t>Důležitá otázka je, </a:t>
            </a:r>
            <a:r>
              <a:rPr lang="cs-CZ" b="1" dirty="0"/>
              <a:t>proč na nich lidem tak záleží.</a:t>
            </a:r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573133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B3E553-1F90-4D64-8ED1-59AFA99A7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ovlivňuje naše rozhodování o prospektech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223146-5EFA-435E-BD8B-E70492E5F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Averze k risku (s tím pracuje i klasická TH), Averze ke ztrátě, Referenční body, Klesající citlivost (mezní užitek), </a:t>
            </a:r>
            <a:r>
              <a:rPr lang="cs-CZ" dirty="0" err="1"/>
              <a:t>Framing</a:t>
            </a:r>
            <a:endParaRPr lang="cs-CZ" dirty="0"/>
          </a:p>
          <a:p>
            <a:r>
              <a:rPr lang="cs-CZ" dirty="0"/>
              <a:t>Naše rozhodování má dvě fáze: </a:t>
            </a:r>
            <a:r>
              <a:rPr lang="cs-CZ" dirty="0" err="1"/>
              <a:t>editing</a:t>
            </a:r>
            <a:r>
              <a:rPr lang="cs-CZ" dirty="0"/>
              <a:t> prospektů (konečné stavy vs. zisky a ztráty) a jejich hodnocení</a:t>
            </a:r>
          </a:p>
          <a:p>
            <a:r>
              <a:rPr lang="cs-CZ" dirty="0"/>
              <a:t>Prospektová teorie má monetární i nemonetární větev</a:t>
            </a:r>
          </a:p>
          <a:p>
            <a:r>
              <a:rPr lang="cs-CZ" dirty="0" err="1"/>
              <a:t>Kahneman</a:t>
            </a:r>
            <a:r>
              <a:rPr lang="cs-CZ" dirty="0"/>
              <a:t> a </a:t>
            </a:r>
            <a:r>
              <a:rPr lang="cs-CZ" dirty="0" err="1"/>
              <a:t>Tversky</a:t>
            </a:r>
            <a:r>
              <a:rPr lang="cs-CZ" dirty="0"/>
              <a:t> se hodně věnovali averzi ke ztrátě i referenčním bodům, ale i </a:t>
            </a:r>
            <a:r>
              <a:rPr lang="cs-CZ" b="1" dirty="0" err="1"/>
              <a:t>framingu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035047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Propojení s evoluční biologií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Myšlenka: určitá úroveň vlastností jako je altruismus nebo strach dává evolučně lepší vyhlídky, je i tak (evolučně) předáván</a:t>
            </a:r>
          </a:p>
          <a:p>
            <a:r>
              <a:rPr lang="cs-CZ" dirty="0" err="1"/>
              <a:t>Burnham</a:t>
            </a:r>
            <a:r>
              <a:rPr lang="cs-CZ" dirty="0"/>
              <a:t> 2006: nechal hrát subjekty ultimátum, kde první hráč měl možnosti 25/15 a 35/5, což byla veřejná informace. 35/5 se nabízelo docela často a i </a:t>
            </a:r>
            <a:r>
              <a:rPr lang="cs-CZ" dirty="0" err="1"/>
              <a:t>odcela</a:t>
            </a:r>
            <a:r>
              <a:rPr lang="cs-CZ" dirty="0"/>
              <a:t> často odmítalo. Ti, kdo odmítali, měli o 50% vyšší hladiny testosteronu („moralistní agrese“).</a:t>
            </a:r>
          </a:p>
          <a:p>
            <a:r>
              <a:rPr lang="cs-CZ" dirty="0"/>
              <a:t>Negenetické způsoby: škola, socializace</a:t>
            </a:r>
          </a:p>
        </p:txBody>
      </p:sp>
    </p:spTree>
    <p:extLst>
      <p:ext uri="{BB962C8B-B14F-4D97-AF65-F5344CB8AC3E}">
        <p14:creationId xmlns:p14="http://schemas.microsoft.com/office/powerpoint/2010/main" val="1259074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Helvetica" pitchFamily="2" charset="0"/>
              </a:rPr>
              <a:t>Prospektová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teorie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090851"/>
          </a:xfrm>
        </p:spPr>
        <p:txBody>
          <a:bodyPr>
            <a:normAutofit/>
          </a:bodyPr>
          <a:lstStyle/>
          <a:p>
            <a:r>
              <a:rPr lang="cs-CZ" dirty="0">
                <a:latin typeface="Helvetica" pitchFamily="2" charset="0"/>
              </a:rPr>
              <a:t>Dnes mají Jack a </a:t>
            </a:r>
            <a:r>
              <a:rPr lang="cs-CZ" dirty="0" err="1">
                <a:latin typeface="Helvetica" pitchFamily="2" charset="0"/>
              </a:rPr>
              <a:t>Jill</a:t>
            </a:r>
            <a:r>
              <a:rPr lang="cs-CZ" dirty="0">
                <a:latin typeface="Helvetica" pitchFamily="2" charset="0"/>
              </a:rPr>
              <a:t> každý majetek 5 </a:t>
            </a:r>
            <a:r>
              <a:rPr lang="cs-CZ" dirty="0" err="1">
                <a:latin typeface="Helvetica" pitchFamily="2" charset="0"/>
              </a:rPr>
              <a:t>milioů</a:t>
            </a:r>
            <a:endParaRPr lang="cs-CZ" dirty="0">
              <a:latin typeface="Helvetica" pitchFamily="2" charset="0"/>
            </a:endParaRPr>
          </a:p>
          <a:p>
            <a:r>
              <a:rPr lang="cs-CZ" dirty="0">
                <a:latin typeface="Helvetica" pitchFamily="2" charset="0"/>
              </a:rPr>
              <a:t>Včera měl Jack 1 milion a </a:t>
            </a:r>
            <a:r>
              <a:rPr lang="cs-CZ" dirty="0" err="1">
                <a:latin typeface="Helvetica" pitchFamily="2" charset="0"/>
              </a:rPr>
              <a:t>Jill</a:t>
            </a:r>
            <a:r>
              <a:rPr lang="cs-CZ" dirty="0">
                <a:latin typeface="Helvetica" pitchFamily="2" charset="0"/>
              </a:rPr>
              <a:t> měla 9 milionů</a:t>
            </a:r>
          </a:p>
          <a:p>
            <a:r>
              <a:rPr lang="cs-CZ" dirty="0">
                <a:latin typeface="Helvetica" pitchFamily="2" charset="0"/>
              </a:rPr>
              <a:t>Jsou stejně šťastní?/Mají stejný užitek?</a:t>
            </a:r>
          </a:p>
          <a:p>
            <a:endParaRPr lang="cs-CZ" dirty="0">
              <a:latin typeface="Helvetica" pitchFamily="2" charset="0"/>
            </a:endParaRPr>
          </a:p>
          <a:p>
            <a:r>
              <a:rPr lang="cs-CZ" dirty="0">
                <a:latin typeface="Helvetica" pitchFamily="2" charset="0"/>
              </a:rPr>
              <a:t>Podle </a:t>
            </a:r>
            <a:r>
              <a:rPr lang="cs-CZ" dirty="0" err="1">
                <a:latin typeface="Helvetica" pitchFamily="2" charset="0"/>
              </a:rPr>
              <a:t>Bernoulliho</a:t>
            </a:r>
            <a:r>
              <a:rPr lang="cs-CZ" dirty="0">
                <a:latin typeface="Helvetica" pitchFamily="2" charset="0"/>
              </a:rPr>
              <a:t> ano.</a:t>
            </a:r>
          </a:p>
          <a:p>
            <a:r>
              <a:rPr lang="cs-CZ" dirty="0">
                <a:latin typeface="Helvetica" pitchFamily="2" charset="0"/>
              </a:rPr>
              <a:t>Ale ve skutečnosti předpokládáme, že je Jack mnohem šťastnější.</a:t>
            </a:r>
          </a:p>
        </p:txBody>
      </p:sp>
    </p:spTree>
    <p:extLst>
      <p:ext uri="{BB962C8B-B14F-4D97-AF65-F5344CB8AC3E}">
        <p14:creationId xmlns:p14="http://schemas.microsoft.com/office/powerpoint/2010/main" val="1757590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19010"/>
            <a:ext cx="8229600" cy="6691051"/>
          </a:xfrm>
        </p:spPr>
        <p:txBody>
          <a:bodyPr>
            <a:normAutofit/>
          </a:bodyPr>
          <a:lstStyle/>
          <a:p>
            <a:r>
              <a:rPr lang="cs-CZ" dirty="0">
                <a:latin typeface="Helvetica" pitchFamily="2" charset="0"/>
              </a:rPr>
              <a:t>Lidé nehodnotí prospekty jako konečné stavy</a:t>
            </a:r>
          </a:p>
          <a:p>
            <a:r>
              <a:rPr lang="cs-CZ" dirty="0">
                <a:latin typeface="Helvetica" pitchFamily="2" charset="0"/>
              </a:rPr>
              <a:t> Kódují je jako </a:t>
            </a:r>
            <a:r>
              <a:rPr lang="cs-CZ" i="1" dirty="0">
                <a:latin typeface="Helvetica" pitchFamily="2" charset="0"/>
              </a:rPr>
              <a:t>ztráty</a:t>
            </a:r>
            <a:r>
              <a:rPr lang="cs-CZ" dirty="0">
                <a:latin typeface="Helvetica" pitchFamily="2" charset="0"/>
              </a:rPr>
              <a:t> nebo </a:t>
            </a:r>
            <a:r>
              <a:rPr lang="cs-CZ" i="1" dirty="0">
                <a:latin typeface="Helvetica" pitchFamily="2" charset="0"/>
              </a:rPr>
              <a:t>zisky. </a:t>
            </a:r>
            <a:r>
              <a:rPr lang="cs-CZ" dirty="0">
                <a:latin typeface="Helvetica" pitchFamily="2" charset="0"/>
              </a:rPr>
              <a:t>Psychologická hodnota zisků a ztrát klíčová v subjektivním vážení užitků.</a:t>
            </a:r>
          </a:p>
          <a:p>
            <a:r>
              <a:rPr lang="cs-CZ" b="1" i="1" dirty="0">
                <a:latin typeface="Helvetica" pitchFamily="2" charset="0"/>
              </a:rPr>
              <a:t>Referenční bod</a:t>
            </a:r>
            <a:r>
              <a:rPr lang="cs-CZ" i="1" dirty="0">
                <a:latin typeface="Helvetica" pitchFamily="2" charset="0"/>
              </a:rPr>
              <a:t>:</a:t>
            </a:r>
          </a:p>
          <a:p>
            <a:pPr lvl="1"/>
            <a:r>
              <a:rPr lang="cs-CZ" dirty="0">
                <a:latin typeface="Helvetica" pitchFamily="2" charset="0"/>
              </a:rPr>
              <a:t>Anthony má nyní 1 milion a Betty má 4 miliony. Je jim nabídnuto, aby si vybrali:</a:t>
            </a:r>
          </a:p>
          <a:p>
            <a:pPr lvl="1"/>
            <a:r>
              <a:rPr lang="cs-CZ" dirty="0">
                <a:latin typeface="Helvetica" pitchFamily="2" charset="0"/>
              </a:rPr>
              <a:t>Riskantní hru: 50:50 šance, že budou po hře vlastnit jeden milion nebo 4 miliony. NEBO</a:t>
            </a:r>
          </a:p>
          <a:p>
            <a:pPr lvl="1"/>
            <a:r>
              <a:rPr lang="cs-CZ" dirty="0">
                <a:latin typeface="Helvetica" pitchFamily="2" charset="0"/>
              </a:rPr>
              <a:t>Jistotu: budou mít 2 miliony</a:t>
            </a:r>
          </a:p>
          <a:p>
            <a:pPr lvl="1"/>
            <a:r>
              <a:rPr lang="cs-CZ" dirty="0">
                <a:latin typeface="Helvetica" pitchFamily="2" charset="0"/>
              </a:rPr>
              <a:t>Budou riskovat?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2702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89232"/>
            <a:ext cx="8229600" cy="6049443"/>
          </a:xfrm>
        </p:spPr>
        <p:txBody>
          <a:bodyPr>
            <a:normAutofit/>
          </a:bodyPr>
          <a:lstStyle/>
          <a:p>
            <a:endParaRPr lang="cs-CZ" i="1" dirty="0">
              <a:latin typeface="Helvetica" pitchFamily="2" charset="0"/>
            </a:endParaRPr>
          </a:p>
          <a:p>
            <a:r>
              <a:rPr lang="cs-CZ" b="1" i="1" dirty="0">
                <a:latin typeface="Helvetica" pitchFamily="2" charset="0"/>
              </a:rPr>
              <a:t>Averze ke ztrátě</a:t>
            </a:r>
            <a:r>
              <a:rPr lang="cs-CZ" dirty="0">
                <a:latin typeface="Helvetica" pitchFamily="2" charset="0"/>
              </a:rPr>
              <a:t>: Hrozba ztráty má větší psychologickou váhu než lákadlo zisku. Asymetrie negativních a pozitivních očekávání. Hrozby jsou urgentnější než příležitosti.</a:t>
            </a:r>
          </a:p>
          <a:p>
            <a:r>
              <a:rPr lang="cs-CZ" dirty="0">
                <a:latin typeface="Helvetica" pitchFamily="2" charset="0"/>
              </a:rPr>
              <a:t>Ztráty se zdají být větší než zisky stejné velikosti!</a:t>
            </a:r>
          </a:p>
          <a:p>
            <a:r>
              <a:rPr lang="cs-CZ" dirty="0">
                <a:latin typeface="Helvetica" pitchFamily="2" charset="0"/>
              </a:rPr>
              <a:t>Pozornost ke ztrátě je evoluční.</a:t>
            </a:r>
          </a:p>
          <a:p>
            <a:r>
              <a:rPr lang="cs-CZ" dirty="0">
                <a:latin typeface="Helvetica" pitchFamily="2" charset="0"/>
              </a:rPr>
              <a:t>Neradi riskujeme ztrátu, pokud jsou všechny možnosti špatné, raději riskujeme.</a:t>
            </a:r>
          </a:p>
        </p:txBody>
      </p:sp>
    </p:spTree>
    <p:extLst>
      <p:ext uri="{BB962C8B-B14F-4D97-AF65-F5344CB8AC3E}">
        <p14:creationId xmlns:p14="http://schemas.microsoft.com/office/powerpoint/2010/main" val="1321969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74639"/>
            <a:ext cx="8229600" cy="6246191"/>
          </a:xfrm>
        </p:spPr>
        <p:txBody>
          <a:bodyPr>
            <a:normAutofit/>
          </a:bodyPr>
          <a:lstStyle/>
          <a:p>
            <a:r>
              <a:rPr lang="cs-CZ" b="1" dirty="0"/>
              <a:t>Princip </a:t>
            </a:r>
            <a:r>
              <a:rPr lang="cs-CZ" b="1" i="1" dirty="0"/>
              <a:t>klesající citlivosti</a:t>
            </a:r>
            <a:r>
              <a:rPr lang="cs-CZ" dirty="0"/>
              <a:t>: Subjektivní rozdíl mezi 900$ a 1000$ je mnohem menší něž mezi 100$ a 200$. Projektuje se do klesající citlivosti k ziskům i na ztrátám.</a:t>
            </a:r>
          </a:p>
          <a:p>
            <a:r>
              <a:rPr lang="cs-CZ" i="1" u="sng" dirty="0"/>
              <a:t>Referenční bod, averze ke ztrátě, klesající citlivost </a:t>
            </a:r>
            <a:r>
              <a:rPr lang="cs-CZ" b="1" i="1" u="sng" dirty="0"/>
              <a:t>jsou základem PT</a:t>
            </a:r>
          </a:p>
          <a:p>
            <a:r>
              <a:rPr lang="cs-CZ" dirty="0"/>
              <a:t>Hodnocení zisků a ztrát ovlivňuje míru averze k riziku</a:t>
            </a:r>
          </a:p>
          <a:p>
            <a:r>
              <a:rPr lang="cs-CZ" b="1" i="1" dirty="0"/>
              <a:t>Tendence averze k riziku v prospektech vedoucích k zisku, tendence vyhledávat riziko v prospektech vedoucích ke ztrátě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802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Rámování</a:t>
            </a:r>
            <a:r>
              <a:rPr lang="en-US" dirty="0"/>
              <a:t> v PT</a:t>
            </a:r>
            <a:br>
              <a:rPr lang="cs-CZ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22498"/>
            <a:ext cx="8229600" cy="4803666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Teorie užitku mj. předpokládá:</a:t>
            </a:r>
          </a:p>
          <a:p>
            <a:pPr marL="457200" lvl="1" indent="0">
              <a:buNone/>
            </a:pPr>
            <a:r>
              <a:rPr lang="cs-CZ" i="1" dirty="0"/>
              <a:t>Dominance</a:t>
            </a:r>
            <a:r>
              <a:rPr lang="cs-CZ" dirty="0"/>
              <a:t>: Je-li jedno řešení lepší než jakékoliv jiné v jedné situaci a alespoň tak dobré jako ostatní v další situaci, bude vybráno toto dominantní řešení.</a:t>
            </a:r>
          </a:p>
          <a:p>
            <a:pPr marL="457200" lvl="1" indent="0">
              <a:buNone/>
            </a:pPr>
            <a:r>
              <a:rPr lang="cs-CZ" i="1" dirty="0"/>
              <a:t>Invariance</a:t>
            </a:r>
            <a:r>
              <a:rPr lang="cs-CZ" dirty="0"/>
              <a:t>: různá reprezentace stejného rozhodovacího problému by měla vyústit ve stejné preference. Preference mezi alternativami je nezávislá na jejich popisu. </a:t>
            </a:r>
          </a:p>
        </p:txBody>
      </p:sp>
    </p:spTree>
    <p:extLst>
      <p:ext uri="{BB962C8B-B14F-4D97-AF65-F5344CB8AC3E}">
        <p14:creationId xmlns:p14="http://schemas.microsoft.com/office/powerpoint/2010/main" val="260331916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</TotalTime>
  <Words>1887</Words>
  <Application>Microsoft Office PowerPoint</Application>
  <PresentationFormat>Širokoúhlá obrazovka</PresentationFormat>
  <Paragraphs>230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Helvetica</vt:lpstr>
      <vt:lpstr>Motiv Office</vt:lpstr>
      <vt:lpstr>Behaviorální teorie her II. Rámování a teorie prospektů a kulturní rozdíly</vt:lpstr>
      <vt:lpstr>Prospektová teorie a rámování</vt:lpstr>
      <vt:lpstr>Prospektová teorie</vt:lpstr>
      <vt:lpstr>Co ovlivňuje naše rozhodování o prospektech</vt:lpstr>
      <vt:lpstr>Prospektová teorie</vt:lpstr>
      <vt:lpstr>Prezentace aplikace PowerPoint</vt:lpstr>
      <vt:lpstr>Prezentace aplikace PowerPoint</vt:lpstr>
      <vt:lpstr>Prezentace aplikace PowerPoint</vt:lpstr>
      <vt:lpstr>Rámování v PT </vt:lpstr>
      <vt:lpstr>Prezentace aplikace PowerPoint</vt:lpstr>
      <vt:lpstr>Framing effect</vt:lpstr>
      <vt:lpstr>Prezentace aplikace PowerPoint</vt:lpstr>
      <vt:lpstr>Teorie framingu</vt:lpstr>
      <vt:lpstr>Rámování 1</vt:lpstr>
      <vt:lpstr>Rámování 2</vt:lpstr>
      <vt:lpstr>Prezentace aplikace PowerPoint</vt:lpstr>
      <vt:lpstr>Prezentace aplikace PowerPoint</vt:lpstr>
      <vt:lpstr>Prezentace aplikace PowerPoint</vt:lpstr>
      <vt:lpstr>Kulturně podmíněné chování?</vt:lpstr>
      <vt:lpstr>Kulturně podmíněné chování</vt:lpstr>
      <vt:lpstr>Má kultura v dnešní době význam?</vt:lpstr>
      <vt:lpstr>Vývoj k postmoderní společnosti</vt:lpstr>
      <vt:lpstr>Inglehart a Baker 2000</vt:lpstr>
      <vt:lpstr>Hodnotová mapa</vt:lpstr>
      <vt:lpstr>Vliv ekonomiky?</vt:lpstr>
      <vt:lpstr>Kulturní vlivy?</vt:lpstr>
      <vt:lpstr>Kulturní vliv podle Ingleharta</vt:lpstr>
      <vt:lpstr>Stabilita kulturních vlivů</vt:lpstr>
      <vt:lpstr>Nisbett et al. 2000</vt:lpstr>
      <vt:lpstr>Roth et al.: Jerusalem, Lublaň, Pittsbourgh, Tokyo</vt:lpstr>
      <vt:lpstr>Cross-cultural differences: ULTIMATUM Oosterbeek, Sloop, van de Kuilen 2004</vt:lpstr>
      <vt:lpstr>Cross-cultural differences: ULTIMATUM Oosterbeek, Sloop, van de Kuilen 2004</vt:lpstr>
      <vt:lpstr>Prezentace aplikace PowerPoint</vt:lpstr>
      <vt:lpstr>In search of Homo Economicus (Henrich et al. 2001)</vt:lpstr>
      <vt:lpstr>In search of Homo Economicus</vt:lpstr>
      <vt:lpstr>Prezentace aplikace PowerPoint</vt:lpstr>
      <vt:lpstr>In search of Homo Economicus</vt:lpstr>
      <vt:lpstr>Kulturní vlivy</vt:lpstr>
      <vt:lpstr>Závěrem: kam to dál rozvíjet</vt:lpstr>
      <vt:lpstr>Propojení s evoluční biologií</vt:lpstr>
    </vt:vector>
  </TitlesOfParts>
  <Company>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Behaviorální teorie her II.</dc:title>
  <dc:creator>Roman Chytilek</dc:creator>
  <cp:lastModifiedBy>Roman Chytilek</cp:lastModifiedBy>
  <cp:revision>28</cp:revision>
  <dcterms:created xsi:type="dcterms:W3CDTF">2019-05-09T08:13:40Z</dcterms:created>
  <dcterms:modified xsi:type="dcterms:W3CDTF">2021-05-18T08:54:29Z</dcterms:modified>
</cp:coreProperties>
</file>