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78" r:id="rId4"/>
    <p:sldId id="279" r:id="rId5"/>
    <p:sldId id="280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52556E-BC63-44DB-ACDD-05EA87BF95D6}" v="1" dt="2020-03-27T11:06:36.5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207154-DDAC-4894-995D-4F5540822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E0023BF-F26F-4956-AB96-031B91FE1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55485E-4AC8-4E62-93A1-EB447A992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ECD3-2F53-445F-8EEA-71B32DE4FABA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A97B3D-BE84-4A6C-B090-FDABD74DA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EC647C-6A8A-48A4-8C9A-616B836A7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2FD8-68B2-451E-B937-8ACFF45009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9584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EA211F-A9C0-4E71-B7AB-DFBF125D7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4B2516A-5952-4EAF-9F20-655F9EDF7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845715-C968-4BA4-A3FD-2C5B748E2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ECD3-2F53-445F-8EEA-71B32DE4FABA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4D3A15-AB9E-4716-8A10-612D24581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8BE7E9-0288-43C3-A33A-07F5B0C7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2FD8-68B2-451E-B937-8ACFF45009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112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BC24499-6CD3-4879-A618-E1E1CC801B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0135E99-3506-421B-ADBA-B8356CF8D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16AE99-DC16-430F-9632-8ED49469D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ECD3-2F53-445F-8EEA-71B32DE4FABA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FED709-119E-4D34-B79B-E7FAB6A2F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EAAB7E-8B5E-48E6-939A-F8996566E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2FD8-68B2-451E-B937-8ACFF45009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28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098DE8-2BFD-437C-95C7-31A68D72C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54C72B-9FC1-4782-94C4-8512E0E65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2A1CAA-8A4B-4646-88E6-44105281C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ECD3-2F53-445F-8EEA-71B32DE4FABA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B968A1-627D-4234-8CAD-B240FE8D2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B1D524-5CC3-4C13-B4A5-45FF5D6A6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2FD8-68B2-451E-B937-8ACFF45009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2090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A6158C-9882-44BC-89EA-4AD1E0A00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B29E8D3-5349-4C27-8468-A14DBD3AC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442F00-4B87-470E-873A-AFFF9C2B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ECD3-2F53-445F-8EEA-71B32DE4FABA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AB31C56-CA4D-4706-A11D-68304C4F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FD205C-7BDF-4540-9F48-1FB3B3E5A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2FD8-68B2-451E-B937-8ACFF45009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2926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0035D6-EC76-4BB1-AFBE-1A960A253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EB24DA-9913-49DA-9F19-717C4047EF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36E23F0-053B-44A7-B00D-7AC511D6E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2D6A7CF-3346-4A1B-B25D-02B849504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ECD3-2F53-445F-8EEA-71B32DE4FABA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97BDD69-AE5F-4B52-94AC-4ADF52E3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F4A9827-7A92-4E66-B5B7-D21E4DAC6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2FD8-68B2-451E-B937-8ACFF45009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032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F1A2F1-FE6E-4937-B965-76F39BE94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9660F7-45C5-4B9F-A3FC-963FB813B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06E9339-2DD6-405C-B12B-8E2105B4DF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6FBAEAB-B9ED-4C55-A40E-99A755B93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BEDF9CA-9224-4327-9510-26D2A4780A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FB58EB1-10E5-4E88-9E35-88CB86E17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ECD3-2F53-445F-8EEA-71B32DE4FABA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B70114C-0C73-4E9E-8519-BC982D1A9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7964913-68BB-444D-9100-ED3269028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2FD8-68B2-451E-B937-8ACFF45009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07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28DC75-57CA-406A-9A19-FD402C3AC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8EF1DBB-B8B3-436D-AAFD-0E4778C46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ECD3-2F53-445F-8EEA-71B32DE4FABA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44EEA35-490B-4B4D-9A29-1360DA95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93A9538-64AC-46D7-B05B-51415759E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2FD8-68B2-451E-B937-8ACFF45009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034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99F55FC-66AA-4E00-A8F2-01503E1D5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ECD3-2F53-445F-8EEA-71B32DE4FABA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197F751-170A-4169-81A3-D1B48EC08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EA1CE4-B811-4B21-B278-FF3A23FA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2FD8-68B2-451E-B937-8ACFF45009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3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1AC515-89B8-4811-AEC3-7774F0386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186E91-92D1-4C7E-A1EC-AFD0B9952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33826EA-274B-4866-95D3-3FA9DB1F97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64B229-D17B-4F8A-B3E8-D4C4BF37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ECD3-2F53-445F-8EEA-71B32DE4FABA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9190E77-2D51-47C1-97B8-483076629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4288FB6-F954-4E14-AAAB-736D1D1DC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2FD8-68B2-451E-B937-8ACFF45009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15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47C939-BF0D-43A0-B37C-A4089ACB8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003F2D3-B6AB-42D1-8555-7822ACBA07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60F843C-9042-49FD-BC26-FAED611C4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E80285-4AE4-46A6-8CA5-4405C3FC5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5ECD3-2F53-445F-8EEA-71B32DE4FABA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2C6F7A9-1912-497E-A5DF-89EDC0D1E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E47E833-FB84-408F-87A7-89931507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92FD8-68B2-451E-B937-8ACFF45009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415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F2D86E7-4865-46DC-A69A-619DEE787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21BAF9-AF36-42C2-8C6C-283749B6F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EE24DF-B9EC-4FDD-BB37-FA360E816D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5ECD3-2F53-445F-8EEA-71B32DE4FABA}" type="datetimeFigureOut">
              <a:rPr lang="cs-CZ" smtClean="0"/>
              <a:t>26.03.2020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467048-512A-42B8-B368-094584E56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C087F2-D2B7-4CA3-A2BF-842592A028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92FD8-68B2-451E-B937-8ACFF450098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806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3442394"/>
          </a:xfrm>
        </p:spPr>
        <p:txBody>
          <a:bodyPr/>
          <a:lstStyle/>
          <a:p>
            <a:r>
              <a:rPr lang="cs-CZ" dirty="0"/>
              <a:t>Vážení dat</a:t>
            </a:r>
          </a:p>
        </p:txBody>
      </p:sp>
      <p:pic>
        <p:nvPicPr>
          <p:cNvPr id="3" name="Zvuk 2">
            <a:hlinkClick r:id="" action="ppaction://media"/>
            <a:extLst>
              <a:ext uri="{FF2B5EF4-FFF2-40B4-BE49-F238E27FC236}">
                <a16:creationId xmlns:a16="http://schemas.microsoft.com/office/drawing/2014/main" id="{A13001EB-09C6-43B1-A557-12BDFB0294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96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08"/>
    </mc:Choice>
    <mc:Fallback>
      <p:transition spd="slow" advTm="92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1FC1D67-ABA7-4B31-96D4-A6F6C7EFD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4384" y="868161"/>
            <a:ext cx="6866215" cy="598983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1D8C49C-E28B-4F0E-97BD-FBCEF6D03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vážení dat?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FF30F8-E40A-4E9D-8125-F21107D24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60924"/>
            <a:ext cx="10889202" cy="4351338"/>
          </a:xfrm>
        </p:spPr>
        <p:txBody>
          <a:bodyPr/>
          <a:lstStyle/>
          <a:p>
            <a:r>
              <a:rPr lang="cs-CZ" sz="2400" dirty="0"/>
              <a:t>Jihomoravský kraj</a:t>
            </a:r>
          </a:p>
          <a:p>
            <a:pPr lvl="1"/>
            <a:r>
              <a:rPr lang="cs-CZ" dirty="0"/>
              <a:t>Nejmenší obec: </a:t>
            </a:r>
            <a:r>
              <a:rPr lang="cs-CZ" dirty="0" err="1"/>
              <a:t>Říkonín</a:t>
            </a:r>
            <a:r>
              <a:rPr lang="cs-CZ" dirty="0"/>
              <a:t>, 33 obyvatel</a:t>
            </a:r>
          </a:p>
          <a:p>
            <a:pPr lvl="1"/>
            <a:r>
              <a:rPr lang="cs-CZ" dirty="0"/>
              <a:t>Největší obec: Brno, cca 380 000 obyv.</a:t>
            </a:r>
          </a:p>
          <a:p>
            <a:r>
              <a:rPr lang="cs-CZ" sz="2400" dirty="0"/>
              <a:t>Bez vážení dat znamená procento </a:t>
            </a:r>
            <a:br>
              <a:rPr lang="cs-CZ" sz="2400" dirty="0"/>
            </a:br>
            <a:r>
              <a:rPr lang="cs-CZ" sz="2400" dirty="0"/>
              <a:t>voličů totéž co procento voličů v Brně</a:t>
            </a:r>
          </a:p>
          <a:p>
            <a:r>
              <a:rPr lang="cs-CZ" sz="2400" dirty="0"/>
              <a:t>Pro volební výsledek to ale není totéž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5734F83-BE44-4506-A4CA-FE3B707DB9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745" y="4997076"/>
            <a:ext cx="1638442" cy="1310754"/>
          </a:xfrm>
          <a:prstGeom prst="rect">
            <a:avLst/>
          </a:prstGeom>
        </p:spPr>
      </p:pic>
      <p:pic>
        <p:nvPicPr>
          <p:cNvPr id="7" name="Zvuk 6">
            <a:hlinkClick r:id="" action="ppaction://media"/>
            <a:extLst>
              <a:ext uri="{FF2B5EF4-FFF2-40B4-BE49-F238E27FC236}">
                <a16:creationId xmlns:a16="http://schemas.microsoft.com/office/drawing/2014/main" id="{4E9147F1-E8B1-4111-B8DC-E8BC1FC836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32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667"/>
    </mc:Choice>
    <mc:Fallback>
      <p:transition spd="slow" advTm="1166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váhy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Možnost vážit populací obce (buďto počet obyvatel, nebo v našem případě lépe počet voličů)</a:t>
            </a:r>
          </a:p>
          <a:p>
            <a:pPr lvl="1"/>
            <a:r>
              <a:rPr lang="cs-CZ" dirty="0"/>
              <a:t>Zkresluje hodnoty standardní chyby (ta nás sice moc nezajímá, ale pro jistotu)</a:t>
            </a:r>
          </a:p>
          <a:p>
            <a:r>
              <a:rPr lang="cs-CZ" dirty="0"/>
              <a:t>Vhodný způsob: podíl obce na voličích-obyvatelstvu obvodu</a:t>
            </a:r>
          </a:p>
          <a:p>
            <a:pPr lvl="1"/>
            <a:r>
              <a:rPr lang="cs-CZ" dirty="0"/>
              <a:t> suma sloupce voličů nebo obyvatelstva</a:t>
            </a:r>
          </a:p>
          <a:p>
            <a:pPr lvl="1"/>
            <a:r>
              <a:rPr lang="cs-CZ" dirty="0"/>
              <a:t> vydělení počtu voličů-obyvatel obce sumou za celý obvod</a:t>
            </a:r>
          </a:p>
          <a:p>
            <a:pPr lvl="1"/>
            <a:r>
              <a:rPr lang="cs-CZ" dirty="0"/>
              <a:t>Součet je 1</a:t>
            </a:r>
          </a:p>
          <a:p>
            <a:pPr lvl="1"/>
            <a:r>
              <a:rPr lang="cs-CZ" dirty="0"/>
              <a:t>Vynásobení počtem obcí v kraji (např. 500 obcí)</a:t>
            </a:r>
          </a:p>
          <a:p>
            <a:pPr marL="457200" lvl="1" indent="0">
              <a:buNone/>
            </a:pPr>
            <a:r>
              <a:rPr lang="cs-CZ" dirty="0"/>
              <a:t>      v </a:t>
            </a:r>
            <a:r>
              <a:rPr lang="cs-CZ" dirty="0" err="1"/>
              <a:t>excelu</a:t>
            </a:r>
            <a:r>
              <a:rPr lang="cs-CZ" dirty="0"/>
              <a:t>: </a:t>
            </a:r>
            <a:r>
              <a:rPr lang="cs-CZ" dirty="0" err="1"/>
              <a:t>vaha</a:t>
            </a:r>
            <a:r>
              <a:rPr lang="cs-CZ" dirty="0"/>
              <a:t> = a2/</a:t>
            </a:r>
            <a:r>
              <a:rPr lang="en-US" dirty="0"/>
              <a:t>$</a:t>
            </a:r>
            <a:r>
              <a:rPr lang="cs-CZ" dirty="0"/>
              <a:t>a</a:t>
            </a:r>
            <a:r>
              <a:rPr lang="en-US" dirty="0"/>
              <a:t>$</a:t>
            </a:r>
            <a:r>
              <a:rPr lang="cs-CZ" dirty="0"/>
              <a:t>501*500, kde </a:t>
            </a:r>
            <a:r>
              <a:rPr lang="en-US" dirty="0"/>
              <a:t>$</a:t>
            </a:r>
            <a:r>
              <a:rPr lang="cs-CZ" dirty="0"/>
              <a:t>a</a:t>
            </a:r>
            <a:r>
              <a:rPr lang="en-US" dirty="0"/>
              <a:t>$</a:t>
            </a:r>
            <a:r>
              <a:rPr lang="cs-CZ" dirty="0"/>
              <a:t>501 je suma voličů</a:t>
            </a:r>
          </a:p>
          <a:p>
            <a:pPr marL="457200" lvl="1" indent="0">
              <a:buNone/>
            </a:pPr>
            <a:r>
              <a:rPr lang="cs-CZ" dirty="0"/>
              <a:t>      v </a:t>
            </a:r>
            <a:r>
              <a:rPr lang="cs-CZ" dirty="0" err="1"/>
              <a:t>spss</a:t>
            </a:r>
            <a:r>
              <a:rPr lang="cs-CZ" dirty="0"/>
              <a:t>: </a:t>
            </a:r>
            <a:r>
              <a:rPr lang="cs-CZ" dirty="0" err="1"/>
              <a:t>transform</a:t>
            </a:r>
            <a:r>
              <a:rPr lang="cs-CZ" dirty="0"/>
              <a:t> -&gt; </a:t>
            </a:r>
            <a:r>
              <a:rPr lang="cs-CZ" dirty="0" err="1"/>
              <a:t>compute</a:t>
            </a:r>
            <a:r>
              <a:rPr lang="cs-CZ" dirty="0"/>
              <a:t> </a:t>
            </a:r>
            <a:r>
              <a:rPr lang="cs-CZ" dirty="0" err="1"/>
              <a:t>vaha</a:t>
            </a:r>
            <a:r>
              <a:rPr lang="cs-CZ" dirty="0"/>
              <a:t> = volici08/suma volici*50 (viz </a:t>
            </a:r>
            <a:r>
              <a:rPr lang="cs-CZ" dirty="0" err="1"/>
              <a:t>klikací</a:t>
            </a:r>
            <a:r>
              <a:rPr lang="cs-CZ" dirty="0"/>
              <a:t> návod)</a:t>
            </a:r>
          </a:p>
          <a:p>
            <a:pPr marL="457200" lvl="1" indent="0">
              <a:buNone/>
            </a:pPr>
            <a:r>
              <a:rPr lang="cs-CZ" dirty="0"/>
              <a:t>Počet případů ve vážené analýze odpovídá reálnému počtu obcí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r>
              <a:rPr lang="cs-CZ" dirty="0"/>
              <a:t>    </a:t>
            </a:r>
          </a:p>
        </p:txBody>
      </p:sp>
      <p:pic>
        <p:nvPicPr>
          <p:cNvPr id="4" name="Zvuk 3">
            <a:hlinkClick r:id="" action="ppaction://media"/>
            <a:extLst>
              <a:ext uri="{FF2B5EF4-FFF2-40B4-BE49-F238E27FC236}">
                <a16:creationId xmlns:a16="http://schemas.microsoft.com/office/drawing/2014/main" id="{0BDCEF0F-38B9-48E4-9B66-136F3BDE45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0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336"/>
    </mc:Choice>
    <mc:Fallback>
      <p:transition spd="slow" advTm="149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Použití váhy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Data – </a:t>
            </a:r>
            <a:r>
              <a:rPr lang="cs-CZ" dirty="0" err="1"/>
              <a:t>weight</a:t>
            </a:r>
            <a:r>
              <a:rPr lang="cs-CZ" dirty="0"/>
              <a:t> </a:t>
            </a:r>
            <a:r>
              <a:rPr lang="cs-CZ" dirty="0" err="1"/>
              <a:t>cases</a:t>
            </a:r>
            <a:r>
              <a:rPr lang="cs-CZ" dirty="0"/>
              <a:t> (úplně dole) </a:t>
            </a:r>
          </a:p>
          <a:p>
            <a:r>
              <a:rPr lang="cs-CZ" dirty="0" err="1"/>
              <a:t>Weight</a:t>
            </a:r>
            <a:r>
              <a:rPr lang="cs-CZ" dirty="0"/>
              <a:t> </a:t>
            </a:r>
            <a:r>
              <a:rPr lang="cs-CZ" dirty="0" err="1"/>
              <a:t>cases</a:t>
            </a:r>
            <a:r>
              <a:rPr lang="cs-CZ" dirty="0"/>
              <a:t> by – do pole </a:t>
            </a:r>
            <a:r>
              <a:rPr lang="cs-CZ" dirty="0" err="1"/>
              <a:t>Frequency</a:t>
            </a:r>
            <a:r>
              <a:rPr lang="cs-CZ" dirty="0"/>
              <a:t> </a:t>
            </a:r>
            <a:r>
              <a:rPr lang="cs-CZ" dirty="0" err="1"/>
              <a:t>variable</a:t>
            </a:r>
            <a:r>
              <a:rPr lang="cs-CZ" dirty="0"/>
              <a:t> vložte proměnnou </a:t>
            </a:r>
            <a:r>
              <a:rPr lang="cs-CZ" dirty="0" err="1"/>
              <a:t>vaha</a:t>
            </a:r>
            <a:r>
              <a:rPr lang="cs-CZ" dirty="0"/>
              <a:t> - Ok</a:t>
            </a:r>
          </a:p>
        </p:txBody>
      </p:sp>
      <p:pic>
        <p:nvPicPr>
          <p:cNvPr id="4" name="Zvuk 3">
            <a:hlinkClick r:id="" action="ppaction://media"/>
            <a:extLst>
              <a:ext uri="{FF2B5EF4-FFF2-40B4-BE49-F238E27FC236}">
                <a16:creationId xmlns:a16="http://schemas.microsoft.com/office/drawing/2014/main" id="{6D6D9FB8-5CAA-469C-8DF4-38E1FEDBE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82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642"/>
    </mc:Choice>
    <mc:Fallback>
      <p:transition spd="slow" advTm="76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Důsledky použit vah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Spočítané charakteristiky jsou blíže „realitě“</a:t>
            </a:r>
          </a:p>
          <a:p>
            <a:r>
              <a:rPr lang="cs-CZ" dirty="0"/>
              <a:t>Situace ve městě s 10 000 obyvateli má pro výsledky stejný dopad jako situace v 10 obcích s 1000 obyvateli nebo ve 100 obcích se 100 obyvateli</a:t>
            </a:r>
          </a:p>
          <a:p>
            <a:r>
              <a:rPr lang="cs-CZ" dirty="0"/>
              <a:t>Bez vah analýzy odráží spíše situaci malých obcích, kterých je sice mnoho, ale vzhledem k počtu voličů nemusí být pro podporu strany důležité</a:t>
            </a:r>
          </a:p>
        </p:txBody>
      </p:sp>
    </p:spTree>
    <p:extLst>
      <p:ext uri="{BB962C8B-B14F-4D97-AF65-F5344CB8AC3E}">
        <p14:creationId xmlns:p14="http://schemas.microsoft.com/office/powerpoint/2010/main" val="24311207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254</Words>
  <Application>Microsoft Office PowerPoint</Application>
  <PresentationFormat>Širokoúhlá obrazovka</PresentationFormat>
  <Paragraphs>27</Paragraphs>
  <Slides>5</Slides>
  <Notes>0</Notes>
  <HiddenSlides>0</HiddenSlides>
  <MMClips>4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Motiv Office</vt:lpstr>
      <vt:lpstr>Vážení dat</vt:lpstr>
      <vt:lpstr>Co je to vážení dat?</vt:lpstr>
      <vt:lpstr>Výpočet váhy </vt:lpstr>
      <vt:lpstr>Použití váhy</vt:lpstr>
      <vt:lpstr>Důsledky použit vah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Vážení dat</dc:title>
  <dc:creator>Petr Voda</dc:creator>
  <cp:lastModifiedBy>Petr Voda</cp:lastModifiedBy>
  <cp:revision>3</cp:revision>
  <dcterms:created xsi:type="dcterms:W3CDTF">2020-03-26T20:56:44Z</dcterms:created>
  <dcterms:modified xsi:type="dcterms:W3CDTF">2020-03-27T11:07:27Z</dcterms:modified>
</cp:coreProperties>
</file>