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3"/>
  </p:notesMasterIdLst>
  <p:sldIdLst>
    <p:sldId id="256" r:id="rId2"/>
    <p:sldId id="257" r:id="rId3"/>
    <p:sldId id="290" r:id="rId4"/>
    <p:sldId id="302" r:id="rId5"/>
    <p:sldId id="291" r:id="rId6"/>
    <p:sldId id="292" r:id="rId7"/>
    <p:sldId id="261" r:id="rId8"/>
    <p:sldId id="282" r:id="rId9"/>
    <p:sldId id="281" r:id="rId10"/>
    <p:sldId id="293" r:id="rId11"/>
    <p:sldId id="294" r:id="rId12"/>
    <p:sldId id="295" r:id="rId13"/>
    <p:sldId id="298" r:id="rId14"/>
    <p:sldId id="296" r:id="rId15"/>
    <p:sldId id="300" r:id="rId16"/>
    <p:sldId id="299" r:id="rId17"/>
    <p:sldId id="349" r:id="rId18"/>
    <p:sldId id="289" r:id="rId19"/>
    <p:sldId id="297" r:id="rId20"/>
    <p:sldId id="259" r:id="rId21"/>
    <p:sldId id="283" r:id="rId22"/>
    <p:sldId id="284" r:id="rId23"/>
    <p:sldId id="285" r:id="rId24"/>
    <p:sldId id="287" r:id="rId25"/>
    <p:sldId id="286" r:id="rId26"/>
    <p:sldId id="301" r:id="rId27"/>
    <p:sldId id="288" r:id="rId28"/>
    <p:sldId id="258" r:id="rId29"/>
    <p:sldId id="262" r:id="rId30"/>
    <p:sldId id="260" r:id="rId31"/>
    <p:sldId id="263" r:id="rId32"/>
    <p:sldId id="264" r:id="rId33"/>
    <p:sldId id="265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4" r:id="rId54"/>
    <p:sldId id="335" r:id="rId55"/>
    <p:sldId id="333" r:id="rId56"/>
    <p:sldId id="336" r:id="rId57"/>
    <p:sldId id="347" r:id="rId58"/>
    <p:sldId id="348" r:id="rId59"/>
    <p:sldId id="337" r:id="rId60"/>
    <p:sldId id="343" r:id="rId61"/>
    <p:sldId id="342" r:id="rId62"/>
    <p:sldId id="344" r:id="rId63"/>
    <p:sldId id="345" r:id="rId64"/>
    <p:sldId id="346" r:id="rId65"/>
    <p:sldId id="338" r:id="rId66"/>
    <p:sldId id="339" r:id="rId67"/>
    <p:sldId id="341" r:id="rId68"/>
    <p:sldId id="340" r:id="rId69"/>
    <p:sldId id="311" r:id="rId70"/>
    <p:sldId id="266" r:id="rId71"/>
    <p:sldId id="303" r:id="rId72"/>
    <p:sldId id="312" r:id="rId73"/>
    <p:sldId id="267" r:id="rId74"/>
    <p:sldId id="279" r:id="rId75"/>
    <p:sldId id="304" r:id="rId76"/>
    <p:sldId id="277" r:id="rId77"/>
    <p:sldId id="305" r:id="rId78"/>
    <p:sldId id="278" r:id="rId79"/>
    <p:sldId id="270" r:id="rId80"/>
    <p:sldId id="272" r:id="rId81"/>
    <p:sldId id="307" r:id="rId82"/>
    <p:sldId id="273" r:id="rId83"/>
    <p:sldId id="274" r:id="rId84"/>
    <p:sldId id="275" r:id="rId85"/>
    <p:sldId id="276" r:id="rId86"/>
    <p:sldId id="308" r:id="rId87"/>
    <p:sldId id="309" r:id="rId88"/>
    <p:sldId id="269" r:id="rId89"/>
    <p:sldId id="310" r:id="rId90"/>
    <p:sldId id="271" r:id="rId91"/>
    <p:sldId id="313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 Chytilek" initials="RC" lastIdx="1" clrIdx="0">
    <p:extLst>
      <p:ext uri="{19B8F6BF-5375-455C-9EA6-DF929625EA0E}">
        <p15:presenceInfo xmlns:p15="http://schemas.microsoft.com/office/powerpoint/2012/main" userId="Roman Chytil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Sta&#382;en&#233;%20soubory\Simul&#225;cia%206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Súhrn výsledkov</a:t>
            </a:r>
            <a:r>
              <a:rPr lang="cs-CZ" baseline="0"/>
              <a:t> predikcií</a:t>
            </a:r>
            <a:endParaRPr lang="cs-CZ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368234962365242"/>
          <c:y val="0.14980925713641405"/>
          <c:w val="0.73953033556755821"/>
          <c:h val="0.78638277613866281"/>
        </c:manualLayout>
      </c:layout>
      <c:lineChart>
        <c:grouping val="standard"/>
        <c:varyColors val="0"/>
        <c:ser>
          <c:idx val="0"/>
          <c:order val="0"/>
          <c:tx>
            <c:strRef>
              <c:f>Forecast_All!$A$1</c:f>
              <c:strCache>
                <c:ptCount val="1"/>
                <c:pt idx="0">
                  <c:v>Sim 1</c:v>
                </c:pt>
              </c:strCache>
            </c:strRef>
          </c:tx>
          <c:marker>
            <c:symbol val="none"/>
          </c:marker>
          <c:val>
            <c:numRef>
              <c:f>Forecast_All!$B$1:$BI$1</c:f>
              <c:numCache>
                <c:formatCode>General</c:formatCode>
                <c:ptCount val="60"/>
                <c:pt idx="0">
                  <c:v>42.03</c:v>
                </c:pt>
                <c:pt idx="1">
                  <c:v>42.37</c:v>
                </c:pt>
                <c:pt idx="2">
                  <c:v>42.379999999999995</c:v>
                </c:pt>
                <c:pt idx="3">
                  <c:v>42.8</c:v>
                </c:pt>
                <c:pt idx="4">
                  <c:v>42.59</c:v>
                </c:pt>
                <c:pt idx="5">
                  <c:v>42.86</c:v>
                </c:pt>
                <c:pt idx="6">
                  <c:v>43.54</c:v>
                </c:pt>
                <c:pt idx="7">
                  <c:v>44.55</c:v>
                </c:pt>
                <c:pt idx="8">
                  <c:v>45.349999999999994</c:v>
                </c:pt>
                <c:pt idx="9">
                  <c:v>45.86</c:v>
                </c:pt>
                <c:pt idx="10">
                  <c:v>46.01</c:v>
                </c:pt>
                <c:pt idx="11">
                  <c:v>46.08</c:v>
                </c:pt>
                <c:pt idx="12">
                  <c:v>46.2</c:v>
                </c:pt>
                <c:pt idx="13">
                  <c:v>46.7</c:v>
                </c:pt>
                <c:pt idx="14">
                  <c:v>47.43</c:v>
                </c:pt>
                <c:pt idx="15">
                  <c:v>48.32</c:v>
                </c:pt>
                <c:pt idx="16">
                  <c:v>49.14</c:v>
                </c:pt>
                <c:pt idx="17">
                  <c:v>50.2</c:v>
                </c:pt>
                <c:pt idx="18">
                  <c:v>51.44</c:v>
                </c:pt>
                <c:pt idx="19">
                  <c:v>52.790000000000013</c:v>
                </c:pt>
                <c:pt idx="20">
                  <c:v>53.839999999999996</c:v>
                </c:pt>
                <c:pt idx="21">
                  <c:v>54.620000000000012</c:v>
                </c:pt>
                <c:pt idx="22">
                  <c:v>55.33</c:v>
                </c:pt>
                <c:pt idx="23">
                  <c:v>55.97</c:v>
                </c:pt>
                <c:pt idx="24">
                  <c:v>56.59</c:v>
                </c:pt>
                <c:pt idx="25">
                  <c:v>57.17</c:v>
                </c:pt>
                <c:pt idx="26">
                  <c:v>57.720000000000013</c:v>
                </c:pt>
                <c:pt idx="27">
                  <c:v>58.28</c:v>
                </c:pt>
                <c:pt idx="28">
                  <c:v>58.71</c:v>
                </c:pt>
                <c:pt idx="29">
                  <c:v>59.03</c:v>
                </c:pt>
                <c:pt idx="30">
                  <c:v>59.2</c:v>
                </c:pt>
                <c:pt idx="31">
                  <c:v>59.190000000000012</c:v>
                </c:pt>
                <c:pt idx="32">
                  <c:v>58.94</c:v>
                </c:pt>
                <c:pt idx="33">
                  <c:v>58.5</c:v>
                </c:pt>
                <c:pt idx="34">
                  <c:v>58</c:v>
                </c:pt>
                <c:pt idx="35">
                  <c:v>57.56</c:v>
                </c:pt>
                <c:pt idx="36">
                  <c:v>57.14</c:v>
                </c:pt>
                <c:pt idx="37">
                  <c:v>56.720000000000013</c:v>
                </c:pt>
                <c:pt idx="38">
                  <c:v>56.309999999999995</c:v>
                </c:pt>
                <c:pt idx="39">
                  <c:v>55.99</c:v>
                </c:pt>
                <c:pt idx="40">
                  <c:v>55.75</c:v>
                </c:pt>
                <c:pt idx="41">
                  <c:v>55.57</c:v>
                </c:pt>
                <c:pt idx="42">
                  <c:v>55.43</c:v>
                </c:pt>
                <c:pt idx="43">
                  <c:v>55.33</c:v>
                </c:pt>
                <c:pt idx="44">
                  <c:v>55.25</c:v>
                </c:pt>
                <c:pt idx="45">
                  <c:v>55.2</c:v>
                </c:pt>
                <c:pt idx="46">
                  <c:v>55.15</c:v>
                </c:pt>
                <c:pt idx="47">
                  <c:v>55.13</c:v>
                </c:pt>
                <c:pt idx="48">
                  <c:v>55.13</c:v>
                </c:pt>
                <c:pt idx="49">
                  <c:v>55.14</c:v>
                </c:pt>
                <c:pt idx="50">
                  <c:v>55.160000000000011</c:v>
                </c:pt>
                <c:pt idx="51">
                  <c:v>55.160000000000011</c:v>
                </c:pt>
                <c:pt idx="52">
                  <c:v>55.18</c:v>
                </c:pt>
                <c:pt idx="53">
                  <c:v>55.190000000000012</c:v>
                </c:pt>
                <c:pt idx="54">
                  <c:v>55.2</c:v>
                </c:pt>
                <c:pt idx="55">
                  <c:v>55.17</c:v>
                </c:pt>
                <c:pt idx="56">
                  <c:v>55.14</c:v>
                </c:pt>
                <c:pt idx="57">
                  <c:v>55.08</c:v>
                </c:pt>
                <c:pt idx="58">
                  <c:v>55.02</c:v>
                </c:pt>
                <c:pt idx="59">
                  <c:v>54.96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AD-4EC4-B583-07417AFC0B48}"/>
            </c:ext>
          </c:extLst>
        </c:ser>
        <c:ser>
          <c:idx val="1"/>
          <c:order val="1"/>
          <c:tx>
            <c:strRef>
              <c:f>Forecast_All!$A$2</c:f>
              <c:strCache>
                <c:ptCount val="1"/>
                <c:pt idx="0">
                  <c:v>Sim 2</c:v>
                </c:pt>
              </c:strCache>
            </c:strRef>
          </c:tx>
          <c:marker>
            <c:symbol val="none"/>
          </c:marker>
          <c:val>
            <c:numRef>
              <c:f>Forecast_All!$B$2:$BI$2</c:f>
              <c:numCache>
                <c:formatCode>General</c:formatCode>
                <c:ptCount val="60"/>
                <c:pt idx="0">
                  <c:v>41.96</c:v>
                </c:pt>
                <c:pt idx="1">
                  <c:v>42.24</c:v>
                </c:pt>
                <c:pt idx="2">
                  <c:v>42.09</c:v>
                </c:pt>
                <c:pt idx="3">
                  <c:v>42.36</c:v>
                </c:pt>
                <c:pt idx="4">
                  <c:v>41.98</c:v>
                </c:pt>
                <c:pt idx="5">
                  <c:v>41.67</c:v>
                </c:pt>
                <c:pt idx="6">
                  <c:v>41.41</c:v>
                </c:pt>
                <c:pt idx="7">
                  <c:v>41.2</c:v>
                </c:pt>
                <c:pt idx="8">
                  <c:v>41.07</c:v>
                </c:pt>
                <c:pt idx="9">
                  <c:v>41</c:v>
                </c:pt>
                <c:pt idx="10">
                  <c:v>40.92</c:v>
                </c:pt>
                <c:pt idx="11">
                  <c:v>41.839999999999996</c:v>
                </c:pt>
                <c:pt idx="12">
                  <c:v>42.55</c:v>
                </c:pt>
                <c:pt idx="13">
                  <c:v>43.83</c:v>
                </c:pt>
                <c:pt idx="14">
                  <c:v>43.55</c:v>
                </c:pt>
                <c:pt idx="15">
                  <c:v>44.230000000000011</c:v>
                </c:pt>
                <c:pt idx="16">
                  <c:v>43.87</c:v>
                </c:pt>
                <c:pt idx="17">
                  <c:v>44.64</c:v>
                </c:pt>
                <c:pt idx="18">
                  <c:v>44.379999999999995</c:v>
                </c:pt>
                <c:pt idx="19">
                  <c:v>44.690000000000012</c:v>
                </c:pt>
                <c:pt idx="20">
                  <c:v>44.160000000000011</c:v>
                </c:pt>
                <c:pt idx="21">
                  <c:v>44.120000000000012</c:v>
                </c:pt>
                <c:pt idx="22">
                  <c:v>43.68</c:v>
                </c:pt>
                <c:pt idx="23">
                  <c:v>43.48</c:v>
                </c:pt>
                <c:pt idx="24">
                  <c:v>43.28</c:v>
                </c:pt>
                <c:pt idx="25">
                  <c:v>43.52</c:v>
                </c:pt>
                <c:pt idx="26">
                  <c:v>43.620000000000012</c:v>
                </c:pt>
                <c:pt idx="27">
                  <c:v>43.78</c:v>
                </c:pt>
                <c:pt idx="28">
                  <c:v>43.44</c:v>
                </c:pt>
                <c:pt idx="29">
                  <c:v>43.46</c:v>
                </c:pt>
                <c:pt idx="30">
                  <c:v>42.89</c:v>
                </c:pt>
                <c:pt idx="31">
                  <c:v>43.349999999999994</c:v>
                </c:pt>
                <c:pt idx="32">
                  <c:v>43.2</c:v>
                </c:pt>
                <c:pt idx="33">
                  <c:v>43.47</c:v>
                </c:pt>
                <c:pt idx="34">
                  <c:v>42.97</c:v>
                </c:pt>
                <c:pt idx="35">
                  <c:v>43.21</c:v>
                </c:pt>
                <c:pt idx="36">
                  <c:v>42.949999999999996</c:v>
                </c:pt>
                <c:pt idx="37">
                  <c:v>43.24</c:v>
                </c:pt>
                <c:pt idx="38">
                  <c:v>42.9</c:v>
                </c:pt>
                <c:pt idx="39">
                  <c:v>43.15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AD-4EC4-B583-07417AFC0B48}"/>
            </c:ext>
          </c:extLst>
        </c:ser>
        <c:ser>
          <c:idx val="2"/>
          <c:order val="2"/>
          <c:tx>
            <c:strRef>
              <c:f>Forecast_All!$A$3</c:f>
              <c:strCache>
                <c:ptCount val="1"/>
                <c:pt idx="0">
                  <c:v>Sim 3</c:v>
                </c:pt>
              </c:strCache>
            </c:strRef>
          </c:tx>
          <c:marker>
            <c:symbol val="none"/>
          </c:marker>
          <c:val>
            <c:numRef>
              <c:f>Forecast_All!$B$3:$BI$3</c:f>
              <c:numCache>
                <c:formatCode>General</c:formatCode>
                <c:ptCount val="60"/>
                <c:pt idx="0">
                  <c:v>42.03</c:v>
                </c:pt>
                <c:pt idx="1">
                  <c:v>42.37</c:v>
                </c:pt>
                <c:pt idx="2">
                  <c:v>42.379999999999995</c:v>
                </c:pt>
                <c:pt idx="3">
                  <c:v>42.8</c:v>
                </c:pt>
                <c:pt idx="4">
                  <c:v>42.59</c:v>
                </c:pt>
                <c:pt idx="5">
                  <c:v>42.86</c:v>
                </c:pt>
                <c:pt idx="6">
                  <c:v>43.54</c:v>
                </c:pt>
                <c:pt idx="7">
                  <c:v>44.55</c:v>
                </c:pt>
                <c:pt idx="8">
                  <c:v>45.349999999999994</c:v>
                </c:pt>
                <c:pt idx="9">
                  <c:v>45.86</c:v>
                </c:pt>
                <c:pt idx="10">
                  <c:v>46.01</c:v>
                </c:pt>
                <c:pt idx="11">
                  <c:v>46.08</c:v>
                </c:pt>
                <c:pt idx="12">
                  <c:v>46.2</c:v>
                </c:pt>
                <c:pt idx="13">
                  <c:v>46.7</c:v>
                </c:pt>
                <c:pt idx="14">
                  <c:v>47.43</c:v>
                </c:pt>
                <c:pt idx="15">
                  <c:v>48.32</c:v>
                </c:pt>
                <c:pt idx="16">
                  <c:v>49.14</c:v>
                </c:pt>
                <c:pt idx="17">
                  <c:v>50.2</c:v>
                </c:pt>
                <c:pt idx="18">
                  <c:v>51.44</c:v>
                </c:pt>
                <c:pt idx="19">
                  <c:v>52.790000000000013</c:v>
                </c:pt>
                <c:pt idx="20">
                  <c:v>53.839999999999996</c:v>
                </c:pt>
                <c:pt idx="21">
                  <c:v>54.620000000000012</c:v>
                </c:pt>
                <c:pt idx="22">
                  <c:v>55.33</c:v>
                </c:pt>
                <c:pt idx="23">
                  <c:v>55.97</c:v>
                </c:pt>
                <c:pt idx="24">
                  <c:v>56.59</c:v>
                </c:pt>
                <c:pt idx="25">
                  <c:v>57.17</c:v>
                </c:pt>
                <c:pt idx="26">
                  <c:v>57.720000000000013</c:v>
                </c:pt>
                <c:pt idx="27">
                  <c:v>58.28</c:v>
                </c:pt>
                <c:pt idx="28">
                  <c:v>58.71</c:v>
                </c:pt>
                <c:pt idx="29">
                  <c:v>59.03</c:v>
                </c:pt>
                <c:pt idx="30">
                  <c:v>59.2</c:v>
                </c:pt>
                <c:pt idx="31">
                  <c:v>59.190000000000012</c:v>
                </c:pt>
                <c:pt idx="32">
                  <c:v>58.94</c:v>
                </c:pt>
                <c:pt idx="33">
                  <c:v>58.5</c:v>
                </c:pt>
                <c:pt idx="34">
                  <c:v>58</c:v>
                </c:pt>
                <c:pt idx="35">
                  <c:v>57.56</c:v>
                </c:pt>
                <c:pt idx="36">
                  <c:v>57.14</c:v>
                </c:pt>
                <c:pt idx="37">
                  <c:v>56.720000000000013</c:v>
                </c:pt>
                <c:pt idx="38">
                  <c:v>56.309999999999995</c:v>
                </c:pt>
                <c:pt idx="39">
                  <c:v>55.99</c:v>
                </c:pt>
                <c:pt idx="40">
                  <c:v>55.75</c:v>
                </c:pt>
                <c:pt idx="41">
                  <c:v>55.57</c:v>
                </c:pt>
                <c:pt idx="42">
                  <c:v>55.43</c:v>
                </c:pt>
                <c:pt idx="43">
                  <c:v>55.33</c:v>
                </c:pt>
                <c:pt idx="44">
                  <c:v>55.25</c:v>
                </c:pt>
                <c:pt idx="45">
                  <c:v>55.2</c:v>
                </c:pt>
                <c:pt idx="46">
                  <c:v>55.15</c:v>
                </c:pt>
                <c:pt idx="47">
                  <c:v>55.13</c:v>
                </c:pt>
                <c:pt idx="48">
                  <c:v>55.13</c:v>
                </c:pt>
                <c:pt idx="49">
                  <c:v>55.14</c:v>
                </c:pt>
                <c:pt idx="50">
                  <c:v>55.160000000000011</c:v>
                </c:pt>
                <c:pt idx="51">
                  <c:v>55.160000000000011</c:v>
                </c:pt>
                <c:pt idx="52">
                  <c:v>55.18</c:v>
                </c:pt>
                <c:pt idx="53">
                  <c:v>55.190000000000012</c:v>
                </c:pt>
                <c:pt idx="54">
                  <c:v>55.2</c:v>
                </c:pt>
                <c:pt idx="55">
                  <c:v>55.17</c:v>
                </c:pt>
                <c:pt idx="56">
                  <c:v>55.14</c:v>
                </c:pt>
                <c:pt idx="57">
                  <c:v>55.08</c:v>
                </c:pt>
                <c:pt idx="58">
                  <c:v>55.02</c:v>
                </c:pt>
                <c:pt idx="59">
                  <c:v>54.98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AD-4EC4-B583-07417AFC0B48}"/>
            </c:ext>
          </c:extLst>
        </c:ser>
        <c:ser>
          <c:idx val="3"/>
          <c:order val="3"/>
          <c:tx>
            <c:strRef>
              <c:f>Forecast_All!$A$4</c:f>
              <c:strCache>
                <c:ptCount val="1"/>
                <c:pt idx="0">
                  <c:v>Sim 4</c:v>
                </c:pt>
              </c:strCache>
            </c:strRef>
          </c:tx>
          <c:marker>
            <c:symbol val="none"/>
          </c:marker>
          <c:val>
            <c:numRef>
              <c:f>Forecast_All!$B$4:$BI$4</c:f>
              <c:numCache>
                <c:formatCode>General</c:formatCode>
                <c:ptCount val="60"/>
                <c:pt idx="0">
                  <c:v>41.96</c:v>
                </c:pt>
                <c:pt idx="1">
                  <c:v>42.24</c:v>
                </c:pt>
                <c:pt idx="2">
                  <c:v>42.09</c:v>
                </c:pt>
                <c:pt idx="3">
                  <c:v>42.36</c:v>
                </c:pt>
                <c:pt idx="4">
                  <c:v>41.98</c:v>
                </c:pt>
                <c:pt idx="5">
                  <c:v>41.67</c:v>
                </c:pt>
                <c:pt idx="6">
                  <c:v>41.41</c:v>
                </c:pt>
                <c:pt idx="7">
                  <c:v>41.2</c:v>
                </c:pt>
                <c:pt idx="8">
                  <c:v>41.07</c:v>
                </c:pt>
                <c:pt idx="9">
                  <c:v>41</c:v>
                </c:pt>
                <c:pt idx="10">
                  <c:v>40.92</c:v>
                </c:pt>
                <c:pt idx="11">
                  <c:v>41.839999999999996</c:v>
                </c:pt>
                <c:pt idx="12">
                  <c:v>42.55</c:v>
                </c:pt>
                <c:pt idx="13">
                  <c:v>43.83</c:v>
                </c:pt>
                <c:pt idx="14">
                  <c:v>43.55</c:v>
                </c:pt>
                <c:pt idx="15">
                  <c:v>44.230000000000011</c:v>
                </c:pt>
                <c:pt idx="16">
                  <c:v>43.87</c:v>
                </c:pt>
                <c:pt idx="17">
                  <c:v>44.64</c:v>
                </c:pt>
                <c:pt idx="18">
                  <c:v>44.379999999999995</c:v>
                </c:pt>
                <c:pt idx="19">
                  <c:v>44.690000000000012</c:v>
                </c:pt>
                <c:pt idx="20">
                  <c:v>44.160000000000011</c:v>
                </c:pt>
                <c:pt idx="21">
                  <c:v>44.120000000000012</c:v>
                </c:pt>
                <c:pt idx="22">
                  <c:v>43.68</c:v>
                </c:pt>
                <c:pt idx="23">
                  <c:v>43.48</c:v>
                </c:pt>
                <c:pt idx="24">
                  <c:v>43.28</c:v>
                </c:pt>
                <c:pt idx="25">
                  <c:v>43.52</c:v>
                </c:pt>
                <c:pt idx="26">
                  <c:v>43.620000000000012</c:v>
                </c:pt>
                <c:pt idx="27">
                  <c:v>43.78</c:v>
                </c:pt>
                <c:pt idx="28">
                  <c:v>43.44</c:v>
                </c:pt>
                <c:pt idx="29">
                  <c:v>43.46</c:v>
                </c:pt>
                <c:pt idx="30">
                  <c:v>42.89</c:v>
                </c:pt>
                <c:pt idx="31">
                  <c:v>43.349999999999994</c:v>
                </c:pt>
                <c:pt idx="32">
                  <c:v>43.2</c:v>
                </c:pt>
                <c:pt idx="33">
                  <c:v>43.47</c:v>
                </c:pt>
                <c:pt idx="34">
                  <c:v>42.97</c:v>
                </c:pt>
                <c:pt idx="35">
                  <c:v>43.21</c:v>
                </c:pt>
                <c:pt idx="36">
                  <c:v>42.949999999999996</c:v>
                </c:pt>
                <c:pt idx="37">
                  <c:v>43.24</c:v>
                </c:pt>
                <c:pt idx="38">
                  <c:v>42.9</c:v>
                </c:pt>
                <c:pt idx="39">
                  <c:v>43.14</c:v>
                </c:pt>
                <c:pt idx="40">
                  <c:v>42.790000000000013</c:v>
                </c:pt>
                <c:pt idx="41">
                  <c:v>42.82</c:v>
                </c:pt>
                <c:pt idx="42">
                  <c:v>42.49</c:v>
                </c:pt>
                <c:pt idx="43">
                  <c:v>42.379999999999995</c:v>
                </c:pt>
                <c:pt idx="44">
                  <c:v>41.99</c:v>
                </c:pt>
                <c:pt idx="45">
                  <c:v>41.720000000000013</c:v>
                </c:pt>
                <c:pt idx="46">
                  <c:v>41.61</c:v>
                </c:pt>
                <c:pt idx="47">
                  <c:v>41.47</c:v>
                </c:pt>
                <c:pt idx="48">
                  <c:v>41.42</c:v>
                </c:pt>
                <c:pt idx="49">
                  <c:v>40.98</c:v>
                </c:pt>
                <c:pt idx="50">
                  <c:v>40.790000000000013</c:v>
                </c:pt>
                <c:pt idx="51">
                  <c:v>40.44</c:v>
                </c:pt>
                <c:pt idx="52">
                  <c:v>40.32</c:v>
                </c:pt>
                <c:pt idx="53">
                  <c:v>40.03</c:v>
                </c:pt>
                <c:pt idx="54">
                  <c:v>39.78</c:v>
                </c:pt>
                <c:pt idx="55">
                  <c:v>39.4</c:v>
                </c:pt>
                <c:pt idx="56">
                  <c:v>39.230000000000011</c:v>
                </c:pt>
                <c:pt idx="57">
                  <c:v>39.06</c:v>
                </c:pt>
                <c:pt idx="58">
                  <c:v>38.97</c:v>
                </c:pt>
                <c:pt idx="59">
                  <c:v>38.849999999999994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AD-4EC4-B583-07417AFC0B48}"/>
            </c:ext>
          </c:extLst>
        </c:ser>
        <c:ser>
          <c:idx val="4"/>
          <c:order val="4"/>
          <c:tx>
            <c:strRef>
              <c:f>Forecast_All!$A$5</c:f>
              <c:strCache>
                <c:ptCount val="1"/>
                <c:pt idx="0">
                  <c:v>Sim 5</c:v>
                </c:pt>
              </c:strCache>
            </c:strRef>
          </c:tx>
          <c:marker>
            <c:symbol val="none"/>
          </c:marker>
          <c:val>
            <c:numRef>
              <c:f>Forecast_All!$B$5:$BI$5</c:f>
              <c:numCache>
                <c:formatCode>General</c:formatCode>
                <c:ptCount val="60"/>
                <c:pt idx="0">
                  <c:v>42.03</c:v>
                </c:pt>
                <c:pt idx="1">
                  <c:v>42.37</c:v>
                </c:pt>
                <c:pt idx="2">
                  <c:v>42.379999999999995</c:v>
                </c:pt>
                <c:pt idx="3">
                  <c:v>42.8</c:v>
                </c:pt>
                <c:pt idx="4">
                  <c:v>42.59</c:v>
                </c:pt>
                <c:pt idx="5">
                  <c:v>42.86</c:v>
                </c:pt>
                <c:pt idx="6">
                  <c:v>43.54</c:v>
                </c:pt>
                <c:pt idx="7">
                  <c:v>44.55</c:v>
                </c:pt>
                <c:pt idx="8">
                  <c:v>45.349999999999994</c:v>
                </c:pt>
                <c:pt idx="9">
                  <c:v>45.86</c:v>
                </c:pt>
                <c:pt idx="10">
                  <c:v>46.01</c:v>
                </c:pt>
                <c:pt idx="11">
                  <c:v>46.08</c:v>
                </c:pt>
                <c:pt idx="12">
                  <c:v>46.2</c:v>
                </c:pt>
                <c:pt idx="13">
                  <c:v>46.7</c:v>
                </c:pt>
                <c:pt idx="14">
                  <c:v>47.43</c:v>
                </c:pt>
                <c:pt idx="15">
                  <c:v>48.32</c:v>
                </c:pt>
                <c:pt idx="16">
                  <c:v>49.14</c:v>
                </c:pt>
                <c:pt idx="17">
                  <c:v>50.2</c:v>
                </c:pt>
                <c:pt idx="18">
                  <c:v>51.44</c:v>
                </c:pt>
                <c:pt idx="19">
                  <c:v>52.790000000000013</c:v>
                </c:pt>
                <c:pt idx="20">
                  <c:v>53.839999999999996</c:v>
                </c:pt>
                <c:pt idx="21">
                  <c:v>54.620000000000012</c:v>
                </c:pt>
                <c:pt idx="22">
                  <c:v>55.33</c:v>
                </c:pt>
                <c:pt idx="23">
                  <c:v>55.97</c:v>
                </c:pt>
                <c:pt idx="24">
                  <c:v>56.59</c:v>
                </c:pt>
                <c:pt idx="25">
                  <c:v>57.17</c:v>
                </c:pt>
                <c:pt idx="26">
                  <c:v>57.720000000000013</c:v>
                </c:pt>
                <c:pt idx="27">
                  <c:v>58.28</c:v>
                </c:pt>
                <c:pt idx="28">
                  <c:v>58.71</c:v>
                </c:pt>
                <c:pt idx="29">
                  <c:v>59.03</c:v>
                </c:pt>
                <c:pt idx="30">
                  <c:v>59.2</c:v>
                </c:pt>
                <c:pt idx="31">
                  <c:v>59.190000000000012</c:v>
                </c:pt>
                <c:pt idx="32">
                  <c:v>58.94</c:v>
                </c:pt>
                <c:pt idx="33">
                  <c:v>58.5</c:v>
                </c:pt>
                <c:pt idx="34">
                  <c:v>58</c:v>
                </c:pt>
                <c:pt idx="35">
                  <c:v>57.56</c:v>
                </c:pt>
                <c:pt idx="36">
                  <c:v>57.14</c:v>
                </c:pt>
                <c:pt idx="37">
                  <c:v>56.720000000000013</c:v>
                </c:pt>
                <c:pt idx="38">
                  <c:v>56.309999999999995</c:v>
                </c:pt>
                <c:pt idx="39">
                  <c:v>55.99</c:v>
                </c:pt>
                <c:pt idx="40">
                  <c:v>55.75</c:v>
                </c:pt>
                <c:pt idx="41">
                  <c:v>55.57</c:v>
                </c:pt>
                <c:pt idx="42">
                  <c:v>55.43</c:v>
                </c:pt>
                <c:pt idx="43">
                  <c:v>55.33</c:v>
                </c:pt>
                <c:pt idx="44">
                  <c:v>55.25</c:v>
                </c:pt>
                <c:pt idx="45">
                  <c:v>55.2</c:v>
                </c:pt>
                <c:pt idx="46">
                  <c:v>55.15</c:v>
                </c:pt>
                <c:pt idx="47">
                  <c:v>55.13</c:v>
                </c:pt>
                <c:pt idx="48">
                  <c:v>55.13</c:v>
                </c:pt>
                <c:pt idx="49">
                  <c:v>55.14</c:v>
                </c:pt>
                <c:pt idx="50">
                  <c:v>55.160000000000011</c:v>
                </c:pt>
                <c:pt idx="51">
                  <c:v>55.160000000000011</c:v>
                </c:pt>
                <c:pt idx="52">
                  <c:v>55.18</c:v>
                </c:pt>
                <c:pt idx="53">
                  <c:v>55.190000000000012</c:v>
                </c:pt>
                <c:pt idx="54">
                  <c:v>55.2</c:v>
                </c:pt>
                <c:pt idx="55">
                  <c:v>55.17</c:v>
                </c:pt>
                <c:pt idx="56">
                  <c:v>55.14</c:v>
                </c:pt>
                <c:pt idx="57">
                  <c:v>55.08</c:v>
                </c:pt>
                <c:pt idx="58">
                  <c:v>55.02</c:v>
                </c:pt>
                <c:pt idx="59">
                  <c:v>54.98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CAD-4EC4-B583-07417AFC0B48}"/>
            </c:ext>
          </c:extLst>
        </c:ser>
        <c:ser>
          <c:idx val="5"/>
          <c:order val="5"/>
          <c:tx>
            <c:strRef>
              <c:f>Forecast_All!$A$6</c:f>
              <c:strCache>
                <c:ptCount val="1"/>
                <c:pt idx="0">
                  <c:v>Sim 6</c:v>
                </c:pt>
              </c:strCache>
            </c:strRef>
          </c:tx>
          <c:marker>
            <c:symbol val="none"/>
          </c:marker>
          <c:val>
            <c:numRef>
              <c:f>Forecast_All!$B$6:$BI$6</c:f>
              <c:numCache>
                <c:formatCode>General</c:formatCode>
                <c:ptCount val="60"/>
                <c:pt idx="0">
                  <c:v>42.03</c:v>
                </c:pt>
                <c:pt idx="1">
                  <c:v>42.37</c:v>
                </c:pt>
                <c:pt idx="2">
                  <c:v>42.379999999999995</c:v>
                </c:pt>
                <c:pt idx="3">
                  <c:v>42.8</c:v>
                </c:pt>
                <c:pt idx="4">
                  <c:v>42.59</c:v>
                </c:pt>
                <c:pt idx="5">
                  <c:v>42.86</c:v>
                </c:pt>
                <c:pt idx="6">
                  <c:v>43.54</c:v>
                </c:pt>
                <c:pt idx="7">
                  <c:v>44.55</c:v>
                </c:pt>
                <c:pt idx="8">
                  <c:v>45.349999999999994</c:v>
                </c:pt>
                <c:pt idx="9">
                  <c:v>45.86</c:v>
                </c:pt>
                <c:pt idx="10">
                  <c:v>46.01</c:v>
                </c:pt>
                <c:pt idx="11">
                  <c:v>46.08</c:v>
                </c:pt>
                <c:pt idx="12">
                  <c:v>46.2</c:v>
                </c:pt>
                <c:pt idx="13">
                  <c:v>46.7</c:v>
                </c:pt>
                <c:pt idx="14">
                  <c:v>47.43</c:v>
                </c:pt>
                <c:pt idx="15">
                  <c:v>48.32</c:v>
                </c:pt>
                <c:pt idx="16">
                  <c:v>49.14</c:v>
                </c:pt>
                <c:pt idx="17">
                  <c:v>50.2</c:v>
                </c:pt>
                <c:pt idx="18">
                  <c:v>51.44</c:v>
                </c:pt>
                <c:pt idx="19">
                  <c:v>52.790000000000013</c:v>
                </c:pt>
                <c:pt idx="20">
                  <c:v>53.839999999999996</c:v>
                </c:pt>
                <c:pt idx="21">
                  <c:v>54.620000000000012</c:v>
                </c:pt>
                <c:pt idx="22">
                  <c:v>55.33</c:v>
                </c:pt>
                <c:pt idx="23">
                  <c:v>55.97</c:v>
                </c:pt>
                <c:pt idx="24">
                  <c:v>56.59</c:v>
                </c:pt>
                <c:pt idx="25">
                  <c:v>57.17</c:v>
                </c:pt>
                <c:pt idx="26">
                  <c:v>57.720000000000013</c:v>
                </c:pt>
                <c:pt idx="27">
                  <c:v>58.28</c:v>
                </c:pt>
                <c:pt idx="28">
                  <c:v>58.71</c:v>
                </c:pt>
                <c:pt idx="29">
                  <c:v>59.03</c:v>
                </c:pt>
                <c:pt idx="30">
                  <c:v>59.2</c:v>
                </c:pt>
                <c:pt idx="31">
                  <c:v>59.190000000000012</c:v>
                </c:pt>
                <c:pt idx="32">
                  <c:v>58.94</c:v>
                </c:pt>
                <c:pt idx="33">
                  <c:v>58.5</c:v>
                </c:pt>
                <c:pt idx="34">
                  <c:v>58</c:v>
                </c:pt>
                <c:pt idx="35">
                  <c:v>57.56</c:v>
                </c:pt>
                <c:pt idx="36">
                  <c:v>57.14</c:v>
                </c:pt>
                <c:pt idx="37">
                  <c:v>56.720000000000013</c:v>
                </c:pt>
                <c:pt idx="38">
                  <c:v>56.309999999999995</c:v>
                </c:pt>
                <c:pt idx="39">
                  <c:v>55.99</c:v>
                </c:pt>
                <c:pt idx="40">
                  <c:v>55.75</c:v>
                </c:pt>
                <c:pt idx="41">
                  <c:v>55.57</c:v>
                </c:pt>
                <c:pt idx="42">
                  <c:v>55.43</c:v>
                </c:pt>
                <c:pt idx="43">
                  <c:v>55.33</c:v>
                </c:pt>
                <c:pt idx="44">
                  <c:v>55.25</c:v>
                </c:pt>
                <c:pt idx="45">
                  <c:v>55.2</c:v>
                </c:pt>
                <c:pt idx="46">
                  <c:v>55.15</c:v>
                </c:pt>
                <c:pt idx="47">
                  <c:v>55.13</c:v>
                </c:pt>
                <c:pt idx="48">
                  <c:v>55.13</c:v>
                </c:pt>
                <c:pt idx="49">
                  <c:v>55.14</c:v>
                </c:pt>
                <c:pt idx="50">
                  <c:v>55.160000000000011</c:v>
                </c:pt>
                <c:pt idx="51">
                  <c:v>55.160000000000011</c:v>
                </c:pt>
                <c:pt idx="52">
                  <c:v>55.18</c:v>
                </c:pt>
                <c:pt idx="53">
                  <c:v>55.190000000000012</c:v>
                </c:pt>
                <c:pt idx="54">
                  <c:v>55.2</c:v>
                </c:pt>
                <c:pt idx="55">
                  <c:v>55.17</c:v>
                </c:pt>
                <c:pt idx="56">
                  <c:v>55.14</c:v>
                </c:pt>
                <c:pt idx="57">
                  <c:v>55.08</c:v>
                </c:pt>
                <c:pt idx="58">
                  <c:v>55.02</c:v>
                </c:pt>
                <c:pt idx="59">
                  <c:v>54.98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CAD-4EC4-B583-07417AFC0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874880"/>
        <c:axId val="81514496"/>
      </c:lineChart>
      <c:catAx>
        <c:axId val="78874880"/>
        <c:scaling>
          <c:orientation val="minMax"/>
        </c:scaling>
        <c:delete val="0"/>
        <c:axPos val="b"/>
        <c:majorTickMark val="none"/>
        <c:minorTickMark val="none"/>
        <c:tickLblPos val="nextTo"/>
        <c:crossAx val="81514496"/>
        <c:crosses val="autoZero"/>
        <c:auto val="1"/>
        <c:lblAlgn val="ctr"/>
        <c:lblOffset val="100"/>
        <c:noMultiLvlLbl val="0"/>
      </c:catAx>
      <c:valAx>
        <c:axId val="81514496"/>
        <c:scaling>
          <c:orientation val="minMax"/>
          <c:max val="60"/>
          <c:min val="3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Position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78874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7CE83-BA6A-4F2B-8376-D53206768FD0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0BCDB-3281-484E-8EDB-DEEDB56900E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30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0BCDB-3281-484E-8EDB-DEEDB56900E9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03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0BCDB-3281-484E-8EDB-DEEDB56900E9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68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44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08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27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9844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40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315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880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49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03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3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16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97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32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67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59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26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9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F86E8-BA58-483C-9197-80C95F6A660F}" type="datetimeFigureOut">
              <a:rPr lang="cs-CZ" smtClean="0"/>
              <a:pPr/>
              <a:t>10.05.2021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709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goodjudgment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doi.org/10.5334/sta.cr-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deltproject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fE0ih-6fi8" TargetMode="External"/><Relationship Id="rId2" Type="http://schemas.openxmlformats.org/officeDocument/2006/relationships/hyperlink" Target="https://www.youtube.com/watch?v=PnoSGZFVwp8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muni.cz/" TargetMode="External"/><Relationship Id="rId2" Type="http://schemas.openxmlformats.org/officeDocument/2006/relationships/hyperlink" Target="http://www.incidepro.u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16833"/>
            <a:ext cx="8206680" cy="1944215"/>
          </a:xfrm>
        </p:spPr>
        <p:txBody>
          <a:bodyPr>
            <a:normAutofit fontScale="90000"/>
          </a:bodyPr>
          <a:lstStyle/>
          <a:p>
            <a:r>
              <a:rPr lang="cs-CZ" dirty="0"/>
              <a:t>Úvod do prediktivních metod/Způsoby predikce/Historie automatizovaných predikčních modelů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293096"/>
            <a:ext cx="5792688" cy="1345704"/>
          </a:xfrm>
        </p:spPr>
        <p:txBody>
          <a:bodyPr>
            <a:normAutofit/>
          </a:bodyPr>
          <a:lstStyle/>
          <a:p>
            <a:r>
              <a:rPr lang="cs-CZ" dirty="0"/>
              <a:t>MODERNÍ INFORMAČNÍ TECHNOLOGIE V POLITOLOGII, 11.5.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Ekonometrie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Pracuje typicky s velkým množstvím dat</a:t>
            </a:r>
          </a:p>
          <a:p>
            <a:r>
              <a:rPr lang="cs-CZ" dirty="0"/>
              <a:t>Regresní metody (najčastěji logistická regrese), učící se metody (náhodný les nebo neuronové sítě)</a:t>
            </a:r>
          </a:p>
          <a:p>
            <a:r>
              <a:rPr lang="cs-CZ" dirty="0"/>
              <a:t>Klasické proměnné </a:t>
            </a:r>
            <a:r>
              <a:rPr lang="cs-CZ" b="1" dirty="0"/>
              <a:t>strukturní</a:t>
            </a:r>
            <a:r>
              <a:rPr lang="cs-CZ" dirty="0"/>
              <a:t>: typ režimu, etnické složení, HDP, přírodní podmínky</a:t>
            </a:r>
          </a:p>
          <a:p>
            <a:r>
              <a:rPr lang="cs-CZ" dirty="0"/>
              <a:t>„Pomalé proměnné“- z hlediska konfliktu naznačí rizikové konfigurace, ale mají problém s otázkami „zda skutečně a kdy“.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Novější zdroje dat/proměnné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Novinové články, Historické dokumenty (zpočátku manuálně kódované, poté automatizace)</a:t>
            </a:r>
          </a:p>
          <a:p>
            <a:r>
              <a:rPr lang="cs-CZ" dirty="0"/>
              <a:t>Titulky, Zprávy</a:t>
            </a:r>
          </a:p>
          <a:p>
            <a:r>
              <a:rPr lang="cs-CZ" dirty="0"/>
              <a:t>Problémy: sekundární data, jsou produkt lidské činnosti, algoritmy na analýzu složitých textů se teprv vylepšují</a:t>
            </a:r>
          </a:p>
          <a:p>
            <a:r>
              <a:rPr lang="cs-CZ" dirty="0"/>
              <a:t>Z hlediska predikce lépe řeší časovou dimenzi</a:t>
            </a:r>
          </a:p>
          <a:p>
            <a:r>
              <a:rPr lang="cs-CZ" dirty="0"/>
              <a:t>Sociální sítě- více „reportérů“ i událostí, ještě lépe řeší časovou dimenzi, problém se „smetím“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Obvykle přístupy využívají teorie her, mapují interakci</a:t>
            </a:r>
          </a:p>
          <a:p>
            <a:r>
              <a:rPr lang="cs-CZ" dirty="0"/>
              <a:t>Kombinace dvou postupů: expertní vědění + model, simulující interkace mezi aktéry/proměnnými (např. vyjednávání, koaliční jednání), ústí v predikci ohledně výsledku</a:t>
            </a:r>
          </a:p>
          <a:p>
            <a:r>
              <a:rPr lang="cs-CZ" b="1" dirty="0"/>
              <a:t>Velká výhoda</a:t>
            </a:r>
            <a:r>
              <a:rPr lang="cs-CZ" dirty="0"/>
              <a:t>: umožňuje kontrafaktuální analýzu, alternativní scénáře</a:t>
            </a:r>
          </a:p>
          <a:p>
            <a:r>
              <a:rPr lang="cs-CZ" dirty="0"/>
              <a:t>„Empiricky“ úspěšné, ale i kritika (aktéři a jejich chování v modelech nereprezentují dobře reálné aktéry)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Modelování: příklady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/>
              <a:t>„Očekávaný užitek“ </a:t>
            </a:r>
            <a:r>
              <a:rPr lang="cs-CZ" dirty="0"/>
              <a:t>(de Mesquita, preference aktérů, bude obsahem přednášky)</a:t>
            </a:r>
          </a:p>
          <a:p>
            <a:endParaRPr lang="cs-CZ" b="1" dirty="0"/>
          </a:p>
          <a:p>
            <a:r>
              <a:rPr lang="cs-CZ" b="1" dirty="0"/>
              <a:t>Political Instability Task Force </a:t>
            </a:r>
            <a:r>
              <a:rPr lang="cs-CZ" dirty="0"/>
              <a:t>(regresní modely, jak spolu věci/procesy souvisí)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„Davy“/Mnohočetné zdroje/Trhy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Základní přesvědčení: nejslibnější je kombinace přístupů, více predikcí různým způsobem, vážení jejich výsledků</a:t>
            </a:r>
          </a:p>
          <a:p>
            <a:r>
              <a:rPr lang="cs-CZ" dirty="0"/>
              <a:t>Turnaje v předpovídání (nejlepší typ „rekurzivní výběr“)</a:t>
            </a:r>
          </a:p>
          <a:p>
            <a:r>
              <a:rPr lang="cs-CZ" dirty="0"/>
              <a:t>Podobně užitečné finanční či politické trhy (Iowa electronic markets)- vysoká motivace participantů, pečlivě posuzují rizika konfliktů a pravděpodobnosti toho, že nastanou</a:t>
            </a:r>
          </a:p>
          <a:p>
            <a:r>
              <a:rPr lang="cs-CZ" dirty="0"/>
              <a:t>Základní výhoda těchto přístupů: dobrá </a:t>
            </a:r>
            <a:r>
              <a:rPr lang="cs-CZ" b="1" dirty="0"/>
              <a:t>reprezentace nejistoty</a:t>
            </a:r>
          </a:p>
          <a:p>
            <a:r>
              <a:rPr lang="cs-CZ" dirty="0"/>
              <a:t>Často komerční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3344465" cy="1478570"/>
          </a:xfrm>
        </p:spPr>
        <p:txBody>
          <a:bodyPr>
            <a:normAutofit/>
          </a:bodyPr>
          <a:lstStyle/>
          <a:p>
            <a:r>
              <a:rPr lang="cs-CZ" sz="2800" b="1"/>
              <a:t>Superforecasting</a:t>
            </a:r>
            <a:r>
              <a:rPr lang="cs-CZ" sz="2800"/>
              <a:t> (Tetlock/Gardner 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249487"/>
            <a:ext cx="3344465" cy="3965046"/>
          </a:xfrm>
        </p:spPr>
        <p:txBody>
          <a:bodyPr>
            <a:normAutofit/>
          </a:bodyPr>
          <a:lstStyle/>
          <a:p>
            <a:r>
              <a:rPr lang="cs-CZ" sz="1700"/>
              <a:t>Navázán na </a:t>
            </a:r>
            <a:r>
              <a:rPr lang="cs-CZ" sz="1700" b="1" i="1"/>
              <a:t>Good Judgment Project (</a:t>
            </a:r>
            <a:r>
              <a:rPr lang="cs-CZ" sz="1700" b="1" i="1">
                <a:hlinkClick r:id="rId4"/>
              </a:rPr>
              <a:t>https://goodjudgment.com/</a:t>
            </a:r>
            <a:r>
              <a:rPr lang="cs-CZ" sz="1700" b="1" i="1"/>
              <a:t>)</a:t>
            </a:r>
          </a:p>
          <a:p>
            <a:r>
              <a:rPr lang="cs-CZ" sz="1700"/>
              <a:t>Predikce davů, turnaje superpředpovídačů</a:t>
            </a:r>
          </a:p>
          <a:p>
            <a:r>
              <a:rPr lang="cs-CZ" sz="1700"/>
              <a:t>Profil osobnostních rysů superpředpovídačů</a:t>
            </a:r>
          </a:p>
          <a:p>
            <a:r>
              <a:rPr lang="cs-CZ" sz="1700"/>
              <a:t>Důraz na nejistotu předpovědí</a:t>
            </a:r>
          </a:p>
          <a:p>
            <a:endParaRPr lang="cs-CZ" sz="1700"/>
          </a:p>
          <a:p>
            <a:endParaRPr lang="cs-CZ" sz="1700"/>
          </a:p>
          <a:p>
            <a:endParaRPr lang="cs-CZ" sz="1700"/>
          </a:p>
        </p:txBody>
      </p:sp>
      <p:pic>
        <p:nvPicPr>
          <p:cNvPr id="4" name="Picture 3" descr="good judgm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9064" y="2378127"/>
            <a:ext cx="4695145" cy="238278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Česku: </a:t>
            </a:r>
            <a:r>
              <a:rPr lang="cs-CZ" b="1" dirty="0"/>
              <a:t>České priority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Forecastingové</a:t>
            </a:r>
            <a:r>
              <a:rPr lang="cs-CZ" dirty="0"/>
              <a:t> turnaje</a:t>
            </a:r>
          </a:p>
          <a:p>
            <a:r>
              <a:rPr lang="cs-CZ" dirty="0"/>
              <a:t>Aktuální společenské otázky</a:t>
            </a:r>
          </a:p>
          <a:p>
            <a:r>
              <a:rPr lang="cs-CZ" dirty="0"/>
              <a:t>Kopíruje metodologii Superprognóz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690FC-922F-4354-ADB3-737EE987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BBB7FB-2C2C-4F0A-8C32-345B6A813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4800" dirty="0"/>
              <a:t>           KONFLIKTY</a:t>
            </a:r>
          </a:p>
        </p:txBody>
      </p:sp>
    </p:spTree>
    <p:extLst>
      <p:ext uri="{BB962C8B-B14F-4D97-AF65-F5344CB8AC3E}">
        <p14:creationId xmlns:p14="http://schemas.microsoft.com/office/powerpoint/2010/main" val="3988285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Vysvětlovat nebo předpovídat události jako jsou konflikty? (Chadefaux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Empiricky mnohem častější </a:t>
            </a:r>
            <a:r>
              <a:rPr lang="cs-CZ" b="1" dirty="0"/>
              <a:t>vysvětlování</a:t>
            </a:r>
            <a:r>
              <a:rPr lang="cs-CZ" dirty="0"/>
              <a:t> (příčiny a průběh událostí)</a:t>
            </a:r>
          </a:p>
          <a:p>
            <a:r>
              <a:rPr lang="cs-CZ" dirty="0"/>
              <a:t>Významná role </a:t>
            </a:r>
            <a:r>
              <a:rPr lang="cs-CZ" b="1" dirty="0"/>
              <a:t>kauzálního mechanismu </a:t>
            </a:r>
            <a:r>
              <a:rPr lang="cs-CZ" b="1" i="1" dirty="0"/>
              <a:t>(„korelace není kauzalita“)</a:t>
            </a:r>
          </a:p>
          <a:p>
            <a:r>
              <a:rPr lang="cs-CZ" dirty="0"/>
              <a:t>Teoretizuje se o vztahu určitých proměnných (př. „Jak ovlivňuje velikost armádních rozpočtů/aliance/obchodní vztahy pravděpodobnost konfliktu?“), následně empiricky (statisticky) prověřuje na populaci či vzorku.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„Ideální bezpečnostní predikce“ (Brandt et al. 2011)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b="1" dirty="0"/>
          </a:p>
          <a:p>
            <a:r>
              <a:rPr lang="cs-CZ" b="1" dirty="0"/>
              <a:t>Přesná- </a:t>
            </a:r>
            <a:r>
              <a:rPr lang="cs-CZ" dirty="0"/>
              <a:t>zdánlivě jednoduchý požadavek, ve skutečnosti komplikovanější (pravděpodobnostní predikce, nejistota, intervalové nebo bodové predikce?)</a:t>
            </a:r>
          </a:p>
          <a:p>
            <a:r>
              <a:rPr lang="cs-CZ" b="1" dirty="0"/>
              <a:t>V reálném čase- </a:t>
            </a:r>
            <a:r>
              <a:rPr lang="cs-CZ" dirty="0"/>
              <a:t>měla by fungovat prakticky bez zpoždění, jinak problém s praktickým využitím (např. deeskalací)</a:t>
            </a:r>
          </a:p>
          <a:p>
            <a:r>
              <a:rPr lang="cs-CZ" b="1" dirty="0"/>
              <a:t>Měla by být zaměřená nejen na výsledek, ale i akce aktérů</a:t>
            </a:r>
          </a:p>
          <a:p>
            <a:r>
              <a:rPr lang="cs-CZ" b="1" dirty="0"/>
              <a:t>Měla by vycházet z dat, ale i ze stávajících teoretických vědomostí o dané oblasti</a:t>
            </a:r>
          </a:p>
          <a:p>
            <a:r>
              <a:rPr lang="cs-CZ" b="1" dirty="0"/>
              <a:t>Měla by být schopna analyzovat nejen události v reálném světě, ale i alternativní scénáře, které se nestaly.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i="1" dirty="0"/>
              <a:t>„Suchá data, růstové křivky a interakční mapy nejsou ztotožnitelné s voluntaristickými výlevy ideologizujících politiků.“</a:t>
            </a:r>
          </a:p>
          <a:p>
            <a:pPr>
              <a:buNone/>
            </a:pPr>
            <a:endParaRPr lang="cs-CZ" i="1" dirty="0"/>
          </a:p>
          <a:p>
            <a:pPr>
              <a:buNone/>
            </a:pPr>
            <a:r>
              <a:rPr lang="cs-CZ" i="1" dirty="0"/>
              <a:t>				(Zeman, 1969)</a:t>
            </a:r>
          </a:p>
          <a:p>
            <a:pPr>
              <a:buNone/>
            </a:pPr>
            <a:endParaRPr lang="cs-CZ" i="1" dirty="0"/>
          </a:p>
          <a:p>
            <a:pPr>
              <a:buNone/>
            </a:pP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Historie automatických bezpečnostních predikcí: „systémy včasného varování“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Pentagon: </a:t>
            </a:r>
          </a:p>
          <a:p>
            <a:pPr>
              <a:buNone/>
            </a:pPr>
            <a:r>
              <a:rPr lang="cs-CZ" dirty="0"/>
              <a:t>80./90 léta: DARPA (</a:t>
            </a:r>
            <a:r>
              <a:rPr lang="en-US" dirty="0"/>
              <a:t>Defense Advance Research Projects Agency</a:t>
            </a:r>
            <a:r>
              <a:rPr lang="cs-CZ" dirty="0"/>
              <a:t>, „výzkumná infrastruktura“, programy na zpracovávání informací, spolupráce s univerzitami)</a:t>
            </a:r>
          </a:p>
          <a:p>
            <a:pPr>
              <a:buNone/>
            </a:pPr>
            <a:r>
              <a:rPr lang="cs-CZ" dirty="0"/>
              <a:t>2008: ICEWS (</a:t>
            </a:r>
            <a:r>
              <a:rPr lang="en-US" dirty="0"/>
              <a:t>Integrated Conflict Early Warning System</a:t>
            </a:r>
            <a:r>
              <a:rPr lang="cs-CZ" dirty="0"/>
              <a:t>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CIA: Policon/Factions 80./90. léta (de Mesquita, Fedder)- předchůdci Predictioneers Game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všechny systémy porážely čistě lidskou analytiku 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Policon</a:t>
            </a:r>
            <a:r>
              <a:rPr lang="cs-CZ" dirty="0"/>
              <a:t>/</a:t>
            </a:r>
            <a:r>
              <a:rPr lang="cs-CZ" dirty="0" err="1"/>
              <a:t>Senturion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Vyvíjel </a:t>
            </a:r>
            <a:r>
              <a:rPr lang="cs-CZ" dirty="0" err="1"/>
              <a:t>BBdM</a:t>
            </a:r>
            <a:r>
              <a:rPr lang="cs-CZ" dirty="0"/>
              <a:t> pro CIA, dnes jako </a:t>
            </a:r>
            <a:r>
              <a:rPr lang="cs-CZ" dirty="0" err="1"/>
              <a:t>Senturion</a:t>
            </a:r>
            <a:r>
              <a:rPr lang="cs-CZ" dirty="0"/>
              <a:t> používá Pentagon</a:t>
            </a:r>
          </a:p>
          <a:p>
            <a:pPr marL="0" indent="0">
              <a:buNone/>
            </a:pPr>
            <a:r>
              <a:rPr lang="cs-CZ" dirty="0"/>
              <a:t>Uplatnitelný v lokálních, národních i mezinárodních kontextech</a:t>
            </a:r>
          </a:p>
          <a:p>
            <a:pPr marL="0" indent="0">
              <a:buNone/>
            </a:pPr>
            <a:r>
              <a:rPr lang="cs-CZ" dirty="0"/>
              <a:t>Založen na užitku aktérů</a:t>
            </a:r>
          </a:p>
          <a:p>
            <a:pPr marL="0" indent="0">
              <a:buNone/>
            </a:pPr>
            <a:r>
              <a:rPr lang="cs-CZ" dirty="0"/>
              <a:t>Řada úspěšných predikcí (např. po druhé válce v Zálivu)</a:t>
            </a:r>
          </a:p>
          <a:p>
            <a:pPr marL="0" indent="0">
              <a:buNone/>
            </a:pPr>
            <a:r>
              <a:rPr lang="cs-CZ" dirty="0"/>
              <a:t>Typicky odpovídal na konkrétní otázky: „Jaká bude budoucí politika Egypta vůči Izraeli?“ nebo „Jaká bude budoucnost amerických základen na Filipínách?“</a:t>
            </a:r>
          </a:p>
        </p:txBody>
      </p:sp>
    </p:spTree>
    <p:extLst>
      <p:ext uri="{BB962C8B-B14F-4D97-AF65-F5344CB8AC3E}">
        <p14:creationId xmlns:p14="http://schemas.microsoft.com/office/powerpoint/2010/main" val="66266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Národní obranná strategie USA (2005): podpora systémů včasného varování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události je snazší ovlivnit v jejich iniciálních stádiích</a:t>
            </a:r>
          </a:p>
          <a:p>
            <a:r>
              <a:rPr lang="cs-CZ" dirty="0"/>
              <a:t>napomáhá efektivnímu rozdělování zdrojů</a:t>
            </a:r>
          </a:p>
          <a:p>
            <a:r>
              <a:rPr lang="cs-CZ" dirty="0"/>
              <a:t>kritéria excelence: přesnost, metoda, </a:t>
            </a:r>
            <a:r>
              <a:rPr lang="cs-CZ" dirty="0" err="1"/>
              <a:t>generalizovatelnost</a:t>
            </a:r>
            <a:r>
              <a:rPr lang="cs-CZ" dirty="0"/>
              <a:t>, podpora následného rozhodování, schopnost uspokojit různá publika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838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ICEWS: </a:t>
            </a:r>
            <a:r>
              <a:rPr lang="en-US" dirty="0"/>
              <a:t>Integrated Conflict Early Warning </a:t>
            </a:r>
            <a:r>
              <a:rPr lang="en-US" dirty="0" err="1"/>
              <a:t>Syst</a:t>
            </a:r>
            <a:r>
              <a:rPr lang="cs-CZ" dirty="0"/>
              <a:t>e</a:t>
            </a:r>
            <a:r>
              <a:rPr lang="en-US" dirty="0"/>
              <a:t>m</a:t>
            </a:r>
            <a:r>
              <a:rPr lang="cs-CZ" dirty="0"/>
              <a:t> (2008)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Klíčem zkoumání </a:t>
            </a:r>
            <a:r>
              <a:rPr lang="cs-CZ" b="1" dirty="0"/>
              <a:t>stability: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U kterých zemí lze krátkodobě, střednědobě, dlouhodobě očekávat pokles stability?</a:t>
            </a:r>
          </a:p>
          <a:p>
            <a:pPr marL="0" indent="0">
              <a:buNone/>
            </a:pPr>
            <a:r>
              <a:rPr lang="cs-CZ" b="1" dirty="0"/>
              <a:t>Jaké faktory přispívají k nestabilitě?</a:t>
            </a:r>
          </a:p>
          <a:p>
            <a:pPr marL="0" indent="0">
              <a:buNone/>
            </a:pPr>
            <a:r>
              <a:rPr lang="cs-CZ" b="1" dirty="0"/>
              <a:t>Jakými prostředky (vojenskými, diplomatickými, zpravodajskými, ekonomickými) lze nestabilitu nejlépe zvládat?</a:t>
            </a:r>
          </a:p>
        </p:txBody>
      </p:sp>
    </p:spTree>
    <p:extLst>
      <p:ext uri="{BB962C8B-B14F-4D97-AF65-F5344CB8AC3E}">
        <p14:creationId xmlns:p14="http://schemas.microsoft.com/office/powerpoint/2010/main" val="3277330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Domácí politické krize</a:t>
            </a:r>
          </a:p>
          <a:p>
            <a:r>
              <a:rPr lang="cs-CZ" dirty="0"/>
              <a:t>Povstání</a:t>
            </a:r>
          </a:p>
          <a:p>
            <a:r>
              <a:rPr lang="cs-CZ" dirty="0"/>
              <a:t>Subverzivní činnost</a:t>
            </a:r>
          </a:p>
          <a:p>
            <a:r>
              <a:rPr lang="cs-CZ" dirty="0"/>
              <a:t>Etnické/náboženské násilí</a:t>
            </a:r>
          </a:p>
          <a:p>
            <a:r>
              <a:rPr lang="cs-CZ" dirty="0"/>
              <a:t>Mezinárodní krize</a:t>
            </a:r>
          </a:p>
          <a:p>
            <a:endParaRPr lang="cs-CZ" dirty="0"/>
          </a:p>
          <a:p>
            <a:r>
              <a:rPr lang="cs-CZ" dirty="0"/>
              <a:t>Využívá zejména Pacifické velitelství</a:t>
            </a:r>
          </a:p>
          <a:p>
            <a:r>
              <a:rPr lang="cs-CZ" dirty="0"/>
              <a:t>Databáze událostí: 6,5 milionu událostí z let 1998-2006 (prototyp, dnes více)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161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pracuje ICEWS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Předpovědi ICEWS založeny na kombinaci více metod:</a:t>
            </a:r>
          </a:p>
          <a:p>
            <a:endParaRPr lang="cs-CZ" dirty="0"/>
          </a:p>
          <a:p>
            <a:r>
              <a:rPr lang="cs-CZ" dirty="0"/>
              <a:t>Multiagentní modelování</a:t>
            </a:r>
          </a:p>
          <a:p>
            <a:r>
              <a:rPr lang="cs-CZ" dirty="0"/>
              <a:t>Logistická regrese</a:t>
            </a:r>
          </a:p>
          <a:p>
            <a:r>
              <a:rPr lang="cs-CZ" dirty="0"/>
              <a:t>Prostorové modely (aktéři, kvantita, interakce)</a:t>
            </a:r>
          </a:p>
          <a:p>
            <a:r>
              <a:rPr lang="cs-CZ" dirty="0"/>
              <a:t>Pravděpodobnostní modely (</a:t>
            </a:r>
            <a:r>
              <a:rPr lang="cs-CZ" dirty="0" err="1"/>
              <a:t>bayesiánská</a:t>
            </a:r>
            <a:r>
              <a:rPr lang="cs-CZ" dirty="0"/>
              <a:t> statistika)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374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parametry systému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Přesnost </a:t>
            </a:r>
            <a:r>
              <a:rPr lang="cs-CZ" dirty="0"/>
              <a:t>(accuracy- počet správných predikcí ze všech predikcí)</a:t>
            </a:r>
          </a:p>
          <a:p>
            <a:r>
              <a:rPr lang="cs-CZ" b="1" dirty="0"/>
              <a:t>Schopnost vybavení si </a:t>
            </a:r>
            <a:r>
              <a:rPr lang="cs-CZ" dirty="0"/>
              <a:t>(recall-  poměr správně předpovězených konfliktů ke všem reálným konfliktům)</a:t>
            </a:r>
          </a:p>
          <a:p>
            <a:r>
              <a:rPr lang="cs-CZ" b="1" dirty="0"/>
              <a:t>Preciznost </a:t>
            </a:r>
            <a:r>
              <a:rPr lang="cs-CZ" dirty="0"/>
              <a:t>(precision- poměr správně predikovaných konfliktů ke všem predikovaným konfliktům)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dirty="0"/>
              <a:t>Retrospektivní testování ICEWS : O´ Brien 2010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290" y="1196752"/>
            <a:ext cx="7979224" cy="51790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9681" y="4437112"/>
            <a:ext cx="3883828" cy="12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47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Nové příklady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Machine Learning and Conflict Prediction: A Use Case. Stability: International Journal of Security and Development. 2(3), </a:t>
            </a:r>
            <a:r>
              <a:rPr lang="en-US" dirty="0" err="1"/>
              <a:t>p.Art</a:t>
            </a:r>
            <a:r>
              <a:rPr lang="en-US" dirty="0"/>
              <a:t>. 56. DOI: </a:t>
            </a:r>
            <a:r>
              <a:rPr lang="en-US" dirty="0">
                <a:hlinkClick r:id="rId2"/>
              </a:rPr>
              <a:t>http://doi.org/10.5334/sta.cr</a:t>
            </a:r>
            <a:r>
              <a:rPr lang="cs-CZ" dirty="0">
                <a:hlinkClick r:id="rId2"/>
              </a:rPr>
              <a:t>-</a:t>
            </a:r>
            <a:r>
              <a:rPr lang="cs-CZ" dirty="0"/>
              <a:t> umělé neuronové sítě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  <a:p>
            <a:r>
              <a:rPr lang="cs-CZ" dirty="0"/>
              <a:t>Disertační práce Jakuba Drmoly</a:t>
            </a:r>
          </a:p>
          <a:p>
            <a:endParaRPr lang="cs-CZ" dirty="0"/>
          </a:p>
          <a:p>
            <a:r>
              <a:rPr lang="cs-CZ" dirty="0"/>
              <a:t>GDELT (Georgetown University) </a:t>
            </a:r>
          </a:p>
          <a:p>
            <a:endParaRPr lang="cs-CZ" dirty="0"/>
          </a:p>
          <a:p>
            <a:r>
              <a:rPr lang="cs-CZ" dirty="0"/>
              <a:t>Ward Lab (Duke University)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GDELT (</a:t>
            </a:r>
            <a:r>
              <a:rPr lang="cs-CZ" dirty="0">
                <a:hlinkClick r:id="rId2"/>
              </a:rPr>
              <a:t>https://www.gdeltproject.org/</a:t>
            </a:r>
            <a:r>
              <a:rPr lang="cs-CZ" dirty="0"/>
              <a:t>, The </a:t>
            </a:r>
            <a:r>
              <a:rPr lang="cs-CZ" dirty="0" err="1"/>
              <a:t>Global</a:t>
            </a:r>
            <a:r>
              <a:rPr lang="cs-CZ" dirty="0"/>
              <a:t> Database of </a:t>
            </a:r>
            <a:r>
              <a:rPr lang="cs-CZ" dirty="0" err="1"/>
              <a:t>Events</a:t>
            </a:r>
            <a:r>
              <a:rPr lang="cs-CZ" dirty="0"/>
              <a:t>, </a:t>
            </a:r>
            <a:r>
              <a:rPr lang="cs-CZ" dirty="0" err="1"/>
              <a:t>Language</a:t>
            </a:r>
            <a:r>
              <a:rPr lang="cs-CZ" dirty="0"/>
              <a:t> and Tone)</a:t>
            </a:r>
          </a:p>
        </p:txBody>
      </p:sp>
      <p:pic>
        <p:nvPicPr>
          <p:cNvPr id="4" name="Content Placeholder 3" descr="gdel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5663" y="2316721"/>
            <a:ext cx="7429500" cy="340724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s predikcemi V SOCIÁLNÍCH VĚDÁCH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Čisté predikce spíše byly odmítány, protože role teorie je v nich spíše menší (známe budoucí výsledek, musíme dedukovat, „proč to tak dopadne“ nebo se spokojit s tím, že to nevíme, často neintutivní výsledky)</a:t>
            </a:r>
          </a:p>
          <a:p>
            <a:r>
              <a:rPr lang="cs-CZ" dirty="0"/>
              <a:t>K predikci se využívalo spíše vysvětlení (tj. kauzálních vztahů z minulých událostí), často nefungovaly dobře mimo původní vzorek</a:t>
            </a:r>
          </a:p>
          <a:p>
            <a:r>
              <a:rPr lang="cs-CZ" dirty="0"/>
              <a:t>Některá data (vysvětlující proměnné), která využívají explanační teorie, jsou pro predikce obtížně dostupná (např. charakterové vlastnosti budoucích státníků)</a:t>
            </a:r>
          </a:p>
          <a:p>
            <a:r>
              <a:rPr lang="cs-CZ" dirty="0"/>
              <a:t>Uznávalo se ale, že mohou být dobrým testem explanatorních teorií, postupně se etablovalo jako dva propojené, ale v zásadě nezávislé způsoby vědeckého zkoumání.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Ward Lab (https://predictiveheuristics.com/)</a:t>
            </a:r>
          </a:p>
        </p:txBody>
      </p:sp>
      <p:pic>
        <p:nvPicPr>
          <p:cNvPr id="4" name="Content Placeholder 3" descr="war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04864"/>
            <a:ext cx="5287113" cy="3648584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Struktura automatizovaných predikcí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„Datová část“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„Predikční algoritmus“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část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Gdelt: události, klíčová slova</a:t>
            </a:r>
          </a:p>
          <a:p>
            <a:pPr>
              <a:buNone/>
            </a:pPr>
            <a:r>
              <a:rPr lang="cs-CZ" dirty="0"/>
              <a:t>WardLab: makrocharakteristiky</a:t>
            </a:r>
          </a:p>
          <a:p>
            <a:pPr>
              <a:buNone/>
            </a:pPr>
            <a:r>
              <a:rPr lang="cs-CZ" dirty="0"/>
              <a:t>Drmola: události, aktéři</a:t>
            </a:r>
          </a:p>
          <a:p>
            <a:pPr>
              <a:buNone/>
            </a:pPr>
            <a:r>
              <a:rPr lang="cs-CZ" dirty="0"/>
              <a:t>Mesquita: aktéři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Algoritmy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Kvantita (GDelt)</a:t>
            </a:r>
          </a:p>
          <a:p>
            <a:endParaRPr lang="cs-CZ" dirty="0"/>
          </a:p>
          <a:p>
            <a:r>
              <a:rPr lang="cs-CZ" dirty="0"/>
              <a:t>Strukturní konfigurace (WardLab)</a:t>
            </a:r>
          </a:p>
          <a:p>
            <a:endParaRPr lang="cs-CZ" dirty="0"/>
          </a:p>
          <a:p>
            <a:r>
              <a:rPr lang="cs-CZ" dirty="0"/>
              <a:t>Síťová dynamika, interakce (Drmola, Mesquita)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7BF7B-2B32-4887-BA29-4BAEFF11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Volby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99403A-2BDF-4894-99AD-A0FD5E0FF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Predikce výsledků voleb= demonstrace užitečnosti politologie</a:t>
            </a:r>
          </a:p>
          <a:p>
            <a:r>
              <a:rPr lang="cs-CZ" dirty="0"/>
              <a:t>Ne tak propracované nástroje, jako u jiných  událostech, řada metod, liší se tím, co jsou data a jak s nimi pracují</a:t>
            </a:r>
          </a:p>
          <a:p>
            <a:r>
              <a:rPr lang="cs-CZ" dirty="0"/>
              <a:t>Rozvíjí se pomaleji (sociální dominance metodologie průzkumů)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270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FB451-2A8C-4BC8-851D-6861E3EC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predikce voleb (Král 2018)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9C9AD-6B29-413D-898C-736C197B9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Průzkumy veřejného mínění</a:t>
            </a:r>
          </a:p>
          <a:p>
            <a:r>
              <a:rPr lang="cs-CZ" dirty="0"/>
              <a:t>Predikce, založené na míře důvěry</a:t>
            </a:r>
          </a:p>
          <a:p>
            <a:r>
              <a:rPr lang="cs-CZ" dirty="0"/>
              <a:t>Analýzy velkých dat</a:t>
            </a:r>
          </a:p>
          <a:p>
            <a:r>
              <a:rPr lang="cs-CZ" dirty="0"/>
              <a:t>Metaanalýzy</a:t>
            </a:r>
          </a:p>
          <a:p>
            <a:r>
              <a:rPr lang="cs-CZ" dirty="0"/>
              <a:t>Indikátorové metody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008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A545C-6053-4BCA-9DE2-94A03FB7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Voličské průzkumy veřejného mínění (mimo záběr kursu, benchmark)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26D614-66E3-4167-8244-C4F1FAE83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Celá řada, reprezentativní vzorky, v ČR standardy SIMAR</a:t>
            </a:r>
          </a:p>
          <a:p>
            <a:r>
              <a:rPr lang="cs-CZ" dirty="0"/>
              <a:t>Stranické preference, Voličské preference, Volební model, Volební potenciál</a:t>
            </a:r>
          </a:p>
        </p:txBody>
      </p:sp>
    </p:spTree>
    <p:extLst>
      <p:ext uri="{BB962C8B-B14F-4D97-AF65-F5344CB8AC3E}">
        <p14:creationId xmlns:p14="http://schemas.microsoft.com/office/powerpoint/2010/main" val="1589789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D1801-8671-422F-8B9E-4F0DA1A0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A223B1-1601-47CE-AF96-B0E54FB31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Tradice (umožňuje vylepšovat metodologii)</a:t>
            </a:r>
          </a:p>
          <a:p>
            <a:r>
              <a:rPr lang="cs-CZ" dirty="0"/>
              <a:t>Propojení s demografickými daty</a:t>
            </a:r>
          </a:p>
          <a:p>
            <a:r>
              <a:rPr lang="cs-CZ" dirty="0"/>
              <a:t>Snazší posouzení </a:t>
            </a:r>
            <a:r>
              <a:rPr lang="cs-CZ" dirty="0" err="1"/>
              <a:t>reprezentativity</a:t>
            </a:r>
            <a:r>
              <a:rPr lang="cs-CZ" dirty="0"/>
              <a:t> vzorku</a:t>
            </a:r>
          </a:p>
        </p:txBody>
      </p:sp>
    </p:spTree>
    <p:extLst>
      <p:ext uri="{BB962C8B-B14F-4D97-AF65-F5344CB8AC3E}">
        <p14:creationId xmlns:p14="http://schemas.microsoft.com/office/powerpoint/2010/main" val="3729873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EAA2D-4E51-4255-A08C-6BA684E6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DE314E-2F6D-48A9-9066-E7F8108B2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Změna preferencí odpovídajících v čase</a:t>
            </a:r>
          </a:p>
          <a:p>
            <a:r>
              <a:rPr lang="cs-CZ" dirty="0" err="1"/>
              <a:t>Reprezentativita</a:t>
            </a:r>
            <a:r>
              <a:rPr lang="cs-CZ" dirty="0"/>
              <a:t> často sporná (systematická zkreslení, </a:t>
            </a:r>
            <a:r>
              <a:rPr lang="cs-CZ" dirty="0" err="1"/>
              <a:t>shy</a:t>
            </a:r>
            <a:r>
              <a:rPr lang="cs-CZ" dirty="0"/>
              <a:t> </a:t>
            </a:r>
            <a:r>
              <a:rPr lang="cs-CZ" dirty="0" err="1"/>
              <a:t>voters</a:t>
            </a:r>
            <a:r>
              <a:rPr lang="cs-CZ" dirty="0"/>
              <a:t>)</a:t>
            </a:r>
          </a:p>
          <a:p>
            <a:r>
              <a:rPr lang="cs-CZ" dirty="0"/>
              <a:t>Více typů průzkumů, rizika interpretace</a:t>
            </a:r>
          </a:p>
          <a:p>
            <a:r>
              <a:rPr lang="cs-CZ" dirty="0"/>
              <a:t>Data netransparentní, rizika upravování agenturami  (snaha o konformitu, odlišení se).</a:t>
            </a:r>
          </a:p>
          <a:p>
            <a:r>
              <a:rPr lang="cs-CZ" dirty="0"/>
              <a:t>„Sebenaplňující se proroctví“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8185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E7786-4D8E-45B5-AB26-655D768D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Predikce založené na míře důvěry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ABD50C-F480-46C9-B630-1284D5EEB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Základními data: </a:t>
            </a:r>
            <a:r>
              <a:rPr lang="cs-CZ" b="1" dirty="0"/>
              <a:t>víra aktérů v určitý výsledek</a:t>
            </a:r>
          </a:p>
          <a:p>
            <a:endParaRPr lang="cs-CZ" b="1" dirty="0"/>
          </a:p>
          <a:p>
            <a:r>
              <a:rPr lang="cs-CZ" dirty="0"/>
              <a:t>Projevuje se na </a:t>
            </a:r>
            <a:r>
              <a:rPr lang="cs-CZ" b="1" dirty="0"/>
              <a:t>trzích.</a:t>
            </a:r>
          </a:p>
          <a:p>
            <a:endParaRPr lang="cs-CZ" b="1" dirty="0"/>
          </a:p>
          <a:p>
            <a:r>
              <a:rPr lang="cs-CZ" dirty="0"/>
              <a:t>Různé metody stanovení víry: seberegulace vs. zásah třetí osoby</a:t>
            </a:r>
          </a:p>
        </p:txBody>
      </p:sp>
    </p:spTree>
    <p:extLst>
      <p:ext uri="{BB962C8B-B14F-4D97-AF65-F5344CB8AC3E}">
        <p14:creationId xmlns:p14="http://schemas.microsoft.com/office/powerpoint/2010/main" val="163241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6341D-E587-4CAE-9ED7-123BF481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Dvě oblasti predikcí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A72ABE-11EB-4005-9110-E0DE76030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Politické události/Konflikty</a:t>
            </a:r>
          </a:p>
          <a:p>
            <a:endParaRPr lang="cs-CZ" dirty="0"/>
          </a:p>
          <a:p>
            <a:r>
              <a:rPr lang="cs-CZ" dirty="0"/>
              <a:t>Volby</a:t>
            </a:r>
          </a:p>
          <a:p>
            <a:endParaRPr lang="cs-CZ" dirty="0"/>
          </a:p>
          <a:p>
            <a:r>
              <a:rPr lang="cs-CZ" dirty="0"/>
              <a:t>Odlišují se svou povahou, jen zčásti podobná metodologie</a:t>
            </a:r>
          </a:p>
        </p:txBody>
      </p:sp>
    </p:spTree>
    <p:extLst>
      <p:ext uri="{BB962C8B-B14F-4D97-AF65-F5344CB8AC3E}">
        <p14:creationId xmlns:p14="http://schemas.microsoft.com/office/powerpoint/2010/main" val="1473830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8442C-6CB4-4198-BC8C-0DC2974C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Typy predikcí, pracujících s mírou důvěry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0EC2E7-7C42-4884-8FA1-866082EC9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Sázkové kanceláře/kurzy</a:t>
            </a:r>
          </a:p>
          <a:p>
            <a:r>
              <a:rPr lang="cs-CZ" dirty="0"/>
              <a:t>Prediktivní trhy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122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19B8D-D606-47C3-9EF0-BCCEF567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Sázkové kurzy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855EAB-6172-49C7-80B5-8D0A69560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r>
              <a:rPr lang="cs-CZ" dirty="0"/>
              <a:t>Vyjádření pravděpodobnosti uskutečnění události, k níž se vztahují</a:t>
            </a:r>
          </a:p>
          <a:p>
            <a:r>
              <a:rPr lang="cs-CZ" dirty="0"/>
              <a:t>Jsou obvykle nižší, zahrnují zisk sázkové kanceláře</a:t>
            </a:r>
          </a:p>
          <a:p>
            <a:r>
              <a:rPr lang="cs-CZ" dirty="0"/>
              <a:t>Stanovuje je iniciálně bookmaker, často následně zčásti nebo úplně „plavou“ podobně, jako kury na prediktivním trhu.</a:t>
            </a:r>
          </a:p>
          <a:p>
            <a:r>
              <a:rPr lang="cs-CZ" dirty="0"/>
              <a:t>Historicky ne alternativa, ale předchůdce VVM.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481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9D7F8-E4DF-4EBC-A60A-48B48AA5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sázkového trhu: PRAVIDLO 1/KURS X 100.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09DF6F0-1795-4862-BD7F-602A74BAB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8737651" cy="2232247"/>
          </a:xfrm>
        </p:spPr>
      </p:pic>
    </p:spTree>
    <p:extLst>
      <p:ext uri="{BB962C8B-B14F-4D97-AF65-F5344CB8AC3E}">
        <p14:creationId xmlns:p14="http://schemas.microsoft.com/office/powerpoint/2010/main" val="1428400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4070A-D6C2-48A2-A5CF-E060B4991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Jaká data použít k predikci?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CC1810-E91B-4AE3-802A-34817E6C1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KURZY</a:t>
            </a:r>
          </a:p>
          <a:p>
            <a:endParaRPr lang="cs-CZ" dirty="0"/>
          </a:p>
          <a:p>
            <a:r>
              <a:rPr lang="cs-CZ" dirty="0"/>
              <a:t>MNOŽSTVÍ VSAZENÝCH PENĚZ</a:t>
            </a:r>
          </a:p>
        </p:txBody>
      </p:sp>
    </p:spTree>
    <p:extLst>
      <p:ext uri="{BB962C8B-B14F-4D97-AF65-F5344CB8AC3E}">
        <p14:creationId xmlns:p14="http://schemas.microsoft.com/office/powerpoint/2010/main" val="1972853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8B724-2A15-4F02-90CC-498F8E4B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BD3FE-0CC5-453C-B464-02806C68F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Nejsou restrikce jako u průzkumů, často substitut</a:t>
            </a:r>
          </a:p>
          <a:p>
            <a:r>
              <a:rPr lang="cs-CZ" dirty="0"/>
              <a:t>Velké trhy zpřesňují produkci</a:t>
            </a:r>
          </a:p>
          <a:p>
            <a:r>
              <a:rPr lang="cs-CZ" dirty="0"/>
              <a:t>Dostupnost dat</a:t>
            </a:r>
          </a:p>
          <a:p>
            <a:r>
              <a:rPr lang="cs-CZ" dirty="0"/>
              <a:t>Historicky velmi přesný zdroj predikce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34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12674-CC04-43CE-B207-1EF9FF2E8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24E088-EAE2-4953-95E6-C73C930D8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Ovlivnitelnost kampaněmi</a:t>
            </a:r>
          </a:p>
          <a:p>
            <a:r>
              <a:rPr lang="cs-CZ" dirty="0"/>
              <a:t>Někdy nevhodný formát sázky pro predikci (příklad: sázka, že strana překročí určité umělé procento)</a:t>
            </a:r>
          </a:p>
        </p:txBody>
      </p:sp>
    </p:spTree>
    <p:extLst>
      <p:ext uri="{BB962C8B-B14F-4D97-AF65-F5344CB8AC3E}">
        <p14:creationId xmlns:p14="http://schemas.microsoft.com/office/powerpoint/2010/main" val="1245124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A68BA-6914-4A8A-A48F-E67C2928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Prediktivní trhy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DD24BB-DA28-4A4B-AA89-BD13F57C3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Vyjadřují pravděpodobnost události (zvolení kandidáta, uskutečnění určité události) v %</a:t>
            </a:r>
          </a:p>
          <a:p>
            <a:r>
              <a:rPr lang="cs-CZ" dirty="0"/>
              <a:t>Souvisí s legálními restrikcemi sázení v USA</a:t>
            </a:r>
          </a:p>
          <a:p>
            <a:r>
              <a:rPr lang="cs-CZ" dirty="0"/>
              <a:t>Vědecké účely, zároveň je možné používat reálné peníze</a:t>
            </a:r>
          </a:p>
          <a:p>
            <a:r>
              <a:rPr lang="cs-CZ" dirty="0"/>
              <a:t>Kursy upravovány </a:t>
            </a:r>
            <a:r>
              <a:rPr lang="cs-CZ" dirty="0" err="1"/>
              <a:t>strktně</a:t>
            </a:r>
            <a:r>
              <a:rPr lang="cs-CZ" dirty="0"/>
              <a:t> podle chování aktérů na trhu</a:t>
            </a:r>
          </a:p>
        </p:txBody>
      </p:sp>
    </p:spTree>
    <p:extLst>
      <p:ext uri="{BB962C8B-B14F-4D97-AF65-F5344CB8AC3E}">
        <p14:creationId xmlns:p14="http://schemas.microsoft.com/office/powerpoint/2010/main" val="2165510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132933-618E-455C-A9B1-52DDEAD4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Iowa </a:t>
            </a:r>
            <a:r>
              <a:rPr lang="cs-CZ" dirty="0" err="1"/>
              <a:t>Electronic</a:t>
            </a:r>
            <a:r>
              <a:rPr lang="cs-CZ" dirty="0"/>
              <a:t> </a:t>
            </a:r>
            <a:r>
              <a:rPr lang="cs-CZ" dirty="0" err="1"/>
              <a:t>MarketS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3D7731-9466-4C4D-84D7-05530080A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Vědecká aplikace</a:t>
            </a:r>
          </a:p>
          <a:p>
            <a:r>
              <a:rPr lang="cs-CZ" dirty="0"/>
              <a:t>Zkoumá chování aktérů</a:t>
            </a:r>
          </a:p>
          <a:p>
            <a:r>
              <a:rPr lang="cs-CZ" dirty="0"/>
              <a:t>Je možné vsázet malé až střední částky</a:t>
            </a:r>
          </a:p>
          <a:p>
            <a:r>
              <a:rPr lang="cs-CZ" dirty="0"/>
              <a:t>Mnoho politických i ekonomických trhů</a:t>
            </a:r>
          </a:p>
        </p:txBody>
      </p:sp>
    </p:spTree>
    <p:extLst>
      <p:ext uri="{BB962C8B-B14F-4D97-AF65-F5344CB8AC3E}">
        <p14:creationId xmlns:p14="http://schemas.microsoft.com/office/powerpoint/2010/main" val="2529892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B6A98-4D5C-442F-BC0F-59894DFA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trhu: americké prezidentské volby 2020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403F306-681E-4476-9D40-24CFC4811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8475"/>
            <a:ext cx="6696744" cy="4584081"/>
          </a:xfrm>
        </p:spPr>
      </p:pic>
    </p:spTree>
    <p:extLst>
      <p:ext uri="{BB962C8B-B14F-4D97-AF65-F5344CB8AC3E}">
        <p14:creationId xmlns:p14="http://schemas.microsoft.com/office/powerpoint/2010/main" val="820951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FC840-83EC-4359-A5E1-9B601229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x NEVÝHODY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E5D230-3247-4BED-BF1D-2188DD5AA6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Výhody</a:t>
            </a:r>
          </a:p>
          <a:p>
            <a:r>
              <a:rPr lang="cs-CZ" dirty="0"/>
              <a:t>Soustředění se na pravděpodobnost výsledku</a:t>
            </a:r>
          </a:p>
          <a:p>
            <a:r>
              <a:rPr lang="cs-CZ" dirty="0"/>
              <a:t>Analýza nejzaujatější veřejnosti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A295D8-6255-42DB-8D3B-0AF7BE5D68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Nevýhody</a:t>
            </a:r>
          </a:p>
          <a:p>
            <a:r>
              <a:rPr lang="cs-CZ" dirty="0" err="1"/>
              <a:t>Underdog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(sporné, zda dobře sleduje změny v čase)</a:t>
            </a:r>
          </a:p>
          <a:p>
            <a:r>
              <a:rPr lang="cs-CZ" dirty="0"/>
              <a:t>Problematické srovnání s VVM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59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Způsoby predikce (Chadefaux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Experti</a:t>
            </a:r>
          </a:p>
          <a:p>
            <a:r>
              <a:rPr lang="cs-CZ" dirty="0"/>
              <a:t>Ekonometrie (kvantitativní)</a:t>
            </a:r>
          </a:p>
          <a:p>
            <a:r>
              <a:rPr lang="cs-CZ" dirty="0"/>
              <a:t>Modelování</a:t>
            </a:r>
          </a:p>
          <a:p>
            <a:r>
              <a:rPr lang="cs-CZ" dirty="0"/>
              <a:t>„Chytré davy“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C13AEA1-9012-4A92-951E-53808249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HYPERMIND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C8DAE9-41F3-458E-8DEC-721B19772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 předpokladu, že předvídání je kognitivní schopností</a:t>
            </a:r>
          </a:p>
          <a:p>
            <a:r>
              <a:rPr lang="cs-CZ" dirty="0"/>
              <a:t>Snaží se soustředit nejlepší </a:t>
            </a:r>
            <a:r>
              <a:rPr lang="cs-CZ" dirty="0" err="1"/>
              <a:t>předvídače</a:t>
            </a:r>
            <a:r>
              <a:rPr lang="cs-CZ" dirty="0"/>
              <a:t>- </a:t>
            </a:r>
            <a:r>
              <a:rPr lang="cs-CZ" dirty="0" err="1"/>
              <a:t>Wisdom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(</a:t>
            </a:r>
            <a:r>
              <a:rPr lang="cs-CZ" dirty="0" err="1"/>
              <a:t>best</a:t>
            </a:r>
            <a:r>
              <a:rPr lang="cs-CZ" dirty="0"/>
              <a:t>) </a:t>
            </a:r>
            <a:r>
              <a:rPr lang="cs-CZ" dirty="0" err="1"/>
              <a:t>crowd</a:t>
            </a:r>
            <a:endParaRPr lang="cs-CZ" dirty="0"/>
          </a:p>
          <a:p>
            <a:r>
              <a:rPr lang="cs-CZ" dirty="0"/>
              <a:t>Predikce i hodnocení </a:t>
            </a:r>
            <a:r>
              <a:rPr lang="cs-CZ" dirty="0" err="1"/>
              <a:t>udejí</a:t>
            </a:r>
            <a:r>
              <a:rPr lang="cs-CZ" dirty="0"/>
              <a:t>, podobné jako </a:t>
            </a:r>
            <a:r>
              <a:rPr lang="cs-CZ" dirty="0" err="1"/>
              <a:t>Superforecasting</a:t>
            </a:r>
            <a:r>
              <a:rPr lang="cs-CZ" dirty="0"/>
              <a:t>, zkomercionalizovalo se.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215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4720D-AE73-4EEA-B6B4-5D803326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VELKÁ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6DD7F-4425-4CAF-9E29-8F0305AD8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Data, získaná lidskou aktivitou, zejména interakcemi s ostatními na internetu</a:t>
            </a:r>
          </a:p>
          <a:p>
            <a:r>
              <a:rPr lang="cs-CZ" dirty="0"/>
              <a:t>Kvantifikace tohoto chování, může mít i prediktivní rozměr, velká diskuse a úkol v SV</a:t>
            </a:r>
          </a:p>
        </p:txBody>
      </p:sp>
    </p:spTree>
    <p:extLst>
      <p:ext uri="{BB962C8B-B14F-4D97-AF65-F5344CB8AC3E}">
        <p14:creationId xmlns:p14="http://schemas.microsoft.com/office/powerpoint/2010/main" val="25305863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88440-A133-4889-97B1-DCB5F932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Twitter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9B511D-4BBC-45BB-B77E-441AFD948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Interakce pomocí </a:t>
            </a:r>
            <a:r>
              <a:rPr lang="cs-CZ" dirty="0" err="1"/>
              <a:t>mikrobloggingu</a:t>
            </a:r>
            <a:endParaRPr lang="cs-CZ" dirty="0"/>
          </a:p>
          <a:p>
            <a:r>
              <a:rPr lang="cs-CZ" dirty="0"/>
              <a:t>Žánr, na který přistoupili i politici</a:t>
            </a:r>
          </a:p>
          <a:p>
            <a:r>
              <a:rPr lang="cs-CZ" dirty="0"/>
              <a:t>Dobré zasíťování i zobrazování korpusu dat s určitým klíčovým slovem</a:t>
            </a:r>
          </a:p>
          <a:p>
            <a:r>
              <a:rPr lang="cs-CZ" dirty="0"/>
              <a:t>Potenciálně vhodný kandidát k predikcím</a:t>
            </a:r>
          </a:p>
        </p:txBody>
      </p:sp>
    </p:spTree>
    <p:extLst>
      <p:ext uri="{BB962C8B-B14F-4D97-AF65-F5344CB8AC3E}">
        <p14:creationId xmlns:p14="http://schemas.microsoft.com/office/powerpoint/2010/main" val="2345859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6511B-214B-4DBC-B5CB-29665B22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552ABD-DEC9-4BA6-AF44-A43C280B3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Followeři</a:t>
            </a:r>
            <a:r>
              <a:rPr lang="cs-CZ" dirty="0"/>
              <a:t> absolutně</a:t>
            </a:r>
          </a:p>
          <a:p>
            <a:r>
              <a:rPr lang="cs-CZ" dirty="0"/>
              <a:t>Vývoj počtu </a:t>
            </a:r>
            <a:r>
              <a:rPr lang="cs-CZ" dirty="0" err="1"/>
              <a:t>followerů</a:t>
            </a:r>
            <a:endParaRPr lang="cs-CZ" dirty="0"/>
          </a:p>
          <a:p>
            <a:r>
              <a:rPr lang="cs-CZ" dirty="0"/>
              <a:t>Ankety</a:t>
            </a:r>
          </a:p>
          <a:p>
            <a:r>
              <a:rPr lang="cs-CZ" dirty="0"/>
              <a:t>Korpus příspěvků: zmínky</a:t>
            </a:r>
          </a:p>
          <a:p>
            <a:r>
              <a:rPr lang="cs-CZ" dirty="0"/>
              <a:t>Korpus příspěvků: sentiment</a:t>
            </a:r>
          </a:p>
        </p:txBody>
      </p:sp>
    </p:spTree>
    <p:extLst>
      <p:ext uri="{BB962C8B-B14F-4D97-AF65-F5344CB8AC3E}">
        <p14:creationId xmlns:p14="http://schemas.microsoft.com/office/powerpoint/2010/main" val="20243361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B6359-98A4-4E27-92FF-095A1121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Analýzy pomocí </a:t>
            </a:r>
            <a:r>
              <a:rPr lang="cs-CZ" dirty="0" err="1"/>
              <a:t>twitteru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75E4E2-1379-4C9D-B4CC-6EF005A81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Postupně se zvyšuje víra v prediktivní hodnotu sentimentu</a:t>
            </a:r>
          </a:p>
          <a:p>
            <a:r>
              <a:rPr lang="cs-CZ" dirty="0"/>
              <a:t>Predikce nepříliš přesné, není úplně jasné, jak data porovnávat s VVM. </a:t>
            </a:r>
          </a:p>
          <a:p>
            <a:r>
              <a:rPr lang="cs-CZ" dirty="0"/>
              <a:t>Velké rozdíly mezi četností zmínek a sentimentem</a:t>
            </a:r>
          </a:p>
          <a:p>
            <a:r>
              <a:rPr lang="cs-CZ" dirty="0" err="1"/>
              <a:t>Rijowei</a:t>
            </a:r>
            <a:r>
              <a:rPr lang="cs-CZ" dirty="0"/>
              <a:t> et al. 2021 navrhují používat analýzu sentimentu, společně s geografickou </a:t>
            </a:r>
            <a:r>
              <a:rPr lang="cs-CZ" dirty="0" err="1"/>
              <a:t>disagregací</a:t>
            </a:r>
            <a:r>
              <a:rPr lang="cs-CZ" dirty="0"/>
              <a:t> uživatelů.</a:t>
            </a:r>
          </a:p>
        </p:txBody>
      </p:sp>
    </p:spTree>
    <p:extLst>
      <p:ext uri="{BB962C8B-B14F-4D97-AF65-F5344CB8AC3E}">
        <p14:creationId xmlns:p14="http://schemas.microsoft.com/office/powerpoint/2010/main" val="13003928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ECDAE-0E35-4668-8644-FB9FEFD1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X NEVÝHODY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423C75-AF09-4760-90E9-BD6904A38E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Výhody</a:t>
            </a:r>
          </a:p>
          <a:p>
            <a:r>
              <a:rPr lang="cs-CZ" dirty="0"/>
              <a:t>„Politická síť“</a:t>
            </a:r>
          </a:p>
          <a:p>
            <a:r>
              <a:rPr lang="cs-CZ" dirty="0"/>
              <a:t>Menší ochrana soukromí</a:t>
            </a:r>
          </a:p>
          <a:p>
            <a:r>
              <a:rPr lang="cs-CZ" dirty="0" err="1"/>
              <a:t>Mikroblogging</a:t>
            </a:r>
            <a:endParaRPr lang="cs-CZ" dirty="0"/>
          </a:p>
          <a:p>
            <a:r>
              <a:rPr lang="cs-CZ" dirty="0"/>
              <a:t>Systém streamování příspěvků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565A23-1C39-4F21-9109-E673B044EF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Nevýhody</a:t>
            </a:r>
          </a:p>
          <a:p>
            <a:r>
              <a:rPr lang="cs-CZ" dirty="0"/>
              <a:t>Nejasná projekce do </a:t>
            </a:r>
            <a:r>
              <a:rPr lang="cs-CZ" dirty="0" err="1"/>
              <a:t>pravběpodobností</a:t>
            </a:r>
            <a:r>
              <a:rPr lang="cs-CZ" dirty="0"/>
              <a:t> výsledku</a:t>
            </a:r>
          </a:p>
          <a:p>
            <a:r>
              <a:rPr lang="cs-CZ" dirty="0" err="1"/>
              <a:t>Cenzuta</a:t>
            </a:r>
            <a:endParaRPr lang="cs-CZ" dirty="0"/>
          </a:p>
          <a:p>
            <a:r>
              <a:rPr lang="cs-CZ" dirty="0"/>
              <a:t>Problematické v ČR</a:t>
            </a:r>
          </a:p>
          <a:p>
            <a:r>
              <a:rPr lang="cs-CZ" dirty="0" err="1"/>
              <a:t>Reprezentativita</a:t>
            </a:r>
            <a:endParaRPr lang="cs-CZ" dirty="0"/>
          </a:p>
          <a:p>
            <a:r>
              <a:rPr lang="cs-CZ" dirty="0"/>
              <a:t>Vážení příspěvků?</a:t>
            </a:r>
          </a:p>
          <a:p>
            <a:r>
              <a:rPr lang="cs-CZ" dirty="0"/>
              <a:t>Sémantika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0454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A632B-0563-4C9D-A250-0BDF20FF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Facebook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8968DD-4348-4778-B193-6FED832E0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Více uživatelů</a:t>
            </a:r>
          </a:p>
          <a:p>
            <a:r>
              <a:rPr lang="cs-CZ" dirty="0"/>
              <a:t>Jemnější měření sentimentu</a:t>
            </a:r>
          </a:p>
          <a:p>
            <a:endParaRPr lang="cs-CZ" dirty="0"/>
          </a:p>
          <a:p>
            <a:r>
              <a:rPr lang="cs-CZ" dirty="0"/>
              <a:t>Reálně vzhledem k nejrůznějším omezením: </a:t>
            </a:r>
            <a:r>
              <a:rPr lang="cs-CZ" dirty="0" err="1"/>
              <a:t>followeři</a:t>
            </a:r>
            <a:r>
              <a:rPr lang="cs-CZ" dirty="0"/>
              <a:t> a sentiment na stránkách kandidátů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1353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AC234B-0B16-44C1-9F1A-CC17E7B3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X NEVÝHODY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53CD55-B097-4FC3-AC1E-425BB4D168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VÝHODY</a:t>
            </a:r>
          </a:p>
          <a:p>
            <a:pPr marL="0" indent="0">
              <a:buNone/>
            </a:pPr>
            <a:r>
              <a:rPr lang="cs-CZ" dirty="0"/>
              <a:t>Velké množství uživatelů</a:t>
            </a:r>
          </a:p>
          <a:p>
            <a:pPr marL="0" indent="0">
              <a:buNone/>
            </a:pPr>
            <a:r>
              <a:rPr lang="cs-CZ" dirty="0" err="1"/>
              <a:t>Povaažuje</a:t>
            </a:r>
            <a:r>
              <a:rPr lang="cs-CZ" dirty="0"/>
              <a:t> se za dobrý zdroj do metaanalýz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50684BB-5B21-409A-9AEF-D4DCF1D423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NEVÝHODY</a:t>
            </a:r>
          </a:p>
          <a:p>
            <a:endParaRPr lang="cs-CZ" dirty="0"/>
          </a:p>
          <a:p>
            <a:r>
              <a:rPr lang="cs-CZ" dirty="0" err="1"/>
              <a:t>Meně</a:t>
            </a:r>
            <a:r>
              <a:rPr lang="cs-CZ" dirty="0"/>
              <a:t> političtí lidé než na Twitteru</a:t>
            </a:r>
          </a:p>
          <a:p>
            <a:r>
              <a:rPr lang="cs-CZ" dirty="0"/>
              <a:t>O něco těžší data </a:t>
            </a:r>
            <a:r>
              <a:rPr lang="cs-CZ" dirty="0" err="1"/>
              <a:t>mining</a:t>
            </a:r>
            <a:r>
              <a:rPr lang="cs-CZ" dirty="0"/>
              <a:t> (větší ochrana soukromí)</a:t>
            </a:r>
          </a:p>
          <a:p>
            <a:r>
              <a:rPr lang="cs-CZ" dirty="0"/>
              <a:t>Mnohem obtížnější zisk korpusu dat, analyzujících sentiment</a:t>
            </a:r>
          </a:p>
          <a:p>
            <a:r>
              <a:rPr lang="cs-CZ" dirty="0"/>
              <a:t>Kontaminace dat (trollové, </a:t>
            </a:r>
            <a:r>
              <a:rPr lang="cs-CZ" dirty="0" err="1"/>
              <a:t>boti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90420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3BDFEE0-9C44-482F-B020-66AF858E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404664"/>
            <a:ext cx="7429499" cy="1008112"/>
          </a:xfrm>
        </p:spPr>
        <p:txBody>
          <a:bodyPr/>
          <a:lstStyle/>
          <a:p>
            <a:r>
              <a:rPr lang="cs-CZ" dirty="0"/>
              <a:t>„BRILLIANT FANTASTIC BORIS“</a:t>
            </a:r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76CF9F18-53D8-4FEC-832B-EECC6AAEE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2" y="1600822"/>
            <a:ext cx="8523779" cy="4852514"/>
          </a:xfrm>
        </p:spPr>
      </p:pic>
    </p:spTree>
    <p:extLst>
      <p:ext uri="{BB962C8B-B14F-4D97-AF65-F5344CB8AC3E}">
        <p14:creationId xmlns:p14="http://schemas.microsoft.com/office/powerpoint/2010/main" val="19605225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0F4CA-B7A7-4AB8-A745-1ADC43FF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trends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B8B2D3-C517-4799-B482-FC8BFCEED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 specifických pojmů v čase, je možné geograficky </a:t>
            </a:r>
            <a:r>
              <a:rPr lang="cs-CZ" dirty="0" err="1"/>
              <a:t>disagregovat</a:t>
            </a:r>
            <a:endParaRPr lang="cs-CZ" dirty="0"/>
          </a:p>
          <a:p>
            <a:endParaRPr lang="cs-CZ" dirty="0"/>
          </a:p>
          <a:p>
            <a:r>
              <a:rPr lang="cs-CZ" dirty="0"/>
              <a:t>Využitelná data relativní četnosti vyhledávání</a:t>
            </a:r>
          </a:p>
        </p:txBody>
      </p:sp>
    </p:spTree>
    <p:extLst>
      <p:ext uri="{BB962C8B-B14F-4D97-AF65-F5344CB8AC3E}">
        <p14:creationId xmlns:p14="http://schemas.microsoft.com/office/powerpoint/2010/main" val="228311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Experti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09120"/>
          </a:xfrm>
        </p:spPr>
        <p:txBody>
          <a:bodyPr/>
          <a:lstStyle/>
          <a:p>
            <a:r>
              <a:rPr lang="cs-CZ" dirty="0"/>
              <a:t>Rozumí dílčím otázkám (country/areáloví specialisté)</a:t>
            </a:r>
          </a:p>
          <a:p>
            <a:r>
              <a:rPr lang="cs-CZ" dirty="0"/>
              <a:t>Jejich schopnosti predikovat jen o málo lepší než náhoda nebo studenti (Tetlock 2005), kolísá v čase</a:t>
            </a:r>
          </a:p>
          <a:p>
            <a:r>
              <a:rPr lang="cs-CZ" dirty="0"/>
              <a:t>Přesto ne zcela bezcenný zdroj informace (srovnávání mínění expertů se hodí pro algoritmizované postupy nebo davy).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23788-08D7-4EA2-BCD0-50E678C7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B7BD-884A-42F5-890B-5F561E50C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Spíše selhává v predikci soubojů kandidátů</a:t>
            </a:r>
          </a:p>
          <a:p>
            <a:r>
              <a:rPr lang="cs-CZ" dirty="0"/>
              <a:t>Potenciálně zajímavý nástroj v referendech o palčivých otázkách</a:t>
            </a:r>
          </a:p>
        </p:txBody>
      </p:sp>
    </p:spTree>
    <p:extLst>
      <p:ext uri="{BB962C8B-B14F-4D97-AF65-F5344CB8AC3E}">
        <p14:creationId xmlns:p14="http://schemas.microsoft.com/office/powerpoint/2010/main" val="36163695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1445AA-CB2E-4647-A592-2B797EBF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X NEVÝHODY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734FB32-F813-4558-B40A-C804B2CB4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7B1F67-5C22-40D3-AA92-0BE9D7E4F0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Velikost vzorku</a:t>
            </a:r>
          </a:p>
          <a:p>
            <a:r>
              <a:rPr lang="cs-CZ" dirty="0"/>
              <a:t>Charakter dat, umožňují snadnou komparaci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B2CF5F2-AECE-4A0A-963E-09CA2D468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EEB6BA1-6F42-4269-93FB-9145D4505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55976" y="3073398"/>
            <a:ext cx="3929582" cy="3165475"/>
          </a:xfrm>
        </p:spPr>
        <p:txBody>
          <a:bodyPr>
            <a:normAutofit fontScale="92500"/>
          </a:bodyPr>
          <a:lstStyle/>
          <a:p>
            <a:r>
              <a:rPr lang="cs-CZ" dirty="0"/>
              <a:t>Vyhledání ještě není preference</a:t>
            </a:r>
          </a:p>
          <a:p>
            <a:r>
              <a:rPr lang="cs-CZ" dirty="0"/>
              <a:t>Nejasné, jak přenášet statistiky o vyhledávání  např. do odhadu  % ve volbách</a:t>
            </a:r>
          </a:p>
          <a:p>
            <a:r>
              <a:rPr lang="cs-CZ" dirty="0"/>
              <a:t>Absence dat u některých méně palčivých voleb</a:t>
            </a:r>
          </a:p>
        </p:txBody>
      </p:sp>
    </p:spTree>
    <p:extLst>
      <p:ext uri="{BB962C8B-B14F-4D97-AF65-F5344CB8AC3E}">
        <p14:creationId xmlns:p14="http://schemas.microsoft.com/office/powerpoint/2010/main" val="11028817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55955-DF79-4F75-AF35-E654E392F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METAANALÝZY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BAC0143-F17D-49B5-8413-46B6D08DB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„Kvantitativní statistické postupy, kombinující výsledky předchozích výzkumů za účelem menší chybovosti“</a:t>
            </a:r>
          </a:p>
          <a:p>
            <a:endParaRPr lang="cs-CZ" dirty="0"/>
          </a:p>
          <a:p>
            <a:r>
              <a:rPr lang="cs-CZ" dirty="0"/>
              <a:t>Buďto agregace dat, získaných jedním prediktivním postupem nebo kombinace více přístupů</a:t>
            </a:r>
          </a:p>
          <a:p>
            <a:endParaRPr lang="cs-CZ" dirty="0"/>
          </a:p>
          <a:p>
            <a:r>
              <a:rPr lang="cs-CZ" dirty="0"/>
              <a:t>Hlavním smyslem eliminace velkého vychýlení odhadu z jedné predikce</a:t>
            </a:r>
          </a:p>
        </p:txBody>
      </p:sp>
    </p:spTree>
    <p:extLst>
      <p:ext uri="{BB962C8B-B14F-4D97-AF65-F5344CB8AC3E}">
        <p14:creationId xmlns:p14="http://schemas.microsoft.com/office/powerpoint/2010/main" val="41661935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E71E1-395C-47E8-911D-D110074E1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063587-BE58-49CA-B80A-3D32A6D7D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průzkumů probíhá obvykle vážení podle kvality a doby pořízení</a:t>
            </a:r>
          </a:p>
          <a:p>
            <a:r>
              <a:rPr lang="cs-CZ" dirty="0"/>
              <a:t>U kombinace více metod váží teoretický model, předpokládající jejich různou přesnost</a:t>
            </a:r>
          </a:p>
          <a:p>
            <a:r>
              <a:rPr lang="cs-CZ" dirty="0"/>
              <a:t>Problémy: kvalita vstupních dat, nejasná metodologie vážení komponent</a:t>
            </a:r>
          </a:p>
        </p:txBody>
      </p:sp>
    </p:spTree>
    <p:extLst>
      <p:ext uri="{BB962C8B-B14F-4D97-AF65-F5344CB8AC3E}">
        <p14:creationId xmlns:p14="http://schemas.microsoft.com/office/powerpoint/2010/main" val="42379659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9D5EE-58F2-4FBC-8D48-48340D71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METAANALÝZ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FBEB87-85D7-4030-BD18-69494A861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Fivethirtyeight</a:t>
            </a:r>
            <a:r>
              <a:rPr lang="cs-CZ" dirty="0"/>
              <a:t> (Nate Silver): data jsou průzkumy, klíčový metodologický postup je snaha o postižení nejistoty</a:t>
            </a:r>
          </a:p>
          <a:p>
            <a:r>
              <a:rPr lang="cs-CZ" dirty="0" err="1"/>
              <a:t>Predictwise</a:t>
            </a:r>
            <a:r>
              <a:rPr lang="cs-CZ" dirty="0"/>
              <a:t> (David </a:t>
            </a:r>
            <a:r>
              <a:rPr lang="cs-CZ" dirty="0" err="1"/>
              <a:t>Rotschild</a:t>
            </a:r>
            <a:r>
              <a:rPr lang="cs-CZ" dirty="0"/>
              <a:t>): kombinace více typů dat, velký význam kurzy, velmi aktivní kolem r.2016</a:t>
            </a:r>
          </a:p>
          <a:p>
            <a:r>
              <a:rPr lang="cs-CZ" dirty="0" err="1"/>
              <a:t>PollyVote</a:t>
            </a:r>
            <a:r>
              <a:rPr lang="cs-CZ" dirty="0"/>
              <a:t>- velmi aktivní, kombinuje řadu metod, včetně </a:t>
            </a:r>
            <a:r>
              <a:rPr lang="cs-CZ" dirty="0" err="1"/>
              <a:t>superforecasterů</a:t>
            </a:r>
            <a:endParaRPr lang="cs-CZ" dirty="0"/>
          </a:p>
          <a:p>
            <a:r>
              <a:rPr lang="cs-CZ" dirty="0" err="1"/>
              <a:t>Kdovyhrajevolby</a:t>
            </a:r>
            <a:r>
              <a:rPr lang="cs-CZ" dirty="0"/>
              <a:t> – podobný postup jako </a:t>
            </a:r>
            <a:r>
              <a:rPr lang="cs-CZ" dirty="0" err="1"/>
              <a:t>Rotschild</a:t>
            </a:r>
            <a:r>
              <a:rPr lang="cs-CZ" dirty="0"/>
              <a:t>, nyní nefunkční</a:t>
            </a:r>
          </a:p>
        </p:txBody>
      </p:sp>
    </p:spTree>
    <p:extLst>
      <p:ext uri="{BB962C8B-B14F-4D97-AF65-F5344CB8AC3E}">
        <p14:creationId xmlns:p14="http://schemas.microsoft.com/office/powerpoint/2010/main" val="38283772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19157-DC66-4EC6-81C5-FCB3DE33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INDIKÁTOROVÉ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0DA24-65ED-4A85-875B-753D06EB5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Nejmíň náročné na data</a:t>
            </a:r>
          </a:p>
          <a:p>
            <a:r>
              <a:rPr lang="cs-CZ" dirty="0"/>
              <a:t>Pracují s „</a:t>
            </a:r>
            <a:r>
              <a:rPr lang="cs-CZ" dirty="0" err="1"/>
              <a:t>fundaments</a:t>
            </a:r>
            <a:r>
              <a:rPr lang="cs-CZ" dirty="0"/>
              <a:t>/</a:t>
            </a:r>
            <a:r>
              <a:rPr lang="cs-CZ" dirty="0" err="1"/>
              <a:t>fundamentals</a:t>
            </a:r>
            <a:r>
              <a:rPr lang="cs-CZ" dirty="0"/>
              <a:t>“</a:t>
            </a:r>
          </a:p>
          <a:p>
            <a:r>
              <a:rPr lang="cs-CZ" dirty="0"/>
              <a:t>Podobná logika jako </a:t>
            </a:r>
            <a:r>
              <a:rPr lang="cs-CZ" dirty="0" err="1"/>
              <a:t>Ward</a:t>
            </a:r>
            <a:r>
              <a:rPr lang="cs-CZ" dirty="0"/>
              <a:t> </a:t>
            </a:r>
            <a:r>
              <a:rPr lang="cs-CZ" dirty="0" err="1"/>
              <a:t>Lab</a:t>
            </a:r>
            <a:endParaRPr lang="cs-CZ" dirty="0"/>
          </a:p>
          <a:p>
            <a:r>
              <a:rPr lang="cs-CZ" dirty="0"/>
              <a:t>„Silná teorie“ o tom, jaká konfigurace jakých faktorů vede k nějakému výsledku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0541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4F802-F1F3-45A3-9E2E-A2C7A697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INDIKÁTOROVÝCH METOD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30F6DF-844C-4D29-8A61-7D26FB329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„Třináct klíčů od Bílého domu“ (</a:t>
            </a:r>
            <a:r>
              <a:rPr lang="cs-CZ" dirty="0" err="1"/>
              <a:t>Lichtman</a:t>
            </a:r>
            <a:r>
              <a:rPr lang="cs-CZ" dirty="0"/>
              <a:t>)</a:t>
            </a:r>
          </a:p>
          <a:p>
            <a:r>
              <a:rPr lang="cs-CZ" dirty="0"/>
              <a:t>„Čas na změnu“ (</a:t>
            </a:r>
            <a:r>
              <a:rPr lang="cs-CZ" dirty="0" err="1"/>
              <a:t>Abramowitz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96694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F0E7C-5037-449E-8E33-4DC2062A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13 Klíčů: 2020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B6DAB78-FE9E-4174-AFB6-12DE860F7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" y="1700808"/>
            <a:ext cx="9233607" cy="4538674"/>
          </a:xfrm>
        </p:spPr>
      </p:pic>
    </p:spTree>
    <p:extLst>
      <p:ext uri="{BB962C8B-B14F-4D97-AF65-F5344CB8AC3E}">
        <p14:creationId xmlns:p14="http://schemas.microsoft.com/office/powerpoint/2010/main" val="41562944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7C338-8E2A-4AEF-AF03-AD3DCBD21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X NEVÝHODY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68E32F-A7DD-4DC5-83E7-E392C89BA6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Snaží se říkat, </a:t>
            </a:r>
            <a:r>
              <a:rPr lang="cs-CZ" dirty="0" err="1"/>
              <a:t>ma</a:t>
            </a:r>
            <a:r>
              <a:rPr lang="cs-CZ" dirty="0"/>
              <a:t> jakých </a:t>
            </a:r>
            <a:r>
              <a:rPr lang="cs-CZ" dirty="0" err="1"/>
              <a:t>faktrech</a:t>
            </a:r>
            <a:r>
              <a:rPr lang="cs-CZ" dirty="0"/>
              <a:t> skutečně záleží</a:t>
            </a:r>
          </a:p>
          <a:p>
            <a:r>
              <a:rPr lang="cs-CZ" dirty="0"/>
              <a:t>Vysoká úspěšnost</a:t>
            </a:r>
          </a:p>
          <a:p>
            <a:r>
              <a:rPr lang="cs-CZ" dirty="0"/>
              <a:t>Pracují s </a:t>
            </a:r>
            <a:r>
              <a:rPr lang="cs-CZ" dirty="0" err="1"/>
              <a:t>Incumbency</a:t>
            </a:r>
            <a:r>
              <a:rPr lang="cs-CZ" dirty="0"/>
              <a:t> </a:t>
            </a:r>
            <a:r>
              <a:rPr lang="cs-CZ" dirty="0" err="1"/>
              <a:t>advantage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05B865-6AB3-43EC-BB2B-602A0DE50A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Často sporná kritéria hodnocení</a:t>
            </a:r>
          </a:p>
          <a:p>
            <a:r>
              <a:rPr lang="cs-CZ" dirty="0"/>
              <a:t>Měnící se kontext politiky</a:t>
            </a:r>
          </a:p>
          <a:p>
            <a:r>
              <a:rPr lang="cs-CZ" dirty="0"/>
              <a:t>Měnící se měření </a:t>
            </a:r>
            <a:r>
              <a:rPr lang="cs-CZ" dirty="0" err="1"/>
              <a:t>jednotlicých</a:t>
            </a:r>
            <a:r>
              <a:rPr lang="cs-CZ" dirty="0"/>
              <a:t> indikátorů</a:t>
            </a:r>
          </a:p>
          <a:p>
            <a:r>
              <a:rPr lang="cs-CZ" dirty="0"/>
              <a:t>Nejsou použitelné univerzálně</a:t>
            </a:r>
          </a:p>
        </p:txBody>
      </p:sp>
    </p:spTree>
    <p:extLst>
      <p:ext uri="{BB962C8B-B14F-4D97-AF65-F5344CB8AC3E}">
        <p14:creationId xmlns:p14="http://schemas.microsoft.com/office/powerpoint/2010/main" val="29760545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Predictioneers Game BBdM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Komplexita</a:t>
            </a:r>
          </a:p>
          <a:p>
            <a:endParaRPr lang="cs-CZ" dirty="0"/>
          </a:p>
          <a:p>
            <a:r>
              <a:rPr lang="cs-CZ" dirty="0"/>
              <a:t>Zkreslení na straně výzkumníka (navyšuje relevanci, nabízí šokující závěry, aby získal zdroje a přitáhl pozornost ke zkoumané zemi)</a:t>
            </a:r>
          </a:p>
          <a:p>
            <a:endParaRPr lang="cs-CZ" dirty="0"/>
          </a:p>
          <a:p>
            <a:r>
              <a:rPr lang="cs-CZ" dirty="0"/>
              <a:t>Málokdy se z predikcí zodpovídají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Bruce Bueno de Mesquita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(1946-)</a:t>
            </a:r>
          </a:p>
          <a:p>
            <a:pPr>
              <a:buNone/>
            </a:pPr>
            <a:r>
              <a:rPr lang="cs-CZ" dirty="0"/>
              <a:t>NYU</a:t>
            </a:r>
          </a:p>
          <a:p>
            <a:pPr>
              <a:buNone/>
            </a:pPr>
            <a:r>
              <a:rPr lang="cs-CZ" dirty="0"/>
              <a:t>Původně areálový specialista </a:t>
            </a:r>
          </a:p>
          <a:p>
            <a:pPr>
              <a:buNone/>
            </a:pPr>
            <a:r>
              <a:rPr lang="cs-CZ" dirty="0"/>
              <a:t>Mezinárodní konflikt</a:t>
            </a:r>
          </a:p>
          <a:p>
            <a:pPr>
              <a:buNone/>
            </a:pPr>
            <a:r>
              <a:rPr lang="cs-CZ" dirty="0"/>
              <a:t>Formování politiky</a:t>
            </a:r>
          </a:p>
          <a:p>
            <a:pPr>
              <a:buNone/>
            </a:pPr>
            <a:r>
              <a:rPr lang="cs-CZ" dirty="0"/>
              <a:t>Obhajoval propojení „comparative“ a „international“ politics</a:t>
            </a:r>
          </a:p>
          <a:p>
            <a:pPr>
              <a:buNone/>
            </a:pPr>
            <a:r>
              <a:rPr lang="cs-CZ" i="1" dirty="0"/>
              <a:t>Predicting Politics, The Logic of Political Survival, Predictioneers Game, Dictators Handbook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13314" name="Picture 2" descr="https://www.cato-unbound.org/sites/cato-unbound.org/files/images/authors/pictures/BBuenodemesqu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96752"/>
            <a:ext cx="26003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Filozofická pozice BBdM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obtížně zařaditelný, nejblíž neorelismu (Waltz, Morgenthau)</a:t>
            </a:r>
          </a:p>
          <a:p>
            <a:endParaRPr lang="cs-CZ" dirty="0"/>
          </a:p>
          <a:p>
            <a:r>
              <a:rPr lang="cs-CZ" dirty="0"/>
              <a:t>Rozdíl: systematicky se zaměřuje na individuální úroveň</a:t>
            </a:r>
          </a:p>
          <a:p>
            <a:r>
              <a:rPr lang="cs-CZ" dirty="0"/>
              <a:t>Shoda: důraz na pojmy jako sebezájem/egoismus či přežití aktérů (tvrdí, že na státní úrovni nedává velký smysl, nemá např. rád pojem „národní zájem“).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Pojetí politiky BBdM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Sebezájem aktérů</a:t>
            </a:r>
          </a:p>
          <a:p>
            <a:r>
              <a:rPr lang="cs-CZ" dirty="0"/>
              <a:t>Hlavní cíl politické přežití</a:t>
            </a:r>
          </a:p>
          <a:p>
            <a:r>
              <a:rPr lang="cs-CZ" dirty="0"/>
              <a:t>Domácí i mezinárodní politika vytváří problematické situace pro politické přežití, často protikladné</a:t>
            </a:r>
          </a:p>
          <a:p>
            <a:r>
              <a:rPr lang="cs-CZ" dirty="0"/>
              <a:t>Uspokojit v procesu přežití jak domácí podporovatele, tak zahraniční konkurenty klíčový problém poliotiky.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Klíčové charakteristiky modelu BBdM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Soustředění se na (individuální, disagregované) aktéry:</a:t>
            </a:r>
          </a:p>
          <a:p>
            <a:pPr>
              <a:buNone/>
            </a:pPr>
            <a:r>
              <a:rPr lang="cs-CZ" dirty="0"/>
              <a:t>jejich zájem se automaticky nerovná zájem státu (odklon od realismu)</a:t>
            </a:r>
          </a:p>
          <a:p>
            <a:pPr>
              <a:buNone/>
            </a:pPr>
            <a:r>
              <a:rPr lang="cs-CZ" dirty="0"/>
              <a:t>Státy nemají vlastní zájmy, tyto zájmy jsou agregací zájmů individuálních aktérů</a:t>
            </a:r>
          </a:p>
          <a:p>
            <a:pPr>
              <a:buNone/>
            </a:pPr>
            <a:r>
              <a:rPr lang="cs-CZ" b="1" dirty="0"/>
              <a:t>Soustředění se na data:</a:t>
            </a:r>
          </a:p>
          <a:p>
            <a:pPr>
              <a:buNone/>
            </a:pPr>
            <a:r>
              <a:rPr lang="cs-CZ" dirty="0"/>
              <a:t>teorie her vs. ilustrativní příklady. Z teorie her si vybírá především její základy o tom, jak funguje svět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her (BBdM)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„Dívat se na svět očima druhých“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„Přítomnost je ovlivněna budoucností“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Proč BBdM používá teorii her? (Kovářík 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Pracuje se strategickými interakcemi</a:t>
            </a:r>
          </a:p>
          <a:p>
            <a:r>
              <a:rPr lang="cs-CZ" dirty="0"/>
              <a:t>Používá často sekvenční logiku</a:t>
            </a:r>
          </a:p>
          <a:p>
            <a:r>
              <a:rPr lang="cs-CZ" dirty="0"/>
              <a:t>V jejím centru stojí sebezájem aktérů, předpokládá se, že ho mají všichni</a:t>
            </a:r>
          </a:p>
          <a:p>
            <a:r>
              <a:rPr lang="cs-CZ" dirty="0"/>
              <a:t>Relativní úspěšnost herních modelů v predikci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Predictioneers Game (historie)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Vznikal od roku 1980 (</a:t>
            </a:r>
            <a:r>
              <a:rPr lang="cs-CZ" dirty="0" err="1"/>
              <a:t>Policon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Využívala ho CIA v období zhruba do 1990, poté komerčně</a:t>
            </a:r>
          </a:p>
          <a:p>
            <a:endParaRPr lang="cs-CZ" dirty="0"/>
          </a:p>
          <a:p>
            <a:r>
              <a:rPr lang="cs-CZ" b="1" dirty="0"/>
              <a:t>Některé predikce</a:t>
            </a:r>
            <a:r>
              <a:rPr lang="cs-CZ" dirty="0"/>
              <a:t>:</a:t>
            </a:r>
          </a:p>
          <a:p>
            <a:pPr>
              <a:buNone/>
            </a:pPr>
            <a:r>
              <a:rPr lang="cs-CZ" dirty="0"/>
              <a:t>druhá intifáda, kdo nahradí Brežněva, napětí v Číně (Tiananmen),  dohoda mezi GB a IRA, způsob předání Honkongu Číně, vývoj jednání s Iránem o jaderném programu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Predioctioneers Game (současnost)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- Predikční software, umí predikovat vývoj určitého problému</a:t>
            </a:r>
          </a:p>
          <a:p>
            <a:pPr>
              <a:buFontTx/>
              <a:buChar char="-"/>
            </a:pPr>
            <a:r>
              <a:rPr lang="cs-CZ" dirty="0"/>
              <a:t>Má datovou část a algoritmus. </a:t>
            </a:r>
          </a:p>
          <a:p>
            <a:pPr>
              <a:buFontTx/>
              <a:buChar char="-"/>
            </a:pPr>
            <a:r>
              <a:rPr lang="cs-CZ" dirty="0"/>
              <a:t>Datová část: definice systému, charakteristiky aktérů, vlastnosti simulace</a:t>
            </a:r>
          </a:p>
          <a:p>
            <a:pPr>
              <a:buFontTx/>
              <a:buChar char="-"/>
            </a:pPr>
            <a:r>
              <a:rPr lang="cs-CZ" dirty="0"/>
              <a:t>Algoritmus neveřejný (hlavní kritika modelu), dekonstruují Scholz et al. 2011</a:t>
            </a:r>
          </a:p>
        </p:txBody>
      </p:sp>
      <p:pic>
        <p:nvPicPr>
          <p:cNvPr id="1026" name="Picture 2" descr="The Predictioneer's Game: Using the Logic of Brazen Self-Interest to See  and Shape the Future by Bruce Bueno de Mesqu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941168"/>
            <a:ext cx="976658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 modelu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>
                <a:hlinkClick r:id="rId2"/>
              </a:rPr>
              <a:t>https://www.youtube.com/watch?v=PnoSGZFVwp8</a:t>
            </a: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>
                <a:hlinkClick r:id="rId3"/>
              </a:rPr>
              <a:t>https://www.youtube.com/watch?v=XfE0ih-6fi8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Komponenty Mesquitovy hry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Téma, Status Quo</a:t>
            </a:r>
          </a:p>
          <a:p>
            <a:endParaRPr lang="cs-CZ" dirty="0"/>
          </a:p>
          <a:p>
            <a:r>
              <a:rPr lang="cs-CZ" dirty="0"/>
              <a:t>Čas</a:t>
            </a:r>
          </a:p>
          <a:p>
            <a:endParaRPr lang="cs-CZ" dirty="0"/>
          </a:p>
          <a:p>
            <a:r>
              <a:rPr lang="cs-CZ" dirty="0"/>
              <a:t>Aktéři, jejich charakteristiky a preference</a:t>
            </a:r>
          </a:p>
          <a:p>
            <a:endParaRPr lang="cs-CZ" dirty="0"/>
          </a:p>
          <a:p>
            <a:r>
              <a:rPr lang="cs-CZ" dirty="0"/>
              <a:t>Interakce aktérů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/>
              <a:t>Proč experti neumí předpovídat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7"/>
            <a:r>
              <a:rPr lang="cs-CZ" dirty="0"/>
              <a:t>Neumíme analyticky uchopit náhodu</a:t>
            </a:r>
          </a:p>
          <a:p>
            <a:pPr lvl="7"/>
            <a:r>
              <a:rPr lang="cs-CZ" dirty="0"/>
              <a:t>Přeceňujeme pravděpodobnosti toho, co chceme, podceňujeme toho, co nechceme</a:t>
            </a:r>
          </a:p>
          <a:p>
            <a:pPr lvl="7"/>
            <a:r>
              <a:rPr lang="cs-CZ" dirty="0"/>
              <a:t>Expertní stanovisko je často produkt „rychlého myšlení“</a:t>
            </a:r>
          </a:p>
          <a:p>
            <a:pPr lvl="7"/>
            <a:r>
              <a:rPr lang="cs-CZ" dirty="0"/>
              <a:t>„Minulost určuje budoucnost“</a:t>
            </a:r>
          </a:p>
          <a:p>
            <a:pPr lvl="7"/>
            <a:r>
              <a:rPr lang="cs-CZ" dirty="0"/>
              <a:t>Sociální tlak na konformitu expertů v rámci jejich společenství i směrem k publiku</a:t>
            </a:r>
          </a:p>
          <a:p>
            <a:pPr lvl="7"/>
            <a:r>
              <a:rPr lang="cs-CZ" dirty="0"/>
              <a:t>Automatická výhoda „temných proroctví“ (souvisí s averzí lidí k risku)</a:t>
            </a:r>
          </a:p>
          <a:p>
            <a:pPr lvl="7"/>
            <a:r>
              <a:rPr lang="cs-CZ" dirty="0"/>
              <a:t>Přehnaná důvěra expertů v sama sebe je sociálně žádoucí</a:t>
            </a:r>
          </a:p>
          <a:p>
            <a:pPr lvl="7"/>
            <a:r>
              <a:rPr lang="cs-CZ" dirty="0"/>
              <a:t>Celkově má přesto lidské predikování mnohem lepší pověst, než si zaslouží</a:t>
            </a:r>
          </a:p>
        </p:txBody>
      </p:sp>
      <p:pic>
        <p:nvPicPr>
          <p:cNvPr id="2052" name="Picture 4" descr="https://images-na.ssl-images-amazon.com/images/I/51FBIA4tZfL._SX332_BO1,204,203,2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7178"/>
            <a:ext cx="31813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961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Téma je otázka</a:t>
            </a:r>
          </a:p>
          <a:p>
            <a:r>
              <a:rPr lang="cs-CZ" b="1" dirty="0"/>
              <a:t>Příklad: </a:t>
            </a:r>
            <a:r>
              <a:rPr lang="cs-CZ" dirty="0"/>
              <a:t>Jaká bude výsledek jednání o severokrejském jaderného programu?</a:t>
            </a:r>
          </a:p>
          <a:p>
            <a:r>
              <a:rPr lang="cs-CZ" dirty="0"/>
              <a:t>Má </a:t>
            </a:r>
            <a:r>
              <a:rPr lang="cs-CZ" b="1" dirty="0"/>
              <a:t>status quo </a:t>
            </a:r>
            <a:r>
              <a:rPr lang="cs-CZ" dirty="0"/>
              <a:t>(např. „Probíhají jednání, ale Severní Korea zároveň podvádí“)</a:t>
            </a:r>
          </a:p>
          <a:p>
            <a:r>
              <a:rPr lang="cs-CZ" dirty="0"/>
              <a:t>Má další </a:t>
            </a:r>
            <a:r>
              <a:rPr lang="cs-CZ" b="1" dirty="0"/>
              <a:t>stavy světa</a:t>
            </a:r>
            <a:r>
              <a:rPr lang="cs-CZ" dirty="0"/>
              <a:t>, které </a:t>
            </a:r>
            <a:r>
              <a:rPr lang="cs-CZ" b="1" dirty="0"/>
              <a:t>mohou nastat </a:t>
            </a:r>
            <a:r>
              <a:rPr lang="cs-CZ" dirty="0"/>
              <a:t>(např. na kontinuu „Žádná jednání vs. Bezpodmínečné ukončení programu“)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Příklad Kovářík 2012: možnosti vývoje iranského jaderného programu (SQ byl cca 40-50)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7624" y="1577182"/>
          <a:ext cx="5757621" cy="5092178"/>
        </p:xfrm>
        <a:graphic>
          <a:graphicData uri="http://schemas.openxmlformats.org/drawingml/2006/table">
            <a:tbl>
              <a:tblPr/>
              <a:tblGrid>
                <a:gridCol w="42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2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Hodnota</a:t>
                      </a:r>
                      <a:endParaRPr lang="cs-CZ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Preferovaný stav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2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Iránsky jadrový program slúži výlučne na mierové použitie, Irán neobohacuje na svojom území žiadne palivo.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2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Irán má rozvinuté mierové využívanie jadrovej energie,  väčšinu jadrového paliva dováža zo zahraničia, má kapacitu na výrobu malého množstva LEU.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2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Irán má rozvinuté mierové využívanie jadrovej energie, dochádza k obohacovaniu LEU v malom množstve, naďalej je palivo dovážané prevážne zo zahraničia.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2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Irán má rozvinuté mierové využívanie jadrovej energie, Irán obohacuje LEU, dovoz jadrového paliva stále vo väčšej miere, ako jeho domáca výroba.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2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Irán používa jadrovú energiu aj na mierové použitie,  rozvinuté obohacovanie LEU, dostatočná produkcia LEU pre energetiku.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Irán používa jadrovú energiu aj na mierové použitie, dochádza k obohacovaniu 20% U-235.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2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Irán svoje jadrové zariadenia čiastočne používa na mierové účely, navyšuje kapacity obohacovacích zariadení.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2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Mierové využitie jadrových zariadení je len externalita, schopnosť obohacovať urán na hodnoty vyššie, než 20%.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2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Mierové využitie jadrových zariadení je len externalita, Irán dosahuje schopnosti produkovať dostatočné množstvo HEU 90% .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2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Mierové využitie jadrových zariadení je len externalita, Irán vyrobí prvú jadrovú nálož a zintenzívňuje práce na nosičoch.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Irán sa stáva štátom s jadrovými zbraňami umiestnenými na použiteľných nosičoch.</a:t>
                      </a:r>
                      <a:endParaRPr lang="cs-CZ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Dynamický systém, vyvíjí se, má „kola“. V každém z nich proběhnou interakce aktérů.</a:t>
            </a:r>
          </a:p>
          <a:p>
            <a:endParaRPr lang="cs-CZ" dirty="0"/>
          </a:p>
          <a:p>
            <a:r>
              <a:rPr lang="cs-CZ" dirty="0"/>
              <a:t>Zavedení času zpřesňuje možnosti predikce</a:t>
            </a:r>
          </a:p>
          <a:p>
            <a:endParaRPr lang="cs-CZ" dirty="0"/>
          </a:p>
          <a:p>
            <a:r>
              <a:rPr lang="cs-CZ" dirty="0"/>
              <a:t>Jedno kolo obvykle měsíce, ale je potřeba přemýšlet nad tím, jak rychle interakce probíhají.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Aktéři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Aktérem je každý, komu smysluplně záleží na výsledku situace a má aspoň nějakou šanci ho ovlivňovat, ne jen ten, kdo o ní bezprostředně rozhoduje</a:t>
            </a:r>
          </a:p>
          <a:p>
            <a:endParaRPr lang="cs-CZ" dirty="0"/>
          </a:p>
          <a:p>
            <a:r>
              <a:rPr lang="cs-CZ" dirty="0"/>
              <a:t>Aktéři mají vlastnosti: </a:t>
            </a:r>
            <a:r>
              <a:rPr lang="cs-CZ" b="1" dirty="0"/>
              <a:t>pozici, zájem o téma</a:t>
            </a:r>
            <a:r>
              <a:rPr lang="cs-CZ" dirty="0"/>
              <a:t>, </a:t>
            </a:r>
            <a:r>
              <a:rPr lang="cs-CZ" b="1" dirty="0"/>
              <a:t>vliv a flexibilitu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Aktéři severokorejského vyjednávání: příklady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Dept. of State (USA), Dept. of Defense (USA), Donald Trump, OSN, Kim Jong-Un, Choe Ryong-hae, USPACOM, Jižní Korea (disagregovaná), Čína (disagregovaná), IOC.....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aktérů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b="1" dirty="0"/>
              <a:t>OBECNÉ:</a:t>
            </a:r>
          </a:p>
          <a:p>
            <a:r>
              <a:rPr lang="cs-CZ" b="1" dirty="0"/>
              <a:t>Pozice</a:t>
            </a:r>
            <a:r>
              <a:rPr lang="cs-CZ" dirty="0"/>
              <a:t>: „jejich současné preference ohledně výsledku, pokud spolu mluví v soukromí (tj. neadjustovaná směrem k pozicím dalších hráčů)“</a:t>
            </a:r>
          </a:p>
          <a:p>
            <a:r>
              <a:rPr lang="cs-CZ" b="1" dirty="0"/>
              <a:t>Vliv: </a:t>
            </a:r>
            <a:r>
              <a:rPr lang="cs-CZ" dirty="0"/>
              <a:t>Potenciál ve vyjednávání přesvědčovat ostatní aktéry, aby změnili své preference tak, aby byly více v souladu s tím, co chce aktér, který se je snaží změnit</a:t>
            </a:r>
          </a:p>
          <a:p>
            <a:r>
              <a:rPr lang="cs-CZ" b="1" dirty="0"/>
              <a:t>Zájem o téma: </a:t>
            </a:r>
            <a:r>
              <a:rPr lang="cs-CZ" dirty="0"/>
              <a:t>Subjektivní palčivost, kterou přisuzuje aktér tématu</a:t>
            </a:r>
          </a:p>
          <a:p>
            <a:r>
              <a:rPr lang="cs-CZ" b="1" dirty="0"/>
              <a:t>Flexibilita: </a:t>
            </a:r>
            <a:r>
              <a:rPr lang="cs-CZ" dirty="0"/>
              <a:t>vyjadřuje, jak moc rigidní/otevřený ke kompromisu každý aktér je</a:t>
            </a:r>
          </a:p>
          <a:p>
            <a:endParaRPr lang="cs-CZ" dirty="0"/>
          </a:p>
          <a:p>
            <a:pPr>
              <a:buNone/>
            </a:pPr>
            <a:r>
              <a:rPr lang="cs-CZ" b="1" dirty="0"/>
              <a:t>SPECIÁLNÍ:</a:t>
            </a:r>
          </a:p>
          <a:p>
            <a:r>
              <a:rPr lang="cs-CZ" b="1" dirty="0"/>
              <a:t>Veto: </a:t>
            </a:r>
            <a:r>
              <a:rPr lang="cs-CZ" dirty="0"/>
              <a:t>Možnost vetovat jinak dohodnutelný/dohodnutý výsledek</a:t>
            </a:r>
          </a:p>
          <a:p>
            <a:r>
              <a:rPr lang="cs-CZ" b="1" dirty="0"/>
              <a:t>Fixní pozice: </a:t>
            </a:r>
            <a:r>
              <a:rPr lang="cs-CZ" dirty="0"/>
              <a:t>Neměnná během průběhu celé simulace</a:t>
            </a:r>
            <a:endParaRPr lang="cs-CZ" b="1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Příklad: aktéři iránské simulace 2012 (Kovářík 2012)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686489"/>
              </p:ext>
            </p:extLst>
          </p:nvPr>
        </p:nvGraphicFramePr>
        <p:xfrm>
          <a:off x="2051720" y="1916832"/>
          <a:ext cx="4608509" cy="4906972"/>
        </p:xfrm>
        <a:graphic>
          <a:graphicData uri="http://schemas.openxmlformats.org/drawingml/2006/table">
            <a:tbl>
              <a:tblPr/>
              <a:tblGrid>
                <a:gridCol w="231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5688">
                <a:tc>
                  <a:txBody>
                    <a:bodyPr/>
                    <a:lstStyle/>
                    <a:p>
                      <a:endParaRPr lang="cs-CZ" sz="6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Influence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Position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Salience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Flexibility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Afganistan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Ahmadínedžád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4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Alí Laridžání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Azerbajdžán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Bahrajn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Bonyad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Čína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E3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EU-E3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Chameneí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IAEA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India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Irak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Izrael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Japonsko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24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Katar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Kuvajt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Mossad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Národný bezpečnostný výbor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Omán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Pakistan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Rada Bezpečnosti OSN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Revolučné gardy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Rusko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Saudská Arábia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Severná Kórea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Spojené Arabské Emiráty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Turecko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Turkmenistan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USA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8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Venezuela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7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7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200" marR="372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Výhoda: alternativní scénáře (Kovářík 2012)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59632" y="2971638"/>
          <a:ext cx="5941903" cy="2257561"/>
        </p:xfrm>
        <a:graphic>
          <a:graphicData uri="http://schemas.openxmlformats.org/drawingml/2006/table">
            <a:tbl>
              <a:tblPr/>
              <a:tblGrid>
                <a:gridCol w="99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3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# Simulácie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Typ dodatočných parametrov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Náhodné šoky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3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 1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3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 2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Chameneí – veto, Izrael – fixed position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3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 3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Izrael, Revolučné Gardy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3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 4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Izrael – fixed position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Izrael, Revolučné Gardy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3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 5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Chameneí – veto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Izrael, Revolučné Gardy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3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 6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Chameneí – veto, Izrael – veto</a:t>
                      </a:r>
                      <a:endParaRPr lang="cs-CZ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Izrael, Revolučné Gardy</a:t>
                      </a:r>
                      <a:endParaRPr lang="cs-CZ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funguje Mesquitova „hra“:interakce aktérů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Aktéři mají vždy dokonalou informaci o svých charakteristikách a charakteristikách všech dalších aktérů i o tom, jaký je aktuální SQ</a:t>
            </a:r>
          </a:p>
          <a:p>
            <a:pPr>
              <a:buNone/>
            </a:pPr>
            <a:r>
              <a:rPr lang="cs-CZ" dirty="0"/>
              <a:t>Jsou středně „krátkozrací“ (uvažují na kolo dopředu), </a:t>
            </a:r>
            <a:r>
              <a:rPr lang="cs-CZ" b="1" dirty="0"/>
              <a:t>snaží se být důležití pro stanovení výsledku</a:t>
            </a:r>
          </a:p>
          <a:p>
            <a:pPr>
              <a:buNone/>
            </a:pPr>
            <a:r>
              <a:rPr lang="cs-CZ" dirty="0"/>
              <a:t>V každém kole každý „mluví“ s každým o tom, jak by se měl změnit status quo</a:t>
            </a:r>
          </a:p>
          <a:p>
            <a:pPr>
              <a:buNone/>
            </a:pPr>
            <a:r>
              <a:rPr lang="cs-CZ" dirty="0"/>
              <a:t>Status quo se mění tehdy, pokud se objeví nová pozice, která je výhodnější pro vítěznou koalici aktérů</a:t>
            </a:r>
          </a:p>
          <a:p>
            <a:pPr>
              <a:buNone/>
            </a:pPr>
            <a:r>
              <a:rPr lang="cs-CZ" dirty="0"/>
              <a:t>Změna probíhá tak, že některý z aktérů (či více) změní i svou pozici</a:t>
            </a:r>
          </a:p>
          <a:p>
            <a:pPr>
              <a:buNone/>
            </a:pPr>
            <a:r>
              <a:rPr lang="cs-CZ" dirty="0"/>
              <a:t>Skončí kolo, je ustaven nový status quo a pokračuje se podle stejných pravidel</a:t>
            </a:r>
          </a:p>
          <a:p>
            <a:pPr>
              <a:buNone/>
            </a:pPr>
            <a:r>
              <a:rPr lang="cs-CZ" dirty="0"/>
              <a:t>Stabilní x nestabilní systémy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predikcí: Kovářík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Graf 1"/>
          <p:cNvGraphicFramePr/>
          <p:nvPr/>
        </p:nvGraphicFramePr>
        <p:xfrm>
          <a:off x="2339752" y="1988840"/>
          <a:ext cx="619268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Freedman</a:t>
            </a:r>
            <a:r>
              <a:rPr lang="cs-CZ" dirty="0"/>
              <a:t>: </a:t>
            </a:r>
            <a:r>
              <a:rPr lang="cs-CZ" i="1" dirty="0"/>
              <a:t>The </a:t>
            </a:r>
            <a:r>
              <a:rPr lang="cs-CZ" i="1" dirty="0" err="1"/>
              <a:t>Future</a:t>
            </a:r>
            <a:r>
              <a:rPr lang="cs-CZ" i="1" dirty="0"/>
              <a:t> of </a:t>
            </a:r>
            <a:r>
              <a:rPr lang="cs-CZ" i="1" dirty="0" err="1"/>
              <a:t>War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VÃ½sledek obrÃ¡zku pro the future of w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5" y="1600200"/>
            <a:ext cx="313372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23928" y="1772816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Analyzuje, jak dobře jsme v minulosti byli schopni předvídat budoucnost vedení války.</a:t>
            </a:r>
          </a:p>
          <a:p>
            <a:r>
              <a:rPr lang="cs-CZ" sz="2400" dirty="0"/>
              <a:t>Závěr: velmi špatně</a:t>
            </a:r>
          </a:p>
          <a:p>
            <a:r>
              <a:rPr lang="cs-CZ" sz="2400" dirty="0"/>
              <a:t>Co jsme byli schopni předvídat nejlépe: technický pokrok</a:t>
            </a:r>
          </a:p>
          <a:p>
            <a:r>
              <a:rPr lang="cs-CZ" sz="2400" dirty="0"/>
              <a:t>Co nám dělalo největší problémy: společenské změny, politické a morální normy (tendence přeceňovat jejich neměnnost)</a:t>
            </a:r>
          </a:p>
          <a:p>
            <a:r>
              <a:rPr lang="cs-CZ" sz="2400" dirty="0"/>
              <a:t>Experti </a:t>
            </a:r>
            <a:r>
              <a:rPr lang="cs-CZ" sz="2400" b="1" dirty="0"/>
              <a:t>„studují moc historie a málo evoluční biologie</a:t>
            </a:r>
            <a:r>
              <a:rPr lang="cs-CZ" sz="2400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35340643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Systémové dynamiky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Stabilní systémy </a:t>
            </a:r>
            <a:r>
              <a:rPr lang="cs-CZ" dirty="0"/>
              <a:t>(status quo se od počátku příliš nemění)</a:t>
            </a:r>
          </a:p>
          <a:p>
            <a:endParaRPr lang="cs-CZ" dirty="0"/>
          </a:p>
          <a:p>
            <a:r>
              <a:rPr lang="cs-CZ" b="1" dirty="0"/>
              <a:t>Stabilní vývoj jedním směrem- </a:t>
            </a:r>
            <a:r>
              <a:rPr lang="cs-CZ" dirty="0"/>
              <a:t>během kol se postupně mění SQ1 na SQ2, kde zůstane stabilní</a:t>
            </a:r>
          </a:p>
          <a:p>
            <a:endParaRPr lang="cs-CZ" dirty="0"/>
          </a:p>
          <a:p>
            <a:r>
              <a:rPr lang="cs-CZ" b="1" dirty="0"/>
              <a:t>Proměnlivé systémy </a:t>
            </a:r>
            <a:r>
              <a:rPr lang="cs-CZ" dirty="0"/>
              <a:t>(SQ se mění oběma směry, komplexní, dlouhé simulace)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PG: Stažení aplikace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hlinkClick r:id="rId2"/>
              </a:rPr>
              <a:t>www.incidepro.us</a:t>
            </a:r>
            <a:endParaRPr lang="cs-CZ" dirty="0"/>
          </a:p>
          <a:p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Instalujete z www.incidepro.us, v momentě, kdy to půjde, si aplikaci stáhněte </a:t>
            </a:r>
          </a:p>
          <a:p>
            <a:pPr marL="514350" indent="-514350">
              <a:buAutoNum type="arabicPeriod"/>
            </a:pPr>
            <a:r>
              <a:rPr lang="cs-CZ" dirty="0"/>
              <a:t>Vaše instalace je studentská licence (vybíráte "STUDENT"), zásadně</a:t>
            </a:r>
            <a:br>
              <a:rPr lang="cs-CZ" dirty="0"/>
            </a:br>
            <a:r>
              <a:rPr lang="cs-CZ" dirty="0"/>
              <a:t>používejte při registraci studentskou emailovou adresu z domény </a:t>
            </a:r>
            <a:r>
              <a:rPr lang="cs-CZ" dirty="0">
                <a:hlinkClick r:id="rId3"/>
              </a:rPr>
              <a:t>mail.muni.cz</a:t>
            </a: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Návod k provedení registrace je zde: https://www.incidepro.us/help/FAQ.html</a:t>
            </a:r>
          </a:p>
          <a:p>
            <a:pPr marL="514350" indent="-514350">
              <a:buAutoNum type="arabicPeriod"/>
            </a:pPr>
            <a:r>
              <a:rPr lang="cs-CZ" dirty="0"/>
              <a:t>Security Code, který musíte ve fázi registrace vyplnit, je FSSBSS478</a:t>
            </a:r>
          </a:p>
          <a:p>
            <a:pPr marL="514350" indent="-514350">
              <a:buAutoNum type="arabicPeriod"/>
            </a:pPr>
            <a:r>
              <a:rPr lang="cs-CZ" dirty="0"/>
              <a:t>Po registraci je nutné zaplatit licenci 60USD přes Paypal.</a:t>
            </a:r>
          </a:p>
          <a:p>
            <a:pPr marL="514350" indent="-514350">
              <a:buAutoNum type="arabicPeriod"/>
            </a:pPr>
            <a:r>
              <a:rPr lang="cs-CZ" dirty="0"/>
              <a:t>Na základě této registrace a platby byste měli dostat licenční klíč,</a:t>
            </a:r>
            <a:br>
              <a:rPr lang="cs-CZ" dirty="0"/>
            </a:br>
            <a:r>
              <a:rPr lang="cs-CZ" dirty="0"/>
              <a:t>který je spárovaný s vaším počítačem, kde máte instalaci, ten musíte zadat v PG podle manuálu pro spuštění všech funkcionalit ve hře.</a:t>
            </a:r>
          </a:p>
          <a:p>
            <a:pPr marL="514350" indent="-514350">
              <a:buAutoNum type="arabicPeriod"/>
            </a:pPr>
            <a:r>
              <a:rPr lang="cs-CZ" dirty="0"/>
              <a:t>Aplikace aktuálně funguje jen na PC, ne s IOS.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2091</TotalTime>
  <Words>3821</Words>
  <Application>Microsoft Office PowerPoint</Application>
  <PresentationFormat>Předvádění na obrazovce (4:3)</PresentationFormat>
  <Paragraphs>685</Paragraphs>
  <Slides>91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91</vt:i4>
      </vt:variant>
    </vt:vector>
  </HeadingPairs>
  <TitlesOfParts>
    <vt:vector size="97" baseType="lpstr">
      <vt:lpstr>Arial</vt:lpstr>
      <vt:lpstr>Calibri</vt:lpstr>
      <vt:lpstr>Cambria</vt:lpstr>
      <vt:lpstr>Times New Roman</vt:lpstr>
      <vt:lpstr>Tw Cen MT</vt:lpstr>
      <vt:lpstr>Obvod</vt:lpstr>
      <vt:lpstr>Úvod do prediktivních metod/Způsoby predikce/Historie automatizovaných predikčních modelů</vt:lpstr>
      <vt:lpstr>Motto</vt:lpstr>
      <vt:lpstr>Problém s predikcemi V SOCIÁLNÍCH VĚDÁCH</vt:lpstr>
      <vt:lpstr>Dvě oblasti predikcí</vt:lpstr>
      <vt:lpstr>Způsoby predikce (Chadefaux 2017)</vt:lpstr>
      <vt:lpstr>Experti</vt:lpstr>
      <vt:lpstr>Důvody</vt:lpstr>
      <vt:lpstr>Proč experti neumí předpovídat</vt:lpstr>
      <vt:lpstr>Freedman: The Future of War</vt:lpstr>
      <vt:lpstr>Ekonometrie</vt:lpstr>
      <vt:lpstr>Novější zdroje dat/proměnné</vt:lpstr>
      <vt:lpstr>Modelování</vt:lpstr>
      <vt:lpstr>Modelování: příklady</vt:lpstr>
      <vt:lpstr>„Davy“/Mnohočetné zdroje/Trhy</vt:lpstr>
      <vt:lpstr>Superforecasting (Tetlock/Gardner 2015)</vt:lpstr>
      <vt:lpstr>V Česku: České priority Options</vt:lpstr>
      <vt:lpstr>Prezentace aplikace PowerPoint</vt:lpstr>
      <vt:lpstr>Vysvětlovat nebo předpovídat události jako jsou konflikty? (Chadefaux 2017)</vt:lpstr>
      <vt:lpstr>„Ideální bezpečnostní predikce“ (Brandt et al. 2011)</vt:lpstr>
      <vt:lpstr> Historie automatických bezpečnostních predikcí: „systémy včasného varování“</vt:lpstr>
      <vt:lpstr>Policon/Senturion</vt:lpstr>
      <vt:lpstr>Národní obranná strategie USA (2005): podpora systémů včasného varování</vt:lpstr>
      <vt:lpstr>ICEWS: Integrated Conflict Early Warning System (2008)</vt:lpstr>
      <vt:lpstr>Rozsah systému</vt:lpstr>
      <vt:lpstr>Jak pracuje ICEWS</vt:lpstr>
      <vt:lpstr>Klíčové parametry systému</vt:lpstr>
      <vt:lpstr>Retrospektivní testování ICEWS : O´ Brien 2010</vt:lpstr>
      <vt:lpstr>Nové příklady</vt:lpstr>
      <vt:lpstr>GDELT (https://www.gdeltproject.org/, The Global Database of Events, Language and Tone)</vt:lpstr>
      <vt:lpstr>Ward Lab (https://predictiveheuristics.com/)</vt:lpstr>
      <vt:lpstr>Struktura automatizovaných predikcí</vt:lpstr>
      <vt:lpstr>Datová část</vt:lpstr>
      <vt:lpstr>Algoritmy</vt:lpstr>
      <vt:lpstr>Volby</vt:lpstr>
      <vt:lpstr>Metody predikce voleb (Král 2018)</vt:lpstr>
      <vt:lpstr>Voličské průzkumy veřejného mínění (mimo záběr kursu, benchmark)</vt:lpstr>
      <vt:lpstr>Výhody</vt:lpstr>
      <vt:lpstr>Nevýhody</vt:lpstr>
      <vt:lpstr>Predikce založené na míře důvěry</vt:lpstr>
      <vt:lpstr>Typy predikcí, pracujících s mírou důvěry</vt:lpstr>
      <vt:lpstr>Sázkové kurzy</vt:lpstr>
      <vt:lpstr>Příklad sázkového trhu: PRAVIDLO 1/KURS X 100.</vt:lpstr>
      <vt:lpstr>Jaká data použít k predikci?</vt:lpstr>
      <vt:lpstr>výhody</vt:lpstr>
      <vt:lpstr>NEVÝHODY</vt:lpstr>
      <vt:lpstr>Prediktivní trhy</vt:lpstr>
      <vt:lpstr>Iowa Electronic MarketS</vt:lpstr>
      <vt:lpstr>Příklad trhu: americké prezidentské volby 2020</vt:lpstr>
      <vt:lpstr>Výhody x NEVÝHODY</vt:lpstr>
      <vt:lpstr>HYPERMIND</vt:lpstr>
      <vt:lpstr>VELKÁ DATA</vt:lpstr>
      <vt:lpstr>Twitter</vt:lpstr>
      <vt:lpstr>DATA</vt:lpstr>
      <vt:lpstr>Analýzy pomocí twitteru</vt:lpstr>
      <vt:lpstr>VÝHODY X NEVÝHODY</vt:lpstr>
      <vt:lpstr>Facebook</vt:lpstr>
      <vt:lpstr>VÝHODY X NEVÝHODY</vt:lpstr>
      <vt:lpstr>„BRILLIANT FANTASTIC BORIS“</vt:lpstr>
      <vt:lpstr>Google trends</vt:lpstr>
      <vt:lpstr>Využití</vt:lpstr>
      <vt:lpstr>VÝHODY X NEVÝHODY</vt:lpstr>
      <vt:lpstr>METAANALÝZY</vt:lpstr>
      <vt:lpstr>DATA</vt:lpstr>
      <vt:lpstr>PŘÍKLADY METAANALÝZ</vt:lpstr>
      <vt:lpstr>INDIKÁTOROVÉ METODY</vt:lpstr>
      <vt:lpstr>PŘÍKLADY INDIKÁTOROVÝCH METOD</vt:lpstr>
      <vt:lpstr>Příklad: 13 Klíčů: 2020</vt:lpstr>
      <vt:lpstr>VÝHODY X NEVÝHODY</vt:lpstr>
      <vt:lpstr>Predictioneers Game BBdM</vt:lpstr>
      <vt:lpstr>Bruce Bueno de Mesquita</vt:lpstr>
      <vt:lpstr>Filozofická pozice BBdM</vt:lpstr>
      <vt:lpstr>Pojetí politiky BBdM</vt:lpstr>
      <vt:lpstr>Klíčové charakteristiky modelu BBdM</vt:lpstr>
      <vt:lpstr>Teorie her (BBdM)</vt:lpstr>
      <vt:lpstr>Proč BBdM používá teorii her? (Kovářík 2012)</vt:lpstr>
      <vt:lpstr>Predictioneers Game (historie)</vt:lpstr>
      <vt:lpstr>Predioctioneers Game (současnost)</vt:lpstr>
      <vt:lpstr>Předpoklady modelu</vt:lpstr>
      <vt:lpstr>Komponenty Mesquitovy hry</vt:lpstr>
      <vt:lpstr>Téma</vt:lpstr>
      <vt:lpstr>Příklad Kovářík 2012: možnosti vývoje iranského jaderného programu (SQ byl cca 40-50)</vt:lpstr>
      <vt:lpstr>Čas</vt:lpstr>
      <vt:lpstr>Aktéři</vt:lpstr>
      <vt:lpstr>Aktéři severokorejského vyjednávání: příklady</vt:lpstr>
      <vt:lpstr>Vlastnosti aktérů</vt:lpstr>
      <vt:lpstr>Příklad: aktéři iránské simulace 2012 (Kovářík 2012)</vt:lpstr>
      <vt:lpstr>Výhoda: alternativní scénáře (Kovářík 2012)</vt:lpstr>
      <vt:lpstr>Jak funguje Mesquitova „hra“:interakce aktérů</vt:lpstr>
      <vt:lpstr>Výsledky predikcí: Kovářík 2012</vt:lpstr>
      <vt:lpstr>Systémové dynamiky</vt:lpstr>
      <vt:lpstr>PG: Stažení aplikace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Roman</dc:creator>
  <cp:lastModifiedBy>Roman Chytilek</cp:lastModifiedBy>
  <cp:revision>103</cp:revision>
  <dcterms:created xsi:type="dcterms:W3CDTF">2018-03-01T06:19:44Z</dcterms:created>
  <dcterms:modified xsi:type="dcterms:W3CDTF">2021-05-11T07:53:50Z</dcterms:modified>
</cp:coreProperties>
</file>