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7" r:id="rId3"/>
    <p:sldId id="276" r:id="rId4"/>
    <p:sldId id="27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9" r:id="rId15"/>
    <p:sldId id="280" r:id="rId16"/>
    <p:sldId id="281" r:id="rId17"/>
    <p:sldId id="282" r:id="rId18"/>
    <p:sldId id="283" r:id="rId19"/>
    <p:sldId id="284" r:id="rId20"/>
    <p:sldId id="268" r:id="rId21"/>
    <p:sldId id="269" r:id="rId22"/>
    <p:sldId id="270" r:id="rId23"/>
    <p:sldId id="271" r:id="rId24"/>
    <p:sldId id="274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8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E06CD-99E0-4E61-9B16-78C2EAC6CCFB}" type="datetimeFigureOut">
              <a:rPr lang="cs-CZ" smtClean="0"/>
              <a:t>05.04.2018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4C66A-415C-43A6-B788-EC7D92FF86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431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1823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6278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3996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7609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0055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5978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6194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4C66A-415C-43A6-B788-EC7D92FF86C5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522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E4E4FF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689493"/>
            <a:ext cx="3706495" cy="4222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805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4FB99-F048-4949-AFAC-CB38AE822278}" type="datetimeFigureOut">
              <a:rPr lang="cs-CZ" smtClean="0"/>
              <a:pPr/>
              <a:t>05.04.2018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C921C-C2A5-43A4-AE02-9578FBE60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Vztah k sobě, </a:t>
            </a:r>
            <a:r>
              <a:rPr lang="cs-CZ" b="1" dirty="0" err="1"/>
              <a:t>sebepojetí</a:t>
            </a:r>
            <a:r>
              <a:rPr lang="cs-CZ" b="1" dirty="0"/>
              <a:t> a </a:t>
            </a:r>
            <a:r>
              <a:rPr lang="cs-CZ" b="1" dirty="0" smtClean="0"/>
              <a:t>sebehodnocení adolescentů</a:t>
            </a:r>
            <a:r>
              <a:rPr lang="cs-CZ" b="1" dirty="0"/>
              <a:t/>
            </a:r>
            <a:br>
              <a:rPr lang="cs-CZ" b="1" dirty="0"/>
            </a:b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Sebehodnocení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Čím detailnější je adolescent v sebereflexi, tím více se zvyšuje možnost vnímat sebe samého jak pozitivně, tak negativně. </a:t>
            </a:r>
          </a:p>
          <a:p>
            <a:endParaRPr lang="cs-CZ" dirty="0" smtClean="0"/>
          </a:p>
          <a:p>
            <a:r>
              <a:rPr lang="cs-CZ" dirty="0" smtClean="0"/>
              <a:t>Mění se i ohnisko sebehodnocení. Jestliže pro děti a mladší adolescenty je objektem sebehodnocení především konkrétní chování, s věkem se sebehodnocení stále více opírá o komplexnější analýzu motivů a souvislostí a závěr je tedy často obecnější a týká se hodnocení celé osobnosti (</a:t>
            </a:r>
            <a:r>
              <a:rPr lang="cs-CZ" dirty="0" err="1" smtClean="0"/>
              <a:t>Leahy</a:t>
            </a:r>
            <a:r>
              <a:rPr lang="cs-CZ" dirty="0" smtClean="0"/>
              <a:t>, 1985). Z toho vyplývá, že sebehodnocení se v průběhu adolescence spíše stabilizuje a podléhá stále menší měrou situačním změnám.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Sebehodnocení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00079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Důležitost osobnostní determinace:</a:t>
            </a:r>
          </a:p>
          <a:p>
            <a:pPr>
              <a:buNone/>
            </a:pPr>
            <a:r>
              <a:rPr lang="cs-CZ" dirty="0" smtClean="0"/>
              <a:t> Globální sebehodnocení souvisí jednak s mírou úzkosti, s převládajícím emotivním laděním a také s </a:t>
            </a:r>
            <a:r>
              <a:rPr lang="cs-CZ" dirty="0" err="1" smtClean="0"/>
              <a:t>temperamentovou</a:t>
            </a:r>
            <a:r>
              <a:rPr lang="cs-CZ" dirty="0" smtClean="0"/>
              <a:t> dimenzí stabilita-labilita (</a:t>
            </a:r>
            <a:r>
              <a:rPr lang="cs-CZ" dirty="0" err="1" smtClean="0"/>
              <a:t>Rosenberg</a:t>
            </a:r>
            <a:r>
              <a:rPr lang="cs-CZ" dirty="0" smtClean="0"/>
              <a:t>, 1985, </a:t>
            </a:r>
            <a:r>
              <a:rPr lang="cs-CZ" dirty="0" err="1" smtClean="0"/>
              <a:t>Campbell</a:t>
            </a:r>
            <a:r>
              <a:rPr lang="cs-CZ" dirty="0" smtClean="0"/>
              <a:t>, </a:t>
            </a:r>
            <a:r>
              <a:rPr lang="cs-CZ" dirty="0" err="1" smtClean="0"/>
              <a:t>Fehr</a:t>
            </a:r>
            <a:r>
              <a:rPr lang="cs-CZ" dirty="0" smtClean="0"/>
              <a:t>, 1990, Blatný, Osecká, 1996).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Předmětem sebehodnocení se často stávají výkonové charakteristiky a výsledky nejrůznějších činností. Podle tradičního pohledu na pohlavní role je výkon důležitější pro muže než pro ženy. Nicméně, právě v adolescenci se tyto rozdíly částečně stírají, protože konkrétně školní výkon je důležitý - vzhledem k budoucnosti - pro všechny adolescenty. </a:t>
            </a:r>
          </a:p>
          <a:p>
            <a:r>
              <a:rPr lang="cs-CZ" dirty="0" smtClean="0"/>
              <a:t>Vedle toho se ukazuje, že rozdíly v sebehodnocení chlapců a dívek v oblasti školního výkonu (</a:t>
            </a:r>
            <a:r>
              <a:rPr lang="cs-CZ" dirty="0" err="1" smtClean="0"/>
              <a:t>academic</a:t>
            </a:r>
            <a:r>
              <a:rPr lang="cs-CZ" dirty="0" smtClean="0"/>
              <a:t> self-</a:t>
            </a:r>
            <a:r>
              <a:rPr lang="cs-CZ" dirty="0" err="1" smtClean="0"/>
              <a:t>esteem</a:t>
            </a:r>
            <a:r>
              <a:rPr lang="cs-CZ" dirty="0" smtClean="0"/>
              <a:t>) nejsou tolik závislé na skutečném školním výkonu, spíše se odvíjejí od globálního sebehodnocení.</a:t>
            </a:r>
          </a:p>
          <a:p>
            <a:endParaRPr lang="cs-CZ" dirty="0" smtClean="0"/>
          </a:p>
          <a:p>
            <a:r>
              <a:rPr lang="cs-CZ" dirty="0" smtClean="0"/>
              <a:t> Má-li k sobě někdo celkově pozitivní vztah, hodnotí se lépe i v oblasti školního výkonu, hodnotí-li se někdo celkově negativně, toto sebehodnocení se přenáší i do školní sféry (</a:t>
            </a:r>
            <a:r>
              <a:rPr lang="cs-CZ" dirty="0" err="1" smtClean="0"/>
              <a:t>Skaalvik</a:t>
            </a:r>
            <a:r>
              <a:rPr lang="cs-CZ" dirty="0" smtClean="0"/>
              <a:t>, 1986).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Sebehodnocení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Adolescenti čerpající svoji sebejistotu především z výkonu mají obvykle stabilnější sebehodnocení než ti, kteří se zakotvují především v názorech druhých osob. </a:t>
            </a:r>
          </a:p>
          <a:p>
            <a:endParaRPr lang="cs-CZ" dirty="0" smtClean="0"/>
          </a:p>
          <a:p>
            <a:r>
              <a:rPr lang="cs-CZ" dirty="0" smtClean="0"/>
              <a:t>Naše empirická zjištění přitom podporují hypotézu, že zejména v období mladší a střední adolescence mají pozitivnější vztah k sobě spíše ti, kteří pokládají za důležité referenční osoby rodiče a jiné dospělé autority než ti, pro které je důležité především mínění vrstevníků (Macek, Osecká, 1992,1994, 1996).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Sebehodnocení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Sebehodnocení  a percepce pubertálních změn:</a:t>
            </a:r>
          </a:p>
          <a:p>
            <a:pPr>
              <a:buNone/>
            </a:pPr>
            <a:r>
              <a:rPr lang="cs-CZ" dirty="0" smtClean="0"/>
              <a:t>Předčasná fyzická vyspělost podporuje pozitivní sebehodnocení především u chlapců, u dívek obyčejně sebehodnocení polarizuje, ať již v pozitivním či negativním směru. </a:t>
            </a:r>
          </a:p>
          <a:p>
            <a:pPr>
              <a:buNone/>
            </a:pPr>
            <a:r>
              <a:rPr lang="cs-CZ" dirty="0" smtClean="0"/>
              <a:t>S tímto předpokladem korespondují i empirická zjištění, podle kterých se v průběhu adolescence zvyšuje sebehodnocení dívek ve větší míře než sebehodnocení chlapců (</a:t>
            </a:r>
            <a:r>
              <a:rPr lang="cs-CZ" dirty="0" err="1" smtClean="0"/>
              <a:t>Rosenberg</a:t>
            </a:r>
            <a:r>
              <a:rPr lang="cs-CZ" dirty="0" smtClean="0"/>
              <a:t>, </a:t>
            </a:r>
            <a:r>
              <a:rPr lang="cs-CZ" dirty="0" err="1" smtClean="0"/>
              <a:t>Simmons</a:t>
            </a:r>
            <a:r>
              <a:rPr lang="cs-CZ" dirty="0" smtClean="0"/>
              <a:t>, 1975, </a:t>
            </a:r>
            <a:r>
              <a:rPr lang="cs-CZ" dirty="0" err="1" smtClean="0"/>
              <a:t>Harter</a:t>
            </a:r>
            <a:r>
              <a:rPr lang="cs-CZ" dirty="0" smtClean="0"/>
              <a:t>, 1985; Valášková, Ježek, Macek, 2002).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2579" rIns="0" bIns="0" rtlCol="0">
            <a:spAutoFit/>
          </a:bodyPr>
          <a:lstStyle/>
          <a:p>
            <a:pPr marL="702945">
              <a:lnSpc>
                <a:spcPct val="100000"/>
              </a:lnSpc>
            </a:pPr>
            <a:r>
              <a:rPr spc="5" dirty="0"/>
              <a:t>C</a:t>
            </a:r>
            <a:r>
              <a:rPr spc="-5" dirty="0"/>
              <a:t>luste</a:t>
            </a:r>
            <a:r>
              <a:rPr dirty="0"/>
              <a:t>r</a:t>
            </a:r>
            <a:r>
              <a:rPr spc="-5" dirty="0"/>
              <a:t> </a:t>
            </a:r>
            <a:r>
              <a:rPr dirty="0"/>
              <a:t>ana</a:t>
            </a:r>
            <a:r>
              <a:rPr spc="10" dirty="0"/>
              <a:t>l</a:t>
            </a:r>
            <a:r>
              <a:rPr dirty="0"/>
              <a:t>ysis</a:t>
            </a:r>
            <a:r>
              <a:rPr spc="-5" dirty="0"/>
              <a:t> </a:t>
            </a:r>
            <a:r>
              <a:rPr dirty="0"/>
              <a:t>approach</a:t>
            </a:r>
          </a:p>
        </p:txBody>
      </p:sp>
      <p:sp>
        <p:nvSpPr>
          <p:cNvPr id="3" name="object 3"/>
          <p:cNvSpPr/>
          <p:nvPr/>
        </p:nvSpPr>
        <p:spPr>
          <a:xfrm>
            <a:off x="458723" y="1470660"/>
            <a:ext cx="8001000" cy="4767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7725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/>
              <a:t>Trajectory</a:t>
            </a:r>
            <a:r>
              <a:rPr spc="-50" dirty="0"/>
              <a:t> </a:t>
            </a:r>
            <a:r>
              <a:rPr spc="-5" dirty="0"/>
              <a:t>A</a:t>
            </a:r>
            <a:r>
              <a:rPr dirty="0"/>
              <a:t>: Permanently</a:t>
            </a:r>
            <a:r>
              <a:rPr spc="-55" dirty="0"/>
              <a:t> </a:t>
            </a:r>
            <a:r>
              <a:rPr spc="-5" dirty="0"/>
              <a:t>high</a:t>
            </a:r>
          </a:p>
          <a:p>
            <a:pPr marL="1905" algn="ctr">
              <a:lnSpc>
                <a:spcPct val="100000"/>
              </a:lnSpc>
            </a:pPr>
            <a:r>
              <a:rPr dirty="0"/>
              <a:t>sel</a:t>
            </a:r>
            <a:r>
              <a:rPr spc="-5" dirty="0"/>
              <a:t>f</a:t>
            </a:r>
            <a:r>
              <a:rPr spc="-10" dirty="0"/>
              <a:t>-</a:t>
            </a:r>
            <a:r>
              <a:rPr dirty="0"/>
              <a:t>esteem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9006"/>
            <a:ext cx="7690484" cy="4326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dirty="0">
                <a:latin typeface="Garamond"/>
                <a:cs typeface="Garamond"/>
              </a:rPr>
              <a:t>a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low degr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spc="-15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1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neuroticism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 </a:t>
            </a:r>
            <a:r>
              <a:rPr sz="3000" spc="-5" dirty="0">
                <a:latin typeface="Garamond"/>
                <a:cs typeface="Garamond"/>
              </a:rPr>
              <a:t>hig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dirty="0">
                <a:latin typeface="Garamond"/>
                <a:cs typeface="Garamond"/>
              </a:rPr>
              <a:t>er</a:t>
            </a:r>
            <a:r>
              <a:rPr sz="3000" spc="-4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emotio</a:t>
            </a:r>
            <a:r>
              <a:rPr sz="3000" spc="-5" dirty="0">
                <a:latin typeface="Garamond"/>
                <a:cs typeface="Garamond"/>
              </a:rPr>
              <a:t>n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dirty="0">
                <a:latin typeface="Garamond"/>
                <a:cs typeface="Garamond"/>
              </a:rPr>
              <a:t>l </a:t>
            </a:r>
            <a:r>
              <a:rPr sz="3000" spc="-15" dirty="0">
                <a:latin typeface="Garamond"/>
                <a:cs typeface="Garamond"/>
              </a:rPr>
              <a:t>stab</a:t>
            </a:r>
            <a:r>
              <a:rPr sz="3000" dirty="0">
                <a:latin typeface="Garamond"/>
                <a:cs typeface="Garamond"/>
              </a:rPr>
              <a:t>il</a:t>
            </a:r>
            <a:r>
              <a:rPr sz="3000" spc="-10" dirty="0">
                <a:latin typeface="Garamond"/>
                <a:cs typeface="Garamond"/>
              </a:rPr>
              <a:t>ity.</a:t>
            </a:r>
            <a:endParaRPr sz="3000" dirty="0">
              <a:latin typeface="Garamond"/>
              <a:cs typeface="Garamond"/>
            </a:endParaRPr>
          </a:p>
          <a:p>
            <a:pPr marL="355600" marR="115570" indent="-342900">
              <a:lnSpc>
                <a:spcPct val="80000"/>
              </a:lnSpc>
              <a:spcBef>
                <a:spcPts val="720"/>
              </a:spcBef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dirty="0">
                <a:latin typeface="Garamond"/>
                <a:cs typeface="Garamond"/>
              </a:rPr>
              <a:t>in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comp</a:t>
            </a:r>
            <a:r>
              <a:rPr sz="3000" spc="-5" dirty="0">
                <a:latin typeface="Garamond"/>
                <a:cs typeface="Garamond"/>
              </a:rPr>
              <a:t>ariso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with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ot</a:t>
            </a:r>
            <a:r>
              <a:rPr sz="3000" spc="10" dirty="0">
                <a:latin typeface="Garamond"/>
                <a:cs typeface="Garamond"/>
              </a:rPr>
              <a:t>h</a:t>
            </a:r>
            <a:r>
              <a:rPr sz="3000" dirty="0">
                <a:latin typeface="Garamond"/>
                <a:cs typeface="Garamond"/>
              </a:rPr>
              <a:t>er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re</a:t>
            </a:r>
            <a:r>
              <a:rPr sz="3000" spc="-25" dirty="0">
                <a:latin typeface="Garamond"/>
                <a:cs typeface="Garamond"/>
              </a:rPr>
              <a:t>s</a:t>
            </a:r>
            <a:r>
              <a:rPr sz="3000" spc="-5" dirty="0">
                <a:latin typeface="Garamond"/>
                <a:cs typeface="Garamond"/>
              </a:rPr>
              <a:t>p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5" dirty="0">
                <a:latin typeface="Garamond"/>
                <a:cs typeface="Garamond"/>
              </a:rPr>
              <a:t>nde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spc="-10" dirty="0">
                <a:latin typeface="Garamond"/>
                <a:cs typeface="Garamond"/>
              </a:rPr>
              <a:t>ts,</a:t>
            </a:r>
            <a:r>
              <a:rPr sz="3000" spc="-3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they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have</a:t>
            </a:r>
            <a:r>
              <a:rPr sz="3000" spc="-15" dirty="0">
                <a:latin typeface="Garamond"/>
                <a:cs typeface="Garamond"/>
              </a:rPr>
              <a:t> stable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10" dirty="0">
                <a:latin typeface="Garamond"/>
                <a:cs typeface="Garamond"/>
              </a:rPr>
              <a:t>sit</a:t>
            </a:r>
            <a:r>
              <a:rPr sz="3000" spc="-20" dirty="0">
                <a:latin typeface="Garamond"/>
                <a:cs typeface="Garamond"/>
              </a:rPr>
              <a:t>i</a:t>
            </a:r>
            <a:r>
              <a:rPr sz="3000" spc="-15" dirty="0">
                <a:latin typeface="Garamond"/>
                <a:cs typeface="Garamond"/>
              </a:rPr>
              <a:t>ve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re</a:t>
            </a:r>
            <a:r>
              <a:rPr sz="3000" spc="-10" dirty="0">
                <a:latin typeface="Garamond"/>
                <a:cs typeface="Garamond"/>
              </a:rPr>
              <a:t>l</a:t>
            </a:r>
            <a:r>
              <a:rPr sz="3000" spc="-5" dirty="0">
                <a:latin typeface="Garamond"/>
                <a:cs typeface="Garamond"/>
              </a:rPr>
              <a:t>ati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5" dirty="0">
                <a:latin typeface="Garamond"/>
                <a:cs typeface="Garamond"/>
              </a:rPr>
              <a:t>ns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dirty="0">
                <a:latin typeface="Garamond"/>
                <a:cs typeface="Garamond"/>
              </a:rPr>
              <a:t>ips </a:t>
            </a:r>
            <a:r>
              <a:rPr sz="3000" spc="-15" dirty="0">
                <a:latin typeface="Garamond"/>
                <a:cs typeface="Garamond"/>
              </a:rPr>
              <a:t>with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20" dirty="0">
                <a:latin typeface="Garamond"/>
                <a:cs typeface="Garamond"/>
              </a:rPr>
              <a:t>rent</a:t>
            </a:r>
            <a:r>
              <a:rPr sz="3000" spc="-15" dirty="0">
                <a:latin typeface="Garamond"/>
                <a:cs typeface="Garamond"/>
              </a:rPr>
              <a:t>s</a:t>
            </a:r>
            <a:r>
              <a:rPr sz="3000" spc="3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— </a:t>
            </a:r>
            <a:r>
              <a:rPr sz="3000" spc="-15" dirty="0">
                <a:latin typeface="Garamond"/>
                <a:cs typeface="Garamond"/>
              </a:rPr>
              <a:t>they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do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n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10" dirty="0">
                <a:latin typeface="Garamond"/>
                <a:cs typeface="Garamond"/>
              </a:rPr>
              <a:t>t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h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15" dirty="0">
                <a:latin typeface="Garamond"/>
                <a:cs typeface="Garamond"/>
              </a:rPr>
              <a:t>ve</a:t>
            </a:r>
            <a:r>
              <a:rPr sz="3000" dirty="0">
                <a:latin typeface="Garamond"/>
                <a:cs typeface="Garamond"/>
              </a:rPr>
              <a:t> m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25" dirty="0">
                <a:latin typeface="Garamond"/>
                <a:cs typeface="Garamond"/>
              </a:rPr>
              <a:t>n</a:t>
            </a:r>
            <a:r>
              <a:rPr sz="3000" spc="-15" dirty="0">
                <a:latin typeface="Garamond"/>
                <a:cs typeface="Garamond"/>
              </a:rPr>
              <a:t>y </a:t>
            </a:r>
            <a:r>
              <a:rPr sz="3000" spc="-5" dirty="0">
                <a:latin typeface="Garamond"/>
                <a:cs typeface="Garamond"/>
              </a:rPr>
              <a:t>pr</a:t>
            </a:r>
            <a:r>
              <a:rPr sz="3000" dirty="0">
                <a:latin typeface="Garamond"/>
                <a:cs typeface="Garamond"/>
              </a:rPr>
              <a:t>o</a:t>
            </a:r>
            <a:r>
              <a:rPr sz="3000" spc="-20" dirty="0">
                <a:latin typeface="Garamond"/>
                <a:cs typeface="Garamond"/>
              </a:rPr>
              <a:t>blem</a:t>
            </a:r>
            <a:r>
              <a:rPr sz="3000" spc="-15" dirty="0">
                <a:latin typeface="Garamond"/>
                <a:cs typeface="Garamond"/>
              </a:rPr>
              <a:t>s with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them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 </a:t>
            </a:r>
            <a:r>
              <a:rPr sz="3000" spc="-15" dirty="0">
                <a:latin typeface="Garamond"/>
                <a:cs typeface="Garamond"/>
              </a:rPr>
              <a:t>they</a:t>
            </a:r>
            <a:r>
              <a:rPr sz="3000" spc="-10" dirty="0">
                <a:latin typeface="Garamond"/>
                <a:cs typeface="Garamond"/>
              </a:rPr>
              <a:t> tr</a:t>
            </a:r>
            <a:r>
              <a:rPr sz="3000" spc="-35" dirty="0">
                <a:latin typeface="Garamond"/>
                <a:cs typeface="Garamond"/>
              </a:rPr>
              <a:t>u</a:t>
            </a:r>
            <a:r>
              <a:rPr sz="3000" spc="-10" dirty="0">
                <a:latin typeface="Garamond"/>
                <a:cs typeface="Garamond"/>
              </a:rPr>
              <a:t>st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each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ot</a:t>
            </a:r>
            <a:r>
              <a:rPr sz="3000" spc="10" dirty="0">
                <a:latin typeface="Garamond"/>
                <a:cs typeface="Garamond"/>
              </a:rPr>
              <a:t>h</a:t>
            </a:r>
            <a:r>
              <a:rPr sz="3000" spc="-10" dirty="0">
                <a:latin typeface="Garamond"/>
                <a:cs typeface="Garamond"/>
              </a:rPr>
              <a:t>er.</a:t>
            </a:r>
            <a:endParaRPr sz="3000" dirty="0">
              <a:latin typeface="Garamond"/>
              <a:cs typeface="Garamond"/>
            </a:endParaRPr>
          </a:p>
          <a:p>
            <a:pPr marL="355600" indent="-342900">
              <a:lnSpc>
                <a:spcPts val="3240"/>
              </a:lnSpc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spc="-5" dirty="0">
                <a:latin typeface="Garamond"/>
                <a:cs typeface="Garamond"/>
              </a:rPr>
              <a:t>les</a:t>
            </a:r>
            <a:r>
              <a:rPr sz="3000" dirty="0">
                <a:latin typeface="Garamond"/>
                <a:cs typeface="Garamond"/>
              </a:rPr>
              <a:t>s</a:t>
            </a:r>
            <a:r>
              <a:rPr sz="3000" spc="1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dependent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the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-30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val</a:t>
            </a:r>
            <a:r>
              <a:rPr sz="3000" spc="-15" dirty="0">
                <a:latin typeface="Garamond"/>
                <a:cs typeface="Garamond"/>
              </a:rPr>
              <a:t>u</a:t>
            </a:r>
            <a:r>
              <a:rPr sz="3000" spc="-5" dirty="0">
                <a:latin typeface="Garamond"/>
                <a:cs typeface="Garamond"/>
              </a:rPr>
              <a:t>atio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5" dirty="0">
                <a:latin typeface="Garamond"/>
                <a:cs typeface="Garamond"/>
              </a:rPr>
              <a:t> a</a:t>
            </a:r>
            <a:r>
              <a:rPr sz="3000" spc="-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 </a:t>
            </a:r>
            <a:r>
              <a:rPr sz="3000" spc="-5" dirty="0">
                <a:latin typeface="Garamond"/>
                <a:cs typeface="Garamond"/>
              </a:rPr>
              <a:t>opinion</a:t>
            </a:r>
            <a:r>
              <a:rPr sz="3000" dirty="0">
                <a:latin typeface="Garamond"/>
                <a:cs typeface="Garamond"/>
              </a:rPr>
              <a:t>s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of</a:t>
            </a:r>
            <a:endParaRPr sz="3000" dirty="0">
              <a:latin typeface="Garamond"/>
              <a:cs typeface="Garamond"/>
            </a:endParaRPr>
          </a:p>
          <a:p>
            <a:pPr marL="355600">
              <a:lnSpc>
                <a:spcPts val="3240"/>
              </a:lnSpc>
            </a:pPr>
            <a:r>
              <a:rPr sz="3000" spc="-15" dirty="0">
                <a:latin typeface="Garamond"/>
                <a:cs typeface="Garamond"/>
              </a:rPr>
              <a:t>their </a:t>
            </a:r>
            <a:r>
              <a:rPr sz="3000" spc="-20" dirty="0">
                <a:latin typeface="Garamond"/>
                <a:cs typeface="Garamond"/>
              </a:rPr>
              <a:t>pe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spc="-15" dirty="0">
                <a:latin typeface="Garamond"/>
                <a:cs typeface="Garamond"/>
              </a:rPr>
              <a:t>rs.</a:t>
            </a:r>
            <a:endParaRPr sz="3000" dirty="0">
              <a:latin typeface="Garamond"/>
              <a:cs typeface="Garamond"/>
            </a:endParaRPr>
          </a:p>
          <a:p>
            <a:pPr marL="355600" marR="99695" indent="-342900">
              <a:lnSpc>
                <a:spcPct val="80000"/>
              </a:lnSpc>
              <a:spcBef>
                <a:spcPts val="720"/>
              </a:spcBef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spc="-10" dirty="0">
                <a:latin typeface="Garamond"/>
                <a:cs typeface="Garamond"/>
              </a:rPr>
              <a:t>litt</a:t>
            </a:r>
            <a:r>
              <a:rPr sz="3000" spc="-20" dirty="0">
                <a:latin typeface="Garamond"/>
                <a:cs typeface="Garamond"/>
              </a:rPr>
              <a:t>l</a:t>
            </a:r>
            <a:r>
              <a:rPr sz="3000" spc="-15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sel</a:t>
            </a:r>
            <a:r>
              <a:rPr sz="3000" spc="-1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-doubt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 </a:t>
            </a:r>
            <a:r>
              <a:rPr sz="3000" spc="-5" dirty="0">
                <a:latin typeface="Garamond"/>
                <a:cs typeface="Garamond"/>
              </a:rPr>
              <a:t>ar</a:t>
            </a:r>
            <a:r>
              <a:rPr sz="3000" dirty="0">
                <a:latin typeface="Garamond"/>
                <a:cs typeface="Garamond"/>
              </a:rPr>
              <a:t>e m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5" dirty="0">
                <a:latin typeface="Garamond"/>
                <a:cs typeface="Garamond"/>
              </a:rPr>
              <a:t>r</a:t>
            </a:r>
            <a:r>
              <a:rPr sz="3000" dirty="0">
                <a:latin typeface="Garamond"/>
                <a:cs typeface="Garamond"/>
              </a:rPr>
              <a:t>e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oriente</a:t>
            </a:r>
            <a:r>
              <a:rPr sz="3000" spc="-15" dirty="0">
                <a:latin typeface="Garamond"/>
                <a:cs typeface="Garamond"/>
              </a:rPr>
              <a:t>d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their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fut</a:t>
            </a:r>
            <a:r>
              <a:rPr sz="3000" spc="-15" dirty="0">
                <a:latin typeface="Garamond"/>
                <a:cs typeface="Garamond"/>
              </a:rPr>
              <a:t>u</a:t>
            </a:r>
            <a:r>
              <a:rPr sz="3000" spc="-5" dirty="0">
                <a:latin typeface="Garamond"/>
                <a:cs typeface="Garamond"/>
              </a:rPr>
              <a:t>r</a:t>
            </a:r>
            <a:r>
              <a:rPr sz="3000" dirty="0">
                <a:latin typeface="Garamond"/>
                <a:cs typeface="Garamond"/>
              </a:rPr>
              <a:t>e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perspec</a:t>
            </a:r>
            <a:r>
              <a:rPr sz="3000" spc="-15" dirty="0">
                <a:latin typeface="Garamond"/>
                <a:cs typeface="Garamond"/>
              </a:rPr>
              <a:t>tive </a:t>
            </a:r>
            <a:r>
              <a:rPr sz="3000" dirty="0">
                <a:latin typeface="Garamond"/>
                <a:cs typeface="Garamond"/>
              </a:rPr>
              <a:t>t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spc="-5" dirty="0">
                <a:latin typeface="Garamond"/>
                <a:cs typeface="Garamond"/>
              </a:rPr>
              <a:t>a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a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majority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f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other</a:t>
            </a:r>
            <a:r>
              <a:rPr sz="3000" dirty="0">
                <a:latin typeface="Garamond"/>
                <a:cs typeface="Garamond"/>
              </a:rPr>
              <a:t>s</a:t>
            </a:r>
            <a:r>
              <a:rPr sz="3000" spc="-15" dirty="0">
                <a:latin typeface="Garamond"/>
                <a:cs typeface="Garamond"/>
              </a:rPr>
              <a:t> (they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exh</a:t>
            </a:r>
            <a:r>
              <a:rPr sz="3000" spc="-10" dirty="0">
                <a:latin typeface="Garamond"/>
                <a:cs typeface="Garamond"/>
              </a:rPr>
              <a:t>ibit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a</a:t>
            </a:r>
            <a:r>
              <a:rPr sz="3000" spc="-5" dirty="0">
                <a:latin typeface="Garamond"/>
                <a:cs typeface="Garamond"/>
              </a:rPr>
              <a:t> hig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dirty="0">
                <a:latin typeface="Garamond"/>
                <a:cs typeface="Garamond"/>
              </a:rPr>
              <a:t>er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degr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spc="-15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1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commitments).</a:t>
            </a:r>
            <a:endParaRPr sz="30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410309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algn="ctr">
              <a:lnSpc>
                <a:spcPct val="100000"/>
              </a:lnSpc>
            </a:pPr>
            <a:r>
              <a:rPr dirty="0"/>
              <a:t>Trajectory</a:t>
            </a:r>
            <a:r>
              <a:rPr spc="-50" dirty="0"/>
              <a:t> </a:t>
            </a:r>
            <a:r>
              <a:rPr spc="-5" dirty="0"/>
              <a:t>B</a:t>
            </a:r>
            <a:r>
              <a:rPr dirty="0"/>
              <a:t>:</a:t>
            </a:r>
            <a:r>
              <a:rPr spc="-15" dirty="0"/>
              <a:t> </a:t>
            </a:r>
            <a:r>
              <a:rPr dirty="0"/>
              <a:t>Growing</a:t>
            </a:r>
            <a:r>
              <a:rPr spc="-5" dirty="0"/>
              <a:t> </a:t>
            </a:r>
            <a:r>
              <a:rPr dirty="0"/>
              <a:t>self-</a:t>
            </a:r>
          </a:p>
          <a:p>
            <a:pPr marL="0" algn="ctr">
              <a:lnSpc>
                <a:spcPct val="100000"/>
              </a:lnSpc>
            </a:pPr>
            <a:r>
              <a:rPr dirty="0"/>
              <a:t>esteem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871855" indent="-342900">
              <a:lnSpc>
                <a:spcPts val="3240"/>
              </a:lnSpc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dirty="0"/>
              <a:t>a</a:t>
            </a:r>
            <a:r>
              <a:rPr spc="10" dirty="0"/>
              <a:t> </a:t>
            </a:r>
            <a:r>
              <a:rPr spc="-5" dirty="0"/>
              <a:t>hig</a:t>
            </a:r>
            <a:r>
              <a:rPr spc="5" dirty="0"/>
              <a:t>h</a:t>
            </a:r>
            <a:r>
              <a:rPr dirty="0"/>
              <a:t>er</a:t>
            </a:r>
            <a:r>
              <a:rPr spc="-40" dirty="0"/>
              <a:t> </a:t>
            </a:r>
            <a:r>
              <a:rPr spc="-15" dirty="0"/>
              <a:t>degr</a:t>
            </a:r>
            <a:r>
              <a:rPr spc="-25" dirty="0"/>
              <a:t>e</a:t>
            </a:r>
            <a:r>
              <a:rPr spc="-15" dirty="0"/>
              <a:t>e</a:t>
            </a:r>
            <a:r>
              <a:rPr dirty="0"/>
              <a:t> </a:t>
            </a:r>
            <a:r>
              <a:rPr spc="5" dirty="0"/>
              <a:t>o</a:t>
            </a:r>
            <a:r>
              <a:rPr spc="-10" dirty="0"/>
              <a:t>f</a:t>
            </a:r>
            <a:r>
              <a:rPr spc="-15" dirty="0"/>
              <a:t> </a:t>
            </a:r>
            <a:r>
              <a:rPr spc="-20" dirty="0"/>
              <a:t>neurotici</a:t>
            </a:r>
            <a:r>
              <a:rPr spc="-15" dirty="0"/>
              <a:t>sm,</a:t>
            </a:r>
            <a:r>
              <a:rPr dirty="0"/>
              <a:t> </a:t>
            </a:r>
            <a:r>
              <a:rPr spc="-15" dirty="0"/>
              <a:t>se</a:t>
            </a:r>
            <a:r>
              <a:rPr spc="-20" dirty="0"/>
              <a:t>l</a:t>
            </a:r>
            <a:r>
              <a:rPr spc="0" dirty="0"/>
              <a:t>f</a:t>
            </a:r>
            <a:r>
              <a:rPr spc="-15" dirty="0"/>
              <a:t>-</a:t>
            </a:r>
            <a:r>
              <a:rPr spc="-5" dirty="0"/>
              <a:t>bl</a:t>
            </a:r>
            <a:r>
              <a:rPr spc="5" dirty="0"/>
              <a:t>a</a:t>
            </a:r>
            <a:r>
              <a:rPr spc="-20" dirty="0"/>
              <a:t>me</a:t>
            </a:r>
            <a:r>
              <a:rPr dirty="0"/>
              <a:t> </a:t>
            </a:r>
            <a:r>
              <a:rPr spc="5" dirty="0"/>
              <a:t>a</a:t>
            </a:r>
            <a:r>
              <a:rPr spc="-5" dirty="0"/>
              <a:t>nd alien</a:t>
            </a:r>
            <a:r>
              <a:rPr spc="5" dirty="0"/>
              <a:t>a</a:t>
            </a:r>
            <a:r>
              <a:rPr dirty="0"/>
              <a:t>tion</a:t>
            </a:r>
            <a:r>
              <a:rPr spc="-20" dirty="0"/>
              <a:t> a</a:t>
            </a:r>
            <a:r>
              <a:rPr spc="-10" dirty="0"/>
              <a:t>t</a:t>
            </a:r>
            <a:r>
              <a:rPr dirty="0"/>
              <a:t> </a:t>
            </a:r>
            <a:r>
              <a:rPr spc="-15" dirty="0"/>
              <a:t>15</a:t>
            </a:r>
            <a:r>
              <a:rPr spc="5" dirty="0"/>
              <a:t> </a:t>
            </a:r>
            <a:r>
              <a:rPr spc="-15" dirty="0"/>
              <a:t>years</a:t>
            </a:r>
            <a:r>
              <a:rPr spc="-5" dirty="0"/>
              <a:t> o</a:t>
            </a:r>
            <a:r>
              <a:rPr dirty="0"/>
              <a:t>f</a:t>
            </a:r>
            <a:r>
              <a:rPr spc="5" dirty="0"/>
              <a:t> </a:t>
            </a:r>
            <a:r>
              <a:rPr spc="-5" dirty="0"/>
              <a:t>a</a:t>
            </a:r>
            <a:r>
              <a:rPr spc="5" dirty="0"/>
              <a:t>g</a:t>
            </a:r>
            <a:r>
              <a:rPr spc="-15" dirty="0"/>
              <a:t>e</a:t>
            </a:r>
          </a:p>
          <a:p>
            <a:pPr marL="355600" indent="-342900">
              <a:lnSpc>
                <a:spcPts val="3420"/>
              </a:lnSpc>
              <a:spcBef>
                <a:spcPts val="310"/>
              </a:spcBef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dirty="0"/>
              <a:t>lower</a:t>
            </a:r>
            <a:r>
              <a:rPr spc="-15" dirty="0"/>
              <a:t> </a:t>
            </a:r>
            <a:r>
              <a:rPr dirty="0"/>
              <a:t>deg</a:t>
            </a:r>
            <a:r>
              <a:rPr spc="-10" dirty="0"/>
              <a:t>r</a:t>
            </a:r>
            <a:r>
              <a:rPr spc="-15" dirty="0"/>
              <a:t>ee</a:t>
            </a:r>
            <a:r>
              <a:rPr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15" dirty="0"/>
              <a:t> </a:t>
            </a:r>
            <a:r>
              <a:rPr dirty="0"/>
              <a:t>commitments</a:t>
            </a:r>
            <a:r>
              <a:rPr spc="-45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spc="-5" dirty="0"/>
              <a:t>re</a:t>
            </a:r>
            <a:r>
              <a:rPr spc="-10" dirty="0"/>
              <a:t>l</a:t>
            </a:r>
            <a:r>
              <a:rPr spc="-5" dirty="0"/>
              <a:t>atio</a:t>
            </a:r>
            <a:r>
              <a:rPr dirty="0"/>
              <a:t>n</a:t>
            </a:r>
            <a:r>
              <a:rPr spc="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their</a:t>
            </a:r>
          </a:p>
          <a:p>
            <a:pPr marL="355600">
              <a:lnSpc>
                <a:spcPts val="3420"/>
              </a:lnSpc>
            </a:pPr>
            <a:r>
              <a:rPr spc="-5" dirty="0"/>
              <a:t>p</a:t>
            </a:r>
            <a:r>
              <a:rPr spc="5" dirty="0"/>
              <a:t>a</a:t>
            </a:r>
            <a:r>
              <a:rPr spc="-20" dirty="0"/>
              <a:t>rent</a:t>
            </a:r>
            <a:r>
              <a:rPr spc="-15" dirty="0"/>
              <a:t>s</a:t>
            </a:r>
            <a:r>
              <a:rPr dirty="0"/>
              <a:t> </a:t>
            </a:r>
            <a:r>
              <a:rPr spc="-20" dirty="0"/>
              <a:t>a</a:t>
            </a:r>
            <a:r>
              <a:rPr spc="-10" dirty="0"/>
              <a:t>t</a:t>
            </a:r>
            <a:r>
              <a:rPr dirty="0"/>
              <a:t> </a:t>
            </a:r>
            <a:r>
              <a:rPr spc="-15" dirty="0"/>
              <a:t>17</a:t>
            </a:r>
            <a:r>
              <a:rPr spc="5" dirty="0"/>
              <a:t> </a:t>
            </a:r>
            <a:r>
              <a:rPr spc="-15" dirty="0"/>
              <a:t>years</a:t>
            </a:r>
            <a:r>
              <a:rPr spc="-5" dirty="0"/>
              <a:t> o</a:t>
            </a:r>
            <a:r>
              <a:rPr dirty="0"/>
              <a:t>f</a:t>
            </a:r>
            <a:r>
              <a:rPr spc="-15" dirty="0"/>
              <a:t> </a:t>
            </a:r>
            <a:r>
              <a:rPr spc="-20" dirty="0"/>
              <a:t>age.</a:t>
            </a:r>
          </a:p>
          <a:p>
            <a:pPr marL="355600" marR="5080" indent="-342900">
              <a:lnSpc>
                <a:spcPct val="90000"/>
              </a:lnSpc>
              <a:spcBef>
                <a:spcPts val="720"/>
              </a:spcBef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pc="-20" dirty="0"/>
              <a:t>a</a:t>
            </a:r>
            <a:r>
              <a:rPr spc="-10" dirty="0"/>
              <a:t>t</a:t>
            </a:r>
            <a:r>
              <a:rPr dirty="0"/>
              <a:t> </a:t>
            </a:r>
            <a:r>
              <a:rPr spc="-15" dirty="0"/>
              <a:t>17</a:t>
            </a:r>
            <a:r>
              <a:rPr spc="5" dirty="0"/>
              <a:t> </a:t>
            </a:r>
            <a:r>
              <a:rPr spc="-15" dirty="0"/>
              <a:t>years</a:t>
            </a:r>
            <a:r>
              <a:rPr spc="-5" dirty="0"/>
              <a:t> o</a:t>
            </a:r>
            <a:r>
              <a:rPr dirty="0"/>
              <a:t>f</a:t>
            </a:r>
            <a:r>
              <a:rPr spc="-15" dirty="0"/>
              <a:t> </a:t>
            </a:r>
            <a:r>
              <a:rPr spc="-20" dirty="0"/>
              <a:t>age</a:t>
            </a:r>
            <a:r>
              <a:rPr spc="-10" dirty="0"/>
              <a:t>,</a:t>
            </a:r>
            <a:r>
              <a:rPr spc="15" dirty="0"/>
              <a:t> </a:t>
            </a:r>
            <a:r>
              <a:rPr spc="-15" dirty="0"/>
              <a:t>they</a:t>
            </a:r>
            <a:r>
              <a:rPr spc="-25" dirty="0"/>
              <a:t> </a:t>
            </a:r>
            <a:r>
              <a:rPr spc="-5" dirty="0"/>
              <a:t>als</a:t>
            </a:r>
            <a:r>
              <a:rPr dirty="0"/>
              <a:t>o</a:t>
            </a:r>
            <a:r>
              <a:rPr spc="10" dirty="0"/>
              <a:t> </a:t>
            </a:r>
            <a:r>
              <a:rPr dirty="0"/>
              <a:t>sho</a:t>
            </a:r>
            <a:r>
              <a:rPr spc="-20" dirty="0"/>
              <a:t>wed</a:t>
            </a:r>
            <a:r>
              <a:rPr spc="-25" dirty="0"/>
              <a:t> </a:t>
            </a:r>
            <a:r>
              <a:rPr spc="-5" dirty="0"/>
              <a:t>a</a:t>
            </a:r>
            <a:r>
              <a:rPr dirty="0"/>
              <a:t>n</a:t>
            </a:r>
            <a:r>
              <a:rPr spc="5" dirty="0"/>
              <a:t> </a:t>
            </a:r>
            <a:r>
              <a:rPr spc="-5" dirty="0"/>
              <a:t>overall highe</a:t>
            </a:r>
            <a:r>
              <a:rPr dirty="0"/>
              <a:t>r</a:t>
            </a:r>
            <a:r>
              <a:rPr spc="-15" dirty="0"/>
              <a:t> </a:t>
            </a:r>
            <a:r>
              <a:rPr dirty="0"/>
              <a:t>deg</a:t>
            </a:r>
            <a:r>
              <a:rPr spc="-10" dirty="0"/>
              <a:t>r</a:t>
            </a:r>
            <a:r>
              <a:rPr spc="-15" dirty="0"/>
              <a:t>ee</a:t>
            </a:r>
            <a:r>
              <a:rPr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15" dirty="0"/>
              <a:t> </a:t>
            </a:r>
            <a:r>
              <a:rPr dirty="0"/>
              <a:t>general</a:t>
            </a:r>
            <a:r>
              <a:rPr spc="-20" dirty="0"/>
              <a:t> </a:t>
            </a:r>
            <a:r>
              <a:rPr dirty="0"/>
              <a:t>commitment</a:t>
            </a:r>
            <a:r>
              <a:rPr spc="-55" dirty="0"/>
              <a:t> </a:t>
            </a:r>
            <a:r>
              <a:rPr dirty="0"/>
              <a:t>(which</a:t>
            </a:r>
            <a:r>
              <a:rPr spc="-30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spc="-5" dirty="0"/>
              <a:t>be als</a:t>
            </a:r>
            <a:r>
              <a:rPr dirty="0"/>
              <a:t>o</a:t>
            </a:r>
            <a:r>
              <a:rPr spc="10" dirty="0"/>
              <a:t> </a:t>
            </a:r>
            <a:r>
              <a:rPr spc="-15" dirty="0"/>
              <a:t>interpreted</a:t>
            </a:r>
            <a:r>
              <a:rPr spc="-10" dirty="0"/>
              <a:t> </a:t>
            </a:r>
            <a:r>
              <a:rPr spc="-20" dirty="0"/>
              <a:t>a</a:t>
            </a:r>
            <a:r>
              <a:rPr spc="-15" dirty="0"/>
              <a:t>s</a:t>
            </a:r>
            <a:r>
              <a:rPr dirty="0"/>
              <a:t> a</a:t>
            </a:r>
            <a:r>
              <a:rPr spc="10" dirty="0"/>
              <a:t> </a:t>
            </a:r>
            <a:r>
              <a:rPr spc="-25" dirty="0"/>
              <a:t>c</a:t>
            </a:r>
            <a:r>
              <a:rPr dirty="0"/>
              <a:t>lear</a:t>
            </a:r>
            <a:r>
              <a:rPr spc="10" dirty="0"/>
              <a:t> </a:t>
            </a:r>
            <a:r>
              <a:rPr spc="-15" dirty="0"/>
              <a:t>vi</a:t>
            </a:r>
            <a:r>
              <a:rPr spc="-25" dirty="0"/>
              <a:t>s</a:t>
            </a:r>
            <a:r>
              <a:rPr dirty="0"/>
              <a:t>ion </a:t>
            </a:r>
            <a:r>
              <a:rPr spc="5" dirty="0"/>
              <a:t>o</a:t>
            </a:r>
            <a:r>
              <a:rPr spc="-10" dirty="0"/>
              <a:t>f</a:t>
            </a:r>
            <a:r>
              <a:rPr spc="-30" dirty="0"/>
              <a:t> </a:t>
            </a:r>
            <a:r>
              <a:rPr spc="-15" dirty="0"/>
              <a:t>their </a:t>
            </a:r>
            <a:r>
              <a:rPr spc="5" dirty="0"/>
              <a:t>o</a:t>
            </a:r>
            <a:r>
              <a:rPr spc="-20" dirty="0"/>
              <a:t>wn</a:t>
            </a:r>
            <a:r>
              <a:rPr spc="-15" dirty="0"/>
              <a:t> futu</a:t>
            </a:r>
            <a:r>
              <a:rPr spc="-25" dirty="0"/>
              <a:t>r</a:t>
            </a:r>
            <a:r>
              <a:rPr spc="-10" dirty="0"/>
              <a:t>e).</a:t>
            </a:r>
          </a:p>
          <a:p>
            <a:pPr marL="355600" indent="-342900">
              <a:lnSpc>
                <a:spcPts val="3420"/>
              </a:lnSpc>
              <a:spcBef>
                <a:spcPts val="360"/>
              </a:spcBef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pc="5" dirty="0"/>
              <a:t>I</a:t>
            </a:r>
            <a:r>
              <a:rPr dirty="0"/>
              <a:t>n</a:t>
            </a:r>
            <a:r>
              <a:rPr spc="-15" dirty="0"/>
              <a:t> </a:t>
            </a:r>
            <a:r>
              <a:rPr spc="-5" dirty="0"/>
              <a:t>pee</a:t>
            </a:r>
            <a:r>
              <a:rPr dirty="0"/>
              <a:t>r</a:t>
            </a:r>
            <a:r>
              <a:rPr spc="-10" dirty="0"/>
              <a:t> </a:t>
            </a:r>
            <a:r>
              <a:rPr spc="-5" dirty="0"/>
              <a:t>re</a:t>
            </a:r>
            <a:r>
              <a:rPr spc="-10" dirty="0"/>
              <a:t>l</a:t>
            </a:r>
            <a:r>
              <a:rPr spc="-5" dirty="0"/>
              <a:t>atio</a:t>
            </a:r>
            <a:r>
              <a:rPr spc="5" dirty="0"/>
              <a:t>n</a:t>
            </a:r>
            <a:r>
              <a:rPr dirty="0"/>
              <a:t>ships,</a:t>
            </a:r>
            <a:r>
              <a:rPr spc="-10" dirty="0"/>
              <a:t> </a:t>
            </a:r>
            <a:r>
              <a:rPr dirty="0"/>
              <a:t>this</a:t>
            </a:r>
            <a:r>
              <a:rPr spc="-15" dirty="0"/>
              <a:t> </a:t>
            </a:r>
            <a:r>
              <a:rPr dirty="0"/>
              <a:t>subgroup</a:t>
            </a:r>
            <a:r>
              <a:rPr spc="-20" dirty="0"/>
              <a:t> </a:t>
            </a:r>
            <a:r>
              <a:rPr dirty="0"/>
              <a:t>does</a:t>
            </a:r>
            <a:r>
              <a:rPr spc="-10" dirty="0"/>
              <a:t> </a:t>
            </a:r>
            <a:r>
              <a:rPr spc="-5" dirty="0"/>
              <a:t>n</a:t>
            </a:r>
            <a:r>
              <a:rPr spc="5" dirty="0"/>
              <a:t>o</a:t>
            </a:r>
            <a:r>
              <a:rPr spc="-10" dirty="0"/>
              <a:t>t</a:t>
            </a:r>
          </a:p>
          <a:p>
            <a:pPr marL="355600">
              <a:lnSpc>
                <a:spcPts val="3420"/>
              </a:lnSpc>
            </a:pPr>
            <a:r>
              <a:rPr spc="-15" dirty="0"/>
              <a:t>significantly differ</a:t>
            </a:r>
            <a:r>
              <a:rPr spc="-30" dirty="0"/>
              <a:t> </a:t>
            </a:r>
            <a:r>
              <a:rPr dirty="0"/>
              <a:t>from</a:t>
            </a:r>
            <a:r>
              <a:rPr spc="-20" dirty="0"/>
              <a:t> </a:t>
            </a:r>
            <a:r>
              <a:rPr spc="-5" dirty="0"/>
              <a:t>ot</a:t>
            </a:r>
            <a:r>
              <a:rPr spc="10" dirty="0"/>
              <a:t>h</a:t>
            </a:r>
            <a:r>
              <a:rPr dirty="0"/>
              <a:t>er</a:t>
            </a:r>
            <a:r>
              <a:rPr spc="-30" dirty="0"/>
              <a:t> </a:t>
            </a:r>
            <a:r>
              <a:rPr spc="-20" dirty="0"/>
              <a:t>re</a:t>
            </a:r>
            <a:r>
              <a:rPr spc="-25" dirty="0"/>
              <a:t>s</a:t>
            </a:r>
            <a:r>
              <a:rPr spc="-5" dirty="0"/>
              <a:t>p</a:t>
            </a:r>
            <a:r>
              <a:rPr spc="5" dirty="0"/>
              <a:t>o</a:t>
            </a:r>
            <a:r>
              <a:rPr spc="-5" dirty="0"/>
              <a:t>nde</a:t>
            </a:r>
            <a:r>
              <a:rPr spc="5" dirty="0"/>
              <a:t>n</a:t>
            </a:r>
            <a:r>
              <a:rPr spc="-10" dirty="0"/>
              <a:t>ts.</a:t>
            </a:r>
          </a:p>
        </p:txBody>
      </p:sp>
    </p:spTree>
    <p:extLst>
      <p:ext uri="{BB962C8B-B14F-4D97-AF65-F5344CB8AC3E}">
        <p14:creationId xmlns:p14="http://schemas.microsoft.com/office/powerpoint/2010/main" val="1879965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dirty="0"/>
              <a:t>Trajectory</a:t>
            </a:r>
            <a:r>
              <a:rPr spc="-50" dirty="0"/>
              <a:t> </a:t>
            </a:r>
            <a:r>
              <a:rPr spc="-5" dirty="0"/>
              <a:t>C</a:t>
            </a:r>
            <a:r>
              <a:rPr dirty="0"/>
              <a:t>:</a:t>
            </a:r>
            <a:r>
              <a:rPr spc="-15" dirty="0"/>
              <a:t> </a:t>
            </a:r>
            <a:r>
              <a:rPr spc="-5" dirty="0"/>
              <a:t>Stab</a:t>
            </a:r>
            <a:r>
              <a:rPr spc="10" dirty="0"/>
              <a:t>l</a:t>
            </a:r>
            <a:r>
              <a:rPr dirty="0"/>
              <a:t>e moderate</a:t>
            </a:r>
          </a:p>
          <a:p>
            <a:pPr marL="1270" algn="ctr">
              <a:lnSpc>
                <a:spcPct val="100000"/>
              </a:lnSpc>
            </a:pPr>
            <a:r>
              <a:rPr dirty="0"/>
              <a:t>sel</a:t>
            </a:r>
            <a:r>
              <a:rPr spc="-5" dirty="0"/>
              <a:t>f-</a:t>
            </a:r>
            <a:r>
              <a:rPr dirty="0"/>
              <a:t>esteem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9006"/>
            <a:ext cx="8051165" cy="4421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spc="-15" dirty="0">
                <a:latin typeface="Garamond"/>
                <a:cs typeface="Garamond"/>
              </a:rPr>
              <a:t>the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m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10" dirty="0">
                <a:latin typeface="Garamond"/>
                <a:cs typeface="Garamond"/>
              </a:rPr>
              <a:t>st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25" dirty="0">
                <a:latin typeface="Garamond"/>
                <a:cs typeface="Garamond"/>
              </a:rPr>
              <a:t>nume</a:t>
            </a:r>
            <a:r>
              <a:rPr sz="3000" spc="-5" dirty="0">
                <a:latin typeface="Garamond"/>
                <a:cs typeface="Garamond"/>
              </a:rPr>
              <a:t>rou</a:t>
            </a:r>
            <a:r>
              <a:rPr sz="3000" dirty="0">
                <a:latin typeface="Garamond"/>
                <a:cs typeface="Garamond"/>
              </a:rPr>
              <a:t>s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s</a:t>
            </a:r>
            <a:r>
              <a:rPr sz="3000" spc="-25" dirty="0">
                <a:latin typeface="Garamond"/>
                <a:cs typeface="Garamond"/>
              </a:rPr>
              <a:t>u</a:t>
            </a:r>
            <a:r>
              <a:rPr sz="3000" spc="-5" dirty="0">
                <a:latin typeface="Garamond"/>
                <a:cs typeface="Garamond"/>
              </a:rPr>
              <a:t>bgr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up</a:t>
            </a: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spc="-15" dirty="0">
                <a:latin typeface="Garamond"/>
                <a:cs typeface="Garamond"/>
              </a:rPr>
              <a:t>St</a:t>
            </a:r>
            <a:r>
              <a:rPr sz="3000" spc="-10" dirty="0">
                <a:latin typeface="Garamond"/>
                <a:cs typeface="Garamond"/>
              </a:rPr>
              <a:t>a</a:t>
            </a:r>
            <a:r>
              <a:rPr sz="3000" spc="-15" dirty="0">
                <a:latin typeface="Garamond"/>
                <a:cs typeface="Garamond"/>
              </a:rPr>
              <a:t>bility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se</a:t>
            </a:r>
            <a:r>
              <a:rPr sz="3000" spc="-20" dirty="0">
                <a:latin typeface="Garamond"/>
                <a:cs typeface="Garamond"/>
              </a:rPr>
              <a:t>l</a:t>
            </a:r>
            <a:r>
              <a:rPr sz="3000" spc="-5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-este</a:t>
            </a:r>
            <a:r>
              <a:rPr sz="3000" spc="-30" dirty="0">
                <a:latin typeface="Garamond"/>
                <a:cs typeface="Garamond"/>
              </a:rPr>
              <a:t>e</a:t>
            </a:r>
            <a:r>
              <a:rPr sz="3000" spc="-25" dirty="0">
                <a:latin typeface="Garamond"/>
                <a:cs typeface="Garamond"/>
              </a:rPr>
              <a:t>m</a:t>
            </a:r>
            <a:r>
              <a:rPr sz="3000" spc="1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ove</a:t>
            </a:r>
            <a:r>
              <a:rPr sz="3000" dirty="0">
                <a:latin typeface="Garamond"/>
                <a:cs typeface="Garamond"/>
              </a:rPr>
              <a:t>r </a:t>
            </a:r>
            <a:r>
              <a:rPr sz="3000" spc="-15" dirty="0">
                <a:latin typeface="Garamond"/>
                <a:cs typeface="Garamond"/>
              </a:rPr>
              <a:t>time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25" dirty="0">
                <a:latin typeface="Garamond"/>
                <a:cs typeface="Garamond"/>
              </a:rPr>
              <a:t>c</a:t>
            </a:r>
            <a:r>
              <a:rPr sz="3000" spc="-5" dirty="0">
                <a:latin typeface="Garamond"/>
                <a:cs typeface="Garamond"/>
              </a:rPr>
              <a:t>a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25" dirty="0">
                <a:latin typeface="Garamond"/>
                <a:cs typeface="Garamond"/>
              </a:rPr>
              <a:t>b</a:t>
            </a:r>
            <a:r>
              <a:rPr sz="3000" spc="-15" dirty="0">
                <a:latin typeface="Garamond"/>
                <a:cs typeface="Garamond"/>
              </a:rPr>
              <a:t>e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exp</a:t>
            </a:r>
            <a:r>
              <a:rPr sz="3000" spc="-15" dirty="0">
                <a:latin typeface="Garamond"/>
                <a:cs typeface="Garamond"/>
              </a:rPr>
              <a:t>ect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d </a:t>
            </a:r>
            <a:r>
              <a:rPr sz="3000" spc="-15" dirty="0">
                <a:latin typeface="Garamond"/>
                <a:cs typeface="Garamond"/>
              </a:rPr>
              <a:t>to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25" dirty="0">
                <a:latin typeface="Garamond"/>
                <a:cs typeface="Garamond"/>
              </a:rPr>
              <a:t>b</a:t>
            </a:r>
            <a:r>
              <a:rPr sz="3000" spc="-15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b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15" dirty="0">
                <a:latin typeface="Garamond"/>
                <a:cs typeface="Garamond"/>
              </a:rPr>
              <a:t>sed espec</a:t>
            </a:r>
            <a:r>
              <a:rPr sz="3000" spc="-25" dirty="0">
                <a:latin typeface="Garamond"/>
                <a:cs typeface="Garamond"/>
              </a:rPr>
              <a:t>i</a:t>
            </a:r>
            <a:r>
              <a:rPr sz="3000" spc="-15" dirty="0">
                <a:latin typeface="Garamond"/>
                <a:cs typeface="Garamond"/>
              </a:rPr>
              <a:t>ally</a:t>
            </a:r>
            <a:r>
              <a:rPr sz="3000" spc="1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re</a:t>
            </a:r>
            <a:r>
              <a:rPr sz="3000" spc="-10" dirty="0">
                <a:latin typeface="Garamond"/>
                <a:cs typeface="Garamond"/>
              </a:rPr>
              <a:t>l</a:t>
            </a:r>
            <a:r>
              <a:rPr sz="3000" spc="-15" dirty="0">
                <a:latin typeface="Garamond"/>
                <a:cs typeface="Garamond"/>
              </a:rPr>
              <a:t>evant</a:t>
            </a:r>
            <a:r>
              <a:rPr sz="3000" spc="-5" dirty="0">
                <a:latin typeface="Garamond"/>
                <a:cs typeface="Garamond"/>
              </a:rPr>
              <a:t> perso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spc="-15" dirty="0">
                <a:latin typeface="Garamond"/>
                <a:cs typeface="Garamond"/>
              </a:rPr>
              <a:t>ality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-10" dirty="0">
                <a:latin typeface="Garamond"/>
                <a:cs typeface="Garamond"/>
              </a:rPr>
              <a:t>traits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— in</a:t>
            </a:r>
            <a:r>
              <a:rPr sz="3000" spc="-5" dirty="0">
                <a:latin typeface="Garamond"/>
                <a:cs typeface="Garamond"/>
              </a:rPr>
              <a:t> p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15" dirty="0">
                <a:latin typeface="Garamond"/>
                <a:cs typeface="Garamond"/>
              </a:rPr>
              <a:t>rtic</a:t>
            </a:r>
            <a:r>
              <a:rPr sz="3000" dirty="0">
                <a:latin typeface="Garamond"/>
                <a:cs typeface="Garamond"/>
              </a:rPr>
              <a:t>ular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a</a:t>
            </a:r>
            <a:r>
              <a:rPr sz="3000" spc="-5" dirty="0">
                <a:latin typeface="Garamond"/>
                <a:cs typeface="Garamond"/>
              </a:rPr>
              <a:t> hig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dirty="0">
                <a:latin typeface="Garamond"/>
                <a:cs typeface="Garamond"/>
              </a:rPr>
              <a:t>er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degr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spc="-15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1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extravers</a:t>
            </a:r>
            <a:r>
              <a:rPr sz="3000" spc="-35" dirty="0">
                <a:latin typeface="Garamond"/>
                <a:cs typeface="Garamond"/>
              </a:rPr>
              <a:t>i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5" dirty="0">
                <a:latin typeface="Garamond"/>
                <a:cs typeface="Garamond"/>
              </a:rPr>
              <a:t> a</a:t>
            </a:r>
            <a:r>
              <a:rPr sz="3000" spc="-5" dirty="0">
                <a:latin typeface="Garamond"/>
                <a:cs typeface="Garamond"/>
              </a:rPr>
              <a:t>nd </a:t>
            </a:r>
            <a:r>
              <a:rPr sz="3000" spc="-15" dirty="0">
                <a:latin typeface="Garamond"/>
                <a:cs typeface="Garamond"/>
              </a:rPr>
              <a:t>lower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d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spc="-15" dirty="0">
                <a:latin typeface="Garamond"/>
                <a:cs typeface="Garamond"/>
              </a:rPr>
              <a:t>gree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1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neurotici</a:t>
            </a:r>
            <a:r>
              <a:rPr sz="3000" spc="-15" dirty="0">
                <a:latin typeface="Garamond"/>
                <a:cs typeface="Garamond"/>
              </a:rPr>
              <a:t>sm.</a:t>
            </a:r>
            <a:endParaRPr sz="3000" dirty="0">
              <a:latin typeface="Garamond"/>
              <a:cs typeface="Garamond"/>
            </a:endParaRPr>
          </a:p>
          <a:p>
            <a:pPr marL="355600" marR="498475" indent="-342900">
              <a:lnSpc>
                <a:spcPct val="80000"/>
              </a:lnSpc>
              <a:spcBef>
                <a:spcPts val="720"/>
              </a:spcBef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spc="-20" dirty="0">
                <a:latin typeface="Garamond"/>
                <a:cs typeface="Garamond"/>
              </a:rPr>
              <a:t>Otherwis</a:t>
            </a:r>
            <a:r>
              <a:rPr sz="3000" spc="-10" dirty="0">
                <a:latin typeface="Garamond"/>
                <a:cs typeface="Garamond"/>
              </a:rPr>
              <a:t>e,</a:t>
            </a:r>
            <a:r>
              <a:rPr sz="3000" spc="1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these</a:t>
            </a:r>
            <a:r>
              <a:rPr sz="3000" spc="-20" dirty="0">
                <a:latin typeface="Garamond"/>
                <a:cs typeface="Garamond"/>
              </a:rPr>
              <a:t> re</a:t>
            </a:r>
            <a:r>
              <a:rPr sz="3000" spc="-25" dirty="0">
                <a:latin typeface="Garamond"/>
                <a:cs typeface="Garamond"/>
              </a:rPr>
              <a:t>s</a:t>
            </a:r>
            <a:r>
              <a:rPr sz="3000" spc="-5" dirty="0">
                <a:latin typeface="Garamond"/>
                <a:cs typeface="Garamond"/>
              </a:rPr>
              <a:t>p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5" dirty="0">
                <a:latin typeface="Garamond"/>
                <a:cs typeface="Garamond"/>
              </a:rPr>
              <a:t>nde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spc="-10" dirty="0">
                <a:latin typeface="Garamond"/>
                <a:cs typeface="Garamond"/>
              </a:rPr>
              <a:t>ts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ar</a:t>
            </a:r>
            <a:r>
              <a:rPr sz="3000" dirty="0">
                <a:latin typeface="Garamond"/>
                <a:cs typeface="Garamond"/>
              </a:rPr>
              <a:t>e in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man</a:t>
            </a:r>
            <a:r>
              <a:rPr sz="3000" spc="-15" dirty="0">
                <a:latin typeface="Garamond"/>
                <a:cs typeface="Garamond"/>
              </a:rPr>
              <a:t>y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w</a:t>
            </a:r>
            <a:r>
              <a:rPr sz="3000" spc="-10" dirty="0">
                <a:latin typeface="Garamond"/>
                <a:cs typeface="Garamond"/>
              </a:rPr>
              <a:t>a</a:t>
            </a:r>
            <a:r>
              <a:rPr sz="3000" spc="-15" dirty="0">
                <a:latin typeface="Garamond"/>
                <a:cs typeface="Garamond"/>
              </a:rPr>
              <a:t>ys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sim</a:t>
            </a:r>
            <a:r>
              <a:rPr sz="3000" spc="-15" dirty="0">
                <a:latin typeface="Garamond"/>
                <a:cs typeface="Garamond"/>
              </a:rPr>
              <a:t>i</a:t>
            </a:r>
            <a:r>
              <a:rPr sz="3000" dirty="0">
                <a:latin typeface="Garamond"/>
                <a:cs typeface="Garamond"/>
              </a:rPr>
              <a:t>lar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with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the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profil</a:t>
            </a:r>
            <a:r>
              <a:rPr sz="3000" dirty="0">
                <a:latin typeface="Garamond"/>
                <a:cs typeface="Garamond"/>
              </a:rPr>
              <a:t>e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f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their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psychosocial </a:t>
            </a:r>
            <a:r>
              <a:rPr sz="3000" dirty="0">
                <a:latin typeface="Garamond"/>
                <a:cs typeface="Garamond"/>
              </a:rPr>
              <a:t>cha</a:t>
            </a:r>
            <a:r>
              <a:rPr sz="3000" spc="-20" dirty="0">
                <a:latin typeface="Garamond"/>
                <a:cs typeface="Garamond"/>
              </a:rPr>
              <a:t>racter</a:t>
            </a:r>
            <a:r>
              <a:rPr sz="3000" spc="-10" dirty="0">
                <a:latin typeface="Garamond"/>
                <a:cs typeface="Garamond"/>
              </a:rPr>
              <a:t>isti</a:t>
            </a:r>
            <a:r>
              <a:rPr sz="3000" spc="-25" dirty="0">
                <a:latin typeface="Garamond"/>
                <a:cs typeface="Garamond"/>
              </a:rPr>
              <a:t>c</a:t>
            </a:r>
            <a:r>
              <a:rPr sz="3000" spc="-15" dirty="0">
                <a:latin typeface="Garamond"/>
                <a:cs typeface="Garamond"/>
              </a:rPr>
              <a:t>s</a:t>
            </a:r>
            <a:r>
              <a:rPr sz="3000" spc="2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to the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s</a:t>
            </a:r>
            <a:r>
              <a:rPr sz="3000" spc="-30" dirty="0">
                <a:latin typeface="Garamond"/>
                <a:cs typeface="Garamond"/>
              </a:rPr>
              <a:t>u</a:t>
            </a:r>
            <a:r>
              <a:rPr sz="3000" spc="-5" dirty="0">
                <a:latin typeface="Garamond"/>
                <a:cs typeface="Garamond"/>
              </a:rPr>
              <a:t>bgr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up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with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permane</a:t>
            </a:r>
            <a:r>
              <a:rPr sz="3000" spc="10" dirty="0">
                <a:latin typeface="Garamond"/>
                <a:cs typeface="Garamond"/>
              </a:rPr>
              <a:t>n</a:t>
            </a:r>
            <a:r>
              <a:rPr sz="3000" spc="-10" dirty="0">
                <a:latin typeface="Garamond"/>
                <a:cs typeface="Garamond"/>
              </a:rPr>
              <a:t>tly </a:t>
            </a:r>
            <a:r>
              <a:rPr sz="3000" spc="-5" dirty="0">
                <a:latin typeface="Garamond"/>
                <a:cs typeface="Garamond"/>
              </a:rPr>
              <a:t>hig</a:t>
            </a:r>
            <a:r>
              <a:rPr sz="3000" dirty="0">
                <a:latin typeface="Garamond"/>
                <a:cs typeface="Garamond"/>
              </a:rPr>
              <a:t>h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se</a:t>
            </a:r>
            <a:r>
              <a:rPr sz="3000" spc="-20" dirty="0">
                <a:latin typeface="Garamond"/>
                <a:cs typeface="Garamond"/>
              </a:rPr>
              <a:t>l</a:t>
            </a:r>
            <a:r>
              <a:rPr sz="3000" spc="-5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-este</a:t>
            </a:r>
            <a:r>
              <a:rPr sz="3000" spc="-30" dirty="0">
                <a:latin typeface="Garamond"/>
                <a:cs typeface="Garamond"/>
              </a:rPr>
              <a:t>e</a:t>
            </a:r>
            <a:r>
              <a:rPr sz="3000" spc="-25" dirty="0">
                <a:latin typeface="Garamond"/>
                <a:cs typeface="Garamond"/>
              </a:rPr>
              <a:t>m</a:t>
            </a:r>
            <a:r>
              <a:rPr sz="3000" spc="1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(trajectory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A).</a:t>
            </a:r>
            <a:endParaRPr sz="3000" dirty="0">
              <a:latin typeface="Garamond"/>
              <a:cs typeface="Garamond"/>
            </a:endParaRPr>
          </a:p>
          <a:p>
            <a:pPr marL="355600" indent="-342900">
              <a:lnSpc>
                <a:spcPts val="3240"/>
              </a:lnSpc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spc="-5" dirty="0">
                <a:latin typeface="Garamond"/>
                <a:cs typeface="Garamond"/>
              </a:rPr>
              <a:t>Wha</a:t>
            </a:r>
            <a:r>
              <a:rPr sz="3000" dirty="0">
                <a:latin typeface="Garamond"/>
                <a:cs typeface="Garamond"/>
              </a:rPr>
              <a:t>t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makes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them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d</a:t>
            </a:r>
            <a:r>
              <a:rPr sz="3000" spc="-10" dirty="0">
                <a:latin typeface="Garamond"/>
                <a:cs typeface="Garamond"/>
              </a:rPr>
              <a:t>i</a:t>
            </a:r>
            <a:r>
              <a:rPr sz="3000" dirty="0">
                <a:latin typeface="Garamond"/>
                <a:cs typeface="Garamond"/>
              </a:rPr>
              <a:t>fferent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ar</a:t>
            </a:r>
            <a:r>
              <a:rPr sz="3000" dirty="0">
                <a:latin typeface="Garamond"/>
                <a:cs typeface="Garamond"/>
              </a:rPr>
              <a:t>e more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pro</a:t>
            </a:r>
            <a:r>
              <a:rPr sz="3000" spc="5" dirty="0">
                <a:latin typeface="Garamond"/>
                <a:cs typeface="Garamond"/>
              </a:rPr>
              <a:t>b</a:t>
            </a:r>
            <a:r>
              <a:rPr sz="3000" dirty="0">
                <a:latin typeface="Garamond"/>
                <a:cs typeface="Garamond"/>
              </a:rPr>
              <a:t>lems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</a:t>
            </a:r>
          </a:p>
          <a:p>
            <a:pPr marL="355600">
              <a:lnSpc>
                <a:spcPts val="3240"/>
              </a:lnSpc>
            </a:pPr>
            <a:r>
              <a:rPr sz="3000" dirty="0">
                <a:latin typeface="Garamond"/>
                <a:cs typeface="Garamond"/>
              </a:rPr>
              <a:t>a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lower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d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spc="-15" dirty="0">
                <a:latin typeface="Garamond"/>
                <a:cs typeface="Garamond"/>
              </a:rPr>
              <a:t>gree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10" dirty="0">
                <a:latin typeface="Garamond"/>
                <a:cs typeface="Garamond"/>
              </a:rPr>
              <a:t>tr</a:t>
            </a:r>
            <a:r>
              <a:rPr sz="3000" spc="-30" dirty="0">
                <a:latin typeface="Garamond"/>
                <a:cs typeface="Garamond"/>
              </a:rPr>
              <a:t>u</a:t>
            </a:r>
            <a:r>
              <a:rPr sz="3000" spc="-10" dirty="0">
                <a:latin typeface="Garamond"/>
                <a:cs typeface="Garamond"/>
              </a:rPr>
              <a:t>st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in</a:t>
            </a:r>
            <a:r>
              <a:rPr sz="3000" spc="-5" dirty="0">
                <a:latin typeface="Garamond"/>
                <a:cs typeface="Garamond"/>
              </a:rPr>
              <a:t> r</a:t>
            </a:r>
            <a:r>
              <a:rPr sz="3000" spc="-10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latio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ships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with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20" dirty="0">
                <a:latin typeface="Garamond"/>
                <a:cs typeface="Garamond"/>
              </a:rPr>
              <a:t>rents.</a:t>
            </a:r>
            <a:endParaRPr sz="30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203729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dirty="0"/>
              <a:t>Trajectory</a:t>
            </a:r>
            <a:r>
              <a:rPr spc="-50" dirty="0"/>
              <a:t> </a:t>
            </a:r>
            <a:r>
              <a:rPr spc="-5" dirty="0"/>
              <a:t>D</a:t>
            </a:r>
            <a:r>
              <a:rPr dirty="0"/>
              <a:t>: </a:t>
            </a:r>
            <a:r>
              <a:rPr spc="-5" dirty="0"/>
              <a:t>Decreasin</a:t>
            </a:r>
            <a:r>
              <a:rPr dirty="0"/>
              <a:t>g</a:t>
            </a:r>
            <a:r>
              <a:rPr spc="15" dirty="0"/>
              <a:t> </a:t>
            </a:r>
            <a:r>
              <a:rPr dirty="0"/>
              <a:t>self-</a:t>
            </a:r>
          </a:p>
          <a:p>
            <a:pPr marL="635" algn="ctr">
              <a:lnSpc>
                <a:spcPct val="100000"/>
              </a:lnSpc>
            </a:pPr>
            <a:r>
              <a:rPr dirty="0"/>
              <a:t>esteem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05206"/>
            <a:ext cx="7931784" cy="4334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spc="-25" dirty="0">
                <a:latin typeface="Garamond"/>
                <a:cs typeface="Garamond"/>
              </a:rPr>
              <a:t>Lo</a:t>
            </a:r>
            <a:r>
              <a:rPr sz="3000" spc="-15" dirty="0">
                <a:latin typeface="Garamond"/>
                <a:cs typeface="Garamond"/>
              </a:rPr>
              <a:t>w</a:t>
            </a:r>
            <a:r>
              <a:rPr sz="3000" dirty="0">
                <a:latin typeface="Garamond"/>
                <a:cs typeface="Garamond"/>
              </a:rPr>
              <a:t>er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10" dirty="0">
                <a:latin typeface="Garamond"/>
                <a:cs typeface="Garamond"/>
              </a:rPr>
              <a:t>tr</a:t>
            </a:r>
            <a:r>
              <a:rPr sz="3000" spc="-30" dirty="0">
                <a:latin typeface="Garamond"/>
                <a:cs typeface="Garamond"/>
              </a:rPr>
              <a:t>u</a:t>
            </a:r>
            <a:r>
              <a:rPr sz="3000" spc="-10" dirty="0">
                <a:latin typeface="Garamond"/>
                <a:cs typeface="Garamond"/>
              </a:rPr>
              <a:t>st</a:t>
            </a:r>
            <a:r>
              <a:rPr sz="3000" spc="2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hig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dirty="0">
                <a:latin typeface="Garamond"/>
                <a:cs typeface="Garamond"/>
              </a:rPr>
              <a:t>er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alien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dirty="0">
                <a:latin typeface="Garamond"/>
                <a:cs typeface="Garamond"/>
              </a:rPr>
              <a:t>tion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in</a:t>
            </a:r>
            <a:r>
              <a:rPr sz="3000" spc="-5" dirty="0">
                <a:latin typeface="Garamond"/>
                <a:cs typeface="Garamond"/>
              </a:rPr>
              <a:t> r</a:t>
            </a:r>
            <a:r>
              <a:rPr sz="3000" spc="-10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latio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ships </a:t>
            </a:r>
            <a:r>
              <a:rPr sz="3000" spc="-15" dirty="0">
                <a:latin typeface="Garamond"/>
                <a:cs typeface="Garamond"/>
              </a:rPr>
              <a:t>with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20" dirty="0">
                <a:latin typeface="Garamond"/>
                <a:cs typeface="Garamond"/>
              </a:rPr>
              <a:t>rents</a:t>
            </a:r>
            <a:r>
              <a:rPr sz="3000" spc="-10" dirty="0">
                <a:latin typeface="Garamond"/>
                <a:cs typeface="Garamond"/>
              </a:rPr>
              <a:t>,</a:t>
            </a:r>
            <a:r>
              <a:rPr sz="3000" spc="1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a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highe</a:t>
            </a:r>
            <a:r>
              <a:rPr sz="3000" dirty="0">
                <a:latin typeface="Garamond"/>
                <a:cs typeface="Garamond"/>
              </a:rPr>
              <a:t>r</a:t>
            </a:r>
            <a:r>
              <a:rPr sz="3000" spc="-15" dirty="0">
                <a:latin typeface="Garamond"/>
                <a:cs typeface="Garamond"/>
              </a:rPr>
              <a:t> freq</a:t>
            </a:r>
            <a:r>
              <a:rPr sz="3000" spc="-35" dirty="0">
                <a:latin typeface="Garamond"/>
                <a:cs typeface="Garamond"/>
              </a:rPr>
              <a:t>u</a:t>
            </a:r>
            <a:r>
              <a:rPr sz="3000" spc="-15" dirty="0">
                <a:latin typeface="Garamond"/>
                <a:cs typeface="Garamond"/>
              </a:rPr>
              <a:t>ency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f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pr</a:t>
            </a:r>
            <a:r>
              <a:rPr sz="3000" dirty="0">
                <a:latin typeface="Garamond"/>
                <a:cs typeface="Garamond"/>
              </a:rPr>
              <a:t>o</a:t>
            </a:r>
            <a:r>
              <a:rPr sz="3000" spc="-20" dirty="0">
                <a:latin typeface="Garamond"/>
                <a:cs typeface="Garamond"/>
              </a:rPr>
              <a:t>blem</a:t>
            </a:r>
            <a:r>
              <a:rPr sz="3000" spc="-15" dirty="0">
                <a:latin typeface="Garamond"/>
                <a:cs typeface="Garamond"/>
              </a:rPr>
              <a:t>s with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5" dirty="0">
                <a:latin typeface="Garamond"/>
                <a:cs typeface="Garamond"/>
              </a:rPr>
              <a:t>rent</a:t>
            </a:r>
            <a:r>
              <a:rPr sz="3000" dirty="0">
                <a:latin typeface="Garamond"/>
                <a:cs typeface="Garamond"/>
              </a:rPr>
              <a:t>s</a:t>
            </a:r>
            <a:r>
              <a:rPr sz="3000" spc="-5" dirty="0">
                <a:latin typeface="Garamond"/>
                <a:cs typeface="Garamond"/>
              </a:rPr>
              <a:t> a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 </a:t>
            </a:r>
            <a:r>
              <a:rPr sz="3000" spc="-15" dirty="0">
                <a:latin typeface="Garamond"/>
                <a:cs typeface="Garamond"/>
              </a:rPr>
              <a:t>s</a:t>
            </a:r>
            <a:r>
              <a:rPr sz="3000" dirty="0">
                <a:latin typeface="Garamond"/>
                <a:cs typeface="Garamond"/>
              </a:rPr>
              <a:t>el</a:t>
            </a:r>
            <a:r>
              <a:rPr sz="3000" spc="5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-</a:t>
            </a:r>
            <a:r>
              <a:rPr sz="3000" spc="-5" dirty="0">
                <a:latin typeface="Garamond"/>
                <a:cs typeface="Garamond"/>
              </a:rPr>
              <a:t>blam</a:t>
            </a:r>
            <a:r>
              <a:rPr sz="3000" dirty="0">
                <a:latin typeface="Garamond"/>
                <a:cs typeface="Garamond"/>
              </a:rPr>
              <a:t>e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for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</a:t>
            </a:r>
            <a:r>
              <a:rPr sz="3000" dirty="0">
                <a:latin typeface="Garamond"/>
                <a:cs typeface="Garamond"/>
              </a:rPr>
              <a:t>n interparental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conflict.</a:t>
            </a:r>
          </a:p>
          <a:p>
            <a:pPr marL="355600" marR="693420" indent="-342900">
              <a:lnSpc>
                <a:spcPct val="100000"/>
              </a:lnSpc>
              <a:spcBef>
                <a:spcPts val="720"/>
              </a:spcBef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spc="-5" dirty="0">
                <a:latin typeface="Garamond"/>
                <a:cs typeface="Garamond"/>
              </a:rPr>
              <a:t>Mor</a:t>
            </a:r>
            <a:r>
              <a:rPr sz="3000" dirty="0">
                <a:latin typeface="Garamond"/>
                <a:cs typeface="Garamond"/>
              </a:rPr>
              <a:t>e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comp</a:t>
            </a:r>
            <a:r>
              <a:rPr sz="3000" spc="-10" dirty="0">
                <a:latin typeface="Garamond"/>
                <a:cs typeface="Garamond"/>
              </a:rPr>
              <a:t>li</a:t>
            </a:r>
            <a:r>
              <a:rPr sz="3000" spc="-25" dirty="0">
                <a:latin typeface="Garamond"/>
                <a:cs typeface="Garamond"/>
              </a:rPr>
              <a:t>c</a:t>
            </a:r>
            <a:r>
              <a:rPr sz="3000" spc="-20" dirty="0">
                <a:latin typeface="Garamond"/>
                <a:cs typeface="Garamond"/>
              </a:rPr>
              <a:t>ate</a:t>
            </a:r>
            <a:r>
              <a:rPr sz="3000" spc="-15" dirty="0">
                <a:latin typeface="Garamond"/>
                <a:cs typeface="Garamond"/>
              </a:rPr>
              <a:t>d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r</a:t>
            </a:r>
            <a:r>
              <a:rPr sz="3000" spc="-10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latio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ship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als</a:t>
            </a:r>
            <a:r>
              <a:rPr sz="3000" dirty="0">
                <a:latin typeface="Garamond"/>
                <a:cs typeface="Garamond"/>
              </a:rPr>
              <a:t>o </a:t>
            </a:r>
            <a:r>
              <a:rPr sz="3000" spc="-15" dirty="0">
                <a:latin typeface="Garamond"/>
                <a:cs typeface="Garamond"/>
              </a:rPr>
              <a:t>with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peers: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10" dirty="0">
                <a:latin typeface="Garamond"/>
                <a:cs typeface="Garamond"/>
              </a:rPr>
              <a:t>first</a:t>
            </a:r>
            <a:r>
              <a:rPr sz="3000" spc="-25" dirty="0">
                <a:latin typeface="Garamond"/>
                <a:cs typeface="Garamond"/>
              </a:rPr>
              <a:t>l</a:t>
            </a:r>
            <a:r>
              <a:rPr sz="3000" spc="-10" dirty="0">
                <a:latin typeface="Garamond"/>
                <a:cs typeface="Garamond"/>
              </a:rPr>
              <a:t>y,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they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spc="5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ten</a:t>
            </a:r>
            <a:r>
              <a:rPr sz="3000" spc="-3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give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ev</a:t>
            </a:r>
            <a:r>
              <a:rPr sz="3000" spc="-20" dirty="0">
                <a:latin typeface="Garamond"/>
                <a:cs typeface="Garamond"/>
              </a:rPr>
              <a:t>i</a:t>
            </a:r>
            <a:r>
              <a:rPr sz="3000" spc="-15" dirty="0">
                <a:latin typeface="Garamond"/>
                <a:cs typeface="Garamond"/>
              </a:rPr>
              <a:t>dence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1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pr</a:t>
            </a:r>
            <a:r>
              <a:rPr sz="3000" dirty="0">
                <a:latin typeface="Garamond"/>
                <a:cs typeface="Garamond"/>
              </a:rPr>
              <a:t>o</a:t>
            </a:r>
            <a:r>
              <a:rPr sz="3000" spc="-20" dirty="0">
                <a:latin typeface="Garamond"/>
                <a:cs typeface="Garamond"/>
              </a:rPr>
              <a:t>blem</a:t>
            </a:r>
            <a:r>
              <a:rPr sz="3000" spc="-15" dirty="0">
                <a:latin typeface="Garamond"/>
                <a:cs typeface="Garamond"/>
              </a:rPr>
              <a:t>s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in </a:t>
            </a:r>
            <a:r>
              <a:rPr sz="3000" spc="-5" dirty="0">
                <a:latin typeface="Garamond"/>
                <a:cs typeface="Garamond"/>
              </a:rPr>
              <a:t>re</a:t>
            </a:r>
            <a:r>
              <a:rPr sz="3000" spc="-10" dirty="0">
                <a:latin typeface="Garamond"/>
                <a:cs typeface="Garamond"/>
              </a:rPr>
              <a:t>l</a:t>
            </a:r>
            <a:r>
              <a:rPr sz="3000" spc="-5" dirty="0">
                <a:latin typeface="Garamond"/>
                <a:cs typeface="Garamond"/>
              </a:rPr>
              <a:t>ati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5" dirty="0">
                <a:latin typeface="Garamond"/>
                <a:cs typeface="Garamond"/>
              </a:rPr>
              <a:t>ns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spc="-10" dirty="0">
                <a:latin typeface="Garamond"/>
                <a:cs typeface="Garamond"/>
              </a:rPr>
              <a:t>ips;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s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con</a:t>
            </a:r>
            <a:r>
              <a:rPr sz="3000" spc="-15" dirty="0">
                <a:latin typeface="Garamond"/>
                <a:cs typeface="Garamond"/>
              </a:rPr>
              <a:t>dly,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they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25" dirty="0">
                <a:latin typeface="Garamond"/>
                <a:cs typeface="Garamond"/>
              </a:rPr>
              <a:t>s</a:t>
            </a:r>
            <a:r>
              <a:rPr sz="3000" spc="-5" dirty="0">
                <a:latin typeface="Garamond"/>
                <a:cs typeface="Garamond"/>
              </a:rPr>
              <a:t>h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20" dirty="0">
                <a:latin typeface="Garamond"/>
                <a:cs typeface="Garamond"/>
              </a:rPr>
              <a:t>w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hig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dirty="0">
                <a:latin typeface="Garamond"/>
                <a:cs typeface="Garamond"/>
              </a:rPr>
              <a:t>er </a:t>
            </a:r>
            <a:r>
              <a:rPr sz="3000" spc="-15" dirty="0">
                <a:latin typeface="Garamond"/>
                <a:cs typeface="Garamond"/>
              </a:rPr>
              <a:t>dependence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pee</a:t>
            </a:r>
            <a:r>
              <a:rPr sz="3000" spc="-10" dirty="0">
                <a:latin typeface="Garamond"/>
                <a:cs typeface="Garamond"/>
              </a:rPr>
              <a:t>r</a:t>
            </a:r>
            <a:r>
              <a:rPr sz="3000" spc="5" dirty="0">
                <a:latin typeface="Garamond"/>
                <a:cs typeface="Garamond"/>
              </a:rPr>
              <a:t> o</a:t>
            </a:r>
            <a:r>
              <a:rPr sz="3000" spc="-5" dirty="0">
                <a:latin typeface="Garamond"/>
                <a:cs typeface="Garamond"/>
              </a:rPr>
              <a:t>pi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ion</a:t>
            </a:r>
            <a:r>
              <a:rPr sz="3000" spc="-5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 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m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tion</a:t>
            </a:r>
            <a:r>
              <a:rPr sz="3000" spc="-5" dirty="0">
                <a:latin typeface="Garamond"/>
                <a:cs typeface="Garamond"/>
              </a:rPr>
              <a:t>al re</a:t>
            </a:r>
            <a:r>
              <a:rPr sz="3000" spc="-10" dirty="0">
                <a:latin typeface="Garamond"/>
                <a:cs typeface="Garamond"/>
              </a:rPr>
              <a:t>s</a:t>
            </a:r>
            <a:r>
              <a:rPr sz="3000" spc="-5" dirty="0">
                <a:latin typeface="Garamond"/>
                <a:cs typeface="Garamond"/>
              </a:rPr>
              <a:t>p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5" dirty="0">
                <a:latin typeface="Garamond"/>
                <a:cs typeface="Garamond"/>
              </a:rPr>
              <a:t>nse.</a:t>
            </a:r>
            <a:endParaRPr sz="3000" dirty="0">
              <a:latin typeface="Garamond"/>
              <a:cs typeface="Garamond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spc="-5" dirty="0">
                <a:latin typeface="Garamond"/>
                <a:cs typeface="Garamond"/>
              </a:rPr>
              <a:t>U</a:t>
            </a:r>
            <a:r>
              <a:rPr sz="3000" spc="-15" dirty="0">
                <a:latin typeface="Garamond"/>
                <a:cs typeface="Garamond"/>
              </a:rPr>
              <a:t>-</a:t>
            </a:r>
            <a:r>
              <a:rPr sz="3000" dirty="0">
                <a:latin typeface="Garamond"/>
                <a:cs typeface="Garamond"/>
              </a:rPr>
              <a:t>sha</a:t>
            </a:r>
            <a:r>
              <a:rPr sz="3000" spc="-25" dirty="0">
                <a:latin typeface="Garamond"/>
                <a:cs typeface="Garamond"/>
              </a:rPr>
              <a:t>p</a:t>
            </a:r>
            <a:r>
              <a:rPr sz="3000" spc="-15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trajector</a:t>
            </a:r>
            <a:r>
              <a:rPr sz="3000" spc="-30" dirty="0">
                <a:latin typeface="Garamond"/>
                <a:cs typeface="Garamond"/>
              </a:rPr>
              <a:t>y</a:t>
            </a:r>
            <a:r>
              <a:rPr sz="3000" spc="-15" dirty="0">
                <a:latin typeface="Garamond"/>
                <a:cs typeface="Garamond"/>
              </a:rPr>
              <a:t>?</a:t>
            </a:r>
            <a:endParaRPr sz="30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07805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/>
              <a:t>Trajectory</a:t>
            </a:r>
            <a:r>
              <a:rPr spc="-50" dirty="0"/>
              <a:t> </a:t>
            </a:r>
            <a:r>
              <a:rPr spc="-5" dirty="0"/>
              <a:t>E</a:t>
            </a:r>
            <a:r>
              <a:rPr dirty="0"/>
              <a:t>: Permanently</a:t>
            </a:r>
            <a:r>
              <a:rPr spc="-55" dirty="0"/>
              <a:t> </a:t>
            </a:r>
            <a:r>
              <a:rPr spc="-5" dirty="0"/>
              <a:t>low</a:t>
            </a:r>
          </a:p>
          <a:p>
            <a:pPr marL="0" algn="ctr">
              <a:lnSpc>
                <a:spcPct val="100000"/>
              </a:lnSpc>
            </a:pPr>
            <a:r>
              <a:rPr dirty="0"/>
              <a:t>sel</a:t>
            </a:r>
            <a:r>
              <a:rPr spc="-5" dirty="0"/>
              <a:t>f</a:t>
            </a:r>
            <a:r>
              <a:rPr spc="-10" dirty="0"/>
              <a:t>-</a:t>
            </a:r>
            <a:r>
              <a:rPr dirty="0"/>
              <a:t>esteem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9006"/>
            <a:ext cx="7873365" cy="414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spc="-20" dirty="0">
                <a:latin typeface="Garamond"/>
                <a:cs typeface="Garamond"/>
              </a:rPr>
              <a:t>T</a:t>
            </a:r>
            <a:r>
              <a:rPr sz="3000" spc="-25" dirty="0">
                <a:latin typeface="Garamond"/>
                <a:cs typeface="Garamond"/>
              </a:rPr>
              <a:t>h</a:t>
            </a:r>
            <a:r>
              <a:rPr sz="3000" spc="-15" dirty="0">
                <a:latin typeface="Garamond"/>
                <a:cs typeface="Garamond"/>
              </a:rPr>
              <a:t>e</a:t>
            </a:r>
            <a:r>
              <a:rPr sz="3000" spc="-5" dirty="0">
                <a:latin typeface="Garamond"/>
                <a:cs typeface="Garamond"/>
              </a:rPr>
              <a:t> perm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5" dirty="0">
                <a:latin typeface="Garamond"/>
                <a:cs typeface="Garamond"/>
              </a:rPr>
              <a:t>ne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spc="-10" dirty="0">
                <a:latin typeface="Garamond"/>
                <a:cs typeface="Garamond"/>
              </a:rPr>
              <a:t>tly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low </a:t>
            </a:r>
            <a:r>
              <a:rPr sz="3000" spc="-10" dirty="0">
                <a:latin typeface="Garamond"/>
                <a:cs typeface="Garamond"/>
              </a:rPr>
              <a:t>le</a:t>
            </a:r>
            <a:r>
              <a:rPr sz="3000" spc="-25" dirty="0">
                <a:latin typeface="Garamond"/>
                <a:cs typeface="Garamond"/>
              </a:rPr>
              <a:t>v</a:t>
            </a:r>
            <a:r>
              <a:rPr sz="3000" spc="-10" dirty="0">
                <a:latin typeface="Garamond"/>
                <a:cs typeface="Garamond"/>
              </a:rPr>
              <a:t>el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se</a:t>
            </a:r>
            <a:r>
              <a:rPr sz="3000" spc="-20" dirty="0">
                <a:latin typeface="Garamond"/>
                <a:cs typeface="Garamond"/>
              </a:rPr>
              <a:t>l</a:t>
            </a:r>
            <a:r>
              <a:rPr sz="3000" spc="5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-este</a:t>
            </a:r>
            <a:r>
              <a:rPr sz="3000" spc="-30" dirty="0">
                <a:latin typeface="Garamond"/>
                <a:cs typeface="Garamond"/>
              </a:rPr>
              <a:t>e</a:t>
            </a:r>
            <a:r>
              <a:rPr sz="3000" spc="-25" dirty="0">
                <a:latin typeface="Garamond"/>
                <a:cs typeface="Garamond"/>
              </a:rPr>
              <a:t>m</a:t>
            </a:r>
            <a:r>
              <a:rPr sz="3000" spc="15" dirty="0">
                <a:latin typeface="Garamond"/>
                <a:cs typeface="Garamond"/>
              </a:rPr>
              <a:t> </a:t>
            </a:r>
            <a:r>
              <a:rPr sz="3000" spc="-10" dirty="0">
                <a:latin typeface="Garamond"/>
                <a:cs typeface="Garamond"/>
              </a:rPr>
              <a:t>is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re</a:t>
            </a:r>
            <a:r>
              <a:rPr sz="3000" spc="-10" dirty="0">
                <a:latin typeface="Garamond"/>
                <a:cs typeface="Garamond"/>
              </a:rPr>
              <a:t>l</a:t>
            </a:r>
            <a:r>
              <a:rPr sz="3000" spc="-20" dirty="0">
                <a:latin typeface="Garamond"/>
                <a:cs typeface="Garamond"/>
              </a:rPr>
              <a:t>ated</a:t>
            </a:r>
            <a:r>
              <a:rPr sz="3000" spc="-15" dirty="0">
                <a:latin typeface="Garamond"/>
                <a:cs typeface="Garamond"/>
              </a:rPr>
              <a:t> to the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constellation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perso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spc="-15" dirty="0">
                <a:latin typeface="Garamond"/>
                <a:cs typeface="Garamond"/>
              </a:rPr>
              <a:t>ality </a:t>
            </a:r>
            <a:r>
              <a:rPr sz="3000" spc="-10" dirty="0">
                <a:latin typeface="Garamond"/>
                <a:cs typeface="Garamond"/>
              </a:rPr>
              <a:t>traits: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these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re</a:t>
            </a:r>
            <a:r>
              <a:rPr sz="3000" spc="-25" dirty="0">
                <a:latin typeface="Garamond"/>
                <a:cs typeface="Garamond"/>
              </a:rPr>
              <a:t>s</a:t>
            </a:r>
            <a:r>
              <a:rPr sz="3000" spc="-5" dirty="0">
                <a:latin typeface="Garamond"/>
                <a:cs typeface="Garamond"/>
              </a:rPr>
              <a:t>p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5" dirty="0">
                <a:latin typeface="Garamond"/>
                <a:cs typeface="Garamond"/>
              </a:rPr>
              <a:t>nde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spc="-10" dirty="0">
                <a:latin typeface="Garamond"/>
                <a:cs typeface="Garamond"/>
              </a:rPr>
              <a:t>ts</a:t>
            </a:r>
            <a:r>
              <a:rPr sz="3000" spc="-2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h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15" dirty="0">
                <a:latin typeface="Garamond"/>
                <a:cs typeface="Garamond"/>
              </a:rPr>
              <a:t>ve </a:t>
            </a:r>
            <a:r>
              <a:rPr sz="3000" dirty="0">
                <a:latin typeface="Garamond"/>
                <a:cs typeface="Garamond"/>
              </a:rPr>
              <a:t>a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hig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dirty="0">
                <a:latin typeface="Garamond"/>
                <a:cs typeface="Garamond"/>
              </a:rPr>
              <a:t>er</a:t>
            </a:r>
            <a:r>
              <a:rPr sz="3000" spc="-30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neuroticism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score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 a lower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extrave</a:t>
            </a:r>
            <a:r>
              <a:rPr sz="3000" spc="-20" dirty="0">
                <a:latin typeface="Garamond"/>
                <a:cs typeface="Garamond"/>
              </a:rPr>
              <a:t>r</a:t>
            </a:r>
            <a:r>
              <a:rPr sz="3000" dirty="0">
                <a:latin typeface="Garamond"/>
                <a:cs typeface="Garamond"/>
              </a:rPr>
              <a:t>sion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scor</a:t>
            </a:r>
            <a:r>
              <a:rPr sz="3000" spc="-5" dirty="0">
                <a:latin typeface="Garamond"/>
                <a:cs typeface="Garamond"/>
              </a:rPr>
              <a:t>e</a:t>
            </a:r>
            <a:r>
              <a:rPr sz="3000" spc="-10" dirty="0">
                <a:latin typeface="Garamond"/>
                <a:cs typeface="Garamond"/>
              </a:rPr>
              <a:t>.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Strong</a:t>
            </a:r>
            <a:r>
              <a:rPr sz="3000" spc="-3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impact </a:t>
            </a:r>
            <a:r>
              <a:rPr sz="3000" spc="-5" dirty="0">
                <a:latin typeface="Garamond"/>
                <a:cs typeface="Garamond"/>
              </a:rPr>
              <a:t>of </a:t>
            </a:r>
            <a:r>
              <a:rPr sz="3000" spc="-15" dirty="0">
                <a:latin typeface="Garamond"/>
                <a:cs typeface="Garamond"/>
              </a:rPr>
              <a:t>emotio</a:t>
            </a:r>
            <a:r>
              <a:rPr sz="3000" spc="-5" dirty="0">
                <a:latin typeface="Garamond"/>
                <a:cs typeface="Garamond"/>
              </a:rPr>
              <a:t>n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dirty="0">
                <a:latin typeface="Garamond"/>
                <a:cs typeface="Garamond"/>
              </a:rPr>
              <a:t>l</a:t>
            </a:r>
            <a:r>
              <a:rPr sz="3000" spc="-3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stab</a:t>
            </a:r>
            <a:r>
              <a:rPr sz="3000" dirty="0">
                <a:latin typeface="Garamond"/>
                <a:cs typeface="Garamond"/>
              </a:rPr>
              <a:t>il</a:t>
            </a:r>
            <a:r>
              <a:rPr sz="3000" spc="-10" dirty="0">
                <a:latin typeface="Garamond"/>
                <a:cs typeface="Garamond"/>
              </a:rPr>
              <a:t>i</a:t>
            </a:r>
            <a:r>
              <a:rPr sz="3000" spc="-15" dirty="0">
                <a:latin typeface="Garamond"/>
                <a:cs typeface="Garamond"/>
              </a:rPr>
              <a:t>ty/insta</a:t>
            </a:r>
            <a:r>
              <a:rPr sz="3000" spc="-25" dirty="0">
                <a:latin typeface="Garamond"/>
                <a:cs typeface="Garamond"/>
              </a:rPr>
              <a:t>b</a:t>
            </a:r>
            <a:r>
              <a:rPr sz="3000" dirty="0">
                <a:latin typeface="Garamond"/>
                <a:cs typeface="Garamond"/>
              </a:rPr>
              <a:t>il</a:t>
            </a:r>
            <a:r>
              <a:rPr sz="3000" spc="-10" dirty="0">
                <a:latin typeface="Garamond"/>
                <a:cs typeface="Garamond"/>
              </a:rPr>
              <a:t>i</a:t>
            </a:r>
            <a:r>
              <a:rPr sz="3000" spc="-15" dirty="0">
                <a:latin typeface="Garamond"/>
                <a:cs typeface="Garamond"/>
              </a:rPr>
              <a:t>ty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spc="-10" dirty="0">
                <a:latin typeface="Garamond"/>
                <a:cs typeface="Garamond"/>
              </a:rPr>
              <a:t>(i.e. 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spc="-15" dirty="0">
                <a:latin typeface="Garamond"/>
                <a:cs typeface="Garamond"/>
              </a:rPr>
              <a:t>e</a:t>
            </a:r>
            <a:r>
              <a:rPr sz="3000" spc="-25" dirty="0">
                <a:latin typeface="Garamond"/>
                <a:cs typeface="Garamond"/>
              </a:rPr>
              <a:t>u</a:t>
            </a:r>
            <a:r>
              <a:rPr sz="3000" spc="-15" dirty="0">
                <a:latin typeface="Garamond"/>
                <a:cs typeface="Garamond"/>
              </a:rPr>
              <a:t>roticism)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a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 </a:t>
            </a:r>
            <a:r>
              <a:rPr sz="3000" spc="-15" dirty="0">
                <a:latin typeface="Garamond"/>
                <a:cs typeface="Garamond"/>
              </a:rPr>
              <a:t>extravers</a:t>
            </a:r>
            <a:r>
              <a:rPr sz="3000" spc="-35" dirty="0">
                <a:latin typeface="Garamond"/>
                <a:cs typeface="Garamond"/>
              </a:rPr>
              <a:t>i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/introversion</a:t>
            </a:r>
            <a:r>
              <a:rPr sz="3000" spc="-5" dirty="0">
                <a:latin typeface="Garamond"/>
                <a:cs typeface="Garamond"/>
              </a:rPr>
              <a:t> o</a:t>
            </a:r>
            <a:r>
              <a:rPr sz="3000" dirty="0">
                <a:latin typeface="Garamond"/>
                <a:cs typeface="Garamond"/>
              </a:rPr>
              <a:t>n</a:t>
            </a:r>
            <a:r>
              <a:rPr sz="3000" spc="-15" dirty="0">
                <a:latin typeface="Garamond"/>
                <a:cs typeface="Garamond"/>
              </a:rPr>
              <a:t> the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spc="-10" dirty="0">
                <a:latin typeface="Garamond"/>
                <a:cs typeface="Garamond"/>
              </a:rPr>
              <a:t>le</a:t>
            </a:r>
            <a:r>
              <a:rPr sz="3000" spc="-25" dirty="0">
                <a:latin typeface="Garamond"/>
                <a:cs typeface="Garamond"/>
              </a:rPr>
              <a:t>v</a:t>
            </a:r>
            <a:r>
              <a:rPr sz="3000" spc="-10" dirty="0">
                <a:latin typeface="Garamond"/>
                <a:cs typeface="Garamond"/>
              </a:rPr>
              <a:t>el</a:t>
            </a:r>
            <a:r>
              <a:rPr sz="3000" spc="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o</a:t>
            </a:r>
            <a:r>
              <a:rPr sz="300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the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spc="-15" dirty="0">
                <a:latin typeface="Garamond"/>
                <a:cs typeface="Garamond"/>
              </a:rPr>
              <a:t>s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spc="-10" dirty="0">
                <a:latin typeface="Garamond"/>
                <a:cs typeface="Garamond"/>
              </a:rPr>
              <a:t>l</a:t>
            </a:r>
            <a:r>
              <a:rPr sz="3000" spc="5" dirty="0">
                <a:latin typeface="Garamond"/>
                <a:cs typeface="Garamond"/>
              </a:rPr>
              <a:t>f</a:t>
            </a:r>
            <a:r>
              <a:rPr sz="3000" spc="-10" dirty="0">
                <a:latin typeface="Garamond"/>
                <a:cs typeface="Garamond"/>
              </a:rPr>
              <a:t>- est</a:t>
            </a:r>
            <a:r>
              <a:rPr sz="3000" spc="-30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em</a:t>
            </a:r>
            <a:r>
              <a:rPr sz="3000" spc="-5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trajec</a:t>
            </a:r>
            <a:r>
              <a:rPr sz="3000" spc="-15" dirty="0">
                <a:latin typeface="Garamond"/>
                <a:cs typeface="Garamond"/>
              </a:rPr>
              <a:t>t</a:t>
            </a:r>
            <a:r>
              <a:rPr sz="3000" spc="-5" dirty="0">
                <a:latin typeface="Garamond"/>
                <a:cs typeface="Garamond"/>
              </a:rPr>
              <a:t>or</a:t>
            </a:r>
            <a:r>
              <a:rPr sz="3000" dirty="0">
                <a:latin typeface="Garamond"/>
                <a:cs typeface="Garamond"/>
              </a:rPr>
              <a:t>y </a:t>
            </a:r>
            <a:r>
              <a:rPr sz="3000" spc="-5" dirty="0">
                <a:latin typeface="Garamond"/>
                <a:cs typeface="Garamond"/>
              </a:rPr>
              <a:t>highlighte</a:t>
            </a:r>
            <a:r>
              <a:rPr sz="3000" dirty="0">
                <a:latin typeface="Garamond"/>
                <a:cs typeface="Garamond"/>
              </a:rPr>
              <a:t>d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b</a:t>
            </a:r>
            <a:r>
              <a:rPr sz="3000" dirty="0">
                <a:latin typeface="Garamond"/>
                <a:cs typeface="Garamond"/>
              </a:rPr>
              <a:t>y </a:t>
            </a:r>
            <a:r>
              <a:rPr sz="3000" spc="-5" dirty="0">
                <a:latin typeface="Garamond"/>
                <a:cs typeface="Garamond"/>
              </a:rPr>
              <a:t>Ero</a:t>
            </a:r>
            <a:r>
              <a:rPr sz="3000" dirty="0">
                <a:latin typeface="Garamond"/>
                <a:cs typeface="Garamond"/>
              </a:rPr>
              <a:t>l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&amp; </a:t>
            </a:r>
            <a:r>
              <a:rPr sz="3000" spc="-5" dirty="0">
                <a:latin typeface="Garamond"/>
                <a:cs typeface="Garamond"/>
              </a:rPr>
              <a:t>Or</a:t>
            </a:r>
            <a:r>
              <a:rPr sz="3000" spc="-10" dirty="0">
                <a:latin typeface="Garamond"/>
                <a:cs typeface="Garamond"/>
              </a:rPr>
              <a:t>t</a:t>
            </a:r>
            <a:r>
              <a:rPr sz="3000" dirty="0">
                <a:latin typeface="Garamond"/>
                <a:cs typeface="Garamond"/>
              </a:rPr>
              <a:t>h </a:t>
            </a:r>
            <a:r>
              <a:rPr sz="3000" spc="-15" dirty="0">
                <a:latin typeface="Garamond"/>
                <a:cs typeface="Garamond"/>
              </a:rPr>
              <a:t>(20</a:t>
            </a:r>
            <a:r>
              <a:rPr sz="3000" spc="-25" dirty="0">
                <a:latin typeface="Garamond"/>
                <a:cs typeface="Garamond"/>
              </a:rPr>
              <a:t>1</a:t>
            </a:r>
            <a:r>
              <a:rPr sz="3000" spc="-10" dirty="0">
                <a:latin typeface="Garamond"/>
                <a:cs typeface="Garamond"/>
              </a:rPr>
              <a:t>1).</a:t>
            </a:r>
            <a:endParaRPr sz="3000" dirty="0">
              <a:latin typeface="Garamond"/>
              <a:cs typeface="Garamond"/>
            </a:endParaRPr>
          </a:p>
          <a:p>
            <a:pPr marL="355600" marR="1150620" indent="-342900">
              <a:lnSpc>
                <a:spcPts val="2880"/>
              </a:lnSpc>
              <a:spcBef>
                <a:spcPts val="695"/>
              </a:spcBef>
              <a:buClr>
                <a:srgbClr val="FFCC00"/>
              </a:buClr>
              <a:buSzPct val="70000"/>
              <a:buFont typeface="Wingdings"/>
              <a:buChar char=""/>
              <a:tabLst>
                <a:tab pos="356235" algn="l"/>
              </a:tabLst>
            </a:pPr>
            <a:r>
              <a:rPr sz="3000" dirty="0">
                <a:latin typeface="Garamond"/>
                <a:cs typeface="Garamond"/>
              </a:rPr>
              <a:t>T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spc="-15" dirty="0">
                <a:latin typeface="Garamond"/>
                <a:cs typeface="Garamond"/>
              </a:rPr>
              <a:t>ey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repor</a:t>
            </a:r>
            <a:r>
              <a:rPr sz="3000" dirty="0">
                <a:latin typeface="Garamond"/>
                <a:cs typeface="Garamond"/>
              </a:rPr>
              <a:t>t</a:t>
            </a:r>
            <a:r>
              <a:rPr sz="3000" spc="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a</a:t>
            </a:r>
            <a:r>
              <a:rPr sz="3000" spc="-5" dirty="0">
                <a:latin typeface="Garamond"/>
                <a:cs typeface="Garamond"/>
              </a:rPr>
              <a:t> highe</a:t>
            </a:r>
            <a:r>
              <a:rPr sz="3000" dirty="0">
                <a:latin typeface="Garamond"/>
                <a:cs typeface="Garamond"/>
              </a:rPr>
              <a:t>r</a:t>
            </a:r>
            <a:r>
              <a:rPr sz="3000" spc="-15" dirty="0">
                <a:latin typeface="Garamond"/>
                <a:cs typeface="Garamond"/>
              </a:rPr>
              <a:t> degr</a:t>
            </a:r>
            <a:r>
              <a:rPr sz="3000" spc="-25" dirty="0">
                <a:latin typeface="Garamond"/>
                <a:cs typeface="Garamond"/>
              </a:rPr>
              <a:t>e</a:t>
            </a:r>
            <a:r>
              <a:rPr sz="3000" spc="-15" dirty="0">
                <a:latin typeface="Garamond"/>
                <a:cs typeface="Garamond"/>
              </a:rPr>
              <a:t>e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10" dirty="0">
                <a:latin typeface="Garamond"/>
                <a:cs typeface="Garamond"/>
              </a:rPr>
              <a:t>f</a:t>
            </a:r>
            <a:r>
              <a:rPr sz="3000" spc="-15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pr</a:t>
            </a:r>
            <a:r>
              <a:rPr sz="3000" dirty="0">
                <a:latin typeface="Garamond"/>
                <a:cs typeface="Garamond"/>
              </a:rPr>
              <a:t>o</a:t>
            </a:r>
            <a:r>
              <a:rPr sz="3000" spc="-20" dirty="0">
                <a:latin typeface="Garamond"/>
                <a:cs typeface="Garamond"/>
              </a:rPr>
              <a:t>blem</a:t>
            </a:r>
            <a:r>
              <a:rPr sz="3000" spc="-15" dirty="0">
                <a:latin typeface="Garamond"/>
                <a:cs typeface="Garamond"/>
              </a:rPr>
              <a:t>s </a:t>
            </a:r>
            <a:r>
              <a:rPr sz="3000" dirty="0">
                <a:latin typeface="Garamond"/>
                <a:cs typeface="Garamond"/>
              </a:rPr>
              <a:t>in </a:t>
            </a:r>
            <a:r>
              <a:rPr sz="3000" spc="-5" dirty="0">
                <a:latin typeface="Garamond"/>
                <a:cs typeface="Garamond"/>
              </a:rPr>
              <a:t>re</a:t>
            </a:r>
            <a:r>
              <a:rPr sz="3000" spc="-10" dirty="0">
                <a:latin typeface="Garamond"/>
                <a:cs typeface="Garamond"/>
              </a:rPr>
              <a:t>l</a:t>
            </a:r>
            <a:r>
              <a:rPr sz="3000" spc="-5" dirty="0">
                <a:latin typeface="Garamond"/>
                <a:cs typeface="Garamond"/>
              </a:rPr>
              <a:t>atio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ships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dirty="0">
                <a:latin typeface="Garamond"/>
                <a:cs typeface="Garamond"/>
              </a:rPr>
              <a:t>w</a:t>
            </a:r>
            <a:r>
              <a:rPr sz="3000" spc="-10" dirty="0">
                <a:latin typeface="Garamond"/>
                <a:cs typeface="Garamond"/>
              </a:rPr>
              <a:t>i</a:t>
            </a:r>
            <a:r>
              <a:rPr sz="3000" dirty="0">
                <a:latin typeface="Garamond"/>
                <a:cs typeface="Garamond"/>
              </a:rPr>
              <a:t>th</a:t>
            </a:r>
            <a:r>
              <a:rPr sz="3000" spc="-2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5" dirty="0">
                <a:latin typeface="Garamond"/>
                <a:cs typeface="Garamond"/>
              </a:rPr>
              <a:t>rent</a:t>
            </a:r>
            <a:r>
              <a:rPr sz="3000" dirty="0">
                <a:latin typeface="Garamond"/>
                <a:cs typeface="Garamond"/>
              </a:rPr>
              <a:t>s</a:t>
            </a:r>
            <a:r>
              <a:rPr sz="3000" spc="-5" dirty="0">
                <a:latin typeface="Garamond"/>
                <a:cs typeface="Garamond"/>
              </a:rPr>
              <a:t> a</a:t>
            </a:r>
            <a:r>
              <a:rPr sz="3000" spc="5" dirty="0">
                <a:latin typeface="Garamond"/>
                <a:cs typeface="Garamond"/>
              </a:rPr>
              <a:t>n</a:t>
            </a:r>
            <a:r>
              <a:rPr sz="3000" dirty="0">
                <a:latin typeface="Garamond"/>
                <a:cs typeface="Garamond"/>
              </a:rPr>
              <a:t>d the</a:t>
            </a:r>
            <a:r>
              <a:rPr sz="3000" spc="-15" dirty="0">
                <a:latin typeface="Garamond"/>
                <a:cs typeface="Garamond"/>
              </a:rPr>
              <a:t>i</a:t>
            </a:r>
            <a:r>
              <a:rPr sz="3000" dirty="0">
                <a:latin typeface="Garamond"/>
                <a:cs typeface="Garamond"/>
              </a:rPr>
              <a:t>r</a:t>
            </a:r>
            <a:r>
              <a:rPr sz="3000" spc="-10" dirty="0">
                <a:latin typeface="Garamond"/>
                <a:cs typeface="Garamond"/>
              </a:rPr>
              <a:t> </a:t>
            </a:r>
            <a:r>
              <a:rPr sz="3000" spc="-5" dirty="0">
                <a:latin typeface="Garamond"/>
                <a:cs typeface="Garamond"/>
              </a:rPr>
              <a:t>peer re</a:t>
            </a:r>
            <a:r>
              <a:rPr sz="3000" spc="-10" dirty="0">
                <a:latin typeface="Garamond"/>
                <a:cs typeface="Garamond"/>
              </a:rPr>
              <a:t>l</a:t>
            </a:r>
            <a:r>
              <a:rPr sz="3000" spc="-5" dirty="0">
                <a:latin typeface="Garamond"/>
                <a:cs typeface="Garamond"/>
              </a:rPr>
              <a:t>ati</a:t>
            </a:r>
            <a:r>
              <a:rPr sz="3000" spc="5" dirty="0">
                <a:latin typeface="Garamond"/>
                <a:cs typeface="Garamond"/>
              </a:rPr>
              <a:t>o</a:t>
            </a:r>
            <a:r>
              <a:rPr sz="3000" spc="-5" dirty="0">
                <a:latin typeface="Garamond"/>
                <a:cs typeface="Garamond"/>
              </a:rPr>
              <a:t>ns</a:t>
            </a:r>
            <a:r>
              <a:rPr sz="3000" spc="5" dirty="0">
                <a:latin typeface="Garamond"/>
                <a:cs typeface="Garamond"/>
              </a:rPr>
              <a:t>h</a:t>
            </a:r>
            <a:r>
              <a:rPr sz="3000" dirty="0">
                <a:latin typeface="Garamond"/>
                <a:cs typeface="Garamond"/>
              </a:rPr>
              <a:t>ips </a:t>
            </a:r>
            <a:r>
              <a:rPr sz="3000" spc="-5" dirty="0">
                <a:latin typeface="Garamond"/>
                <a:cs typeface="Garamond"/>
              </a:rPr>
              <a:t>ar</a:t>
            </a:r>
            <a:r>
              <a:rPr sz="3000" dirty="0">
                <a:latin typeface="Garamond"/>
                <a:cs typeface="Garamond"/>
              </a:rPr>
              <a:t>e </a:t>
            </a:r>
            <a:r>
              <a:rPr sz="3000" spc="-5" dirty="0">
                <a:latin typeface="Garamond"/>
                <a:cs typeface="Garamond"/>
              </a:rPr>
              <a:t>pr</a:t>
            </a:r>
            <a:r>
              <a:rPr sz="3000" dirty="0">
                <a:latin typeface="Garamond"/>
                <a:cs typeface="Garamond"/>
              </a:rPr>
              <a:t>o</a:t>
            </a:r>
            <a:r>
              <a:rPr sz="3000" spc="-5" dirty="0">
                <a:latin typeface="Garamond"/>
                <a:cs typeface="Garamond"/>
              </a:rPr>
              <a:t>blem</a:t>
            </a:r>
            <a:r>
              <a:rPr sz="3000" spc="5" dirty="0">
                <a:latin typeface="Garamond"/>
                <a:cs typeface="Garamond"/>
              </a:rPr>
              <a:t>a</a:t>
            </a:r>
            <a:r>
              <a:rPr sz="3000" spc="-10" dirty="0">
                <a:latin typeface="Garamond"/>
                <a:cs typeface="Garamond"/>
              </a:rPr>
              <a:t>tical</a:t>
            </a:r>
            <a:r>
              <a:rPr sz="3000" spc="-35" dirty="0">
                <a:latin typeface="Garamond"/>
                <a:cs typeface="Garamond"/>
              </a:rPr>
              <a:t> </a:t>
            </a:r>
            <a:r>
              <a:rPr sz="3000" spc="-20" dirty="0">
                <a:latin typeface="Garamond"/>
                <a:cs typeface="Garamond"/>
              </a:rPr>
              <a:t>a</a:t>
            </a:r>
            <a:r>
              <a:rPr sz="3000" spc="-15" dirty="0">
                <a:latin typeface="Garamond"/>
                <a:cs typeface="Garamond"/>
              </a:rPr>
              <a:t>s</a:t>
            </a:r>
            <a:r>
              <a:rPr sz="3000" dirty="0">
                <a:latin typeface="Garamond"/>
                <a:cs typeface="Garamond"/>
              </a:rPr>
              <a:t> </a:t>
            </a:r>
            <a:r>
              <a:rPr sz="3000" spc="-10" dirty="0">
                <a:latin typeface="Garamond"/>
                <a:cs typeface="Garamond"/>
              </a:rPr>
              <a:t>wel</a:t>
            </a:r>
            <a:r>
              <a:rPr sz="3000" spc="-25" dirty="0">
                <a:latin typeface="Garamond"/>
                <a:cs typeface="Garamond"/>
              </a:rPr>
              <a:t>l</a:t>
            </a:r>
            <a:r>
              <a:rPr sz="3000" spc="-10" dirty="0">
                <a:latin typeface="Garamond"/>
                <a:cs typeface="Garamond"/>
              </a:rPr>
              <a:t>.</a:t>
            </a:r>
            <a:endParaRPr sz="30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71533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8138" y="2708910"/>
            <a:ext cx="6408420" cy="2954020"/>
          </a:xfrm>
          <a:custGeom>
            <a:avLst/>
            <a:gdLst/>
            <a:ahLst/>
            <a:cxnLst/>
            <a:rect l="l" t="t" r="r" b="b"/>
            <a:pathLst>
              <a:path w="6408420" h="2954020">
                <a:moveTo>
                  <a:pt x="3204210" y="0"/>
                </a:moveTo>
                <a:lnTo>
                  <a:pt x="2941417" y="4895"/>
                </a:lnTo>
                <a:lnTo>
                  <a:pt x="2684474" y="19328"/>
                </a:lnTo>
                <a:lnTo>
                  <a:pt x="2434207" y="42918"/>
                </a:lnTo>
                <a:lnTo>
                  <a:pt x="2191438" y="75285"/>
                </a:lnTo>
                <a:lnTo>
                  <a:pt x="1956994" y="116050"/>
                </a:lnTo>
                <a:lnTo>
                  <a:pt x="1731699" y="164832"/>
                </a:lnTo>
                <a:lnTo>
                  <a:pt x="1516377" y="221250"/>
                </a:lnTo>
                <a:lnTo>
                  <a:pt x="1311853" y="284927"/>
                </a:lnTo>
                <a:lnTo>
                  <a:pt x="1118951" y="355480"/>
                </a:lnTo>
                <a:lnTo>
                  <a:pt x="938498" y="432530"/>
                </a:lnTo>
                <a:lnTo>
                  <a:pt x="771316" y="515697"/>
                </a:lnTo>
                <a:lnTo>
                  <a:pt x="618231" y="604601"/>
                </a:lnTo>
                <a:lnTo>
                  <a:pt x="480068" y="698862"/>
                </a:lnTo>
                <a:lnTo>
                  <a:pt x="357651" y="798099"/>
                </a:lnTo>
                <a:lnTo>
                  <a:pt x="251805" y="901934"/>
                </a:lnTo>
                <a:lnTo>
                  <a:pt x="163354" y="1009985"/>
                </a:lnTo>
                <a:lnTo>
                  <a:pt x="93123" y="1121873"/>
                </a:lnTo>
                <a:lnTo>
                  <a:pt x="41938" y="1237217"/>
                </a:lnTo>
                <a:lnTo>
                  <a:pt x="10621" y="1355638"/>
                </a:lnTo>
                <a:lnTo>
                  <a:pt x="0" y="1476756"/>
                </a:lnTo>
                <a:lnTo>
                  <a:pt x="10621" y="1597873"/>
                </a:lnTo>
                <a:lnTo>
                  <a:pt x="41938" y="1716294"/>
                </a:lnTo>
                <a:lnTo>
                  <a:pt x="93123" y="1831638"/>
                </a:lnTo>
                <a:lnTo>
                  <a:pt x="163354" y="1943526"/>
                </a:lnTo>
                <a:lnTo>
                  <a:pt x="251805" y="2051577"/>
                </a:lnTo>
                <a:lnTo>
                  <a:pt x="357651" y="2155412"/>
                </a:lnTo>
                <a:lnTo>
                  <a:pt x="480068" y="2254649"/>
                </a:lnTo>
                <a:lnTo>
                  <a:pt x="618231" y="2348910"/>
                </a:lnTo>
                <a:lnTo>
                  <a:pt x="771316" y="2437814"/>
                </a:lnTo>
                <a:lnTo>
                  <a:pt x="938498" y="2520981"/>
                </a:lnTo>
                <a:lnTo>
                  <a:pt x="1118951" y="2598031"/>
                </a:lnTo>
                <a:lnTo>
                  <a:pt x="1311853" y="2668584"/>
                </a:lnTo>
                <a:lnTo>
                  <a:pt x="1516377" y="2732261"/>
                </a:lnTo>
                <a:lnTo>
                  <a:pt x="1731699" y="2788679"/>
                </a:lnTo>
                <a:lnTo>
                  <a:pt x="1956994" y="2837461"/>
                </a:lnTo>
                <a:lnTo>
                  <a:pt x="2191438" y="2878226"/>
                </a:lnTo>
                <a:lnTo>
                  <a:pt x="2434207" y="2910593"/>
                </a:lnTo>
                <a:lnTo>
                  <a:pt x="2684474" y="2934183"/>
                </a:lnTo>
                <a:lnTo>
                  <a:pt x="2941417" y="2948616"/>
                </a:lnTo>
                <a:lnTo>
                  <a:pt x="3204210" y="2953512"/>
                </a:lnTo>
                <a:lnTo>
                  <a:pt x="3467002" y="2948616"/>
                </a:lnTo>
                <a:lnTo>
                  <a:pt x="3723945" y="2934183"/>
                </a:lnTo>
                <a:lnTo>
                  <a:pt x="3974212" y="2910593"/>
                </a:lnTo>
                <a:lnTo>
                  <a:pt x="4216981" y="2878226"/>
                </a:lnTo>
                <a:lnTo>
                  <a:pt x="4451425" y="2837461"/>
                </a:lnTo>
                <a:lnTo>
                  <a:pt x="4676720" y="2788679"/>
                </a:lnTo>
                <a:lnTo>
                  <a:pt x="4892042" y="2732261"/>
                </a:lnTo>
                <a:lnTo>
                  <a:pt x="5096566" y="2668584"/>
                </a:lnTo>
                <a:lnTo>
                  <a:pt x="5289468" y="2598031"/>
                </a:lnTo>
                <a:lnTo>
                  <a:pt x="5469921" y="2520981"/>
                </a:lnTo>
                <a:lnTo>
                  <a:pt x="5637103" y="2437814"/>
                </a:lnTo>
                <a:lnTo>
                  <a:pt x="5790188" y="2348910"/>
                </a:lnTo>
                <a:lnTo>
                  <a:pt x="5928351" y="2254649"/>
                </a:lnTo>
                <a:lnTo>
                  <a:pt x="6050768" y="2155412"/>
                </a:lnTo>
                <a:lnTo>
                  <a:pt x="6156614" y="2051577"/>
                </a:lnTo>
                <a:lnTo>
                  <a:pt x="6245065" y="1943526"/>
                </a:lnTo>
                <a:lnTo>
                  <a:pt x="6315296" y="1831638"/>
                </a:lnTo>
                <a:lnTo>
                  <a:pt x="6366481" y="1716294"/>
                </a:lnTo>
                <a:lnTo>
                  <a:pt x="6397798" y="1597873"/>
                </a:lnTo>
                <a:lnTo>
                  <a:pt x="6408420" y="1476756"/>
                </a:lnTo>
                <a:lnTo>
                  <a:pt x="6397798" y="1355638"/>
                </a:lnTo>
                <a:lnTo>
                  <a:pt x="6366481" y="1237217"/>
                </a:lnTo>
                <a:lnTo>
                  <a:pt x="6315296" y="1121873"/>
                </a:lnTo>
                <a:lnTo>
                  <a:pt x="6245065" y="1009985"/>
                </a:lnTo>
                <a:lnTo>
                  <a:pt x="6156614" y="901934"/>
                </a:lnTo>
                <a:lnTo>
                  <a:pt x="6050768" y="798099"/>
                </a:lnTo>
                <a:lnTo>
                  <a:pt x="5928351" y="698862"/>
                </a:lnTo>
                <a:lnTo>
                  <a:pt x="5790188" y="604601"/>
                </a:lnTo>
                <a:lnTo>
                  <a:pt x="5637103" y="515697"/>
                </a:lnTo>
                <a:lnTo>
                  <a:pt x="5469921" y="432530"/>
                </a:lnTo>
                <a:lnTo>
                  <a:pt x="5289468" y="355480"/>
                </a:lnTo>
                <a:lnTo>
                  <a:pt x="5096566" y="284927"/>
                </a:lnTo>
                <a:lnTo>
                  <a:pt x="4892042" y="221250"/>
                </a:lnTo>
                <a:lnTo>
                  <a:pt x="4676720" y="164832"/>
                </a:lnTo>
                <a:lnTo>
                  <a:pt x="4451425" y="116050"/>
                </a:lnTo>
                <a:lnTo>
                  <a:pt x="4216981" y="75285"/>
                </a:lnTo>
                <a:lnTo>
                  <a:pt x="3974212" y="42918"/>
                </a:lnTo>
                <a:lnTo>
                  <a:pt x="3723945" y="19328"/>
                </a:lnTo>
                <a:lnTo>
                  <a:pt x="3467002" y="4895"/>
                </a:lnTo>
                <a:lnTo>
                  <a:pt x="3204210" y="0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28138" y="2708910"/>
            <a:ext cx="6408420" cy="2954020"/>
          </a:xfrm>
          <a:custGeom>
            <a:avLst/>
            <a:gdLst/>
            <a:ahLst/>
            <a:cxnLst/>
            <a:rect l="l" t="t" r="r" b="b"/>
            <a:pathLst>
              <a:path w="6408420" h="2954020">
                <a:moveTo>
                  <a:pt x="0" y="1476756"/>
                </a:moveTo>
                <a:lnTo>
                  <a:pt x="10621" y="1355638"/>
                </a:lnTo>
                <a:lnTo>
                  <a:pt x="41938" y="1237217"/>
                </a:lnTo>
                <a:lnTo>
                  <a:pt x="93123" y="1121873"/>
                </a:lnTo>
                <a:lnTo>
                  <a:pt x="163354" y="1009985"/>
                </a:lnTo>
                <a:lnTo>
                  <a:pt x="251805" y="901934"/>
                </a:lnTo>
                <a:lnTo>
                  <a:pt x="357651" y="798099"/>
                </a:lnTo>
                <a:lnTo>
                  <a:pt x="480068" y="698862"/>
                </a:lnTo>
                <a:lnTo>
                  <a:pt x="618231" y="604601"/>
                </a:lnTo>
                <a:lnTo>
                  <a:pt x="771316" y="515697"/>
                </a:lnTo>
                <a:lnTo>
                  <a:pt x="938498" y="432530"/>
                </a:lnTo>
                <a:lnTo>
                  <a:pt x="1118951" y="355480"/>
                </a:lnTo>
                <a:lnTo>
                  <a:pt x="1311853" y="284927"/>
                </a:lnTo>
                <a:lnTo>
                  <a:pt x="1516377" y="221250"/>
                </a:lnTo>
                <a:lnTo>
                  <a:pt x="1731699" y="164832"/>
                </a:lnTo>
                <a:lnTo>
                  <a:pt x="1956994" y="116050"/>
                </a:lnTo>
                <a:lnTo>
                  <a:pt x="2191438" y="75285"/>
                </a:lnTo>
                <a:lnTo>
                  <a:pt x="2434207" y="42918"/>
                </a:lnTo>
                <a:lnTo>
                  <a:pt x="2684474" y="19328"/>
                </a:lnTo>
                <a:lnTo>
                  <a:pt x="2941417" y="4895"/>
                </a:lnTo>
                <a:lnTo>
                  <a:pt x="3204210" y="0"/>
                </a:lnTo>
                <a:lnTo>
                  <a:pt x="3467002" y="4895"/>
                </a:lnTo>
                <a:lnTo>
                  <a:pt x="3723945" y="19328"/>
                </a:lnTo>
                <a:lnTo>
                  <a:pt x="3974212" y="42918"/>
                </a:lnTo>
                <a:lnTo>
                  <a:pt x="4216981" y="75285"/>
                </a:lnTo>
                <a:lnTo>
                  <a:pt x="4451425" y="116050"/>
                </a:lnTo>
                <a:lnTo>
                  <a:pt x="4676720" y="164832"/>
                </a:lnTo>
                <a:lnTo>
                  <a:pt x="4892042" y="221250"/>
                </a:lnTo>
                <a:lnTo>
                  <a:pt x="5096566" y="284927"/>
                </a:lnTo>
                <a:lnTo>
                  <a:pt x="5289468" y="355480"/>
                </a:lnTo>
                <a:lnTo>
                  <a:pt x="5469921" y="432530"/>
                </a:lnTo>
                <a:lnTo>
                  <a:pt x="5637103" y="515697"/>
                </a:lnTo>
                <a:lnTo>
                  <a:pt x="5790188" y="604601"/>
                </a:lnTo>
                <a:lnTo>
                  <a:pt x="5928351" y="698862"/>
                </a:lnTo>
                <a:lnTo>
                  <a:pt x="6050768" y="798099"/>
                </a:lnTo>
                <a:lnTo>
                  <a:pt x="6156614" y="901934"/>
                </a:lnTo>
                <a:lnTo>
                  <a:pt x="6245065" y="1009985"/>
                </a:lnTo>
                <a:lnTo>
                  <a:pt x="6315296" y="1121873"/>
                </a:lnTo>
                <a:lnTo>
                  <a:pt x="6366481" y="1237217"/>
                </a:lnTo>
                <a:lnTo>
                  <a:pt x="6397798" y="1355638"/>
                </a:lnTo>
                <a:lnTo>
                  <a:pt x="6408420" y="1476756"/>
                </a:lnTo>
                <a:lnTo>
                  <a:pt x="6397798" y="1597873"/>
                </a:lnTo>
                <a:lnTo>
                  <a:pt x="6366481" y="1716294"/>
                </a:lnTo>
                <a:lnTo>
                  <a:pt x="6315296" y="1831638"/>
                </a:lnTo>
                <a:lnTo>
                  <a:pt x="6245065" y="1943526"/>
                </a:lnTo>
                <a:lnTo>
                  <a:pt x="6156614" y="2051577"/>
                </a:lnTo>
                <a:lnTo>
                  <a:pt x="6050768" y="2155412"/>
                </a:lnTo>
                <a:lnTo>
                  <a:pt x="5928351" y="2254649"/>
                </a:lnTo>
                <a:lnTo>
                  <a:pt x="5790188" y="2348910"/>
                </a:lnTo>
                <a:lnTo>
                  <a:pt x="5637103" y="2437814"/>
                </a:lnTo>
                <a:lnTo>
                  <a:pt x="5469921" y="2520981"/>
                </a:lnTo>
                <a:lnTo>
                  <a:pt x="5289468" y="2598031"/>
                </a:lnTo>
                <a:lnTo>
                  <a:pt x="5096566" y="2668584"/>
                </a:lnTo>
                <a:lnTo>
                  <a:pt x="4892042" y="2732261"/>
                </a:lnTo>
                <a:lnTo>
                  <a:pt x="4676720" y="2788679"/>
                </a:lnTo>
                <a:lnTo>
                  <a:pt x="4451425" y="2837461"/>
                </a:lnTo>
                <a:lnTo>
                  <a:pt x="4216981" y="2878226"/>
                </a:lnTo>
                <a:lnTo>
                  <a:pt x="3974212" y="2910593"/>
                </a:lnTo>
                <a:lnTo>
                  <a:pt x="3723945" y="2934183"/>
                </a:lnTo>
                <a:lnTo>
                  <a:pt x="3467002" y="2948616"/>
                </a:lnTo>
                <a:lnTo>
                  <a:pt x="3204210" y="2953512"/>
                </a:lnTo>
                <a:lnTo>
                  <a:pt x="2941417" y="2948616"/>
                </a:lnTo>
                <a:lnTo>
                  <a:pt x="2684474" y="2934183"/>
                </a:lnTo>
                <a:lnTo>
                  <a:pt x="2434207" y="2910593"/>
                </a:lnTo>
                <a:lnTo>
                  <a:pt x="2191438" y="2878226"/>
                </a:lnTo>
                <a:lnTo>
                  <a:pt x="1956994" y="2837461"/>
                </a:lnTo>
                <a:lnTo>
                  <a:pt x="1731699" y="2788679"/>
                </a:lnTo>
                <a:lnTo>
                  <a:pt x="1516377" y="2732261"/>
                </a:lnTo>
                <a:lnTo>
                  <a:pt x="1311853" y="2668584"/>
                </a:lnTo>
                <a:lnTo>
                  <a:pt x="1118951" y="2598031"/>
                </a:lnTo>
                <a:lnTo>
                  <a:pt x="938498" y="2520981"/>
                </a:lnTo>
                <a:lnTo>
                  <a:pt x="771316" y="2437814"/>
                </a:lnTo>
                <a:lnTo>
                  <a:pt x="618231" y="2348910"/>
                </a:lnTo>
                <a:lnTo>
                  <a:pt x="480068" y="2254649"/>
                </a:lnTo>
                <a:lnTo>
                  <a:pt x="357651" y="2155412"/>
                </a:lnTo>
                <a:lnTo>
                  <a:pt x="251805" y="2051577"/>
                </a:lnTo>
                <a:lnTo>
                  <a:pt x="163354" y="1943526"/>
                </a:lnTo>
                <a:lnTo>
                  <a:pt x="93123" y="1831638"/>
                </a:lnTo>
                <a:lnTo>
                  <a:pt x="41938" y="1716294"/>
                </a:lnTo>
                <a:lnTo>
                  <a:pt x="10621" y="1597873"/>
                </a:lnTo>
                <a:lnTo>
                  <a:pt x="0" y="1476756"/>
                </a:lnTo>
                <a:close/>
              </a:path>
            </a:pathLst>
          </a:custGeom>
          <a:ln w="25908">
            <a:solidFill>
              <a:srgbClr val="006E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13297" y="3731514"/>
            <a:ext cx="2228215" cy="386715"/>
          </a:xfrm>
          <a:custGeom>
            <a:avLst/>
            <a:gdLst/>
            <a:ahLst/>
            <a:cxnLst/>
            <a:rect l="l" t="t" r="r" b="b"/>
            <a:pathLst>
              <a:path w="2228215" h="386714">
                <a:moveTo>
                  <a:pt x="0" y="0"/>
                </a:moveTo>
                <a:lnTo>
                  <a:pt x="0" y="193294"/>
                </a:lnTo>
                <a:lnTo>
                  <a:pt x="2227706" y="193294"/>
                </a:lnTo>
                <a:lnTo>
                  <a:pt x="2227706" y="386588"/>
                </a:lnTo>
              </a:path>
            </a:pathLst>
          </a:custGeom>
          <a:ln w="25907">
            <a:solidFill>
              <a:srgbClr val="008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13297" y="3731514"/>
            <a:ext cx="0" cy="386715"/>
          </a:xfrm>
          <a:custGeom>
            <a:avLst/>
            <a:gdLst/>
            <a:ahLst/>
            <a:cxnLst/>
            <a:rect l="l" t="t" r="r" b="b"/>
            <a:pathLst>
              <a:path h="386714">
                <a:moveTo>
                  <a:pt x="0" y="0"/>
                </a:moveTo>
                <a:lnTo>
                  <a:pt x="0" y="386588"/>
                </a:lnTo>
              </a:path>
            </a:pathLst>
          </a:custGeom>
          <a:ln w="25908">
            <a:solidFill>
              <a:srgbClr val="008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85209" y="3731514"/>
            <a:ext cx="2228215" cy="386715"/>
          </a:xfrm>
          <a:custGeom>
            <a:avLst/>
            <a:gdLst/>
            <a:ahLst/>
            <a:cxnLst/>
            <a:rect l="l" t="t" r="r" b="b"/>
            <a:pathLst>
              <a:path w="2228215" h="386714">
                <a:moveTo>
                  <a:pt x="2227706" y="0"/>
                </a:moveTo>
                <a:lnTo>
                  <a:pt x="2227706" y="193294"/>
                </a:lnTo>
                <a:lnTo>
                  <a:pt x="0" y="193294"/>
                </a:lnTo>
                <a:lnTo>
                  <a:pt x="0" y="386588"/>
                </a:lnTo>
              </a:path>
            </a:pathLst>
          </a:custGeom>
          <a:ln w="25907">
            <a:solidFill>
              <a:srgbClr val="008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85209" y="2425445"/>
            <a:ext cx="2228215" cy="386715"/>
          </a:xfrm>
          <a:custGeom>
            <a:avLst/>
            <a:gdLst/>
            <a:ahLst/>
            <a:cxnLst/>
            <a:rect l="l" t="t" r="r" b="b"/>
            <a:pathLst>
              <a:path w="2228215" h="386714">
                <a:moveTo>
                  <a:pt x="0" y="0"/>
                </a:moveTo>
                <a:lnTo>
                  <a:pt x="0" y="193293"/>
                </a:lnTo>
                <a:lnTo>
                  <a:pt x="2227706" y="193293"/>
                </a:lnTo>
                <a:lnTo>
                  <a:pt x="2227706" y="386588"/>
                </a:lnTo>
              </a:path>
            </a:pathLst>
          </a:custGeom>
          <a:ln w="25907">
            <a:solidFill>
              <a:srgbClr val="0079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57122" y="3731514"/>
            <a:ext cx="0" cy="386715"/>
          </a:xfrm>
          <a:custGeom>
            <a:avLst/>
            <a:gdLst/>
            <a:ahLst/>
            <a:cxnLst/>
            <a:rect l="l" t="t" r="r" b="b"/>
            <a:pathLst>
              <a:path h="386714">
                <a:moveTo>
                  <a:pt x="0" y="0"/>
                </a:moveTo>
                <a:lnTo>
                  <a:pt x="0" y="386588"/>
                </a:lnTo>
              </a:path>
            </a:pathLst>
          </a:custGeom>
          <a:ln w="25908">
            <a:solidFill>
              <a:srgbClr val="008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57122" y="2425445"/>
            <a:ext cx="2228215" cy="386715"/>
          </a:xfrm>
          <a:custGeom>
            <a:avLst/>
            <a:gdLst/>
            <a:ahLst/>
            <a:cxnLst/>
            <a:rect l="l" t="t" r="r" b="b"/>
            <a:pathLst>
              <a:path w="2228215" h="386714">
                <a:moveTo>
                  <a:pt x="2227706" y="0"/>
                </a:moveTo>
                <a:lnTo>
                  <a:pt x="2227706" y="193293"/>
                </a:lnTo>
                <a:lnTo>
                  <a:pt x="0" y="193293"/>
                </a:lnTo>
                <a:lnTo>
                  <a:pt x="0" y="386588"/>
                </a:lnTo>
              </a:path>
            </a:pathLst>
          </a:custGeom>
          <a:ln w="25907">
            <a:solidFill>
              <a:srgbClr val="0079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64714" y="1504950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6"/>
                </a:moveTo>
                <a:lnTo>
                  <a:pt x="1840991" y="920496"/>
                </a:lnTo>
                <a:lnTo>
                  <a:pt x="1840991" y="0"/>
                </a:lnTo>
                <a:lnTo>
                  <a:pt x="0" y="0"/>
                </a:lnTo>
                <a:lnTo>
                  <a:pt x="0" y="920496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64714" y="1504950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6"/>
                </a:moveTo>
                <a:lnTo>
                  <a:pt x="1840991" y="920496"/>
                </a:lnTo>
                <a:lnTo>
                  <a:pt x="1840991" y="0"/>
                </a:lnTo>
                <a:lnTo>
                  <a:pt x="0" y="0"/>
                </a:lnTo>
                <a:lnTo>
                  <a:pt x="0" y="920496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891408" y="1833221"/>
            <a:ext cx="138684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self</a:t>
            </a:r>
            <a:r>
              <a:rPr sz="2000" spc="-5" dirty="0">
                <a:solidFill>
                  <a:srgbClr val="FFFFFF"/>
                </a:solidFill>
                <a:latin typeface="Garamond"/>
                <a:cs typeface="Garamond"/>
              </a:rPr>
              <a:t>-r</a:t>
            </a:r>
            <a:r>
              <a:rPr sz="2000" spc="5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2000" spc="30" dirty="0">
                <a:solidFill>
                  <a:srgbClr val="FFFFFF"/>
                </a:solidFill>
                <a:latin typeface="Garamond"/>
                <a:cs typeface="Garamond"/>
              </a:rPr>
              <a:t>f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lec</a:t>
            </a:r>
            <a:r>
              <a:rPr sz="2000" spc="5" dirty="0">
                <a:solidFill>
                  <a:srgbClr val="FFFFFF"/>
                </a:solidFill>
                <a:latin typeface="Garamond"/>
                <a:cs typeface="Garamond"/>
              </a:rPr>
              <a:t>t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ion</a:t>
            </a:r>
            <a:endParaRPr sz="2000" dirty="0">
              <a:latin typeface="Garamond"/>
              <a:cs typeface="Garamon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36626" y="2811017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6"/>
                </a:moveTo>
                <a:lnTo>
                  <a:pt x="1840992" y="920496"/>
                </a:lnTo>
                <a:lnTo>
                  <a:pt x="1840992" y="0"/>
                </a:lnTo>
                <a:lnTo>
                  <a:pt x="0" y="0"/>
                </a:lnTo>
                <a:lnTo>
                  <a:pt x="0" y="920496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6626" y="2811017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6"/>
                </a:moveTo>
                <a:lnTo>
                  <a:pt x="1840992" y="920496"/>
                </a:lnTo>
                <a:lnTo>
                  <a:pt x="1840992" y="0"/>
                </a:lnTo>
                <a:lnTo>
                  <a:pt x="0" y="0"/>
                </a:lnTo>
                <a:lnTo>
                  <a:pt x="0" y="920496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42366" y="2854936"/>
            <a:ext cx="1828164" cy="851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2320"/>
              </a:lnSpc>
            </a:pP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„I“</a:t>
            </a:r>
            <a:endParaRPr sz="2000">
              <a:latin typeface="Garamond"/>
              <a:cs typeface="Garamond"/>
            </a:endParaRPr>
          </a:p>
          <a:p>
            <a:pPr algn="ctr">
              <a:lnSpc>
                <a:spcPts val="2250"/>
              </a:lnSpc>
            </a:pPr>
            <a:r>
              <a:rPr sz="2000" spc="-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s</a:t>
            </a:r>
            <a:r>
              <a:rPr sz="2000" spc="-5" dirty="0">
                <a:solidFill>
                  <a:srgbClr val="FFFFFF"/>
                </a:solidFill>
                <a:latin typeface="Garamond"/>
                <a:cs typeface="Garamond"/>
              </a:rPr>
              <a:t> a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n </a:t>
            </a:r>
            <a:r>
              <a:rPr sz="2000" spc="5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x</a:t>
            </a:r>
            <a:r>
              <a:rPr sz="2000" spc="-5" dirty="0">
                <a:solidFill>
                  <a:srgbClr val="FFFFFF"/>
                </a:solidFill>
                <a:latin typeface="Garamond"/>
                <a:cs typeface="Garamond"/>
              </a:rPr>
              <a:t>pe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rien</a:t>
            </a:r>
            <a:r>
              <a:rPr sz="2000" spc="-10" dirty="0">
                <a:solidFill>
                  <a:srgbClr val="FFFFFF"/>
                </a:solidFill>
                <a:latin typeface="Garamond"/>
                <a:cs typeface="Garamond"/>
              </a:rPr>
              <a:t>c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ing</a:t>
            </a:r>
            <a:endParaRPr sz="2000">
              <a:latin typeface="Garamond"/>
              <a:cs typeface="Garamond"/>
            </a:endParaRPr>
          </a:p>
          <a:p>
            <a:pPr algn="ctr">
              <a:lnSpc>
                <a:spcPts val="2330"/>
              </a:lnSpc>
            </a:pP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subject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36626" y="4118609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5"/>
                </a:moveTo>
                <a:lnTo>
                  <a:pt x="1840992" y="920495"/>
                </a:lnTo>
                <a:lnTo>
                  <a:pt x="1840992" y="0"/>
                </a:lnTo>
                <a:lnTo>
                  <a:pt x="0" y="0"/>
                </a:lnTo>
                <a:lnTo>
                  <a:pt x="0" y="920495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36626" y="4118609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5"/>
                </a:moveTo>
                <a:lnTo>
                  <a:pt x="1840992" y="920495"/>
                </a:lnTo>
                <a:lnTo>
                  <a:pt x="1840992" y="0"/>
                </a:lnTo>
                <a:lnTo>
                  <a:pt x="0" y="0"/>
                </a:lnTo>
                <a:lnTo>
                  <a:pt x="0" y="920495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36498" y="4162528"/>
            <a:ext cx="1238250" cy="851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270" algn="ctr">
              <a:lnSpc>
                <a:spcPct val="93800"/>
              </a:lnSpc>
            </a:pPr>
            <a:r>
              <a:rPr sz="2000" spc="-5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2000" spc="35" dirty="0">
                <a:solidFill>
                  <a:srgbClr val="FFFFFF"/>
                </a:solidFill>
                <a:latin typeface="Garamond"/>
                <a:cs typeface="Garamond"/>
              </a:rPr>
              <a:t>g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ency </a:t>
            </a:r>
            <a:r>
              <a:rPr sz="2000" spc="-5" dirty="0">
                <a:solidFill>
                  <a:srgbClr val="FFFFFF"/>
                </a:solidFill>
                <a:latin typeface="Garamond"/>
                <a:cs typeface="Garamond"/>
              </a:rPr>
              <a:t>Conti</a:t>
            </a:r>
            <a:r>
              <a:rPr sz="2000" spc="-30" dirty="0">
                <a:solidFill>
                  <a:srgbClr val="FFFFFF"/>
                </a:solidFill>
                <a:latin typeface="Garamond"/>
                <a:cs typeface="Garamond"/>
              </a:rPr>
              <a:t>n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uity Distinctn</a:t>
            </a:r>
            <a:r>
              <a:rPr sz="2000" spc="5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ss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92802" y="2811017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6"/>
                </a:moveTo>
                <a:lnTo>
                  <a:pt x="1840992" y="920496"/>
                </a:lnTo>
                <a:lnTo>
                  <a:pt x="1840992" y="0"/>
                </a:lnTo>
                <a:lnTo>
                  <a:pt x="0" y="0"/>
                </a:lnTo>
                <a:lnTo>
                  <a:pt x="0" y="920496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92802" y="2811017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6"/>
                </a:moveTo>
                <a:lnTo>
                  <a:pt x="1840992" y="920496"/>
                </a:lnTo>
                <a:lnTo>
                  <a:pt x="1840992" y="0"/>
                </a:lnTo>
                <a:lnTo>
                  <a:pt x="0" y="0"/>
                </a:lnTo>
                <a:lnTo>
                  <a:pt x="0" y="920496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941189" y="2997938"/>
            <a:ext cx="1743710" cy="565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320"/>
              </a:lnSpc>
            </a:pP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„</a:t>
            </a:r>
            <a:r>
              <a:rPr sz="2000" spc="-5" dirty="0">
                <a:solidFill>
                  <a:srgbClr val="FFFFFF"/>
                </a:solidFill>
                <a:latin typeface="Garamond"/>
                <a:cs typeface="Garamond"/>
              </a:rPr>
              <a:t>M</a:t>
            </a:r>
            <a:r>
              <a:rPr sz="2000" spc="5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“</a:t>
            </a:r>
            <a:endParaRPr sz="2000">
              <a:latin typeface="Garamond"/>
              <a:cs typeface="Garamond"/>
            </a:endParaRPr>
          </a:p>
          <a:p>
            <a:pPr algn="ctr">
              <a:lnSpc>
                <a:spcPts val="2320"/>
              </a:lnSpc>
            </a:pPr>
            <a:r>
              <a:rPr sz="2000" b="1" spc="-5" dirty="0">
                <a:solidFill>
                  <a:srgbClr val="FFFFFF"/>
                </a:solidFill>
                <a:latin typeface="Garamond"/>
                <a:cs typeface="Garamond"/>
              </a:rPr>
              <a:t>Se</a:t>
            </a:r>
            <a:r>
              <a:rPr sz="2000" b="1" spc="-10" dirty="0">
                <a:solidFill>
                  <a:srgbClr val="FFFFFF"/>
                </a:solidFill>
                <a:latin typeface="Garamond"/>
                <a:cs typeface="Garamond"/>
              </a:rPr>
              <a:t>lf</a:t>
            </a:r>
            <a:r>
              <a:rPr sz="2000" b="1" dirty="0">
                <a:solidFill>
                  <a:srgbClr val="FFFFFF"/>
                </a:solidFill>
                <a:latin typeface="Garamond"/>
                <a:cs typeface="Garamond"/>
              </a:rPr>
              <a:t>-syste</a:t>
            </a:r>
            <a:r>
              <a:rPr sz="2000" b="1" spc="-5" dirty="0">
                <a:solidFill>
                  <a:srgbClr val="FFFFFF"/>
                </a:solidFill>
                <a:latin typeface="Garamond"/>
                <a:cs typeface="Garamond"/>
              </a:rPr>
              <a:t>m</a:t>
            </a:r>
            <a:r>
              <a:rPr sz="2000" b="1" dirty="0">
                <a:solidFill>
                  <a:srgbClr val="FFFFFF"/>
                </a:solidFill>
                <a:latin typeface="Garamond"/>
                <a:cs typeface="Garamond"/>
              </a:rPr>
              <a:t>,</a:t>
            </a:r>
            <a:r>
              <a:rPr sz="2000" b="1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000" b="1" dirty="0">
                <a:solidFill>
                  <a:srgbClr val="FFFFFF"/>
                </a:solidFill>
                <a:latin typeface="Garamond"/>
                <a:cs typeface="Garamond"/>
              </a:rPr>
              <a:t>self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64714" y="4118609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5"/>
                </a:moveTo>
                <a:lnTo>
                  <a:pt x="1840991" y="920495"/>
                </a:lnTo>
                <a:lnTo>
                  <a:pt x="1840991" y="0"/>
                </a:lnTo>
                <a:lnTo>
                  <a:pt x="0" y="0"/>
                </a:lnTo>
                <a:lnTo>
                  <a:pt x="0" y="920495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664714" y="4118609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5"/>
                </a:moveTo>
                <a:lnTo>
                  <a:pt x="1840991" y="920495"/>
                </a:lnTo>
                <a:lnTo>
                  <a:pt x="1840991" y="0"/>
                </a:lnTo>
                <a:lnTo>
                  <a:pt x="0" y="0"/>
                </a:lnTo>
                <a:lnTo>
                  <a:pt x="0" y="920495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127629" y="4448151"/>
            <a:ext cx="91376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cognit</a:t>
            </a:r>
            <a:r>
              <a:rPr sz="2000" spc="-30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2000" spc="-40" dirty="0">
                <a:solidFill>
                  <a:srgbClr val="FFFFFF"/>
                </a:solidFill>
                <a:latin typeface="Garamond"/>
                <a:cs typeface="Garamond"/>
              </a:rPr>
              <a:t>v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892802" y="4118609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5"/>
                </a:moveTo>
                <a:lnTo>
                  <a:pt x="1840992" y="920495"/>
                </a:lnTo>
                <a:lnTo>
                  <a:pt x="1840992" y="0"/>
                </a:lnTo>
                <a:lnTo>
                  <a:pt x="0" y="0"/>
                </a:lnTo>
                <a:lnTo>
                  <a:pt x="0" y="920495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892802" y="4118609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5"/>
                </a:moveTo>
                <a:lnTo>
                  <a:pt x="1840992" y="920495"/>
                </a:lnTo>
                <a:lnTo>
                  <a:pt x="1840992" y="0"/>
                </a:lnTo>
                <a:lnTo>
                  <a:pt x="0" y="0"/>
                </a:lnTo>
                <a:lnTo>
                  <a:pt x="0" y="920495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383148" y="4448151"/>
            <a:ext cx="8566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Garamond"/>
                <a:cs typeface="Garamond"/>
              </a:rPr>
              <a:t>aff</a:t>
            </a:r>
            <a:r>
              <a:rPr sz="2000" spc="5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c</a:t>
            </a:r>
            <a:r>
              <a:rPr sz="2000" spc="5" dirty="0">
                <a:solidFill>
                  <a:srgbClr val="FFFFFF"/>
                </a:solidFill>
                <a:latin typeface="Garamond"/>
                <a:cs typeface="Garamond"/>
              </a:rPr>
              <a:t>t</a:t>
            </a:r>
            <a:r>
              <a:rPr sz="2000" spc="-30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2000" spc="-40" dirty="0">
                <a:solidFill>
                  <a:srgbClr val="FFFFFF"/>
                </a:solidFill>
                <a:latin typeface="Garamond"/>
                <a:cs typeface="Garamond"/>
              </a:rPr>
              <a:t>v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119366" y="4118609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5"/>
                </a:moveTo>
                <a:lnTo>
                  <a:pt x="1840992" y="920495"/>
                </a:lnTo>
                <a:lnTo>
                  <a:pt x="1840992" y="0"/>
                </a:lnTo>
                <a:lnTo>
                  <a:pt x="0" y="0"/>
                </a:lnTo>
                <a:lnTo>
                  <a:pt x="0" y="920495"/>
                </a:lnTo>
                <a:close/>
              </a:path>
            </a:pathLst>
          </a:custGeom>
          <a:solidFill>
            <a:srgbClr val="00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119366" y="4118609"/>
            <a:ext cx="1841500" cy="920750"/>
          </a:xfrm>
          <a:custGeom>
            <a:avLst/>
            <a:gdLst/>
            <a:ahLst/>
            <a:cxnLst/>
            <a:rect l="l" t="t" r="r" b="b"/>
            <a:pathLst>
              <a:path w="1841500" h="920750">
                <a:moveTo>
                  <a:pt x="0" y="920495"/>
                </a:moveTo>
                <a:lnTo>
                  <a:pt x="1840992" y="920495"/>
                </a:lnTo>
                <a:lnTo>
                  <a:pt x="1840992" y="0"/>
                </a:lnTo>
                <a:lnTo>
                  <a:pt x="0" y="0"/>
                </a:lnTo>
                <a:lnTo>
                  <a:pt x="0" y="920495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574660" y="4448151"/>
            <a:ext cx="9328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2000" spc="-30" dirty="0">
                <a:solidFill>
                  <a:srgbClr val="FFFFFF"/>
                </a:solidFill>
                <a:latin typeface="Garamond"/>
                <a:cs typeface="Garamond"/>
              </a:rPr>
              <a:t>x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r>
              <a:rPr sz="2000" spc="5" dirty="0">
                <a:solidFill>
                  <a:srgbClr val="FFFFFF"/>
                </a:solidFill>
                <a:latin typeface="Garamond"/>
                <a:cs typeface="Garamond"/>
              </a:rPr>
              <a:t>c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ut</a:t>
            </a:r>
            <a:r>
              <a:rPr sz="2000" spc="-25" dirty="0">
                <a:solidFill>
                  <a:srgbClr val="FFFFFF"/>
                </a:solidFill>
                <a:latin typeface="Garamond"/>
                <a:cs typeface="Garamond"/>
              </a:rPr>
              <a:t>i</a:t>
            </a:r>
            <a:r>
              <a:rPr sz="2000" spc="-40" dirty="0">
                <a:solidFill>
                  <a:srgbClr val="FFFFFF"/>
                </a:solidFill>
                <a:latin typeface="Garamond"/>
                <a:cs typeface="Garamond"/>
              </a:rPr>
              <a:t>v</a:t>
            </a:r>
            <a:r>
              <a:rPr sz="2000" dirty="0">
                <a:solidFill>
                  <a:srgbClr val="FFFFFF"/>
                </a:solidFill>
                <a:latin typeface="Garamond"/>
                <a:cs typeface="Garamond"/>
              </a:rPr>
              <a:t>e</a:t>
            </a:r>
            <a:endParaRPr sz="200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310220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Identita</a:t>
            </a:r>
            <a:endParaRPr lang="en-US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Společenské </a:t>
            </a:r>
            <a:r>
              <a:rPr lang="cs-CZ" dirty="0" smtClean="0"/>
              <a:t>moratorium</a:t>
            </a:r>
          </a:p>
          <a:p>
            <a:endParaRPr lang="cs-CZ" dirty="0" smtClean="0"/>
          </a:p>
          <a:p>
            <a:r>
              <a:rPr lang="cs-CZ" dirty="0" smtClean="0"/>
              <a:t>Běžně se rozlišuje </a:t>
            </a:r>
            <a:r>
              <a:rPr lang="cs-CZ" b="1" dirty="0" smtClean="0"/>
              <a:t>osobní a sociální aspekt identity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Osobní identita: Podstatné je vědomí vlastní jedinečnosti, neopakovatelnosti a  ohraničenosti vůči druhým. Spojuje se zážitkem „já jsem já“ a odpovídá na otázku „kdo jsem“. </a:t>
            </a:r>
          </a:p>
          <a:p>
            <a:endParaRPr lang="cs-CZ" dirty="0" smtClean="0"/>
          </a:p>
          <a:p>
            <a:r>
              <a:rPr lang="cs-CZ" dirty="0" smtClean="0"/>
              <a:t>Sociální aspekt identity je pocit začlenění,  spolupatřičnosti a kontinuity ve vztazích i čase. Odpovídá na otázky typu „kam patřím“, „čeho jsem součástí“, „odkud pocházím“ a „kam směřuji“. V tomto smyslu přerůstá často hranice existenciálního zážitku vlastního já.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357288" y="2000241"/>
          <a:ext cx="5696609" cy="3065160"/>
        </p:xfrm>
        <a:graphic>
          <a:graphicData uri="http://schemas.openxmlformats.org/drawingml/2006/table">
            <a:tbl>
              <a:tblPr/>
              <a:tblGrid>
                <a:gridCol w="111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1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1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Statusy  identity podle J. </a:t>
                      </a:r>
                      <a:r>
                        <a:rPr lang="cs-CZ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Marcii</a:t>
                      </a:r>
                      <a:r>
                        <a:rPr lang="cs-CZ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(1968, 1975)</a:t>
                      </a:r>
                      <a:endParaRPr lang="cs-CZ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3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Aktuální pozice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(přesvědčení, ideologie,</a:t>
                      </a:r>
                      <a:r>
                        <a:rPr lang="cs-CZ" sz="16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zaměstnání)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Aktivní hledání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(identity </a:t>
                      </a:r>
                      <a:r>
                        <a:rPr lang="cs-CZ" sz="1600" dirty="0" err="1">
                          <a:latin typeface="Times New Roman"/>
                          <a:ea typeface="Times New Roman"/>
                          <a:cs typeface="Times New Roman"/>
                        </a:rPr>
                        <a:t>achievement</a:t>
                      </a: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  <a:cs typeface="Times New Roman"/>
                        </a:rPr>
                        <a:t>Náhradní, uzavřená identita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  <a:cs typeface="Times New Roman"/>
                        </a:rPr>
                        <a:t>(foreclosure) 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  <a:cs typeface="Times New Roman"/>
                        </a:rPr>
                        <a:t>Difúzní, rozptýlená identita (identity diffusion)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  <a:cs typeface="Times New Roman"/>
                        </a:rPr>
                        <a:t>Nezávazná identita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  <a:cs typeface="Times New Roman"/>
                        </a:rPr>
                        <a:t> (moratorium)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  <a:cs typeface="Times New Roman"/>
                        </a:rPr>
                        <a:t>Krize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 Přítomná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 Chybí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  <a:cs typeface="Times New Roman"/>
                        </a:rPr>
                        <a:t>může či nemusí být přítomná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  <a:cs typeface="Times New Roman"/>
                        </a:rPr>
                        <a:t>v krizi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  <a:cs typeface="Times New Roman"/>
                        </a:rPr>
                        <a:t>Závazek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  <a:cs typeface="Times New Roman"/>
                        </a:rPr>
                        <a:t>Přítomný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Přítomný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chybí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  <a:cs typeface="Times New Roman"/>
                        </a:rPr>
                        <a:t>chybí nebo je vágní</a:t>
                      </a: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Difúzní (rozptýlená) identita</a:t>
            </a:r>
            <a:r>
              <a:rPr lang="cs-CZ" dirty="0" smtClean="0"/>
              <a:t> je stav, kdy člověk neprožívá krizi ani závazek. Nemá aktivní potřebu </a:t>
            </a:r>
            <a:r>
              <a:rPr lang="cs-CZ" dirty="0" err="1" smtClean="0"/>
              <a:t>sebedefinování</a:t>
            </a:r>
            <a:r>
              <a:rPr lang="cs-CZ" dirty="0" smtClean="0"/>
              <a:t>. Je snadno ovlivnitelný vrstevníky, mění často svoje názory a přesvědčení a mění i svoje chování, aby bylo v souladu s normami a očekáváním skupiny, které je právě členem. Proto je jeho sebehodnocení značně kolísavé, závisí na tom, jak na něj druzí reagují.</a:t>
            </a:r>
          </a:p>
          <a:p>
            <a:endParaRPr lang="cs-CZ" dirty="0" smtClean="0"/>
          </a:p>
          <a:p>
            <a:r>
              <a:rPr lang="cs-CZ" b="1" dirty="0" smtClean="0"/>
              <a:t>Status náhradní identity</a:t>
            </a:r>
            <a:r>
              <a:rPr lang="cs-CZ" dirty="0" smtClean="0"/>
              <a:t> či předčasného uzavření (</a:t>
            </a:r>
            <a:r>
              <a:rPr lang="cs-CZ" dirty="0" err="1" smtClean="0"/>
              <a:t>foreclosure</a:t>
            </a:r>
            <a:r>
              <a:rPr lang="cs-CZ" dirty="0" smtClean="0"/>
              <a:t>) charakterizují závazky a konzistentní obraz světa a sebe. Děje se tak bez toho, že by člověk zažíval krizi identity. Postoje, normy a přesvědčení, resp. budoucí cíle přebírá nekriticky od autorit (zejména rodičů, učitelů, ale i důležitých přátel), bez potřeby ověřovat si je vlastní zkušeností.</a:t>
            </a:r>
          </a:p>
          <a:p>
            <a:endParaRPr lang="cs-CZ" b="1" dirty="0" smtClean="0"/>
          </a:p>
          <a:p>
            <a:r>
              <a:rPr lang="cs-CZ" b="1" dirty="0" smtClean="0"/>
              <a:t>Status moratoria</a:t>
            </a:r>
            <a:r>
              <a:rPr lang="cs-CZ" dirty="0" smtClean="0"/>
              <a:t> je charakteristický tím, že člověk zažívá krizi identity spojenou se stavy úzkosti a s pochybnostmi, aniž by však na sebe bral skutečné závazky. Pouze v této oblasti experimentuje, zkouší si určité role, objevuje hodnoty a rozvíjí různé zájmy.</a:t>
            </a:r>
          </a:p>
          <a:p>
            <a:endParaRPr lang="cs-CZ" b="1" dirty="0" smtClean="0"/>
          </a:p>
          <a:p>
            <a:r>
              <a:rPr lang="cs-CZ" b="1" dirty="0" smtClean="0"/>
              <a:t>Status získání či dosažení identity</a:t>
            </a:r>
            <a:r>
              <a:rPr lang="cs-CZ" dirty="0" smtClean="0"/>
              <a:t> (identity </a:t>
            </a:r>
            <a:r>
              <a:rPr lang="cs-CZ" dirty="0" err="1" smtClean="0"/>
              <a:t>achievment</a:t>
            </a:r>
            <a:r>
              <a:rPr lang="cs-CZ" dirty="0" smtClean="0"/>
              <a:t>) provází zážitek krize hledání a pochybností jedince při současné snaze řešit otázku svých závazků. Spojuje tak svoji minulost, přítomnost a budoucnost ve smysluplný celek, zažívá kontinuitu a </a:t>
            </a:r>
            <a:r>
              <a:rPr lang="cs-CZ" dirty="0" err="1" smtClean="0"/>
              <a:t>sebeakceptaci</a:t>
            </a:r>
            <a:r>
              <a:rPr lang="cs-CZ" dirty="0" smtClean="0"/>
              <a:t>, posiluje svoje já a v konečné fázi je schopen sexuální intimity.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Empirické výsledky, které by potvrzovaly předpoklad, že o těchto čtyřech variantách identity lze současně uvažovat jako o vývojových fázích identity jsou nejednoznačné. J. </a:t>
            </a:r>
            <a:r>
              <a:rPr lang="cs-CZ" dirty="0" err="1" smtClean="0"/>
              <a:t>Krogerová</a:t>
            </a:r>
            <a:r>
              <a:rPr lang="cs-CZ" dirty="0" smtClean="0"/>
              <a:t> (2000) se domnívá, že přechod z dospívání do dospělosti probíhá v pořadí: rozptýlená identita  – předčasné uzavření - moratorium – dosažení identity.</a:t>
            </a:r>
          </a:p>
          <a:p>
            <a:r>
              <a:rPr lang="cs-CZ" dirty="0" smtClean="0"/>
              <a:t> Ve vztahu k období střední adolescence bychom však mohli uvažovat i tak, že na počátku je fáze předčasného uzavření (jako vliv převzatých avšak osobně neprožitých norem a hodnot autorit, především rodičů) a reakcí na překonání tohoto implantovaného pohledu na svět je období difusní, rozptýlené identity.  </a:t>
            </a:r>
            <a:endParaRPr lang="cs-CZ" smtClean="0"/>
          </a:p>
          <a:p>
            <a:r>
              <a:rPr lang="cs-CZ" smtClean="0"/>
              <a:t>Podle  </a:t>
            </a:r>
            <a:r>
              <a:rPr lang="cs-CZ" dirty="0" smtClean="0"/>
              <a:t>J. </a:t>
            </a:r>
            <a:r>
              <a:rPr lang="cs-CZ" dirty="0" err="1" smtClean="0"/>
              <a:t>Marcii</a:t>
            </a:r>
            <a:r>
              <a:rPr lang="cs-CZ" dirty="0" smtClean="0"/>
              <a:t> je pouze nezbytné, aby status moratoria předcházel statusu dosažení identity. Difúzní stadium, předčasné uzavření (náhradní identita) a moratorium jsou normální fáze adolescence a je také běžné, že se adolescent v jednotlivých oblastech života nachází ve stejnou dobu v různých statusech (např. v profesní orientaci je ve stádiu moratoria, v erotických vztazích zatím v difúzním stadiu). Problematické však je, není-li tento proces završen statusem dosažení identity a když zbývající statusy přesahují až do dospělého věku (</a:t>
            </a:r>
            <a:r>
              <a:rPr lang="cs-CZ" dirty="0" err="1" smtClean="0"/>
              <a:t>Marcia</a:t>
            </a:r>
            <a:r>
              <a:rPr lang="cs-CZ" dirty="0" smtClean="0"/>
              <a:t>, 1980).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Ve srovnání s předchozími etapami vývoje je pro období dospívání charakteristické kvalitativní prohloubení sebereflexe. Je nejen častější a intenzivnější než v předchozích etapách vývoje, ale získává též i nový subjektivní význam.</a:t>
            </a:r>
          </a:p>
          <a:p>
            <a:r>
              <a:rPr lang="cs-CZ" dirty="0" smtClean="0"/>
              <a:t> Nástup nové kvality  sebereflexe v časné adolescenci bývá někdy popisován jako nový druh egocentrismu (</a:t>
            </a:r>
            <a:r>
              <a:rPr lang="cs-CZ" dirty="0" err="1" smtClean="0"/>
              <a:t>Elkind</a:t>
            </a:r>
            <a:r>
              <a:rPr lang="cs-CZ" dirty="0" smtClean="0"/>
              <a:t>, 1967; </a:t>
            </a:r>
            <a:r>
              <a:rPr lang="cs-CZ" dirty="0" err="1" smtClean="0"/>
              <a:t>Elkind</a:t>
            </a:r>
            <a:r>
              <a:rPr lang="cs-CZ" dirty="0" smtClean="0"/>
              <a:t>, </a:t>
            </a:r>
            <a:r>
              <a:rPr lang="cs-CZ" dirty="0" err="1" smtClean="0"/>
              <a:t>Bowen</a:t>
            </a:r>
            <a:r>
              <a:rPr lang="cs-CZ" dirty="0" smtClean="0"/>
              <a:t>, 1979): u některých jedinců může docházet až k určitému opojení z vědomí existence sebe sama, a to nejen v poloze aktérství (činné já), ale i v představě sebe sama jako unikátní osobnosti, nesrovnatelné s ostatními lidmi. </a:t>
            </a:r>
          </a:p>
          <a:p>
            <a:r>
              <a:rPr lang="cs-CZ" dirty="0" smtClean="0"/>
              <a:t>Zejména v prostředí vrstevníků má dospívající často pocit, že je středem pozornosti všech ostatních a vytváří si konstrukce o tom, jak ho druzí vnímají a hodnotí. Je přesvědčen, že je jedinečný, výjimečný, má tendenci zpochybňovat i svoji smrtelnost. </a:t>
            </a:r>
            <a:endParaRPr lang="cs-CZ" smtClean="0"/>
          </a:p>
          <a:p>
            <a:r>
              <a:rPr lang="cs-CZ" smtClean="0"/>
              <a:t>Při </a:t>
            </a:r>
            <a:r>
              <a:rPr lang="cs-CZ" dirty="0" smtClean="0"/>
              <a:t>normálním psychosociálním vývoji se však obvykle jedná o časově ohraničenou a poměrně krátkou vývojovou epizodu, protože díky rozvoji formálních myšlenkových operací (</a:t>
            </a:r>
            <a:r>
              <a:rPr lang="cs-CZ" dirty="0" err="1" smtClean="0"/>
              <a:t>Piaget</a:t>
            </a:r>
            <a:r>
              <a:rPr lang="cs-CZ" dirty="0" smtClean="0"/>
              <a:t>, 1966) začne vyhodnocovat svoje sociální zkušenosti novým způsobem. To ho směřuje od imaginárního obecenstva k realističtější reflexi sebe sama jak ve vrstevnickém, tak i širším sociálním kontextu (Miller, 1989; </a:t>
            </a:r>
            <a:r>
              <a:rPr lang="cs-CZ" dirty="0" err="1" smtClean="0"/>
              <a:t>Muuss</a:t>
            </a:r>
            <a:r>
              <a:rPr lang="cs-CZ" dirty="0" smtClean="0"/>
              <a:t>, 1989; viz též Macek, 2003).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Sebepojetí</a:t>
            </a:r>
            <a:r>
              <a:rPr lang="cs-CZ" sz="3200" dirty="0" smtClean="0"/>
              <a:t> –  kognitivní složka </a:t>
            </a:r>
            <a:r>
              <a:rPr lang="cs-CZ" sz="3200" dirty="0" err="1" smtClean="0"/>
              <a:t>sebesystému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Na počátku </a:t>
            </a:r>
            <a:r>
              <a:rPr lang="cs-CZ" dirty="0" smtClean="0"/>
              <a:t>období (časná adolescence) </a:t>
            </a:r>
            <a:r>
              <a:rPr lang="cs-CZ" dirty="0"/>
              <a:t>má častěji charakter </a:t>
            </a:r>
            <a:r>
              <a:rPr lang="cs-CZ" dirty="0" err="1"/>
              <a:t>sebepercepce</a:t>
            </a:r>
            <a:r>
              <a:rPr lang="cs-CZ" dirty="0"/>
              <a:t> - dospívající si uvědomuje sám sebe jako nositele nejrůznějších rolí a jako aktéra vlastního chování v nejrůznějších </a:t>
            </a:r>
            <a:r>
              <a:rPr lang="cs-CZ" dirty="0" smtClean="0"/>
              <a:t>situacích.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Zmatek </a:t>
            </a:r>
            <a:r>
              <a:rPr lang="cs-CZ" dirty="0"/>
              <a:t>nad vlastními pocity a prožitky. S přibývajícími zkušenostmi se sebou samým jako subjektem jednání a prožívání se v rámci sebereflexe stále větší měrou uplatňuje   introspekce (tj. reflexe motivů a prožitků spjatých s vědomím vlastního já) a sebehodnocení .</a:t>
            </a:r>
          </a:p>
          <a:p>
            <a:endParaRPr lang="cs-CZ" dirty="0" smtClean="0"/>
          </a:p>
          <a:p>
            <a:r>
              <a:rPr lang="cs-CZ" dirty="0" err="1" smtClean="0"/>
              <a:t>Sepojetí</a:t>
            </a:r>
            <a:r>
              <a:rPr lang="cs-CZ" dirty="0" smtClean="0"/>
              <a:t>, chápané jako soubor </a:t>
            </a:r>
            <a:r>
              <a:rPr lang="cs-CZ" dirty="0"/>
              <a:t>znalostí a pocitů o vlastním já, se vytváří kontinuálně v průběhu celé ontogeneze. Některé novější longitudinální výzkumy nepotvrzují většinou dříve prosazovanou tezi, že obsah </a:t>
            </a:r>
            <a:r>
              <a:rPr lang="cs-CZ" dirty="0" err="1"/>
              <a:t>sebepojetí</a:t>
            </a:r>
            <a:r>
              <a:rPr lang="cs-CZ" dirty="0"/>
              <a:t> se stává v adolescenci krajně nestabilní a že podléhá radikální restrukturalizaci (</a:t>
            </a:r>
            <a:r>
              <a:rPr lang="cs-CZ" dirty="0" err="1"/>
              <a:t>Duschek</a:t>
            </a:r>
            <a:r>
              <a:rPr lang="cs-CZ" dirty="0"/>
              <a:t>, </a:t>
            </a:r>
            <a:r>
              <a:rPr lang="cs-CZ" dirty="0" err="1"/>
              <a:t>Flaherty</a:t>
            </a:r>
            <a:r>
              <a:rPr lang="cs-CZ" dirty="0"/>
              <a:t>, 1981, Smollar, </a:t>
            </a:r>
            <a:r>
              <a:rPr lang="cs-CZ" dirty="0" err="1"/>
              <a:t>Youniss</a:t>
            </a:r>
            <a:r>
              <a:rPr lang="cs-CZ" dirty="0"/>
              <a:t>, 1985, Oosterwegel, 1992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Ukazuje </a:t>
            </a:r>
            <a:r>
              <a:rPr lang="cs-CZ" dirty="0"/>
              <a:t>se spíše, že význam konzistentního a stabilního </a:t>
            </a:r>
            <a:r>
              <a:rPr lang="cs-CZ" dirty="0" err="1"/>
              <a:t>sebepojetí</a:t>
            </a:r>
            <a:r>
              <a:rPr lang="cs-CZ" dirty="0"/>
              <a:t> se během dospívání zvyšuje, tak jak se stále větší měrou zapojuje do procesu regulace vlastního chování a prožívání.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Sebepojetí</a:t>
            </a:r>
            <a:r>
              <a:rPr lang="cs-CZ" dirty="0" smtClean="0"/>
              <a:t> –  kognitivní složka </a:t>
            </a:r>
            <a:r>
              <a:rPr lang="cs-CZ" dirty="0" err="1" smtClean="0"/>
              <a:t>sebesystému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Mění se i vztahový rámec uvažování o sobě. K vlastnímu já jsou vztahovány názory a soudy subjektivně významných osob, vrstevnické standardy a společenské normy.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Prohlubuje </a:t>
            </a:r>
            <a:r>
              <a:rPr lang="cs-CZ" dirty="0"/>
              <a:t>se i vědomí časové kontinuity vlastního já - to je často spjato s přehodnocováním vlastní minulosti a se zvýšenou orientací na vlastní budoucnost.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Specifický </a:t>
            </a:r>
            <a:r>
              <a:rPr lang="cs-CZ" dirty="0"/>
              <a:t>význam začínají pro adolescenty mít tzv.</a:t>
            </a:r>
            <a:r>
              <a:rPr lang="cs-CZ" b="1" dirty="0"/>
              <a:t> možná já</a:t>
            </a:r>
            <a:r>
              <a:rPr lang="cs-CZ" dirty="0"/>
              <a:t>, která vyjadřují představy a přání, které se týkají jejich budoucnosti (</a:t>
            </a:r>
            <a:r>
              <a:rPr lang="cs-CZ" dirty="0" err="1"/>
              <a:t>Markus</a:t>
            </a:r>
            <a:r>
              <a:rPr lang="cs-CZ" dirty="0"/>
              <a:t>, Nurius, 1986).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Sebepojetí</a:t>
            </a:r>
            <a:r>
              <a:rPr lang="cs-CZ" dirty="0" smtClean="0"/>
              <a:t> –  kognitivní složka </a:t>
            </a:r>
            <a:r>
              <a:rPr lang="cs-CZ" dirty="0" err="1" smtClean="0"/>
              <a:t>sebesystému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 když se tyto představy v průběhu adolescence diferencují a specifikují, stabilně důležité zůstává pro většinu dospívajících tzv. </a:t>
            </a:r>
            <a:r>
              <a:rPr lang="cs-CZ" b="1" dirty="0"/>
              <a:t>ideální já </a:t>
            </a:r>
            <a:r>
              <a:rPr lang="cs-CZ" dirty="0"/>
              <a:t>(Macek, </a:t>
            </a:r>
            <a:r>
              <a:rPr lang="cs-CZ" dirty="0" err="1"/>
              <a:t>1987a</a:t>
            </a:r>
            <a:r>
              <a:rPr lang="cs-CZ" dirty="0"/>
              <a:t>). Obvykle v sobě má prvky jak chtěného já (tj. odpověď na otázku „Jaký bych chtěl být?“), tak i požadovaného já („Jaký bych měl být podle druhých?“). </a:t>
            </a:r>
            <a:endParaRPr lang="cs-CZ" dirty="0" smtClean="0"/>
          </a:p>
          <a:p>
            <a:r>
              <a:rPr lang="cs-CZ" dirty="0" smtClean="0"/>
              <a:t>Ideální </a:t>
            </a:r>
            <a:r>
              <a:rPr lang="cs-CZ" dirty="0"/>
              <a:t>já nabývá v průběhu adolescence na stále větším významu, tak jak si dospívající zvnitřňují normy, ujasňují hodnotové preference a představy o vlastní budoucnosti.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Sebepojetí</a:t>
            </a:r>
            <a:r>
              <a:rPr lang="cs-CZ" sz="2000" b="1" dirty="0" smtClean="0"/>
              <a:t> – kognitivní složka </a:t>
            </a:r>
            <a:r>
              <a:rPr lang="cs-CZ" sz="2000" b="1" dirty="0" err="1" smtClean="0"/>
              <a:t>sebesystému</a:t>
            </a:r>
            <a:endParaRPr lang="en-US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6143668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Ideální </a:t>
            </a:r>
            <a:r>
              <a:rPr lang="cs-CZ" dirty="0" smtClean="0"/>
              <a:t>já:  </a:t>
            </a:r>
            <a:r>
              <a:rPr lang="cs-CZ" dirty="0"/>
              <a:t>je v rámci sebereflexe srovnáváno s reálným, aktuálním já (představou „ Jaký jsem“). V tomto smyslu je ukazatelem </a:t>
            </a:r>
            <a:r>
              <a:rPr lang="cs-CZ" b="1" dirty="0" err="1"/>
              <a:t>sebepřijetí</a:t>
            </a:r>
            <a:r>
              <a:rPr lang="cs-CZ" dirty="0"/>
              <a:t> (</a:t>
            </a:r>
            <a:r>
              <a:rPr lang="cs-CZ" dirty="0" err="1"/>
              <a:t>sebeakceptace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Je-li diskrepance mírná a jsou-li charakteristiky obsažené v ideální představě sebe sama dosažitelné,  působí ideální já jako motivační činitel </a:t>
            </a:r>
            <a:r>
              <a:rPr lang="cs-CZ" dirty="0" err="1"/>
              <a:t>seberozvoje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Je-li </a:t>
            </a:r>
            <a:r>
              <a:rPr lang="cs-CZ" dirty="0"/>
              <a:t>však rozpor mezi reálným a ideálním já příliš velký, je často zdrojem nepříjemných pocitů. Pokud adolescent cítí velký rozpor mezi skutečností a tím co chce, zažívá zklamání ze sebe samého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Uvědomuje-li </a:t>
            </a:r>
            <a:r>
              <a:rPr lang="cs-CZ" dirty="0"/>
              <a:t>si velký rozpor mezi reálným já a požadavky na jeho osobu ze strany druhých lidí, zažívá úzkost a pocit viny (</a:t>
            </a:r>
            <a:r>
              <a:rPr lang="cs-CZ" dirty="0" err="1"/>
              <a:t>Higgins</a:t>
            </a:r>
            <a:r>
              <a:rPr lang="cs-CZ" dirty="0"/>
              <a:t>, 1987). Z tohoto hlediska je důležité, aby ideální já bylo alespoň potenciálně dosažitelné, aby se tedy netýkalo takových charakteristik, které nejde změnit.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těchto případech musí dospívající chtěné ideální já spíše korigovat, než se ho snažit za každou cenu dosáhnout. Tato cesta k </a:t>
            </a:r>
            <a:r>
              <a:rPr lang="cs-CZ" dirty="0" err="1"/>
              <a:t>sebeakceptaci</a:t>
            </a:r>
            <a:r>
              <a:rPr lang="cs-CZ" dirty="0"/>
              <a:t> je však značně obtížná a je víc charakteristická pro období dospělosti než pro adolescenci (Macek, </a:t>
            </a:r>
            <a:r>
              <a:rPr lang="cs-CZ" dirty="0" err="1"/>
              <a:t>1987a</a:t>
            </a:r>
            <a:r>
              <a:rPr lang="cs-CZ" dirty="0"/>
              <a:t>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err="1" smtClean="0"/>
              <a:t>Sebepojetí</a:t>
            </a:r>
            <a:r>
              <a:rPr lang="cs-CZ" sz="2400" b="1" dirty="0" smtClean="0"/>
              <a:t> – kognitivní složka </a:t>
            </a:r>
            <a:r>
              <a:rPr lang="cs-CZ" sz="2400" b="1" dirty="0" err="1" smtClean="0"/>
              <a:t>sebesystému</a:t>
            </a: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Empirické výzkumy ukazují, že </a:t>
            </a:r>
            <a:r>
              <a:rPr lang="cs-CZ" b="1" dirty="0" smtClean="0"/>
              <a:t>větší rozpor  mezi aktuálním obrazem sebe samého a požadovaným standardem najdeme obvykle u starších adolescentů</a:t>
            </a:r>
            <a:r>
              <a:rPr lang="cs-CZ" dirty="0" smtClean="0"/>
              <a:t> než u mladších. </a:t>
            </a:r>
          </a:p>
          <a:p>
            <a:endParaRPr lang="cs-CZ" dirty="0" smtClean="0"/>
          </a:p>
          <a:p>
            <a:r>
              <a:rPr lang="cs-CZ" dirty="0" smtClean="0"/>
              <a:t>Souvisí to s větší diferenciací obrazu sebe (v přehledu viz Oosterwegel, 1992).</a:t>
            </a:r>
          </a:p>
          <a:p>
            <a:endParaRPr lang="cs-CZ" dirty="0" smtClean="0"/>
          </a:p>
          <a:p>
            <a:r>
              <a:rPr lang="cs-CZ" dirty="0" smtClean="0"/>
              <a:t>¨Zjišťujeme i pohlavní rozdíly. Jestliže v obraze reálného já najdeme často v psychických charakteristikách rozdíly mezi děvčaty a chlapci, v představě ideálního já se obě pohlaví již tolik neliší. </a:t>
            </a:r>
          </a:p>
          <a:p>
            <a:endParaRPr lang="cs-CZ" dirty="0" smtClean="0"/>
          </a:p>
          <a:p>
            <a:r>
              <a:rPr lang="cs-CZ" dirty="0" smtClean="0"/>
              <a:t>Pro většinu </a:t>
            </a:r>
            <a:r>
              <a:rPr lang="cs-CZ" dirty="0" err="1" smtClean="0"/>
              <a:t>adolescentek</a:t>
            </a:r>
            <a:r>
              <a:rPr lang="cs-CZ" dirty="0" smtClean="0"/>
              <a:t> i adolescentů jde o dobře adaptovanou, druhými lidmi pozitivně přijímanou a aktivní osobnost, se spíše maskulinními charakteristikami. V důsledku toho je reálné já dívek vzdáleno ideálu více, než reálné já chlapců (Osecká, Macek, 1984, Macek, 1986, </a:t>
            </a:r>
            <a:r>
              <a:rPr lang="cs-CZ" dirty="0" err="1" smtClean="0"/>
              <a:t>1987a</a:t>
            </a:r>
            <a:r>
              <a:rPr lang="cs-CZ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Sebepojetí</a:t>
            </a:r>
            <a:r>
              <a:rPr lang="cs-CZ" sz="2000" b="1" dirty="0" smtClean="0"/>
              <a:t> – kognitivní složka </a:t>
            </a:r>
            <a:r>
              <a:rPr lang="cs-CZ" sz="2000" b="1" dirty="0" err="1" smtClean="0"/>
              <a:t>sebesystému</a:t>
            </a: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 vývojového hlediska se obsah </a:t>
            </a:r>
            <a:r>
              <a:rPr lang="cs-CZ" dirty="0" err="1" smtClean="0"/>
              <a:t>sebepojetí</a:t>
            </a:r>
            <a:r>
              <a:rPr lang="cs-CZ" dirty="0" smtClean="0"/>
              <a:t> diferencuje, a to zejména ve střední a pozdní adolescenci. V pozdní adolescenci </a:t>
            </a:r>
            <a:r>
              <a:rPr lang="cs-CZ" b="1" dirty="0" smtClean="0"/>
              <a:t>je</a:t>
            </a:r>
            <a:r>
              <a:rPr lang="cs-CZ" dirty="0" smtClean="0"/>
              <a:t> </a:t>
            </a:r>
            <a:r>
              <a:rPr lang="cs-CZ" b="1" dirty="0" smtClean="0"/>
              <a:t>diferenciace obsahu </a:t>
            </a:r>
            <a:r>
              <a:rPr lang="cs-CZ" b="1" dirty="0" err="1" smtClean="0"/>
              <a:t>sebepojetí</a:t>
            </a:r>
            <a:r>
              <a:rPr lang="cs-CZ" b="1" dirty="0" smtClean="0"/>
              <a:t> současně provázena úsilím o novou integraci</a:t>
            </a:r>
            <a:r>
              <a:rPr lang="cs-CZ" dirty="0" smtClean="0"/>
              <a:t> (</a:t>
            </a:r>
            <a:r>
              <a:rPr lang="cs-CZ" dirty="0" err="1" smtClean="0"/>
              <a:t>Bernstein</a:t>
            </a:r>
            <a:r>
              <a:rPr lang="cs-CZ" dirty="0" smtClean="0"/>
              <a:t>, 1980). </a:t>
            </a:r>
          </a:p>
          <a:p>
            <a:endParaRPr lang="cs-CZ" dirty="0" smtClean="0"/>
          </a:p>
          <a:p>
            <a:r>
              <a:rPr lang="cs-CZ" dirty="0" smtClean="0"/>
              <a:t>Souvisí to s uvědomováním souvislostí mezi rolemi, které na sebe adolescenti berou. Jestliže v časné a zejména střední adolescenci zkoušejí a přijímají dospívající role s menším vědomím jejich vzájemné provázanosti a souvislosti s rolemi druhých osob (vrstevníků, dospělých), v pozdní adolescenci se situace mění.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Vědomí vzájemných vazeb, souvislostí a závislostí vede k potřebě jak vnitřního sjednocení (strukturované a současně konzistentní </a:t>
            </a:r>
            <a:r>
              <a:rPr lang="cs-CZ" dirty="0" err="1" smtClean="0"/>
              <a:t>sebepojetí</a:t>
            </a:r>
            <a:r>
              <a:rPr lang="cs-CZ" dirty="0" smtClean="0"/>
              <a:t>), tak k hledání vnější rovnováhy mezi vlastními rolemi (kompetencemi, právy, povinnostmi) a rolemi druhých (srovnej Oosterwegel, 1992).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821</Words>
  <Application>Microsoft Office PowerPoint</Application>
  <PresentationFormat>Předvádění na obrazovce (4:3)</PresentationFormat>
  <Paragraphs>148</Paragraphs>
  <Slides>24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Garamond</vt:lpstr>
      <vt:lpstr>Times New Roman</vt:lpstr>
      <vt:lpstr>Wingdings</vt:lpstr>
      <vt:lpstr>Motiv sady Office</vt:lpstr>
      <vt:lpstr>Vztah k sobě, sebepojetí a sebehodnocení adolescentů </vt:lpstr>
      <vt:lpstr>Prezentace aplikace PowerPoint</vt:lpstr>
      <vt:lpstr>Prezentace aplikace PowerPoint</vt:lpstr>
      <vt:lpstr>Sebepojetí –  kognitivní složka sebesystému</vt:lpstr>
      <vt:lpstr>Sebepojetí –  kognitivní složka sebesystému</vt:lpstr>
      <vt:lpstr>Sebepojetí –  kognitivní složka sebesystému</vt:lpstr>
      <vt:lpstr>Sebepojetí – kognitivní složka sebesystému</vt:lpstr>
      <vt:lpstr>Sebepojetí – kognitivní složka sebesystému</vt:lpstr>
      <vt:lpstr>Sebepojetí – kognitivní složka sebesystému</vt:lpstr>
      <vt:lpstr>Sebehodnocení</vt:lpstr>
      <vt:lpstr>Sebehodnocení</vt:lpstr>
      <vt:lpstr>Sebehodnocení</vt:lpstr>
      <vt:lpstr>Sebehodnocení</vt:lpstr>
      <vt:lpstr>Cluster analysis approach</vt:lpstr>
      <vt:lpstr>Trajectory A: Permanently high self-esteem</vt:lpstr>
      <vt:lpstr>Trajectory B: Growing self- esteem</vt:lpstr>
      <vt:lpstr>Trajectory C: Stable moderate self-esteem</vt:lpstr>
      <vt:lpstr>Trajectory D: Decreasing self- esteem</vt:lpstr>
      <vt:lpstr>Trajectory E: Permanently low self-esteem</vt:lpstr>
      <vt:lpstr>Identita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 k sobě, sebepojetí a sebehodnocení </dc:title>
  <dc:creator>Petr</dc:creator>
  <cp:lastModifiedBy>Petr Macek</cp:lastModifiedBy>
  <cp:revision>16</cp:revision>
  <dcterms:created xsi:type="dcterms:W3CDTF">2009-10-08T10:45:05Z</dcterms:created>
  <dcterms:modified xsi:type="dcterms:W3CDTF">2018-04-05T14:37:54Z</dcterms:modified>
</cp:coreProperties>
</file>