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4.xml" ContentType="application/vnd.openxmlformats-officedocument.drawingml.chartshapes+xml"/>
  <Override PartName="/ppt/notesSlides/notesSlide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5.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7.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6.xml" ContentType="application/vnd.openxmlformats-officedocument.drawingml.chartshap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73" r:id="rId3"/>
    <p:sldId id="303" r:id="rId4"/>
    <p:sldId id="304" r:id="rId5"/>
    <p:sldId id="305" r:id="rId6"/>
    <p:sldId id="266" r:id="rId7"/>
    <p:sldId id="267" r:id="rId8"/>
    <p:sldId id="268" r:id="rId9"/>
    <p:sldId id="263" r:id="rId10"/>
    <p:sldId id="276" r:id="rId11"/>
    <p:sldId id="284" r:id="rId12"/>
    <p:sldId id="289" r:id="rId13"/>
    <p:sldId id="291" r:id="rId14"/>
    <p:sldId id="292" r:id="rId15"/>
    <p:sldId id="275" r:id="rId16"/>
    <p:sldId id="277" r:id="rId17"/>
    <p:sldId id="299" r:id="rId18"/>
    <p:sldId id="278" r:id="rId19"/>
    <p:sldId id="279" r:id="rId20"/>
    <p:sldId id="301" r:id="rId21"/>
    <p:sldId id="300" r:id="rId22"/>
    <p:sldId id="280" r:id="rId23"/>
    <p:sldId id="302" r:id="rId24"/>
    <p:sldId id="306" r:id="rId25"/>
    <p:sldId id="307" r:id="rId26"/>
    <p:sldId id="308" r:id="rId27"/>
    <p:sldId id="310" r:id="rId28"/>
    <p:sldId id="392" r:id="rId2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79498" autoAdjust="0"/>
  </p:normalViewPr>
  <p:slideViewPr>
    <p:cSldViewPr snapToGrid="0">
      <p:cViewPr varScale="1">
        <p:scale>
          <a:sx n="98" d="100"/>
          <a:sy n="98" d="100"/>
        </p:scale>
        <p:origin x="462" y="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file:///F:\!!!ACTUAL_Projekty\!!!ECDP%20Athens2019\Adolescent2019\sel-representace_pr&#367;m&#283;rypro4kohorty.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F:\!!!ACTUAL_Projekty\!!!ECDP%20Athens2019\Adolescent2019\sel-representace_pr&#367;m&#283;rypro4kohorty.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oleObject" Target="file:///F:\!!!ACTUAL_Projekty\!!!ECDP%20Athens2019\Adolescent2019\sel-representace_pr&#367;m&#283;rypro4kohorty.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3" Type="http://schemas.openxmlformats.org/officeDocument/2006/relationships/oleObject" Target="file:///F:\!!!ACTUAL_Projekty\!!!ECDP%20Athens2019\Adolescent2019\sel-representace_pr&#367;m&#283;rypro4kohorty.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4.xml"/></Relationships>
</file>

<file path=ppt/charts/_rels/chart5.xml.rels><?xml version="1.0" encoding="UTF-8" standalone="yes"?>
<Relationships xmlns="http://schemas.openxmlformats.org/package/2006/relationships"><Relationship Id="rId3" Type="http://schemas.openxmlformats.org/officeDocument/2006/relationships/oleObject" Target="file:///F:\!!!ACTUAL_Projekty\!!!ECDP%20Athens2019\Adolescent2019\sel-representace_pr&#367;m&#283;rypro4kohorty.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5.xml"/></Relationships>
</file>

<file path=ppt/charts/_rels/chart6.xml.rels><?xml version="1.0" encoding="UTF-8" standalone="yes"?>
<Relationships xmlns="http://schemas.openxmlformats.org/package/2006/relationships"><Relationship Id="rId3" Type="http://schemas.openxmlformats.org/officeDocument/2006/relationships/oleObject" Target="file:///F:\!!!ACTUAL_Projekty\!!!ECDP%20Athens2019\Adolescent2019\FutureExpect.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F:\!!!ACTUAL_Projekty\!!!ECDP%20Athens2019\Adolescent2019\FutureExpect.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6.xml"/></Relationships>
</file>

<file path=ppt/charts/_rels/chart8.xml.rels><?xml version="1.0" encoding="UTF-8" standalone="yes"?>
<Relationships xmlns="http://schemas.openxmlformats.org/package/2006/relationships"><Relationship Id="rId3" Type="http://schemas.openxmlformats.org/officeDocument/2006/relationships/oleObject" Target="file:///F:\!!!ACTUAL_Projekty\!!!Adol&#237;ci2019GA&#268;R\ECDPAthens2019\coping.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3711575001741348E-2"/>
          <c:y val="7.7995258393012884E-2"/>
          <c:w val="0.9462884249982586"/>
          <c:h val="0.74170493118937353"/>
        </c:manualLayout>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extLst>
              <c:ext xmlns:c16="http://schemas.microsoft.com/office/drawing/2014/chart" uri="{C3380CC4-5D6E-409C-BE32-E72D297353CC}">
                <c16:uniqueId val="{00000001-CEFD-42A3-89D7-09A5D6C60C92}"/>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EFD-42A3-89D7-09A5D6C60C92}"/>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5-CEFD-42A3-89D7-09A5D6C60C92}"/>
              </c:ext>
            </c:extLst>
          </c:dPt>
          <c:dPt>
            <c:idx val="3"/>
            <c:invertIfNegative val="0"/>
            <c:bubble3D val="0"/>
            <c:spPr>
              <a:solidFill>
                <a:schemeClr val="accent5">
                  <a:lumMod val="75000"/>
                </a:schemeClr>
              </a:solidFill>
              <a:ln>
                <a:solidFill>
                  <a:schemeClr val="accent5">
                    <a:lumMod val="75000"/>
                  </a:schemeClr>
                </a:solidFill>
              </a:ln>
              <a:effectLst/>
            </c:spPr>
            <c:extLst>
              <c:ext xmlns:c16="http://schemas.microsoft.com/office/drawing/2014/chart" uri="{C3380CC4-5D6E-409C-BE32-E72D297353CC}">
                <c16:uniqueId val="{00000007-CEFD-42A3-89D7-09A5D6C60C92}"/>
              </c:ext>
            </c:extLst>
          </c:dPt>
          <c:dPt>
            <c:idx val="4"/>
            <c:invertIfNegative val="0"/>
            <c:bubble3D val="0"/>
            <c:spPr>
              <a:solidFill>
                <a:srgbClr val="FF0000"/>
              </a:solidFill>
              <a:ln>
                <a:noFill/>
              </a:ln>
              <a:effectLst/>
            </c:spPr>
            <c:extLst>
              <c:ext xmlns:c16="http://schemas.microsoft.com/office/drawing/2014/chart" uri="{C3380CC4-5D6E-409C-BE32-E72D297353CC}">
                <c16:uniqueId val="{00000009-CEFD-42A3-89D7-09A5D6C60C92}"/>
              </c:ext>
            </c:extLst>
          </c:dPt>
          <c:dPt>
            <c:idx val="5"/>
            <c:invertIfNegative val="0"/>
            <c:bubble3D val="0"/>
            <c:spPr>
              <a:solidFill>
                <a:schemeClr val="accent2"/>
              </a:solidFill>
              <a:ln>
                <a:noFill/>
              </a:ln>
              <a:effectLst/>
            </c:spPr>
            <c:extLst>
              <c:ext xmlns:c16="http://schemas.microsoft.com/office/drawing/2014/chart" uri="{C3380CC4-5D6E-409C-BE32-E72D297353CC}">
                <c16:uniqueId val="{0000000B-CEFD-42A3-89D7-09A5D6C60C92}"/>
              </c:ext>
            </c:extLst>
          </c:dPt>
          <c:dPt>
            <c:idx val="7"/>
            <c:invertIfNegative val="0"/>
            <c:bubble3D val="0"/>
            <c:spPr>
              <a:solidFill>
                <a:schemeClr val="accent5">
                  <a:lumMod val="75000"/>
                </a:schemeClr>
              </a:solidFill>
              <a:ln>
                <a:noFill/>
              </a:ln>
              <a:effectLst/>
            </c:spPr>
            <c:extLst>
              <c:ext xmlns:c16="http://schemas.microsoft.com/office/drawing/2014/chart" uri="{C3380CC4-5D6E-409C-BE32-E72D297353CC}">
                <c16:uniqueId val="{0000000D-CEFD-42A3-89D7-09A5D6C60C92}"/>
              </c:ext>
            </c:extLst>
          </c:dPt>
          <c:dPt>
            <c:idx val="8"/>
            <c:invertIfNegative val="0"/>
            <c:bubble3D val="0"/>
            <c:spPr>
              <a:solidFill>
                <a:srgbClr val="FF0000"/>
              </a:solidFill>
              <a:ln>
                <a:noFill/>
              </a:ln>
              <a:effectLst/>
            </c:spPr>
            <c:extLst>
              <c:ext xmlns:c16="http://schemas.microsoft.com/office/drawing/2014/chart" uri="{C3380CC4-5D6E-409C-BE32-E72D297353CC}">
                <c16:uniqueId val="{0000000F-CEFD-42A3-89D7-09A5D6C60C92}"/>
              </c:ext>
            </c:extLst>
          </c:dPt>
          <c:dPt>
            <c:idx val="9"/>
            <c:invertIfNegative val="0"/>
            <c:bubble3D val="0"/>
            <c:spPr>
              <a:solidFill>
                <a:schemeClr val="accent2"/>
              </a:solidFill>
              <a:ln>
                <a:noFill/>
              </a:ln>
              <a:effectLst/>
            </c:spPr>
            <c:extLst>
              <c:ext xmlns:c16="http://schemas.microsoft.com/office/drawing/2014/chart" uri="{C3380CC4-5D6E-409C-BE32-E72D297353CC}">
                <c16:uniqueId val="{00000011-CEFD-42A3-89D7-09A5D6C60C92}"/>
              </c:ext>
            </c:extLst>
          </c:dPt>
          <c:dPt>
            <c:idx val="11"/>
            <c:invertIfNegative val="0"/>
            <c:bubble3D val="0"/>
            <c:spPr>
              <a:solidFill>
                <a:schemeClr val="accent5">
                  <a:lumMod val="75000"/>
                </a:schemeClr>
              </a:solidFill>
              <a:ln>
                <a:noFill/>
              </a:ln>
              <a:effectLst/>
            </c:spPr>
            <c:extLst>
              <c:ext xmlns:c16="http://schemas.microsoft.com/office/drawing/2014/chart" uri="{C3380CC4-5D6E-409C-BE32-E72D297353CC}">
                <c16:uniqueId val="{00000000-2B4B-4911-854E-E3C65E180FB0}"/>
              </c:ext>
            </c:extLst>
          </c:dPt>
          <c:dPt>
            <c:idx val="12"/>
            <c:invertIfNegative val="0"/>
            <c:bubble3D val="0"/>
            <c:spPr>
              <a:solidFill>
                <a:srgbClr val="FF0000"/>
              </a:solidFill>
              <a:ln>
                <a:noFill/>
              </a:ln>
              <a:effectLst/>
            </c:spPr>
            <c:extLst>
              <c:ext xmlns:c16="http://schemas.microsoft.com/office/drawing/2014/chart" uri="{C3380CC4-5D6E-409C-BE32-E72D297353CC}">
                <c16:uniqueId val="{00000013-CEFD-42A3-89D7-09A5D6C60C92}"/>
              </c:ext>
            </c:extLst>
          </c:dPt>
          <c:dPt>
            <c:idx val="13"/>
            <c:invertIfNegative val="0"/>
            <c:bubble3D val="0"/>
            <c:spPr>
              <a:solidFill>
                <a:schemeClr val="accent2"/>
              </a:solidFill>
              <a:ln>
                <a:noFill/>
              </a:ln>
              <a:effectLst/>
            </c:spPr>
            <c:extLst>
              <c:ext xmlns:c16="http://schemas.microsoft.com/office/drawing/2014/chart" uri="{C3380CC4-5D6E-409C-BE32-E72D297353CC}">
                <c16:uniqueId val="{00000015-CEFD-42A3-89D7-09A5D6C60C92}"/>
              </c:ext>
            </c:extLst>
          </c:dPt>
          <c:dPt>
            <c:idx val="15"/>
            <c:invertIfNegative val="0"/>
            <c:bubble3D val="0"/>
            <c:spPr>
              <a:solidFill>
                <a:schemeClr val="accent5">
                  <a:lumMod val="75000"/>
                </a:schemeClr>
              </a:solidFill>
              <a:ln>
                <a:noFill/>
              </a:ln>
              <a:effectLst/>
            </c:spPr>
            <c:extLst>
              <c:ext xmlns:c16="http://schemas.microsoft.com/office/drawing/2014/chart" uri="{C3380CC4-5D6E-409C-BE32-E72D297353CC}">
                <c16:uniqueId val="{00000017-CEFD-42A3-89D7-09A5D6C60C92}"/>
              </c:ext>
            </c:extLst>
          </c:dPt>
          <c:dPt>
            <c:idx val="16"/>
            <c:invertIfNegative val="0"/>
            <c:bubble3D val="0"/>
            <c:spPr>
              <a:solidFill>
                <a:srgbClr val="FF0000"/>
              </a:solidFill>
              <a:ln>
                <a:noFill/>
              </a:ln>
              <a:effectLst/>
            </c:spPr>
            <c:extLst>
              <c:ext xmlns:c16="http://schemas.microsoft.com/office/drawing/2014/chart" uri="{C3380CC4-5D6E-409C-BE32-E72D297353CC}">
                <c16:uniqueId val="{00000019-CEFD-42A3-89D7-09A5D6C60C92}"/>
              </c:ext>
            </c:extLst>
          </c:dPt>
          <c:dPt>
            <c:idx val="17"/>
            <c:invertIfNegative val="0"/>
            <c:bubble3D val="0"/>
            <c:spPr>
              <a:solidFill>
                <a:schemeClr val="accent2"/>
              </a:solidFill>
              <a:ln>
                <a:noFill/>
              </a:ln>
              <a:effectLst/>
            </c:spPr>
            <c:extLst>
              <c:ext xmlns:c16="http://schemas.microsoft.com/office/drawing/2014/chart" uri="{C3380CC4-5D6E-409C-BE32-E72D297353CC}">
                <c16:uniqueId val="{0000001B-CEFD-42A3-89D7-09A5D6C60C92}"/>
              </c:ext>
            </c:extLst>
          </c:dPt>
          <c:dPt>
            <c:idx val="19"/>
            <c:invertIfNegative val="0"/>
            <c:bubble3D val="0"/>
            <c:spPr>
              <a:solidFill>
                <a:schemeClr val="accent5">
                  <a:lumMod val="75000"/>
                </a:schemeClr>
              </a:solidFill>
              <a:ln>
                <a:noFill/>
              </a:ln>
              <a:effectLst/>
            </c:spPr>
            <c:extLst>
              <c:ext xmlns:c16="http://schemas.microsoft.com/office/drawing/2014/chart" uri="{C3380CC4-5D6E-409C-BE32-E72D297353CC}">
                <c16:uniqueId val="{0000001D-CEFD-42A3-89D7-09A5D6C60C92}"/>
              </c:ext>
            </c:extLst>
          </c:dPt>
          <c:dPt>
            <c:idx val="20"/>
            <c:invertIfNegative val="0"/>
            <c:bubble3D val="0"/>
            <c:spPr>
              <a:solidFill>
                <a:srgbClr val="FF0000"/>
              </a:solidFill>
              <a:ln>
                <a:noFill/>
              </a:ln>
              <a:effectLst/>
            </c:spPr>
            <c:extLst>
              <c:ext xmlns:c16="http://schemas.microsoft.com/office/drawing/2014/chart" uri="{C3380CC4-5D6E-409C-BE32-E72D297353CC}">
                <c16:uniqueId val="{0000001F-CEFD-42A3-89D7-09A5D6C60C92}"/>
              </c:ext>
            </c:extLst>
          </c:dPt>
          <c:dPt>
            <c:idx val="21"/>
            <c:invertIfNegative val="0"/>
            <c:bubble3D val="0"/>
            <c:spPr>
              <a:solidFill>
                <a:schemeClr val="accent2"/>
              </a:solidFill>
              <a:ln>
                <a:noFill/>
              </a:ln>
              <a:effectLst/>
            </c:spPr>
            <c:extLst>
              <c:ext xmlns:c16="http://schemas.microsoft.com/office/drawing/2014/chart" uri="{C3380CC4-5D6E-409C-BE32-E72D297353CC}">
                <c16:uniqueId val="{00000021-CEFD-42A3-89D7-09A5D6C60C92}"/>
              </c:ext>
            </c:extLst>
          </c:dPt>
          <c:dPt>
            <c:idx val="23"/>
            <c:invertIfNegative val="0"/>
            <c:bubble3D val="0"/>
            <c:spPr>
              <a:solidFill>
                <a:schemeClr val="accent5">
                  <a:lumMod val="75000"/>
                </a:schemeClr>
              </a:solidFill>
              <a:ln>
                <a:noFill/>
              </a:ln>
              <a:effectLst/>
            </c:spPr>
            <c:extLst>
              <c:ext xmlns:c16="http://schemas.microsoft.com/office/drawing/2014/chart" uri="{C3380CC4-5D6E-409C-BE32-E72D297353CC}">
                <c16:uniqueId val="{00000023-CEFD-42A3-89D7-09A5D6C60C92}"/>
              </c:ext>
            </c:extLst>
          </c:dPt>
          <c:dPt>
            <c:idx val="24"/>
            <c:invertIfNegative val="0"/>
            <c:bubble3D val="0"/>
            <c:spPr>
              <a:solidFill>
                <a:srgbClr val="FF0000"/>
              </a:solidFill>
              <a:ln>
                <a:noFill/>
              </a:ln>
              <a:effectLst/>
            </c:spPr>
            <c:extLst>
              <c:ext xmlns:c16="http://schemas.microsoft.com/office/drawing/2014/chart" uri="{C3380CC4-5D6E-409C-BE32-E72D297353CC}">
                <c16:uniqueId val="{00000025-CEFD-42A3-89D7-09A5D6C60C92}"/>
              </c:ext>
            </c:extLst>
          </c:dPt>
          <c:dPt>
            <c:idx val="25"/>
            <c:invertIfNegative val="0"/>
            <c:bubble3D val="0"/>
            <c:spPr>
              <a:solidFill>
                <a:schemeClr val="accent2"/>
              </a:solidFill>
              <a:ln>
                <a:noFill/>
              </a:ln>
              <a:effectLst/>
            </c:spPr>
            <c:extLst>
              <c:ext xmlns:c16="http://schemas.microsoft.com/office/drawing/2014/chart" uri="{C3380CC4-5D6E-409C-BE32-E72D297353CC}">
                <c16:uniqueId val="{00000027-CEFD-42A3-89D7-09A5D6C60C92}"/>
              </c:ext>
            </c:extLst>
          </c:dPt>
          <c:dPt>
            <c:idx val="27"/>
            <c:invertIfNegative val="0"/>
            <c:bubble3D val="0"/>
            <c:spPr>
              <a:solidFill>
                <a:schemeClr val="accent5">
                  <a:lumMod val="75000"/>
                </a:schemeClr>
              </a:solidFill>
              <a:ln>
                <a:noFill/>
              </a:ln>
              <a:effectLst/>
            </c:spPr>
            <c:extLst>
              <c:ext xmlns:c16="http://schemas.microsoft.com/office/drawing/2014/chart" uri="{C3380CC4-5D6E-409C-BE32-E72D297353CC}">
                <c16:uniqueId val="{00000029-CEFD-42A3-89D7-09A5D6C60C92}"/>
              </c:ext>
            </c:extLst>
          </c:dPt>
          <c:dPt>
            <c:idx val="28"/>
            <c:invertIfNegative val="0"/>
            <c:bubble3D val="0"/>
            <c:spPr>
              <a:solidFill>
                <a:srgbClr val="FF0000"/>
              </a:solidFill>
              <a:ln>
                <a:noFill/>
              </a:ln>
              <a:effectLst/>
            </c:spPr>
            <c:extLst>
              <c:ext xmlns:c16="http://schemas.microsoft.com/office/drawing/2014/chart" uri="{C3380CC4-5D6E-409C-BE32-E72D297353CC}">
                <c16:uniqueId val="{0000002B-CEFD-42A3-89D7-09A5D6C60C92}"/>
              </c:ext>
            </c:extLst>
          </c:dPt>
          <c:dPt>
            <c:idx val="29"/>
            <c:invertIfNegative val="0"/>
            <c:bubble3D val="0"/>
            <c:spPr>
              <a:solidFill>
                <a:schemeClr val="accent2"/>
              </a:solidFill>
              <a:ln>
                <a:noFill/>
              </a:ln>
              <a:effectLst/>
            </c:spPr>
            <c:extLst>
              <c:ext xmlns:c16="http://schemas.microsoft.com/office/drawing/2014/chart" uri="{C3380CC4-5D6E-409C-BE32-E72D297353CC}">
                <c16:uniqueId val="{0000002D-CEFD-42A3-89D7-09A5D6C60C92}"/>
              </c:ext>
            </c:extLst>
          </c:dPt>
          <c:dPt>
            <c:idx val="31"/>
            <c:invertIfNegative val="0"/>
            <c:bubble3D val="0"/>
            <c:spPr>
              <a:solidFill>
                <a:schemeClr val="accent5">
                  <a:lumMod val="75000"/>
                </a:schemeClr>
              </a:solidFill>
              <a:ln>
                <a:noFill/>
              </a:ln>
              <a:effectLst/>
            </c:spPr>
            <c:extLst>
              <c:ext xmlns:c16="http://schemas.microsoft.com/office/drawing/2014/chart" uri="{C3380CC4-5D6E-409C-BE32-E72D297353CC}">
                <c16:uniqueId val="{0000002F-CEFD-42A3-89D7-09A5D6C60C92}"/>
              </c:ext>
            </c:extLst>
          </c:dPt>
          <c:dPt>
            <c:idx val="32"/>
            <c:invertIfNegative val="0"/>
            <c:bubble3D val="0"/>
            <c:spPr>
              <a:solidFill>
                <a:srgbClr val="FF0000"/>
              </a:solidFill>
              <a:ln>
                <a:noFill/>
              </a:ln>
              <a:effectLst/>
            </c:spPr>
            <c:extLst>
              <c:ext xmlns:c16="http://schemas.microsoft.com/office/drawing/2014/chart" uri="{C3380CC4-5D6E-409C-BE32-E72D297353CC}">
                <c16:uniqueId val="{00000031-CEFD-42A3-89D7-09A5D6C60C92}"/>
              </c:ext>
            </c:extLst>
          </c:dPt>
          <c:dPt>
            <c:idx val="33"/>
            <c:invertIfNegative val="0"/>
            <c:bubble3D val="0"/>
            <c:spPr>
              <a:solidFill>
                <a:schemeClr val="accent2"/>
              </a:solidFill>
              <a:ln>
                <a:noFill/>
              </a:ln>
              <a:effectLst/>
            </c:spPr>
            <c:extLst>
              <c:ext xmlns:c16="http://schemas.microsoft.com/office/drawing/2014/chart" uri="{C3380CC4-5D6E-409C-BE32-E72D297353CC}">
                <c16:uniqueId val="{00000033-CEFD-42A3-89D7-09A5D6C60C92}"/>
              </c:ext>
            </c:extLst>
          </c:dPt>
          <c:dPt>
            <c:idx val="35"/>
            <c:invertIfNegative val="0"/>
            <c:bubble3D val="0"/>
            <c:spPr>
              <a:solidFill>
                <a:schemeClr val="accent5">
                  <a:lumMod val="75000"/>
                </a:schemeClr>
              </a:solidFill>
              <a:ln>
                <a:noFill/>
              </a:ln>
              <a:effectLst/>
            </c:spPr>
            <c:extLst>
              <c:ext xmlns:c16="http://schemas.microsoft.com/office/drawing/2014/chart" uri="{C3380CC4-5D6E-409C-BE32-E72D297353CC}">
                <c16:uniqueId val="{00000035-CEFD-42A3-89D7-09A5D6C60C92}"/>
              </c:ext>
            </c:extLst>
          </c:dPt>
          <c:dLbls>
            <c:delete val="1"/>
          </c:dLbls>
          <c:cat>
            <c:multiLvlStrRef>
              <c:f>List1!$A$4:$B$39</c:f>
              <c:multiLvlStrCache>
                <c:ptCount val="36"/>
                <c:lvl>
                  <c:pt idx="0">
                    <c:v>1992</c:v>
                  </c:pt>
                  <c:pt idx="1">
                    <c:v>2001</c:v>
                  </c:pt>
                  <c:pt idx="2">
                    <c:v>2011</c:v>
                  </c:pt>
                  <c:pt idx="3">
                    <c:v>2019</c:v>
                  </c:pt>
                  <c:pt idx="4">
                    <c:v>1992</c:v>
                  </c:pt>
                  <c:pt idx="5">
                    <c:v>2001</c:v>
                  </c:pt>
                  <c:pt idx="6">
                    <c:v>2011</c:v>
                  </c:pt>
                  <c:pt idx="7">
                    <c:v>2019</c:v>
                  </c:pt>
                  <c:pt idx="8">
                    <c:v>1992</c:v>
                  </c:pt>
                  <c:pt idx="9">
                    <c:v>2001</c:v>
                  </c:pt>
                  <c:pt idx="10">
                    <c:v>2011</c:v>
                  </c:pt>
                  <c:pt idx="11">
                    <c:v>2019</c:v>
                  </c:pt>
                  <c:pt idx="12">
                    <c:v>1992</c:v>
                  </c:pt>
                  <c:pt idx="13">
                    <c:v>2001</c:v>
                  </c:pt>
                  <c:pt idx="14">
                    <c:v>2011</c:v>
                  </c:pt>
                  <c:pt idx="15">
                    <c:v>2019</c:v>
                  </c:pt>
                  <c:pt idx="16">
                    <c:v>1992</c:v>
                  </c:pt>
                  <c:pt idx="17">
                    <c:v>2001</c:v>
                  </c:pt>
                  <c:pt idx="18">
                    <c:v>2011</c:v>
                  </c:pt>
                  <c:pt idx="19">
                    <c:v>2019</c:v>
                  </c:pt>
                  <c:pt idx="20">
                    <c:v>1992</c:v>
                  </c:pt>
                  <c:pt idx="21">
                    <c:v>2001</c:v>
                  </c:pt>
                  <c:pt idx="22">
                    <c:v>2011</c:v>
                  </c:pt>
                  <c:pt idx="23">
                    <c:v>2019</c:v>
                  </c:pt>
                  <c:pt idx="24">
                    <c:v>1992</c:v>
                  </c:pt>
                  <c:pt idx="25">
                    <c:v>2001</c:v>
                  </c:pt>
                  <c:pt idx="26">
                    <c:v>2011</c:v>
                  </c:pt>
                  <c:pt idx="27">
                    <c:v>2019</c:v>
                  </c:pt>
                  <c:pt idx="28">
                    <c:v>1992</c:v>
                  </c:pt>
                  <c:pt idx="29">
                    <c:v>2001</c:v>
                  </c:pt>
                  <c:pt idx="30">
                    <c:v>2011</c:v>
                  </c:pt>
                  <c:pt idx="31">
                    <c:v>2019</c:v>
                  </c:pt>
                  <c:pt idx="32">
                    <c:v>1992</c:v>
                  </c:pt>
                  <c:pt idx="33">
                    <c:v>2001</c:v>
                  </c:pt>
                  <c:pt idx="34">
                    <c:v>2011</c:v>
                  </c:pt>
                  <c:pt idx="35">
                    <c:v>2019</c:v>
                  </c:pt>
                </c:lvl>
                <c:lvl>
                  <c:pt idx="0">
                    <c:v>ActualSelf</c:v>
                  </c:pt>
                  <c:pt idx="4">
                    <c:v>IdealSelf</c:v>
                  </c:pt>
                  <c:pt idx="8">
                    <c:v>UnwantedSelf</c:v>
                  </c:pt>
                  <c:pt idx="12">
                    <c:v>ParentSelf</c:v>
                  </c:pt>
                  <c:pt idx="16">
                    <c:v>FriendSelf</c:v>
                  </c:pt>
                  <c:pt idx="20">
                    <c:v>AuthorSelf</c:v>
                  </c:pt>
                  <c:pt idx="24">
                    <c:v>ParentID</c:v>
                  </c:pt>
                  <c:pt idx="28">
                    <c:v>FriendID</c:v>
                  </c:pt>
                  <c:pt idx="32">
                    <c:v>AuthorID</c:v>
                  </c:pt>
                </c:lvl>
              </c:multiLvlStrCache>
            </c:multiLvlStrRef>
          </c:cat>
          <c:val>
            <c:numRef>
              <c:f>List1!$C$4:$C$39</c:f>
              <c:numCache>
                <c:formatCode>###0.00</c:formatCode>
                <c:ptCount val="36"/>
                <c:pt idx="0">
                  <c:v>4.6895161290322598</c:v>
                </c:pt>
                <c:pt idx="1">
                  <c:v>5.3939393939393936</c:v>
                </c:pt>
                <c:pt idx="2">
                  <c:v>5.1601123595505616</c:v>
                </c:pt>
                <c:pt idx="3">
                  <c:v>5.534505208333333</c:v>
                </c:pt>
                <c:pt idx="4" formatCode="###0.0000">
                  <c:v>4.528225806451613</c:v>
                </c:pt>
                <c:pt idx="5" formatCode="###0.0000">
                  <c:v>4.8863636363636367</c:v>
                </c:pt>
                <c:pt idx="6" formatCode="###0.0000">
                  <c:v>5.0196629213483144</c:v>
                </c:pt>
                <c:pt idx="7" formatCode="###0.0000">
                  <c:v>5.469401041666667</c:v>
                </c:pt>
                <c:pt idx="8" formatCode="###0.0000">
                  <c:v>4.306451612903226</c:v>
                </c:pt>
                <c:pt idx="9" formatCode="###0.0000">
                  <c:v>4.9128787878787881</c:v>
                </c:pt>
                <c:pt idx="10" formatCode="###0.0000">
                  <c:v>4.6994382022471912</c:v>
                </c:pt>
                <c:pt idx="11" formatCode="###0.0000">
                  <c:v>4.76171875</c:v>
                </c:pt>
                <c:pt idx="12" formatCode="###0.0000">
                  <c:v>5.806451612903226</c:v>
                </c:pt>
                <c:pt idx="13" formatCode="###0.0000">
                  <c:v>5.3446969696969697</c:v>
                </c:pt>
                <c:pt idx="14" formatCode="###0.0000">
                  <c:v>5.036516853932584</c:v>
                </c:pt>
                <c:pt idx="15" formatCode="###0.0000">
                  <c:v>5.177083333333333</c:v>
                </c:pt>
                <c:pt idx="16" formatCode="###0.0000">
                  <c:v>4.286290322580645</c:v>
                </c:pt>
                <c:pt idx="17" formatCode="###0.0000">
                  <c:v>4.5303030303030303</c:v>
                </c:pt>
                <c:pt idx="18" formatCode="###0.0000">
                  <c:v>4.4578651685393256</c:v>
                </c:pt>
                <c:pt idx="19" formatCode="###0.0000">
                  <c:v>4.481119791666667</c:v>
                </c:pt>
                <c:pt idx="20" formatCode="###0.0000">
                  <c:v>3.0725806451612905</c:v>
                </c:pt>
                <c:pt idx="21" formatCode="###0.0000">
                  <c:v>2.4962121212121211</c:v>
                </c:pt>
                <c:pt idx="22" formatCode="###0.0000">
                  <c:v>2.542134831460674</c:v>
                </c:pt>
                <c:pt idx="23" formatCode="###0.0000">
                  <c:v>2.1634114583333335</c:v>
                </c:pt>
                <c:pt idx="24" formatCode="###0.0000">
                  <c:v>4.3588709677419351</c:v>
                </c:pt>
                <c:pt idx="25" formatCode="###0.0000">
                  <c:v>3.8106060606060606</c:v>
                </c:pt>
                <c:pt idx="26" formatCode="###0.0000">
                  <c:v>4.1516853932584272</c:v>
                </c:pt>
                <c:pt idx="27" formatCode="###0.0000">
                  <c:v>3.9114583333333335</c:v>
                </c:pt>
                <c:pt idx="28" formatCode="###0.0000">
                  <c:v>2.939516129032258</c:v>
                </c:pt>
                <c:pt idx="29" formatCode="###0.0000">
                  <c:v>2.7992424242424243</c:v>
                </c:pt>
                <c:pt idx="30" formatCode="###0.0000">
                  <c:v>3.101123595505618</c:v>
                </c:pt>
                <c:pt idx="31" formatCode="###0.0000">
                  <c:v>2.7350260416666665</c:v>
                </c:pt>
                <c:pt idx="32" formatCode="###0.0000">
                  <c:v>1.907258064516129</c:v>
                </c:pt>
                <c:pt idx="33" formatCode="###0.0000">
                  <c:v>1.5227272727272727</c:v>
                </c:pt>
                <c:pt idx="34" formatCode="###0.0000">
                  <c:v>1.7219101123595506</c:v>
                </c:pt>
                <c:pt idx="35" formatCode="###0.0000">
                  <c:v>1.0709635416666667</c:v>
                </c:pt>
              </c:numCache>
            </c:numRef>
          </c:val>
          <c:extLst>
            <c:ext xmlns:c16="http://schemas.microsoft.com/office/drawing/2014/chart" uri="{C3380CC4-5D6E-409C-BE32-E72D297353CC}">
              <c16:uniqueId val="{00000036-CEFD-42A3-89D7-09A5D6C60C92}"/>
            </c:ext>
          </c:extLst>
        </c:ser>
        <c:dLbls>
          <c:showLegendKey val="0"/>
          <c:showVal val="1"/>
          <c:showCatName val="0"/>
          <c:showSerName val="0"/>
          <c:showPercent val="0"/>
          <c:showBubbleSize val="0"/>
        </c:dLbls>
        <c:gapWidth val="75"/>
        <c:axId val="436706432"/>
        <c:axId val="436712664"/>
      </c:barChart>
      <c:catAx>
        <c:axId val="436706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1" i="0" u="none" strike="noStrike" kern="1200" baseline="0">
                <a:solidFill>
                  <a:schemeClr val="tx1">
                    <a:lumMod val="65000"/>
                    <a:lumOff val="35000"/>
                  </a:schemeClr>
                </a:solidFill>
                <a:latin typeface="+mn-lt"/>
                <a:ea typeface="+mn-ea"/>
                <a:cs typeface="+mn-cs"/>
              </a:defRPr>
            </a:pPr>
            <a:endParaRPr lang="cs-CZ"/>
          </a:p>
        </c:txPr>
        <c:crossAx val="436712664"/>
        <c:crossesAt val="0"/>
        <c:auto val="1"/>
        <c:lblAlgn val="ctr"/>
        <c:lblOffset val="100"/>
        <c:noMultiLvlLbl val="0"/>
      </c:catAx>
      <c:valAx>
        <c:axId val="436712664"/>
        <c:scaling>
          <c:orientation val="minMax"/>
          <c:max val="7"/>
        </c:scaling>
        <c:delete val="0"/>
        <c:axPos val="l"/>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367064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cs-CZ"/>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3711575001741348E-2"/>
          <c:y val="7.7995258393012884E-2"/>
          <c:w val="0.9462884249982586"/>
          <c:h val="0.74170493118937353"/>
        </c:manualLayout>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extLst>
              <c:ext xmlns:c16="http://schemas.microsoft.com/office/drawing/2014/chart" uri="{C3380CC4-5D6E-409C-BE32-E72D297353CC}">
                <c16:uniqueId val="{00000001-CEFD-42A3-89D7-09A5D6C60C92}"/>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EFD-42A3-89D7-09A5D6C60C92}"/>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5-CEFD-42A3-89D7-09A5D6C60C92}"/>
              </c:ext>
            </c:extLst>
          </c:dPt>
          <c:dPt>
            <c:idx val="3"/>
            <c:invertIfNegative val="0"/>
            <c:bubble3D val="0"/>
            <c:spPr>
              <a:solidFill>
                <a:schemeClr val="accent5">
                  <a:lumMod val="75000"/>
                </a:schemeClr>
              </a:solidFill>
              <a:ln>
                <a:solidFill>
                  <a:schemeClr val="accent5">
                    <a:lumMod val="75000"/>
                  </a:schemeClr>
                </a:solidFill>
              </a:ln>
              <a:effectLst/>
            </c:spPr>
            <c:extLst>
              <c:ext xmlns:c16="http://schemas.microsoft.com/office/drawing/2014/chart" uri="{C3380CC4-5D6E-409C-BE32-E72D297353CC}">
                <c16:uniqueId val="{00000007-CEFD-42A3-89D7-09A5D6C60C92}"/>
              </c:ext>
            </c:extLst>
          </c:dPt>
          <c:dPt>
            <c:idx val="4"/>
            <c:invertIfNegative val="0"/>
            <c:bubble3D val="0"/>
            <c:spPr>
              <a:solidFill>
                <a:srgbClr val="FF0000"/>
              </a:solidFill>
              <a:ln>
                <a:noFill/>
              </a:ln>
              <a:effectLst/>
            </c:spPr>
            <c:extLst>
              <c:ext xmlns:c16="http://schemas.microsoft.com/office/drawing/2014/chart" uri="{C3380CC4-5D6E-409C-BE32-E72D297353CC}">
                <c16:uniqueId val="{00000009-CEFD-42A3-89D7-09A5D6C60C92}"/>
              </c:ext>
            </c:extLst>
          </c:dPt>
          <c:dPt>
            <c:idx val="5"/>
            <c:invertIfNegative val="0"/>
            <c:bubble3D val="0"/>
            <c:spPr>
              <a:solidFill>
                <a:schemeClr val="accent2"/>
              </a:solidFill>
              <a:ln>
                <a:noFill/>
              </a:ln>
              <a:effectLst/>
            </c:spPr>
            <c:extLst>
              <c:ext xmlns:c16="http://schemas.microsoft.com/office/drawing/2014/chart" uri="{C3380CC4-5D6E-409C-BE32-E72D297353CC}">
                <c16:uniqueId val="{0000000B-CEFD-42A3-89D7-09A5D6C60C92}"/>
              </c:ext>
            </c:extLst>
          </c:dPt>
          <c:dPt>
            <c:idx val="7"/>
            <c:invertIfNegative val="0"/>
            <c:bubble3D val="0"/>
            <c:spPr>
              <a:solidFill>
                <a:schemeClr val="accent5">
                  <a:lumMod val="75000"/>
                </a:schemeClr>
              </a:solidFill>
              <a:ln>
                <a:noFill/>
              </a:ln>
              <a:effectLst/>
            </c:spPr>
            <c:extLst>
              <c:ext xmlns:c16="http://schemas.microsoft.com/office/drawing/2014/chart" uri="{C3380CC4-5D6E-409C-BE32-E72D297353CC}">
                <c16:uniqueId val="{0000000D-CEFD-42A3-89D7-09A5D6C60C92}"/>
              </c:ext>
            </c:extLst>
          </c:dPt>
          <c:dPt>
            <c:idx val="8"/>
            <c:invertIfNegative val="0"/>
            <c:bubble3D val="0"/>
            <c:spPr>
              <a:solidFill>
                <a:srgbClr val="FF0000"/>
              </a:solidFill>
              <a:ln>
                <a:noFill/>
              </a:ln>
              <a:effectLst/>
            </c:spPr>
            <c:extLst>
              <c:ext xmlns:c16="http://schemas.microsoft.com/office/drawing/2014/chart" uri="{C3380CC4-5D6E-409C-BE32-E72D297353CC}">
                <c16:uniqueId val="{0000000F-CEFD-42A3-89D7-09A5D6C60C92}"/>
              </c:ext>
            </c:extLst>
          </c:dPt>
          <c:dPt>
            <c:idx val="9"/>
            <c:invertIfNegative val="0"/>
            <c:bubble3D val="0"/>
            <c:spPr>
              <a:solidFill>
                <a:schemeClr val="accent2"/>
              </a:solidFill>
              <a:ln>
                <a:noFill/>
              </a:ln>
              <a:effectLst/>
            </c:spPr>
            <c:extLst>
              <c:ext xmlns:c16="http://schemas.microsoft.com/office/drawing/2014/chart" uri="{C3380CC4-5D6E-409C-BE32-E72D297353CC}">
                <c16:uniqueId val="{00000011-CEFD-42A3-89D7-09A5D6C60C92}"/>
              </c:ext>
            </c:extLst>
          </c:dPt>
          <c:dPt>
            <c:idx val="11"/>
            <c:invertIfNegative val="0"/>
            <c:bubble3D val="0"/>
            <c:spPr>
              <a:solidFill>
                <a:schemeClr val="accent5">
                  <a:lumMod val="75000"/>
                </a:schemeClr>
              </a:solidFill>
              <a:ln>
                <a:noFill/>
              </a:ln>
              <a:effectLst/>
            </c:spPr>
            <c:extLst>
              <c:ext xmlns:c16="http://schemas.microsoft.com/office/drawing/2014/chart" uri="{C3380CC4-5D6E-409C-BE32-E72D297353CC}">
                <c16:uniqueId val="{00000000-2B4B-4911-854E-E3C65E180FB0}"/>
              </c:ext>
            </c:extLst>
          </c:dPt>
          <c:dPt>
            <c:idx val="12"/>
            <c:invertIfNegative val="0"/>
            <c:bubble3D val="0"/>
            <c:spPr>
              <a:solidFill>
                <a:srgbClr val="FF0000"/>
              </a:solidFill>
              <a:ln>
                <a:noFill/>
              </a:ln>
              <a:effectLst/>
            </c:spPr>
            <c:extLst>
              <c:ext xmlns:c16="http://schemas.microsoft.com/office/drawing/2014/chart" uri="{C3380CC4-5D6E-409C-BE32-E72D297353CC}">
                <c16:uniqueId val="{00000013-CEFD-42A3-89D7-09A5D6C60C92}"/>
              </c:ext>
            </c:extLst>
          </c:dPt>
          <c:dPt>
            <c:idx val="13"/>
            <c:invertIfNegative val="0"/>
            <c:bubble3D val="0"/>
            <c:spPr>
              <a:solidFill>
                <a:schemeClr val="accent2"/>
              </a:solidFill>
              <a:ln>
                <a:noFill/>
              </a:ln>
              <a:effectLst/>
            </c:spPr>
            <c:extLst>
              <c:ext xmlns:c16="http://schemas.microsoft.com/office/drawing/2014/chart" uri="{C3380CC4-5D6E-409C-BE32-E72D297353CC}">
                <c16:uniqueId val="{00000015-CEFD-42A3-89D7-09A5D6C60C92}"/>
              </c:ext>
            </c:extLst>
          </c:dPt>
          <c:dPt>
            <c:idx val="15"/>
            <c:invertIfNegative val="0"/>
            <c:bubble3D val="0"/>
            <c:spPr>
              <a:solidFill>
                <a:schemeClr val="accent5">
                  <a:lumMod val="75000"/>
                </a:schemeClr>
              </a:solidFill>
              <a:ln>
                <a:noFill/>
              </a:ln>
              <a:effectLst/>
            </c:spPr>
            <c:extLst>
              <c:ext xmlns:c16="http://schemas.microsoft.com/office/drawing/2014/chart" uri="{C3380CC4-5D6E-409C-BE32-E72D297353CC}">
                <c16:uniqueId val="{00000017-CEFD-42A3-89D7-09A5D6C60C92}"/>
              </c:ext>
            </c:extLst>
          </c:dPt>
          <c:dPt>
            <c:idx val="16"/>
            <c:invertIfNegative val="0"/>
            <c:bubble3D val="0"/>
            <c:spPr>
              <a:solidFill>
                <a:srgbClr val="FF0000"/>
              </a:solidFill>
              <a:ln>
                <a:noFill/>
              </a:ln>
              <a:effectLst/>
            </c:spPr>
            <c:extLst>
              <c:ext xmlns:c16="http://schemas.microsoft.com/office/drawing/2014/chart" uri="{C3380CC4-5D6E-409C-BE32-E72D297353CC}">
                <c16:uniqueId val="{00000019-CEFD-42A3-89D7-09A5D6C60C92}"/>
              </c:ext>
            </c:extLst>
          </c:dPt>
          <c:dPt>
            <c:idx val="17"/>
            <c:invertIfNegative val="0"/>
            <c:bubble3D val="0"/>
            <c:spPr>
              <a:solidFill>
                <a:schemeClr val="accent2"/>
              </a:solidFill>
              <a:ln>
                <a:noFill/>
              </a:ln>
              <a:effectLst/>
            </c:spPr>
            <c:extLst>
              <c:ext xmlns:c16="http://schemas.microsoft.com/office/drawing/2014/chart" uri="{C3380CC4-5D6E-409C-BE32-E72D297353CC}">
                <c16:uniqueId val="{0000001B-CEFD-42A3-89D7-09A5D6C60C92}"/>
              </c:ext>
            </c:extLst>
          </c:dPt>
          <c:dPt>
            <c:idx val="19"/>
            <c:invertIfNegative val="0"/>
            <c:bubble3D val="0"/>
            <c:spPr>
              <a:solidFill>
                <a:schemeClr val="accent5">
                  <a:lumMod val="75000"/>
                </a:schemeClr>
              </a:solidFill>
              <a:ln>
                <a:noFill/>
              </a:ln>
              <a:effectLst/>
            </c:spPr>
            <c:extLst>
              <c:ext xmlns:c16="http://schemas.microsoft.com/office/drawing/2014/chart" uri="{C3380CC4-5D6E-409C-BE32-E72D297353CC}">
                <c16:uniqueId val="{0000001D-CEFD-42A3-89D7-09A5D6C60C92}"/>
              </c:ext>
            </c:extLst>
          </c:dPt>
          <c:dPt>
            <c:idx val="20"/>
            <c:invertIfNegative val="0"/>
            <c:bubble3D val="0"/>
            <c:spPr>
              <a:solidFill>
                <a:srgbClr val="FF0000"/>
              </a:solidFill>
              <a:ln>
                <a:noFill/>
              </a:ln>
              <a:effectLst/>
            </c:spPr>
            <c:extLst>
              <c:ext xmlns:c16="http://schemas.microsoft.com/office/drawing/2014/chart" uri="{C3380CC4-5D6E-409C-BE32-E72D297353CC}">
                <c16:uniqueId val="{0000001F-CEFD-42A3-89D7-09A5D6C60C92}"/>
              </c:ext>
            </c:extLst>
          </c:dPt>
          <c:dPt>
            <c:idx val="21"/>
            <c:invertIfNegative val="0"/>
            <c:bubble3D val="0"/>
            <c:spPr>
              <a:solidFill>
                <a:schemeClr val="accent2"/>
              </a:solidFill>
              <a:ln>
                <a:noFill/>
              </a:ln>
              <a:effectLst/>
            </c:spPr>
            <c:extLst>
              <c:ext xmlns:c16="http://schemas.microsoft.com/office/drawing/2014/chart" uri="{C3380CC4-5D6E-409C-BE32-E72D297353CC}">
                <c16:uniqueId val="{00000021-CEFD-42A3-89D7-09A5D6C60C92}"/>
              </c:ext>
            </c:extLst>
          </c:dPt>
          <c:dPt>
            <c:idx val="23"/>
            <c:invertIfNegative val="0"/>
            <c:bubble3D val="0"/>
            <c:spPr>
              <a:solidFill>
                <a:schemeClr val="accent5">
                  <a:lumMod val="75000"/>
                </a:schemeClr>
              </a:solidFill>
              <a:ln>
                <a:noFill/>
              </a:ln>
              <a:effectLst/>
            </c:spPr>
            <c:extLst>
              <c:ext xmlns:c16="http://schemas.microsoft.com/office/drawing/2014/chart" uri="{C3380CC4-5D6E-409C-BE32-E72D297353CC}">
                <c16:uniqueId val="{00000023-CEFD-42A3-89D7-09A5D6C60C92}"/>
              </c:ext>
            </c:extLst>
          </c:dPt>
          <c:dPt>
            <c:idx val="24"/>
            <c:invertIfNegative val="0"/>
            <c:bubble3D val="0"/>
            <c:spPr>
              <a:solidFill>
                <a:srgbClr val="FF0000"/>
              </a:solidFill>
              <a:ln>
                <a:noFill/>
              </a:ln>
              <a:effectLst/>
            </c:spPr>
            <c:extLst>
              <c:ext xmlns:c16="http://schemas.microsoft.com/office/drawing/2014/chart" uri="{C3380CC4-5D6E-409C-BE32-E72D297353CC}">
                <c16:uniqueId val="{00000025-CEFD-42A3-89D7-09A5D6C60C92}"/>
              </c:ext>
            </c:extLst>
          </c:dPt>
          <c:dPt>
            <c:idx val="25"/>
            <c:invertIfNegative val="0"/>
            <c:bubble3D val="0"/>
            <c:spPr>
              <a:solidFill>
                <a:schemeClr val="accent2"/>
              </a:solidFill>
              <a:ln>
                <a:noFill/>
              </a:ln>
              <a:effectLst/>
            </c:spPr>
            <c:extLst>
              <c:ext xmlns:c16="http://schemas.microsoft.com/office/drawing/2014/chart" uri="{C3380CC4-5D6E-409C-BE32-E72D297353CC}">
                <c16:uniqueId val="{00000027-CEFD-42A3-89D7-09A5D6C60C92}"/>
              </c:ext>
            </c:extLst>
          </c:dPt>
          <c:dPt>
            <c:idx val="27"/>
            <c:invertIfNegative val="0"/>
            <c:bubble3D val="0"/>
            <c:spPr>
              <a:solidFill>
                <a:schemeClr val="accent5">
                  <a:lumMod val="75000"/>
                </a:schemeClr>
              </a:solidFill>
              <a:ln>
                <a:noFill/>
              </a:ln>
              <a:effectLst/>
            </c:spPr>
            <c:extLst>
              <c:ext xmlns:c16="http://schemas.microsoft.com/office/drawing/2014/chart" uri="{C3380CC4-5D6E-409C-BE32-E72D297353CC}">
                <c16:uniqueId val="{00000029-CEFD-42A3-89D7-09A5D6C60C92}"/>
              </c:ext>
            </c:extLst>
          </c:dPt>
          <c:dPt>
            <c:idx val="28"/>
            <c:invertIfNegative val="0"/>
            <c:bubble3D val="0"/>
            <c:spPr>
              <a:solidFill>
                <a:srgbClr val="FF0000"/>
              </a:solidFill>
              <a:ln>
                <a:noFill/>
              </a:ln>
              <a:effectLst/>
            </c:spPr>
            <c:extLst>
              <c:ext xmlns:c16="http://schemas.microsoft.com/office/drawing/2014/chart" uri="{C3380CC4-5D6E-409C-BE32-E72D297353CC}">
                <c16:uniqueId val="{0000002B-CEFD-42A3-89D7-09A5D6C60C92}"/>
              </c:ext>
            </c:extLst>
          </c:dPt>
          <c:dPt>
            <c:idx val="29"/>
            <c:invertIfNegative val="0"/>
            <c:bubble3D val="0"/>
            <c:spPr>
              <a:solidFill>
                <a:schemeClr val="accent2"/>
              </a:solidFill>
              <a:ln>
                <a:noFill/>
              </a:ln>
              <a:effectLst/>
            </c:spPr>
            <c:extLst>
              <c:ext xmlns:c16="http://schemas.microsoft.com/office/drawing/2014/chart" uri="{C3380CC4-5D6E-409C-BE32-E72D297353CC}">
                <c16:uniqueId val="{0000002D-CEFD-42A3-89D7-09A5D6C60C92}"/>
              </c:ext>
            </c:extLst>
          </c:dPt>
          <c:dPt>
            <c:idx val="31"/>
            <c:invertIfNegative val="0"/>
            <c:bubble3D val="0"/>
            <c:spPr>
              <a:solidFill>
                <a:schemeClr val="accent5">
                  <a:lumMod val="75000"/>
                </a:schemeClr>
              </a:solidFill>
              <a:ln>
                <a:noFill/>
              </a:ln>
              <a:effectLst/>
            </c:spPr>
            <c:extLst>
              <c:ext xmlns:c16="http://schemas.microsoft.com/office/drawing/2014/chart" uri="{C3380CC4-5D6E-409C-BE32-E72D297353CC}">
                <c16:uniqueId val="{0000002F-CEFD-42A3-89D7-09A5D6C60C92}"/>
              </c:ext>
            </c:extLst>
          </c:dPt>
          <c:dPt>
            <c:idx val="32"/>
            <c:invertIfNegative val="0"/>
            <c:bubble3D val="0"/>
            <c:spPr>
              <a:solidFill>
                <a:srgbClr val="FF0000"/>
              </a:solidFill>
              <a:ln>
                <a:noFill/>
              </a:ln>
              <a:effectLst/>
            </c:spPr>
            <c:extLst>
              <c:ext xmlns:c16="http://schemas.microsoft.com/office/drawing/2014/chart" uri="{C3380CC4-5D6E-409C-BE32-E72D297353CC}">
                <c16:uniqueId val="{00000031-CEFD-42A3-89D7-09A5D6C60C92}"/>
              </c:ext>
            </c:extLst>
          </c:dPt>
          <c:dPt>
            <c:idx val="33"/>
            <c:invertIfNegative val="0"/>
            <c:bubble3D val="0"/>
            <c:spPr>
              <a:solidFill>
                <a:schemeClr val="accent2"/>
              </a:solidFill>
              <a:ln>
                <a:noFill/>
              </a:ln>
              <a:effectLst/>
            </c:spPr>
            <c:extLst>
              <c:ext xmlns:c16="http://schemas.microsoft.com/office/drawing/2014/chart" uri="{C3380CC4-5D6E-409C-BE32-E72D297353CC}">
                <c16:uniqueId val="{00000033-CEFD-42A3-89D7-09A5D6C60C92}"/>
              </c:ext>
            </c:extLst>
          </c:dPt>
          <c:dPt>
            <c:idx val="35"/>
            <c:invertIfNegative val="0"/>
            <c:bubble3D val="0"/>
            <c:spPr>
              <a:solidFill>
                <a:schemeClr val="accent5">
                  <a:lumMod val="75000"/>
                </a:schemeClr>
              </a:solidFill>
              <a:ln>
                <a:noFill/>
              </a:ln>
              <a:effectLst/>
            </c:spPr>
            <c:extLst>
              <c:ext xmlns:c16="http://schemas.microsoft.com/office/drawing/2014/chart" uri="{C3380CC4-5D6E-409C-BE32-E72D297353CC}">
                <c16:uniqueId val="{00000035-CEFD-42A3-89D7-09A5D6C60C92}"/>
              </c:ext>
            </c:extLst>
          </c:dPt>
          <c:dLbls>
            <c:delete val="1"/>
          </c:dLbls>
          <c:cat>
            <c:multiLvlStrRef>
              <c:f>List1!$A$4:$B$39</c:f>
              <c:multiLvlStrCache>
                <c:ptCount val="36"/>
                <c:lvl>
                  <c:pt idx="0">
                    <c:v>1992</c:v>
                  </c:pt>
                  <c:pt idx="1">
                    <c:v>2001</c:v>
                  </c:pt>
                  <c:pt idx="2">
                    <c:v>2011</c:v>
                  </c:pt>
                  <c:pt idx="3">
                    <c:v>2019</c:v>
                  </c:pt>
                  <c:pt idx="4">
                    <c:v>1992</c:v>
                  </c:pt>
                  <c:pt idx="5">
                    <c:v>2001</c:v>
                  </c:pt>
                  <c:pt idx="6">
                    <c:v>2011</c:v>
                  </c:pt>
                  <c:pt idx="7">
                    <c:v>2019</c:v>
                  </c:pt>
                  <c:pt idx="8">
                    <c:v>1992</c:v>
                  </c:pt>
                  <c:pt idx="9">
                    <c:v>2001</c:v>
                  </c:pt>
                  <c:pt idx="10">
                    <c:v>2011</c:v>
                  </c:pt>
                  <c:pt idx="11">
                    <c:v>2019</c:v>
                  </c:pt>
                  <c:pt idx="12">
                    <c:v>1992</c:v>
                  </c:pt>
                  <c:pt idx="13">
                    <c:v>2001</c:v>
                  </c:pt>
                  <c:pt idx="14">
                    <c:v>2011</c:v>
                  </c:pt>
                  <c:pt idx="15">
                    <c:v>2019</c:v>
                  </c:pt>
                  <c:pt idx="16">
                    <c:v>1992</c:v>
                  </c:pt>
                  <c:pt idx="17">
                    <c:v>2001</c:v>
                  </c:pt>
                  <c:pt idx="18">
                    <c:v>2011</c:v>
                  </c:pt>
                  <c:pt idx="19">
                    <c:v>2019</c:v>
                  </c:pt>
                  <c:pt idx="20">
                    <c:v>1992</c:v>
                  </c:pt>
                  <c:pt idx="21">
                    <c:v>2001</c:v>
                  </c:pt>
                  <c:pt idx="22">
                    <c:v>2011</c:v>
                  </c:pt>
                  <c:pt idx="23">
                    <c:v>2019</c:v>
                  </c:pt>
                  <c:pt idx="24">
                    <c:v>1992</c:v>
                  </c:pt>
                  <c:pt idx="25">
                    <c:v>2001</c:v>
                  </c:pt>
                  <c:pt idx="26">
                    <c:v>2011</c:v>
                  </c:pt>
                  <c:pt idx="27">
                    <c:v>2019</c:v>
                  </c:pt>
                  <c:pt idx="28">
                    <c:v>1992</c:v>
                  </c:pt>
                  <c:pt idx="29">
                    <c:v>2001</c:v>
                  </c:pt>
                  <c:pt idx="30">
                    <c:v>2011</c:v>
                  </c:pt>
                  <c:pt idx="31">
                    <c:v>2019</c:v>
                  </c:pt>
                  <c:pt idx="32">
                    <c:v>1992</c:v>
                  </c:pt>
                  <c:pt idx="33">
                    <c:v>2001</c:v>
                  </c:pt>
                  <c:pt idx="34">
                    <c:v>2011</c:v>
                  </c:pt>
                  <c:pt idx="35">
                    <c:v>2019</c:v>
                  </c:pt>
                </c:lvl>
                <c:lvl>
                  <c:pt idx="0">
                    <c:v>ActualSelf</c:v>
                  </c:pt>
                  <c:pt idx="4">
                    <c:v>IdealSelf</c:v>
                  </c:pt>
                  <c:pt idx="8">
                    <c:v>UnwantedSelf</c:v>
                  </c:pt>
                  <c:pt idx="12">
                    <c:v>ParentSelf</c:v>
                  </c:pt>
                  <c:pt idx="16">
                    <c:v>FriendSelf</c:v>
                  </c:pt>
                  <c:pt idx="20">
                    <c:v>AuthorSelf</c:v>
                  </c:pt>
                  <c:pt idx="24">
                    <c:v>ParentID</c:v>
                  </c:pt>
                  <c:pt idx="28">
                    <c:v>FriendID</c:v>
                  </c:pt>
                  <c:pt idx="32">
                    <c:v>AuthorID</c:v>
                  </c:pt>
                </c:lvl>
              </c:multiLvlStrCache>
            </c:multiLvlStrRef>
          </c:cat>
          <c:val>
            <c:numRef>
              <c:f>List1!$C$4:$C$39</c:f>
              <c:numCache>
                <c:formatCode>###0.00</c:formatCode>
                <c:ptCount val="36"/>
                <c:pt idx="0">
                  <c:v>4.6895161290322598</c:v>
                </c:pt>
                <c:pt idx="1">
                  <c:v>5.3939393939393936</c:v>
                </c:pt>
                <c:pt idx="2">
                  <c:v>5.1601123595505616</c:v>
                </c:pt>
                <c:pt idx="3">
                  <c:v>5.534505208333333</c:v>
                </c:pt>
                <c:pt idx="4" formatCode="###0.0000">
                  <c:v>4.528225806451613</c:v>
                </c:pt>
                <c:pt idx="5" formatCode="###0.0000">
                  <c:v>4.8863636363636367</c:v>
                </c:pt>
                <c:pt idx="6" formatCode="###0.0000">
                  <c:v>5.0196629213483144</c:v>
                </c:pt>
                <c:pt idx="7" formatCode="###0.0000">
                  <c:v>5.469401041666667</c:v>
                </c:pt>
                <c:pt idx="8" formatCode="###0.0000">
                  <c:v>4.306451612903226</c:v>
                </c:pt>
                <c:pt idx="9" formatCode="###0.0000">
                  <c:v>4.9128787878787881</c:v>
                </c:pt>
                <c:pt idx="10" formatCode="###0.0000">
                  <c:v>4.6994382022471912</c:v>
                </c:pt>
                <c:pt idx="11" formatCode="###0.0000">
                  <c:v>4.76171875</c:v>
                </c:pt>
                <c:pt idx="12" formatCode="###0.0000">
                  <c:v>5.806451612903226</c:v>
                </c:pt>
                <c:pt idx="13" formatCode="###0.0000">
                  <c:v>5.3446969696969697</c:v>
                </c:pt>
                <c:pt idx="14" formatCode="###0.0000">
                  <c:v>5.036516853932584</c:v>
                </c:pt>
                <c:pt idx="15" formatCode="###0.0000">
                  <c:v>5.177083333333333</c:v>
                </c:pt>
                <c:pt idx="16" formatCode="###0.0000">
                  <c:v>4.286290322580645</c:v>
                </c:pt>
                <c:pt idx="17" formatCode="###0.0000">
                  <c:v>4.5303030303030303</c:v>
                </c:pt>
                <c:pt idx="18" formatCode="###0.0000">
                  <c:v>4.4578651685393256</c:v>
                </c:pt>
                <c:pt idx="19" formatCode="###0.0000">
                  <c:v>4.481119791666667</c:v>
                </c:pt>
                <c:pt idx="20" formatCode="###0.0000">
                  <c:v>3.0725806451612905</c:v>
                </c:pt>
                <c:pt idx="21" formatCode="###0.0000">
                  <c:v>2.4962121212121211</c:v>
                </c:pt>
                <c:pt idx="22" formatCode="###0.0000">
                  <c:v>2.542134831460674</c:v>
                </c:pt>
                <c:pt idx="23" formatCode="###0.0000">
                  <c:v>2.1634114583333335</c:v>
                </c:pt>
                <c:pt idx="24" formatCode="###0.0000">
                  <c:v>4.3588709677419351</c:v>
                </c:pt>
                <c:pt idx="25" formatCode="###0.0000">
                  <c:v>3.8106060606060606</c:v>
                </c:pt>
                <c:pt idx="26" formatCode="###0.0000">
                  <c:v>4.1516853932584272</c:v>
                </c:pt>
                <c:pt idx="27" formatCode="###0.0000">
                  <c:v>3.9114583333333335</c:v>
                </c:pt>
                <c:pt idx="28" formatCode="###0.0000">
                  <c:v>2.939516129032258</c:v>
                </c:pt>
                <c:pt idx="29" formatCode="###0.0000">
                  <c:v>2.7992424242424243</c:v>
                </c:pt>
                <c:pt idx="30" formatCode="###0.0000">
                  <c:v>3.101123595505618</c:v>
                </c:pt>
                <c:pt idx="31" formatCode="###0.0000">
                  <c:v>2.7350260416666665</c:v>
                </c:pt>
                <c:pt idx="32" formatCode="###0.0000">
                  <c:v>1.907258064516129</c:v>
                </c:pt>
                <c:pt idx="33" formatCode="###0.0000">
                  <c:v>1.5227272727272727</c:v>
                </c:pt>
                <c:pt idx="34" formatCode="###0.0000">
                  <c:v>1.7219101123595506</c:v>
                </c:pt>
                <c:pt idx="35" formatCode="###0.0000">
                  <c:v>1.0709635416666667</c:v>
                </c:pt>
              </c:numCache>
            </c:numRef>
          </c:val>
          <c:extLst>
            <c:ext xmlns:c16="http://schemas.microsoft.com/office/drawing/2014/chart" uri="{C3380CC4-5D6E-409C-BE32-E72D297353CC}">
              <c16:uniqueId val="{00000036-CEFD-42A3-89D7-09A5D6C60C92}"/>
            </c:ext>
          </c:extLst>
        </c:ser>
        <c:dLbls>
          <c:showLegendKey val="0"/>
          <c:showVal val="1"/>
          <c:showCatName val="0"/>
          <c:showSerName val="0"/>
          <c:showPercent val="0"/>
          <c:showBubbleSize val="0"/>
        </c:dLbls>
        <c:gapWidth val="75"/>
        <c:axId val="436706432"/>
        <c:axId val="436712664"/>
      </c:barChart>
      <c:catAx>
        <c:axId val="436706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1" i="0" u="none" strike="noStrike" kern="1200" baseline="0">
                <a:solidFill>
                  <a:schemeClr val="tx1">
                    <a:lumMod val="65000"/>
                    <a:lumOff val="35000"/>
                  </a:schemeClr>
                </a:solidFill>
                <a:latin typeface="+mn-lt"/>
                <a:ea typeface="+mn-ea"/>
                <a:cs typeface="+mn-cs"/>
              </a:defRPr>
            </a:pPr>
            <a:endParaRPr lang="cs-CZ"/>
          </a:p>
        </c:txPr>
        <c:crossAx val="436712664"/>
        <c:crossesAt val="0"/>
        <c:auto val="1"/>
        <c:lblAlgn val="ctr"/>
        <c:lblOffset val="100"/>
        <c:noMultiLvlLbl val="0"/>
      </c:catAx>
      <c:valAx>
        <c:axId val="436712664"/>
        <c:scaling>
          <c:orientation val="minMax"/>
          <c:max val="7"/>
        </c:scaling>
        <c:delete val="0"/>
        <c:axPos val="l"/>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367064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cs-CZ"/>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3711575001741348E-2"/>
          <c:y val="7.7995258393012884E-2"/>
          <c:w val="0.9462884249982586"/>
          <c:h val="0.74170493118937353"/>
        </c:manualLayout>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extLst>
              <c:ext xmlns:c16="http://schemas.microsoft.com/office/drawing/2014/chart" uri="{C3380CC4-5D6E-409C-BE32-E72D297353CC}">
                <c16:uniqueId val="{00000001-CEFD-42A3-89D7-09A5D6C60C92}"/>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EFD-42A3-89D7-09A5D6C60C92}"/>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5-CEFD-42A3-89D7-09A5D6C60C92}"/>
              </c:ext>
            </c:extLst>
          </c:dPt>
          <c:dPt>
            <c:idx val="3"/>
            <c:invertIfNegative val="0"/>
            <c:bubble3D val="0"/>
            <c:spPr>
              <a:solidFill>
                <a:schemeClr val="accent5">
                  <a:lumMod val="75000"/>
                </a:schemeClr>
              </a:solidFill>
              <a:ln>
                <a:solidFill>
                  <a:schemeClr val="accent5">
                    <a:lumMod val="75000"/>
                  </a:schemeClr>
                </a:solidFill>
              </a:ln>
              <a:effectLst/>
            </c:spPr>
            <c:extLst>
              <c:ext xmlns:c16="http://schemas.microsoft.com/office/drawing/2014/chart" uri="{C3380CC4-5D6E-409C-BE32-E72D297353CC}">
                <c16:uniqueId val="{00000007-CEFD-42A3-89D7-09A5D6C60C92}"/>
              </c:ext>
            </c:extLst>
          </c:dPt>
          <c:dPt>
            <c:idx val="4"/>
            <c:invertIfNegative val="0"/>
            <c:bubble3D val="0"/>
            <c:spPr>
              <a:solidFill>
                <a:srgbClr val="FF0000"/>
              </a:solidFill>
              <a:ln>
                <a:noFill/>
              </a:ln>
              <a:effectLst/>
            </c:spPr>
            <c:extLst>
              <c:ext xmlns:c16="http://schemas.microsoft.com/office/drawing/2014/chart" uri="{C3380CC4-5D6E-409C-BE32-E72D297353CC}">
                <c16:uniqueId val="{00000009-CEFD-42A3-89D7-09A5D6C60C92}"/>
              </c:ext>
            </c:extLst>
          </c:dPt>
          <c:dPt>
            <c:idx val="5"/>
            <c:invertIfNegative val="0"/>
            <c:bubble3D val="0"/>
            <c:spPr>
              <a:solidFill>
                <a:schemeClr val="accent2"/>
              </a:solidFill>
              <a:ln>
                <a:noFill/>
              </a:ln>
              <a:effectLst/>
            </c:spPr>
            <c:extLst>
              <c:ext xmlns:c16="http://schemas.microsoft.com/office/drawing/2014/chart" uri="{C3380CC4-5D6E-409C-BE32-E72D297353CC}">
                <c16:uniqueId val="{0000000B-CEFD-42A3-89D7-09A5D6C60C92}"/>
              </c:ext>
            </c:extLst>
          </c:dPt>
          <c:dPt>
            <c:idx val="7"/>
            <c:invertIfNegative val="0"/>
            <c:bubble3D val="0"/>
            <c:spPr>
              <a:solidFill>
                <a:schemeClr val="accent5">
                  <a:lumMod val="75000"/>
                </a:schemeClr>
              </a:solidFill>
              <a:ln>
                <a:noFill/>
              </a:ln>
              <a:effectLst/>
            </c:spPr>
            <c:extLst>
              <c:ext xmlns:c16="http://schemas.microsoft.com/office/drawing/2014/chart" uri="{C3380CC4-5D6E-409C-BE32-E72D297353CC}">
                <c16:uniqueId val="{0000000D-CEFD-42A3-89D7-09A5D6C60C92}"/>
              </c:ext>
            </c:extLst>
          </c:dPt>
          <c:dPt>
            <c:idx val="8"/>
            <c:invertIfNegative val="0"/>
            <c:bubble3D val="0"/>
            <c:spPr>
              <a:solidFill>
                <a:srgbClr val="FF0000"/>
              </a:solidFill>
              <a:ln>
                <a:noFill/>
              </a:ln>
              <a:effectLst/>
            </c:spPr>
            <c:extLst>
              <c:ext xmlns:c16="http://schemas.microsoft.com/office/drawing/2014/chart" uri="{C3380CC4-5D6E-409C-BE32-E72D297353CC}">
                <c16:uniqueId val="{0000000F-CEFD-42A3-89D7-09A5D6C60C92}"/>
              </c:ext>
            </c:extLst>
          </c:dPt>
          <c:dPt>
            <c:idx val="9"/>
            <c:invertIfNegative val="0"/>
            <c:bubble3D val="0"/>
            <c:spPr>
              <a:solidFill>
                <a:schemeClr val="accent2"/>
              </a:solidFill>
              <a:ln>
                <a:noFill/>
              </a:ln>
              <a:effectLst/>
            </c:spPr>
            <c:extLst>
              <c:ext xmlns:c16="http://schemas.microsoft.com/office/drawing/2014/chart" uri="{C3380CC4-5D6E-409C-BE32-E72D297353CC}">
                <c16:uniqueId val="{00000011-CEFD-42A3-89D7-09A5D6C60C92}"/>
              </c:ext>
            </c:extLst>
          </c:dPt>
          <c:dPt>
            <c:idx val="11"/>
            <c:invertIfNegative val="0"/>
            <c:bubble3D val="0"/>
            <c:spPr>
              <a:solidFill>
                <a:schemeClr val="accent5">
                  <a:lumMod val="75000"/>
                </a:schemeClr>
              </a:solidFill>
              <a:ln>
                <a:noFill/>
              </a:ln>
              <a:effectLst/>
            </c:spPr>
            <c:extLst>
              <c:ext xmlns:c16="http://schemas.microsoft.com/office/drawing/2014/chart" uri="{C3380CC4-5D6E-409C-BE32-E72D297353CC}">
                <c16:uniqueId val="{00000000-2B4B-4911-854E-E3C65E180FB0}"/>
              </c:ext>
            </c:extLst>
          </c:dPt>
          <c:dPt>
            <c:idx val="12"/>
            <c:invertIfNegative val="0"/>
            <c:bubble3D val="0"/>
            <c:spPr>
              <a:solidFill>
                <a:srgbClr val="FF0000"/>
              </a:solidFill>
              <a:ln>
                <a:noFill/>
              </a:ln>
              <a:effectLst/>
            </c:spPr>
            <c:extLst>
              <c:ext xmlns:c16="http://schemas.microsoft.com/office/drawing/2014/chart" uri="{C3380CC4-5D6E-409C-BE32-E72D297353CC}">
                <c16:uniqueId val="{00000013-CEFD-42A3-89D7-09A5D6C60C92}"/>
              </c:ext>
            </c:extLst>
          </c:dPt>
          <c:dPt>
            <c:idx val="13"/>
            <c:invertIfNegative val="0"/>
            <c:bubble3D val="0"/>
            <c:spPr>
              <a:solidFill>
                <a:schemeClr val="accent2"/>
              </a:solidFill>
              <a:ln>
                <a:noFill/>
              </a:ln>
              <a:effectLst/>
            </c:spPr>
            <c:extLst>
              <c:ext xmlns:c16="http://schemas.microsoft.com/office/drawing/2014/chart" uri="{C3380CC4-5D6E-409C-BE32-E72D297353CC}">
                <c16:uniqueId val="{00000015-CEFD-42A3-89D7-09A5D6C60C92}"/>
              </c:ext>
            </c:extLst>
          </c:dPt>
          <c:dPt>
            <c:idx val="15"/>
            <c:invertIfNegative val="0"/>
            <c:bubble3D val="0"/>
            <c:spPr>
              <a:solidFill>
                <a:schemeClr val="accent5">
                  <a:lumMod val="75000"/>
                </a:schemeClr>
              </a:solidFill>
              <a:ln>
                <a:noFill/>
              </a:ln>
              <a:effectLst/>
            </c:spPr>
            <c:extLst>
              <c:ext xmlns:c16="http://schemas.microsoft.com/office/drawing/2014/chart" uri="{C3380CC4-5D6E-409C-BE32-E72D297353CC}">
                <c16:uniqueId val="{00000017-CEFD-42A3-89D7-09A5D6C60C92}"/>
              </c:ext>
            </c:extLst>
          </c:dPt>
          <c:dPt>
            <c:idx val="16"/>
            <c:invertIfNegative val="0"/>
            <c:bubble3D val="0"/>
            <c:spPr>
              <a:solidFill>
                <a:srgbClr val="FF0000"/>
              </a:solidFill>
              <a:ln>
                <a:noFill/>
              </a:ln>
              <a:effectLst/>
            </c:spPr>
            <c:extLst>
              <c:ext xmlns:c16="http://schemas.microsoft.com/office/drawing/2014/chart" uri="{C3380CC4-5D6E-409C-BE32-E72D297353CC}">
                <c16:uniqueId val="{00000019-CEFD-42A3-89D7-09A5D6C60C92}"/>
              </c:ext>
            </c:extLst>
          </c:dPt>
          <c:dPt>
            <c:idx val="17"/>
            <c:invertIfNegative val="0"/>
            <c:bubble3D val="0"/>
            <c:spPr>
              <a:solidFill>
                <a:schemeClr val="accent2"/>
              </a:solidFill>
              <a:ln>
                <a:noFill/>
              </a:ln>
              <a:effectLst/>
            </c:spPr>
            <c:extLst>
              <c:ext xmlns:c16="http://schemas.microsoft.com/office/drawing/2014/chart" uri="{C3380CC4-5D6E-409C-BE32-E72D297353CC}">
                <c16:uniqueId val="{0000001B-CEFD-42A3-89D7-09A5D6C60C92}"/>
              </c:ext>
            </c:extLst>
          </c:dPt>
          <c:dPt>
            <c:idx val="19"/>
            <c:invertIfNegative val="0"/>
            <c:bubble3D val="0"/>
            <c:spPr>
              <a:solidFill>
                <a:schemeClr val="accent5">
                  <a:lumMod val="75000"/>
                </a:schemeClr>
              </a:solidFill>
              <a:ln>
                <a:noFill/>
              </a:ln>
              <a:effectLst/>
            </c:spPr>
            <c:extLst>
              <c:ext xmlns:c16="http://schemas.microsoft.com/office/drawing/2014/chart" uri="{C3380CC4-5D6E-409C-BE32-E72D297353CC}">
                <c16:uniqueId val="{0000001D-CEFD-42A3-89D7-09A5D6C60C92}"/>
              </c:ext>
            </c:extLst>
          </c:dPt>
          <c:dPt>
            <c:idx val="20"/>
            <c:invertIfNegative val="0"/>
            <c:bubble3D val="0"/>
            <c:spPr>
              <a:solidFill>
                <a:srgbClr val="FF0000"/>
              </a:solidFill>
              <a:ln>
                <a:noFill/>
              </a:ln>
              <a:effectLst/>
            </c:spPr>
            <c:extLst>
              <c:ext xmlns:c16="http://schemas.microsoft.com/office/drawing/2014/chart" uri="{C3380CC4-5D6E-409C-BE32-E72D297353CC}">
                <c16:uniqueId val="{0000001F-CEFD-42A3-89D7-09A5D6C60C92}"/>
              </c:ext>
            </c:extLst>
          </c:dPt>
          <c:dPt>
            <c:idx val="21"/>
            <c:invertIfNegative val="0"/>
            <c:bubble3D val="0"/>
            <c:spPr>
              <a:solidFill>
                <a:schemeClr val="accent2"/>
              </a:solidFill>
              <a:ln>
                <a:noFill/>
              </a:ln>
              <a:effectLst/>
            </c:spPr>
            <c:extLst>
              <c:ext xmlns:c16="http://schemas.microsoft.com/office/drawing/2014/chart" uri="{C3380CC4-5D6E-409C-BE32-E72D297353CC}">
                <c16:uniqueId val="{00000021-CEFD-42A3-89D7-09A5D6C60C92}"/>
              </c:ext>
            </c:extLst>
          </c:dPt>
          <c:dPt>
            <c:idx val="23"/>
            <c:invertIfNegative val="0"/>
            <c:bubble3D val="0"/>
            <c:spPr>
              <a:solidFill>
                <a:schemeClr val="accent5">
                  <a:lumMod val="75000"/>
                </a:schemeClr>
              </a:solidFill>
              <a:ln>
                <a:noFill/>
              </a:ln>
              <a:effectLst/>
            </c:spPr>
            <c:extLst>
              <c:ext xmlns:c16="http://schemas.microsoft.com/office/drawing/2014/chart" uri="{C3380CC4-5D6E-409C-BE32-E72D297353CC}">
                <c16:uniqueId val="{00000023-CEFD-42A3-89D7-09A5D6C60C92}"/>
              </c:ext>
            </c:extLst>
          </c:dPt>
          <c:dPt>
            <c:idx val="24"/>
            <c:invertIfNegative val="0"/>
            <c:bubble3D val="0"/>
            <c:spPr>
              <a:solidFill>
                <a:srgbClr val="FF0000"/>
              </a:solidFill>
              <a:ln>
                <a:noFill/>
              </a:ln>
              <a:effectLst/>
            </c:spPr>
            <c:extLst>
              <c:ext xmlns:c16="http://schemas.microsoft.com/office/drawing/2014/chart" uri="{C3380CC4-5D6E-409C-BE32-E72D297353CC}">
                <c16:uniqueId val="{00000025-CEFD-42A3-89D7-09A5D6C60C92}"/>
              </c:ext>
            </c:extLst>
          </c:dPt>
          <c:dPt>
            <c:idx val="25"/>
            <c:invertIfNegative val="0"/>
            <c:bubble3D val="0"/>
            <c:spPr>
              <a:solidFill>
                <a:schemeClr val="accent2"/>
              </a:solidFill>
              <a:ln>
                <a:noFill/>
              </a:ln>
              <a:effectLst/>
            </c:spPr>
            <c:extLst>
              <c:ext xmlns:c16="http://schemas.microsoft.com/office/drawing/2014/chart" uri="{C3380CC4-5D6E-409C-BE32-E72D297353CC}">
                <c16:uniqueId val="{00000027-CEFD-42A3-89D7-09A5D6C60C92}"/>
              </c:ext>
            </c:extLst>
          </c:dPt>
          <c:dPt>
            <c:idx val="27"/>
            <c:invertIfNegative val="0"/>
            <c:bubble3D val="0"/>
            <c:spPr>
              <a:solidFill>
                <a:schemeClr val="accent5">
                  <a:lumMod val="75000"/>
                </a:schemeClr>
              </a:solidFill>
              <a:ln>
                <a:noFill/>
              </a:ln>
              <a:effectLst/>
            </c:spPr>
            <c:extLst>
              <c:ext xmlns:c16="http://schemas.microsoft.com/office/drawing/2014/chart" uri="{C3380CC4-5D6E-409C-BE32-E72D297353CC}">
                <c16:uniqueId val="{00000029-CEFD-42A3-89D7-09A5D6C60C92}"/>
              </c:ext>
            </c:extLst>
          </c:dPt>
          <c:dPt>
            <c:idx val="28"/>
            <c:invertIfNegative val="0"/>
            <c:bubble3D val="0"/>
            <c:spPr>
              <a:solidFill>
                <a:srgbClr val="FF0000"/>
              </a:solidFill>
              <a:ln>
                <a:noFill/>
              </a:ln>
              <a:effectLst/>
            </c:spPr>
            <c:extLst>
              <c:ext xmlns:c16="http://schemas.microsoft.com/office/drawing/2014/chart" uri="{C3380CC4-5D6E-409C-BE32-E72D297353CC}">
                <c16:uniqueId val="{0000002B-CEFD-42A3-89D7-09A5D6C60C92}"/>
              </c:ext>
            </c:extLst>
          </c:dPt>
          <c:dPt>
            <c:idx val="29"/>
            <c:invertIfNegative val="0"/>
            <c:bubble3D val="0"/>
            <c:spPr>
              <a:solidFill>
                <a:schemeClr val="accent2"/>
              </a:solidFill>
              <a:ln>
                <a:noFill/>
              </a:ln>
              <a:effectLst/>
            </c:spPr>
            <c:extLst>
              <c:ext xmlns:c16="http://schemas.microsoft.com/office/drawing/2014/chart" uri="{C3380CC4-5D6E-409C-BE32-E72D297353CC}">
                <c16:uniqueId val="{0000002D-CEFD-42A3-89D7-09A5D6C60C92}"/>
              </c:ext>
            </c:extLst>
          </c:dPt>
          <c:dPt>
            <c:idx val="31"/>
            <c:invertIfNegative val="0"/>
            <c:bubble3D val="0"/>
            <c:spPr>
              <a:solidFill>
                <a:schemeClr val="accent5">
                  <a:lumMod val="75000"/>
                </a:schemeClr>
              </a:solidFill>
              <a:ln>
                <a:noFill/>
              </a:ln>
              <a:effectLst/>
            </c:spPr>
            <c:extLst>
              <c:ext xmlns:c16="http://schemas.microsoft.com/office/drawing/2014/chart" uri="{C3380CC4-5D6E-409C-BE32-E72D297353CC}">
                <c16:uniqueId val="{0000002F-CEFD-42A3-89D7-09A5D6C60C92}"/>
              </c:ext>
            </c:extLst>
          </c:dPt>
          <c:dPt>
            <c:idx val="32"/>
            <c:invertIfNegative val="0"/>
            <c:bubble3D val="0"/>
            <c:spPr>
              <a:solidFill>
                <a:srgbClr val="FF0000"/>
              </a:solidFill>
              <a:ln>
                <a:noFill/>
              </a:ln>
              <a:effectLst/>
            </c:spPr>
            <c:extLst>
              <c:ext xmlns:c16="http://schemas.microsoft.com/office/drawing/2014/chart" uri="{C3380CC4-5D6E-409C-BE32-E72D297353CC}">
                <c16:uniqueId val="{00000031-CEFD-42A3-89D7-09A5D6C60C92}"/>
              </c:ext>
            </c:extLst>
          </c:dPt>
          <c:dPt>
            <c:idx val="33"/>
            <c:invertIfNegative val="0"/>
            <c:bubble3D val="0"/>
            <c:spPr>
              <a:solidFill>
                <a:schemeClr val="accent2"/>
              </a:solidFill>
              <a:ln>
                <a:noFill/>
              </a:ln>
              <a:effectLst/>
            </c:spPr>
            <c:extLst>
              <c:ext xmlns:c16="http://schemas.microsoft.com/office/drawing/2014/chart" uri="{C3380CC4-5D6E-409C-BE32-E72D297353CC}">
                <c16:uniqueId val="{00000033-CEFD-42A3-89D7-09A5D6C60C92}"/>
              </c:ext>
            </c:extLst>
          </c:dPt>
          <c:dPt>
            <c:idx val="35"/>
            <c:invertIfNegative val="0"/>
            <c:bubble3D val="0"/>
            <c:spPr>
              <a:solidFill>
                <a:schemeClr val="accent5">
                  <a:lumMod val="75000"/>
                </a:schemeClr>
              </a:solidFill>
              <a:ln>
                <a:noFill/>
              </a:ln>
              <a:effectLst/>
            </c:spPr>
            <c:extLst>
              <c:ext xmlns:c16="http://schemas.microsoft.com/office/drawing/2014/chart" uri="{C3380CC4-5D6E-409C-BE32-E72D297353CC}">
                <c16:uniqueId val="{00000035-CEFD-42A3-89D7-09A5D6C60C92}"/>
              </c:ext>
            </c:extLst>
          </c:dPt>
          <c:dLbls>
            <c:delete val="1"/>
          </c:dLbls>
          <c:cat>
            <c:multiLvlStrRef>
              <c:f>List1!$A$4:$B$39</c:f>
              <c:multiLvlStrCache>
                <c:ptCount val="36"/>
                <c:lvl>
                  <c:pt idx="0">
                    <c:v>1992</c:v>
                  </c:pt>
                  <c:pt idx="1">
                    <c:v>2001</c:v>
                  </c:pt>
                  <c:pt idx="2">
                    <c:v>2011</c:v>
                  </c:pt>
                  <c:pt idx="3">
                    <c:v>2019</c:v>
                  </c:pt>
                  <c:pt idx="4">
                    <c:v>1992</c:v>
                  </c:pt>
                  <c:pt idx="5">
                    <c:v>2001</c:v>
                  </c:pt>
                  <c:pt idx="6">
                    <c:v>2011</c:v>
                  </c:pt>
                  <c:pt idx="7">
                    <c:v>2019</c:v>
                  </c:pt>
                  <c:pt idx="8">
                    <c:v>1992</c:v>
                  </c:pt>
                  <c:pt idx="9">
                    <c:v>2001</c:v>
                  </c:pt>
                  <c:pt idx="10">
                    <c:v>2011</c:v>
                  </c:pt>
                  <c:pt idx="11">
                    <c:v>2019</c:v>
                  </c:pt>
                  <c:pt idx="12">
                    <c:v>1992</c:v>
                  </c:pt>
                  <c:pt idx="13">
                    <c:v>2001</c:v>
                  </c:pt>
                  <c:pt idx="14">
                    <c:v>2011</c:v>
                  </c:pt>
                  <c:pt idx="15">
                    <c:v>2019</c:v>
                  </c:pt>
                  <c:pt idx="16">
                    <c:v>1992</c:v>
                  </c:pt>
                  <c:pt idx="17">
                    <c:v>2001</c:v>
                  </c:pt>
                  <c:pt idx="18">
                    <c:v>2011</c:v>
                  </c:pt>
                  <c:pt idx="19">
                    <c:v>2019</c:v>
                  </c:pt>
                  <c:pt idx="20">
                    <c:v>1992</c:v>
                  </c:pt>
                  <c:pt idx="21">
                    <c:v>2001</c:v>
                  </c:pt>
                  <c:pt idx="22">
                    <c:v>2011</c:v>
                  </c:pt>
                  <c:pt idx="23">
                    <c:v>2019</c:v>
                  </c:pt>
                  <c:pt idx="24">
                    <c:v>1992</c:v>
                  </c:pt>
                  <c:pt idx="25">
                    <c:v>2001</c:v>
                  </c:pt>
                  <c:pt idx="26">
                    <c:v>2011</c:v>
                  </c:pt>
                  <c:pt idx="27">
                    <c:v>2019</c:v>
                  </c:pt>
                  <c:pt idx="28">
                    <c:v>1992</c:v>
                  </c:pt>
                  <c:pt idx="29">
                    <c:v>2001</c:v>
                  </c:pt>
                  <c:pt idx="30">
                    <c:v>2011</c:v>
                  </c:pt>
                  <c:pt idx="31">
                    <c:v>2019</c:v>
                  </c:pt>
                  <c:pt idx="32">
                    <c:v>1992</c:v>
                  </c:pt>
                  <c:pt idx="33">
                    <c:v>2001</c:v>
                  </c:pt>
                  <c:pt idx="34">
                    <c:v>2011</c:v>
                  </c:pt>
                  <c:pt idx="35">
                    <c:v>2019</c:v>
                  </c:pt>
                </c:lvl>
                <c:lvl>
                  <c:pt idx="0">
                    <c:v>ActualSelf</c:v>
                  </c:pt>
                  <c:pt idx="4">
                    <c:v>IdealSelf</c:v>
                  </c:pt>
                  <c:pt idx="8">
                    <c:v>UnwantedSelf</c:v>
                  </c:pt>
                  <c:pt idx="12">
                    <c:v>ParentSelf</c:v>
                  </c:pt>
                  <c:pt idx="16">
                    <c:v>FriendSelf</c:v>
                  </c:pt>
                  <c:pt idx="20">
                    <c:v>AuthorSelf</c:v>
                  </c:pt>
                  <c:pt idx="24">
                    <c:v>ParentID</c:v>
                  </c:pt>
                  <c:pt idx="28">
                    <c:v>FriendID</c:v>
                  </c:pt>
                  <c:pt idx="32">
                    <c:v>AuthorID</c:v>
                  </c:pt>
                </c:lvl>
              </c:multiLvlStrCache>
            </c:multiLvlStrRef>
          </c:cat>
          <c:val>
            <c:numRef>
              <c:f>List1!$C$4:$C$39</c:f>
              <c:numCache>
                <c:formatCode>###0.00</c:formatCode>
                <c:ptCount val="36"/>
                <c:pt idx="0">
                  <c:v>4.6895161290322598</c:v>
                </c:pt>
                <c:pt idx="1">
                  <c:v>5.3939393939393936</c:v>
                </c:pt>
                <c:pt idx="2">
                  <c:v>5.1601123595505616</c:v>
                </c:pt>
                <c:pt idx="3">
                  <c:v>5.534505208333333</c:v>
                </c:pt>
                <c:pt idx="4" formatCode="###0.0000">
                  <c:v>4.528225806451613</c:v>
                </c:pt>
                <c:pt idx="5" formatCode="###0.0000">
                  <c:v>4.8863636363636367</c:v>
                </c:pt>
                <c:pt idx="6" formatCode="###0.0000">
                  <c:v>5.0196629213483144</c:v>
                </c:pt>
                <c:pt idx="7" formatCode="###0.0000">
                  <c:v>5.469401041666667</c:v>
                </c:pt>
                <c:pt idx="8" formatCode="###0.0000">
                  <c:v>4.306451612903226</c:v>
                </c:pt>
                <c:pt idx="9" formatCode="###0.0000">
                  <c:v>4.9128787878787881</c:v>
                </c:pt>
                <c:pt idx="10" formatCode="###0.0000">
                  <c:v>4.6994382022471912</c:v>
                </c:pt>
                <c:pt idx="11" formatCode="###0.0000">
                  <c:v>4.76171875</c:v>
                </c:pt>
                <c:pt idx="12" formatCode="###0.0000">
                  <c:v>5.806451612903226</c:v>
                </c:pt>
                <c:pt idx="13" formatCode="###0.0000">
                  <c:v>5.3446969696969697</c:v>
                </c:pt>
                <c:pt idx="14" formatCode="###0.0000">
                  <c:v>5.036516853932584</c:v>
                </c:pt>
                <c:pt idx="15" formatCode="###0.0000">
                  <c:v>5.177083333333333</c:v>
                </c:pt>
                <c:pt idx="16" formatCode="###0.0000">
                  <c:v>4.286290322580645</c:v>
                </c:pt>
                <c:pt idx="17" formatCode="###0.0000">
                  <c:v>4.5303030303030303</c:v>
                </c:pt>
                <c:pt idx="18" formatCode="###0.0000">
                  <c:v>4.4578651685393256</c:v>
                </c:pt>
                <c:pt idx="19" formatCode="###0.0000">
                  <c:v>4.481119791666667</c:v>
                </c:pt>
                <c:pt idx="20" formatCode="###0.0000">
                  <c:v>3.0725806451612905</c:v>
                </c:pt>
                <c:pt idx="21" formatCode="###0.0000">
                  <c:v>2.4962121212121211</c:v>
                </c:pt>
                <c:pt idx="22" formatCode="###0.0000">
                  <c:v>2.542134831460674</c:v>
                </c:pt>
                <c:pt idx="23" formatCode="###0.0000">
                  <c:v>2.1634114583333335</c:v>
                </c:pt>
                <c:pt idx="24" formatCode="###0.0000">
                  <c:v>4.3588709677419351</c:v>
                </c:pt>
                <c:pt idx="25" formatCode="###0.0000">
                  <c:v>3.8106060606060606</c:v>
                </c:pt>
                <c:pt idx="26" formatCode="###0.0000">
                  <c:v>4.1516853932584272</c:v>
                </c:pt>
                <c:pt idx="27" formatCode="###0.0000">
                  <c:v>3.9114583333333335</c:v>
                </c:pt>
                <c:pt idx="28" formatCode="###0.0000">
                  <c:v>2.939516129032258</c:v>
                </c:pt>
                <c:pt idx="29" formatCode="###0.0000">
                  <c:v>2.7992424242424243</c:v>
                </c:pt>
                <c:pt idx="30" formatCode="###0.0000">
                  <c:v>3.101123595505618</c:v>
                </c:pt>
                <c:pt idx="31" formatCode="###0.0000">
                  <c:v>2.7350260416666665</c:v>
                </c:pt>
                <c:pt idx="32" formatCode="###0.0000">
                  <c:v>1.907258064516129</c:v>
                </c:pt>
                <c:pt idx="33" formatCode="###0.0000">
                  <c:v>1.5227272727272727</c:v>
                </c:pt>
                <c:pt idx="34" formatCode="###0.0000">
                  <c:v>1.7219101123595506</c:v>
                </c:pt>
                <c:pt idx="35" formatCode="###0.0000">
                  <c:v>1.0709635416666667</c:v>
                </c:pt>
              </c:numCache>
            </c:numRef>
          </c:val>
          <c:extLst>
            <c:ext xmlns:c16="http://schemas.microsoft.com/office/drawing/2014/chart" uri="{C3380CC4-5D6E-409C-BE32-E72D297353CC}">
              <c16:uniqueId val="{00000036-CEFD-42A3-89D7-09A5D6C60C92}"/>
            </c:ext>
          </c:extLst>
        </c:ser>
        <c:dLbls>
          <c:showLegendKey val="0"/>
          <c:showVal val="1"/>
          <c:showCatName val="0"/>
          <c:showSerName val="0"/>
          <c:showPercent val="0"/>
          <c:showBubbleSize val="0"/>
        </c:dLbls>
        <c:gapWidth val="75"/>
        <c:axId val="436706432"/>
        <c:axId val="436712664"/>
      </c:barChart>
      <c:catAx>
        <c:axId val="436706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1" i="0" u="none" strike="noStrike" kern="1200" baseline="0">
                <a:solidFill>
                  <a:schemeClr val="tx1">
                    <a:lumMod val="65000"/>
                    <a:lumOff val="35000"/>
                  </a:schemeClr>
                </a:solidFill>
                <a:latin typeface="+mn-lt"/>
                <a:ea typeface="+mn-ea"/>
                <a:cs typeface="+mn-cs"/>
              </a:defRPr>
            </a:pPr>
            <a:endParaRPr lang="cs-CZ"/>
          </a:p>
        </c:txPr>
        <c:crossAx val="436712664"/>
        <c:crossesAt val="0"/>
        <c:auto val="1"/>
        <c:lblAlgn val="ctr"/>
        <c:lblOffset val="100"/>
        <c:noMultiLvlLbl val="0"/>
      </c:catAx>
      <c:valAx>
        <c:axId val="436712664"/>
        <c:scaling>
          <c:orientation val="minMax"/>
          <c:max val="7"/>
        </c:scaling>
        <c:delete val="0"/>
        <c:axPos val="l"/>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367064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cs-CZ"/>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3711575001741348E-2"/>
          <c:y val="7.7995258393012884E-2"/>
          <c:w val="0.9462884249982586"/>
          <c:h val="0.74170493118937353"/>
        </c:manualLayout>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extLst>
              <c:ext xmlns:c16="http://schemas.microsoft.com/office/drawing/2014/chart" uri="{C3380CC4-5D6E-409C-BE32-E72D297353CC}">
                <c16:uniqueId val="{00000001-CEFD-42A3-89D7-09A5D6C60C92}"/>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EFD-42A3-89D7-09A5D6C60C92}"/>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5-CEFD-42A3-89D7-09A5D6C60C92}"/>
              </c:ext>
            </c:extLst>
          </c:dPt>
          <c:dPt>
            <c:idx val="3"/>
            <c:invertIfNegative val="0"/>
            <c:bubble3D val="0"/>
            <c:spPr>
              <a:solidFill>
                <a:schemeClr val="accent5">
                  <a:lumMod val="75000"/>
                </a:schemeClr>
              </a:solidFill>
              <a:ln>
                <a:solidFill>
                  <a:schemeClr val="accent5">
                    <a:lumMod val="75000"/>
                  </a:schemeClr>
                </a:solidFill>
              </a:ln>
              <a:effectLst/>
            </c:spPr>
            <c:extLst>
              <c:ext xmlns:c16="http://schemas.microsoft.com/office/drawing/2014/chart" uri="{C3380CC4-5D6E-409C-BE32-E72D297353CC}">
                <c16:uniqueId val="{00000007-CEFD-42A3-89D7-09A5D6C60C92}"/>
              </c:ext>
            </c:extLst>
          </c:dPt>
          <c:dPt>
            <c:idx val="4"/>
            <c:invertIfNegative val="0"/>
            <c:bubble3D val="0"/>
            <c:spPr>
              <a:solidFill>
                <a:srgbClr val="FF0000"/>
              </a:solidFill>
              <a:ln>
                <a:noFill/>
              </a:ln>
              <a:effectLst/>
            </c:spPr>
            <c:extLst>
              <c:ext xmlns:c16="http://schemas.microsoft.com/office/drawing/2014/chart" uri="{C3380CC4-5D6E-409C-BE32-E72D297353CC}">
                <c16:uniqueId val="{00000009-CEFD-42A3-89D7-09A5D6C60C92}"/>
              </c:ext>
            </c:extLst>
          </c:dPt>
          <c:dPt>
            <c:idx val="5"/>
            <c:invertIfNegative val="0"/>
            <c:bubble3D val="0"/>
            <c:spPr>
              <a:solidFill>
                <a:schemeClr val="accent2"/>
              </a:solidFill>
              <a:ln>
                <a:noFill/>
              </a:ln>
              <a:effectLst/>
            </c:spPr>
            <c:extLst>
              <c:ext xmlns:c16="http://schemas.microsoft.com/office/drawing/2014/chart" uri="{C3380CC4-5D6E-409C-BE32-E72D297353CC}">
                <c16:uniqueId val="{0000000B-CEFD-42A3-89D7-09A5D6C60C92}"/>
              </c:ext>
            </c:extLst>
          </c:dPt>
          <c:dPt>
            <c:idx val="7"/>
            <c:invertIfNegative val="0"/>
            <c:bubble3D val="0"/>
            <c:spPr>
              <a:solidFill>
                <a:schemeClr val="accent5">
                  <a:lumMod val="75000"/>
                </a:schemeClr>
              </a:solidFill>
              <a:ln>
                <a:noFill/>
              </a:ln>
              <a:effectLst/>
            </c:spPr>
            <c:extLst>
              <c:ext xmlns:c16="http://schemas.microsoft.com/office/drawing/2014/chart" uri="{C3380CC4-5D6E-409C-BE32-E72D297353CC}">
                <c16:uniqueId val="{0000000D-CEFD-42A3-89D7-09A5D6C60C92}"/>
              </c:ext>
            </c:extLst>
          </c:dPt>
          <c:dPt>
            <c:idx val="8"/>
            <c:invertIfNegative val="0"/>
            <c:bubble3D val="0"/>
            <c:spPr>
              <a:solidFill>
                <a:srgbClr val="FF0000"/>
              </a:solidFill>
              <a:ln>
                <a:noFill/>
              </a:ln>
              <a:effectLst/>
            </c:spPr>
            <c:extLst>
              <c:ext xmlns:c16="http://schemas.microsoft.com/office/drawing/2014/chart" uri="{C3380CC4-5D6E-409C-BE32-E72D297353CC}">
                <c16:uniqueId val="{0000000F-CEFD-42A3-89D7-09A5D6C60C92}"/>
              </c:ext>
            </c:extLst>
          </c:dPt>
          <c:dPt>
            <c:idx val="9"/>
            <c:invertIfNegative val="0"/>
            <c:bubble3D val="0"/>
            <c:spPr>
              <a:solidFill>
                <a:schemeClr val="accent2"/>
              </a:solidFill>
              <a:ln>
                <a:noFill/>
              </a:ln>
              <a:effectLst/>
            </c:spPr>
            <c:extLst>
              <c:ext xmlns:c16="http://schemas.microsoft.com/office/drawing/2014/chart" uri="{C3380CC4-5D6E-409C-BE32-E72D297353CC}">
                <c16:uniqueId val="{00000011-CEFD-42A3-89D7-09A5D6C60C92}"/>
              </c:ext>
            </c:extLst>
          </c:dPt>
          <c:dPt>
            <c:idx val="11"/>
            <c:invertIfNegative val="0"/>
            <c:bubble3D val="0"/>
            <c:spPr>
              <a:solidFill>
                <a:schemeClr val="accent5">
                  <a:lumMod val="75000"/>
                </a:schemeClr>
              </a:solidFill>
              <a:ln>
                <a:noFill/>
              </a:ln>
              <a:effectLst/>
            </c:spPr>
            <c:extLst>
              <c:ext xmlns:c16="http://schemas.microsoft.com/office/drawing/2014/chart" uri="{C3380CC4-5D6E-409C-BE32-E72D297353CC}">
                <c16:uniqueId val="{00000000-2B4B-4911-854E-E3C65E180FB0}"/>
              </c:ext>
            </c:extLst>
          </c:dPt>
          <c:dPt>
            <c:idx val="12"/>
            <c:invertIfNegative val="0"/>
            <c:bubble3D val="0"/>
            <c:spPr>
              <a:solidFill>
                <a:srgbClr val="FF0000"/>
              </a:solidFill>
              <a:ln>
                <a:noFill/>
              </a:ln>
              <a:effectLst/>
            </c:spPr>
            <c:extLst>
              <c:ext xmlns:c16="http://schemas.microsoft.com/office/drawing/2014/chart" uri="{C3380CC4-5D6E-409C-BE32-E72D297353CC}">
                <c16:uniqueId val="{00000013-CEFD-42A3-89D7-09A5D6C60C92}"/>
              </c:ext>
            </c:extLst>
          </c:dPt>
          <c:dPt>
            <c:idx val="13"/>
            <c:invertIfNegative val="0"/>
            <c:bubble3D val="0"/>
            <c:spPr>
              <a:solidFill>
                <a:schemeClr val="accent2"/>
              </a:solidFill>
              <a:ln>
                <a:noFill/>
              </a:ln>
              <a:effectLst/>
            </c:spPr>
            <c:extLst>
              <c:ext xmlns:c16="http://schemas.microsoft.com/office/drawing/2014/chart" uri="{C3380CC4-5D6E-409C-BE32-E72D297353CC}">
                <c16:uniqueId val="{00000015-CEFD-42A3-89D7-09A5D6C60C92}"/>
              </c:ext>
            </c:extLst>
          </c:dPt>
          <c:dPt>
            <c:idx val="15"/>
            <c:invertIfNegative val="0"/>
            <c:bubble3D val="0"/>
            <c:spPr>
              <a:solidFill>
                <a:schemeClr val="accent5">
                  <a:lumMod val="75000"/>
                </a:schemeClr>
              </a:solidFill>
              <a:ln>
                <a:noFill/>
              </a:ln>
              <a:effectLst/>
            </c:spPr>
            <c:extLst>
              <c:ext xmlns:c16="http://schemas.microsoft.com/office/drawing/2014/chart" uri="{C3380CC4-5D6E-409C-BE32-E72D297353CC}">
                <c16:uniqueId val="{00000017-CEFD-42A3-89D7-09A5D6C60C92}"/>
              </c:ext>
            </c:extLst>
          </c:dPt>
          <c:dPt>
            <c:idx val="16"/>
            <c:invertIfNegative val="0"/>
            <c:bubble3D val="0"/>
            <c:spPr>
              <a:solidFill>
                <a:srgbClr val="FF0000"/>
              </a:solidFill>
              <a:ln>
                <a:noFill/>
              </a:ln>
              <a:effectLst/>
            </c:spPr>
            <c:extLst>
              <c:ext xmlns:c16="http://schemas.microsoft.com/office/drawing/2014/chart" uri="{C3380CC4-5D6E-409C-BE32-E72D297353CC}">
                <c16:uniqueId val="{00000019-CEFD-42A3-89D7-09A5D6C60C92}"/>
              </c:ext>
            </c:extLst>
          </c:dPt>
          <c:dPt>
            <c:idx val="17"/>
            <c:invertIfNegative val="0"/>
            <c:bubble3D val="0"/>
            <c:spPr>
              <a:solidFill>
                <a:schemeClr val="accent2"/>
              </a:solidFill>
              <a:ln>
                <a:noFill/>
              </a:ln>
              <a:effectLst/>
            </c:spPr>
            <c:extLst>
              <c:ext xmlns:c16="http://schemas.microsoft.com/office/drawing/2014/chart" uri="{C3380CC4-5D6E-409C-BE32-E72D297353CC}">
                <c16:uniqueId val="{0000001B-CEFD-42A3-89D7-09A5D6C60C92}"/>
              </c:ext>
            </c:extLst>
          </c:dPt>
          <c:dPt>
            <c:idx val="19"/>
            <c:invertIfNegative val="0"/>
            <c:bubble3D val="0"/>
            <c:spPr>
              <a:solidFill>
                <a:schemeClr val="accent5">
                  <a:lumMod val="75000"/>
                </a:schemeClr>
              </a:solidFill>
              <a:ln>
                <a:noFill/>
              </a:ln>
              <a:effectLst/>
            </c:spPr>
            <c:extLst>
              <c:ext xmlns:c16="http://schemas.microsoft.com/office/drawing/2014/chart" uri="{C3380CC4-5D6E-409C-BE32-E72D297353CC}">
                <c16:uniqueId val="{0000001D-CEFD-42A3-89D7-09A5D6C60C92}"/>
              </c:ext>
            </c:extLst>
          </c:dPt>
          <c:dPt>
            <c:idx val="20"/>
            <c:invertIfNegative val="0"/>
            <c:bubble3D val="0"/>
            <c:spPr>
              <a:solidFill>
                <a:srgbClr val="FF0000"/>
              </a:solidFill>
              <a:ln>
                <a:noFill/>
              </a:ln>
              <a:effectLst/>
            </c:spPr>
            <c:extLst>
              <c:ext xmlns:c16="http://schemas.microsoft.com/office/drawing/2014/chart" uri="{C3380CC4-5D6E-409C-BE32-E72D297353CC}">
                <c16:uniqueId val="{0000001F-CEFD-42A3-89D7-09A5D6C60C92}"/>
              </c:ext>
            </c:extLst>
          </c:dPt>
          <c:dPt>
            <c:idx val="21"/>
            <c:invertIfNegative val="0"/>
            <c:bubble3D val="0"/>
            <c:spPr>
              <a:solidFill>
                <a:schemeClr val="accent2"/>
              </a:solidFill>
              <a:ln>
                <a:noFill/>
              </a:ln>
              <a:effectLst/>
            </c:spPr>
            <c:extLst>
              <c:ext xmlns:c16="http://schemas.microsoft.com/office/drawing/2014/chart" uri="{C3380CC4-5D6E-409C-BE32-E72D297353CC}">
                <c16:uniqueId val="{00000021-CEFD-42A3-89D7-09A5D6C60C92}"/>
              </c:ext>
            </c:extLst>
          </c:dPt>
          <c:dPt>
            <c:idx val="23"/>
            <c:invertIfNegative val="0"/>
            <c:bubble3D val="0"/>
            <c:spPr>
              <a:solidFill>
                <a:schemeClr val="accent5">
                  <a:lumMod val="75000"/>
                </a:schemeClr>
              </a:solidFill>
              <a:ln>
                <a:noFill/>
              </a:ln>
              <a:effectLst/>
            </c:spPr>
            <c:extLst>
              <c:ext xmlns:c16="http://schemas.microsoft.com/office/drawing/2014/chart" uri="{C3380CC4-5D6E-409C-BE32-E72D297353CC}">
                <c16:uniqueId val="{00000023-CEFD-42A3-89D7-09A5D6C60C92}"/>
              </c:ext>
            </c:extLst>
          </c:dPt>
          <c:dPt>
            <c:idx val="24"/>
            <c:invertIfNegative val="0"/>
            <c:bubble3D val="0"/>
            <c:spPr>
              <a:solidFill>
                <a:srgbClr val="FF0000"/>
              </a:solidFill>
              <a:ln>
                <a:noFill/>
              </a:ln>
              <a:effectLst/>
            </c:spPr>
            <c:extLst>
              <c:ext xmlns:c16="http://schemas.microsoft.com/office/drawing/2014/chart" uri="{C3380CC4-5D6E-409C-BE32-E72D297353CC}">
                <c16:uniqueId val="{00000025-CEFD-42A3-89D7-09A5D6C60C92}"/>
              </c:ext>
            </c:extLst>
          </c:dPt>
          <c:dPt>
            <c:idx val="25"/>
            <c:invertIfNegative val="0"/>
            <c:bubble3D val="0"/>
            <c:spPr>
              <a:solidFill>
                <a:schemeClr val="accent2"/>
              </a:solidFill>
              <a:ln>
                <a:noFill/>
              </a:ln>
              <a:effectLst/>
            </c:spPr>
            <c:extLst>
              <c:ext xmlns:c16="http://schemas.microsoft.com/office/drawing/2014/chart" uri="{C3380CC4-5D6E-409C-BE32-E72D297353CC}">
                <c16:uniqueId val="{00000027-CEFD-42A3-89D7-09A5D6C60C92}"/>
              </c:ext>
            </c:extLst>
          </c:dPt>
          <c:dPt>
            <c:idx val="27"/>
            <c:invertIfNegative val="0"/>
            <c:bubble3D val="0"/>
            <c:spPr>
              <a:solidFill>
                <a:schemeClr val="accent5">
                  <a:lumMod val="75000"/>
                </a:schemeClr>
              </a:solidFill>
              <a:ln>
                <a:noFill/>
              </a:ln>
              <a:effectLst/>
            </c:spPr>
            <c:extLst>
              <c:ext xmlns:c16="http://schemas.microsoft.com/office/drawing/2014/chart" uri="{C3380CC4-5D6E-409C-BE32-E72D297353CC}">
                <c16:uniqueId val="{00000029-CEFD-42A3-89D7-09A5D6C60C92}"/>
              </c:ext>
            </c:extLst>
          </c:dPt>
          <c:dPt>
            <c:idx val="28"/>
            <c:invertIfNegative val="0"/>
            <c:bubble3D val="0"/>
            <c:spPr>
              <a:solidFill>
                <a:srgbClr val="FF0000"/>
              </a:solidFill>
              <a:ln>
                <a:noFill/>
              </a:ln>
              <a:effectLst/>
            </c:spPr>
            <c:extLst>
              <c:ext xmlns:c16="http://schemas.microsoft.com/office/drawing/2014/chart" uri="{C3380CC4-5D6E-409C-BE32-E72D297353CC}">
                <c16:uniqueId val="{0000002B-CEFD-42A3-89D7-09A5D6C60C92}"/>
              </c:ext>
            </c:extLst>
          </c:dPt>
          <c:dPt>
            <c:idx val="29"/>
            <c:invertIfNegative val="0"/>
            <c:bubble3D val="0"/>
            <c:spPr>
              <a:solidFill>
                <a:schemeClr val="accent2"/>
              </a:solidFill>
              <a:ln>
                <a:noFill/>
              </a:ln>
              <a:effectLst/>
            </c:spPr>
            <c:extLst>
              <c:ext xmlns:c16="http://schemas.microsoft.com/office/drawing/2014/chart" uri="{C3380CC4-5D6E-409C-BE32-E72D297353CC}">
                <c16:uniqueId val="{0000002D-CEFD-42A3-89D7-09A5D6C60C92}"/>
              </c:ext>
            </c:extLst>
          </c:dPt>
          <c:dPt>
            <c:idx val="31"/>
            <c:invertIfNegative val="0"/>
            <c:bubble3D val="0"/>
            <c:spPr>
              <a:solidFill>
                <a:schemeClr val="accent5">
                  <a:lumMod val="75000"/>
                </a:schemeClr>
              </a:solidFill>
              <a:ln>
                <a:noFill/>
              </a:ln>
              <a:effectLst/>
            </c:spPr>
            <c:extLst>
              <c:ext xmlns:c16="http://schemas.microsoft.com/office/drawing/2014/chart" uri="{C3380CC4-5D6E-409C-BE32-E72D297353CC}">
                <c16:uniqueId val="{0000002F-CEFD-42A3-89D7-09A5D6C60C92}"/>
              </c:ext>
            </c:extLst>
          </c:dPt>
          <c:dPt>
            <c:idx val="32"/>
            <c:invertIfNegative val="0"/>
            <c:bubble3D val="0"/>
            <c:spPr>
              <a:solidFill>
                <a:srgbClr val="FF0000"/>
              </a:solidFill>
              <a:ln>
                <a:noFill/>
              </a:ln>
              <a:effectLst/>
            </c:spPr>
            <c:extLst>
              <c:ext xmlns:c16="http://schemas.microsoft.com/office/drawing/2014/chart" uri="{C3380CC4-5D6E-409C-BE32-E72D297353CC}">
                <c16:uniqueId val="{00000031-CEFD-42A3-89D7-09A5D6C60C92}"/>
              </c:ext>
            </c:extLst>
          </c:dPt>
          <c:dPt>
            <c:idx val="33"/>
            <c:invertIfNegative val="0"/>
            <c:bubble3D val="0"/>
            <c:spPr>
              <a:solidFill>
                <a:schemeClr val="accent2"/>
              </a:solidFill>
              <a:ln>
                <a:noFill/>
              </a:ln>
              <a:effectLst/>
            </c:spPr>
            <c:extLst>
              <c:ext xmlns:c16="http://schemas.microsoft.com/office/drawing/2014/chart" uri="{C3380CC4-5D6E-409C-BE32-E72D297353CC}">
                <c16:uniqueId val="{00000033-CEFD-42A3-89D7-09A5D6C60C92}"/>
              </c:ext>
            </c:extLst>
          </c:dPt>
          <c:dPt>
            <c:idx val="35"/>
            <c:invertIfNegative val="0"/>
            <c:bubble3D val="0"/>
            <c:spPr>
              <a:solidFill>
                <a:schemeClr val="accent5">
                  <a:lumMod val="75000"/>
                </a:schemeClr>
              </a:solidFill>
              <a:ln>
                <a:noFill/>
              </a:ln>
              <a:effectLst/>
            </c:spPr>
            <c:extLst>
              <c:ext xmlns:c16="http://schemas.microsoft.com/office/drawing/2014/chart" uri="{C3380CC4-5D6E-409C-BE32-E72D297353CC}">
                <c16:uniqueId val="{00000035-CEFD-42A3-89D7-09A5D6C60C92}"/>
              </c:ext>
            </c:extLst>
          </c:dPt>
          <c:dLbls>
            <c:delete val="1"/>
          </c:dLbls>
          <c:cat>
            <c:multiLvlStrRef>
              <c:f>List1!$A$4:$B$39</c:f>
              <c:multiLvlStrCache>
                <c:ptCount val="36"/>
                <c:lvl>
                  <c:pt idx="0">
                    <c:v>1992</c:v>
                  </c:pt>
                  <c:pt idx="1">
                    <c:v>2001</c:v>
                  </c:pt>
                  <c:pt idx="2">
                    <c:v>2011</c:v>
                  </c:pt>
                  <c:pt idx="3">
                    <c:v>2019</c:v>
                  </c:pt>
                  <c:pt idx="4">
                    <c:v>1992</c:v>
                  </c:pt>
                  <c:pt idx="5">
                    <c:v>2001</c:v>
                  </c:pt>
                  <c:pt idx="6">
                    <c:v>2011</c:v>
                  </c:pt>
                  <c:pt idx="7">
                    <c:v>2019</c:v>
                  </c:pt>
                  <c:pt idx="8">
                    <c:v>1992</c:v>
                  </c:pt>
                  <c:pt idx="9">
                    <c:v>2001</c:v>
                  </c:pt>
                  <c:pt idx="10">
                    <c:v>2011</c:v>
                  </c:pt>
                  <c:pt idx="11">
                    <c:v>2019</c:v>
                  </c:pt>
                  <c:pt idx="12">
                    <c:v>1992</c:v>
                  </c:pt>
                  <c:pt idx="13">
                    <c:v>2001</c:v>
                  </c:pt>
                  <c:pt idx="14">
                    <c:v>2011</c:v>
                  </c:pt>
                  <c:pt idx="15">
                    <c:v>2019</c:v>
                  </c:pt>
                  <c:pt idx="16">
                    <c:v>1992</c:v>
                  </c:pt>
                  <c:pt idx="17">
                    <c:v>2001</c:v>
                  </c:pt>
                  <c:pt idx="18">
                    <c:v>2011</c:v>
                  </c:pt>
                  <c:pt idx="19">
                    <c:v>2019</c:v>
                  </c:pt>
                  <c:pt idx="20">
                    <c:v>1992</c:v>
                  </c:pt>
                  <c:pt idx="21">
                    <c:v>2001</c:v>
                  </c:pt>
                  <c:pt idx="22">
                    <c:v>2011</c:v>
                  </c:pt>
                  <c:pt idx="23">
                    <c:v>2019</c:v>
                  </c:pt>
                  <c:pt idx="24">
                    <c:v>1992</c:v>
                  </c:pt>
                  <c:pt idx="25">
                    <c:v>2001</c:v>
                  </c:pt>
                  <c:pt idx="26">
                    <c:v>2011</c:v>
                  </c:pt>
                  <c:pt idx="27">
                    <c:v>2019</c:v>
                  </c:pt>
                  <c:pt idx="28">
                    <c:v>1992</c:v>
                  </c:pt>
                  <c:pt idx="29">
                    <c:v>2001</c:v>
                  </c:pt>
                  <c:pt idx="30">
                    <c:v>2011</c:v>
                  </c:pt>
                  <c:pt idx="31">
                    <c:v>2019</c:v>
                  </c:pt>
                  <c:pt idx="32">
                    <c:v>1992</c:v>
                  </c:pt>
                  <c:pt idx="33">
                    <c:v>2001</c:v>
                  </c:pt>
                  <c:pt idx="34">
                    <c:v>2011</c:v>
                  </c:pt>
                  <c:pt idx="35">
                    <c:v>2019</c:v>
                  </c:pt>
                </c:lvl>
                <c:lvl>
                  <c:pt idx="0">
                    <c:v>ActualSelf</c:v>
                  </c:pt>
                  <c:pt idx="4">
                    <c:v>IdealSelf</c:v>
                  </c:pt>
                  <c:pt idx="8">
                    <c:v>UnwantedSelf</c:v>
                  </c:pt>
                  <c:pt idx="12">
                    <c:v>ParentSelf</c:v>
                  </c:pt>
                  <c:pt idx="16">
                    <c:v>FriendSelf</c:v>
                  </c:pt>
                  <c:pt idx="20">
                    <c:v>AuthorSelf</c:v>
                  </c:pt>
                  <c:pt idx="24">
                    <c:v>ParentID</c:v>
                  </c:pt>
                  <c:pt idx="28">
                    <c:v>FriendID</c:v>
                  </c:pt>
                  <c:pt idx="32">
                    <c:v>AuthorID</c:v>
                  </c:pt>
                </c:lvl>
              </c:multiLvlStrCache>
            </c:multiLvlStrRef>
          </c:cat>
          <c:val>
            <c:numRef>
              <c:f>List1!$C$4:$C$39</c:f>
              <c:numCache>
                <c:formatCode>###0.00</c:formatCode>
                <c:ptCount val="36"/>
                <c:pt idx="0">
                  <c:v>4.6895161290322598</c:v>
                </c:pt>
                <c:pt idx="1">
                  <c:v>5.3939393939393936</c:v>
                </c:pt>
                <c:pt idx="2">
                  <c:v>5.1601123595505616</c:v>
                </c:pt>
                <c:pt idx="3">
                  <c:v>5.534505208333333</c:v>
                </c:pt>
                <c:pt idx="4" formatCode="###0.0000">
                  <c:v>4.528225806451613</c:v>
                </c:pt>
                <c:pt idx="5" formatCode="###0.0000">
                  <c:v>4.8863636363636367</c:v>
                </c:pt>
                <c:pt idx="6" formatCode="###0.0000">
                  <c:v>5.0196629213483144</c:v>
                </c:pt>
                <c:pt idx="7" formatCode="###0.0000">
                  <c:v>5.469401041666667</c:v>
                </c:pt>
                <c:pt idx="8" formatCode="###0.0000">
                  <c:v>4.306451612903226</c:v>
                </c:pt>
                <c:pt idx="9" formatCode="###0.0000">
                  <c:v>4.9128787878787881</c:v>
                </c:pt>
                <c:pt idx="10" formatCode="###0.0000">
                  <c:v>4.6994382022471912</c:v>
                </c:pt>
                <c:pt idx="11" formatCode="###0.0000">
                  <c:v>4.76171875</c:v>
                </c:pt>
                <c:pt idx="12" formatCode="###0.0000">
                  <c:v>5.806451612903226</c:v>
                </c:pt>
                <c:pt idx="13" formatCode="###0.0000">
                  <c:v>5.3446969696969697</c:v>
                </c:pt>
                <c:pt idx="14" formatCode="###0.0000">
                  <c:v>5.036516853932584</c:v>
                </c:pt>
                <c:pt idx="15" formatCode="###0.0000">
                  <c:v>5.177083333333333</c:v>
                </c:pt>
                <c:pt idx="16" formatCode="###0.0000">
                  <c:v>4.286290322580645</c:v>
                </c:pt>
                <c:pt idx="17" formatCode="###0.0000">
                  <c:v>4.5303030303030303</c:v>
                </c:pt>
                <c:pt idx="18" formatCode="###0.0000">
                  <c:v>4.4578651685393256</c:v>
                </c:pt>
                <c:pt idx="19" formatCode="###0.0000">
                  <c:v>4.481119791666667</c:v>
                </c:pt>
                <c:pt idx="20" formatCode="###0.0000">
                  <c:v>3.0725806451612905</c:v>
                </c:pt>
                <c:pt idx="21" formatCode="###0.0000">
                  <c:v>2.4962121212121211</c:v>
                </c:pt>
                <c:pt idx="22" formatCode="###0.0000">
                  <c:v>2.542134831460674</c:v>
                </c:pt>
                <c:pt idx="23" formatCode="###0.0000">
                  <c:v>2.1634114583333335</c:v>
                </c:pt>
                <c:pt idx="24" formatCode="###0.0000">
                  <c:v>4.3588709677419351</c:v>
                </c:pt>
                <c:pt idx="25" formatCode="###0.0000">
                  <c:v>3.8106060606060606</c:v>
                </c:pt>
                <c:pt idx="26" formatCode="###0.0000">
                  <c:v>4.1516853932584272</c:v>
                </c:pt>
                <c:pt idx="27" formatCode="###0.0000">
                  <c:v>3.9114583333333335</c:v>
                </c:pt>
                <c:pt idx="28" formatCode="###0.0000">
                  <c:v>2.939516129032258</c:v>
                </c:pt>
                <c:pt idx="29" formatCode="###0.0000">
                  <c:v>2.7992424242424243</c:v>
                </c:pt>
                <c:pt idx="30" formatCode="###0.0000">
                  <c:v>3.101123595505618</c:v>
                </c:pt>
                <c:pt idx="31" formatCode="###0.0000">
                  <c:v>2.7350260416666665</c:v>
                </c:pt>
                <c:pt idx="32" formatCode="###0.0000">
                  <c:v>1.907258064516129</c:v>
                </c:pt>
                <c:pt idx="33" formatCode="###0.0000">
                  <c:v>1.5227272727272727</c:v>
                </c:pt>
                <c:pt idx="34" formatCode="###0.0000">
                  <c:v>1.7219101123595506</c:v>
                </c:pt>
                <c:pt idx="35" formatCode="###0.0000">
                  <c:v>1.0709635416666667</c:v>
                </c:pt>
              </c:numCache>
            </c:numRef>
          </c:val>
          <c:extLst>
            <c:ext xmlns:c16="http://schemas.microsoft.com/office/drawing/2014/chart" uri="{C3380CC4-5D6E-409C-BE32-E72D297353CC}">
              <c16:uniqueId val="{00000036-CEFD-42A3-89D7-09A5D6C60C92}"/>
            </c:ext>
          </c:extLst>
        </c:ser>
        <c:dLbls>
          <c:showLegendKey val="0"/>
          <c:showVal val="1"/>
          <c:showCatName val="0"/>
          <c:showSerName val="0"/>
          <c:showPercent val="0"/>
          <c:showBubbleSize val="0"/>
        </c:dLbls>
        <c:gapWidth val="75"/>
        <c:axId val="436706432"/>
        <c:axId val="436712664"/>
      </c:barChart>
      <c:catAx>
        <c:axId val="436706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1" i="0" u="none" strike="noStrike" kern="1200" baseline="0">
                <a:solidFill>
                  <a:schemeClr val="tx1">
                    <a:lumMod val="65000"/>
                    <a:lumOff val="35000"/>
                  </a:schemeClr>
                </a:solidFill>
                <a:latin typeface="+mn-lt"/>
                <a:ea typeface="+mn-ea"/>
                <a:cs typeface="+mn-cs"/>
              </a:defRPr>
            </a:pPr>
            <a:endParaRPr lang="cs-CZ"/>
          </a:p>
        </c:txPr>
        <c:crossAx val="436712664"/>
        <c:crossesAt val="0"/>
        <c:auto val="1"/>
        <c:lblAlgn val="ctr"/>
        <c:lblOffset val="100"/>
        <c:noMultiLvlLbl val="0"/>
      </c:catAx>
      <c:valAx>
        <c:axId val="436712664"/>
        <c:scaling>
          <c:orientation val="minMax"/>
          <c:max val="7"/>
        </c:scaling>
        <c:delete val="0"/>
        <c:axPos val="l"/>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367064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cs-CZ"/>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471384738879472E-2"/>
          <c:y val="4.6989720998531569E-2"/>
          <c:w val="0.93784819151127241"/>
          <c:h val="0.8178163192156046"/>
        </c:manualLayout>
      </c:layout>
      <c:barChart>
        <c:barDir val="col"/>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Pt>
            <c:idx val="0"/>
            <c:invertIfNegative val="0"/>
            <c:bubble3D val="0"/>
            <c:spPr>
              <a:solidFill>
                <a:srgbClr val="FF0000"/>
              </a:solidFill>
              <a:ln>
                <a:noFill/>
              </a:ln>
              <a:effectLst/>
            </c:spPr>
            <c:extLst>
              <c:ext xmlns:c16="http://schemas.microsoft.com/office/drawing/2014/chart" uri="{C3380CC4-5D6E-409C-BE32-E72D297353CC}">
                <c16:uniqueId val="{00000001-CCDA-4BB7-96E8-F2EB1187AC0A}"/>
              </c:ext>
            </c:extLst>
          </c:dPt>
          <c:dPt>
            <c:idx val="2"/>
            <c:invertIfNegative val="0"/>
            <c:bubble3D val="0"/>
            <c:spPr>
              <a:solidFill>
                <a:srgbClr val="FF0000"/>
              </a:solidFill>
              <a:ln>
                <a:noFill/>
              </a:ln>
              <a:effectLst/>
            </c:spPr>
            <c:extLst>
              <c:ext xmlns:c16="http://schemas.microsoft.com/office/drawing/2014/chart" uri="{C3380CC4-5D6E-409C-BE32-E72D297353CC}">
                <c16:uniqueId val="{00000003-CCDA-4BB7-96E8-F2EB1187AC0A}"/>
              </c:ext>
            </c:extLst>
          </c:dPt>
          <c:dPt>
            <c:idx val="4"/>
            <c:invertIfNegative val="0"/>
            <c:bubble3D val="0"/>
            <c:spPr>
              <a:solidFill>
                <a:srgbClr val="FF0000"/>
              </a:solidFill>
              <a:ln>
                <a:noFill/>
              </a:ln>
              <a:effectLst/>
            </c:spPr>
            <c:extLst>
              <c:ext xmlns:c16="http://schemas.microsoft.com/office/drawing/2014/chart" uri="{C3380CC4-5D6E-409C-BE32-E72D297353CC}">
                <c16:uniqueId val="{00000005-CCDA-4BB7-96E8-F2EB1187AC0A}"/>
              </c:ext>
            </c:extLst>
          </c:dPt>
          <c:dPt>
            <c:idx val="6"/>
            <c:invertIfNegative val="0"/>
            <c:bubble3D val="0"/>
            <c:spPr>
              <a:solidFill>
                <a:srgbClr val="FF0000"/>
              </a:solidFill>
              <a:ln>
                <a:noFill/>
              </a:ln>
              <a:effectLst/>
            </c:spPr>
            <c:extLst>
              <c:ext xmlns:c16="http://schemas.microsoft.com/office/drawing/2014/chart" uri="{C3380CC4-5D6E-409C-BE32-E72D297353CC}">
                <c16:uniqueId val="{00000007-CCDA-4BB7-96E8-F2EB1187AC0A}"/>
              </c:ext>
            </c:extLst>
          </c:dPt>
          <c:cat>
            <c:multiLvlStrRef>
              <c:f>List5!$B$7:$C$14</c:f>
              <c:multiLvlStrCache>
                <c:ptCount val="8"/>
                <c:lvl>
                  <c:pt idx="0">
                    <c:v>girls</c:v>
                  </c:pt>
                  <c:pt idx="1">
                    <c:v>boys</c:v>
                  </c:pt>
                  <c:pt idx="2">
                    <c:v>girls</c:v>
                  </c:pt>
                  <c:pt idx="3">
                    <c:v>boys</c:v>
                  </c:pt>
                  <c:pt idx="4">
                    <c:v>girls</c:v>
                  </c:pt>
                  <c:pt idx="5">
                    <c:v>boys</c:v>
                  </c:pt>
                  <c:pt idx="6">
                    <c:v>girls</c:v>
                  </c:pt>
                  <c:pt idx="7">
                    <c:v>boys</c:v>
                  </c:pt>
                </c:lvl>
                <c:lvl>
                  <c:pt idx="0">
                    <c:v>1992</c:v>
                  </c:pt>
                  <c:pt idx="2">
                    <c:v>2001</c:v>
                  </c:pt>
                  <c:pt idx="4">
                    <c:v>2011</c:v>
                  </c:pt>
                  <c:pt idx="6">
                    <c:v>2019</c:v>
                  </c:pt>
                </c:lvl>
              </c:multiLvlStrCache>
            </c:multiLvlStrRef>
          </c:cat>
          <c:val>
            <c:numRef>
              <c:f>List5!$D$7:$D$14</c:f>
              <c:numCache>
                <c:formatCode>0.000</c:formatCode>
                <c:ptCount val="8"/>
                <c:pt idx="0">
                  <c:v>2.73</c:v>
                </c:pt>
                <c:pt idx="1">
                  <c:v>2.9830000000000001</c:v>
                </c:pt>
                <c:pt idx="2">
                  <c:v>2.7879999999999998</c:v>
                </c:pt>
                <c:pt idx="3">
                  <c:v>3.048</c:v>
                </c:pt>
                <c:pt idx="4">
                  <c:v>2.7610000000000001</c:v>
                </c:pt>
                <c:pt idx="5">
                  <c:v>3.0209999999999999</c:v>
                </c:pt>
                <c:pt idx="6">
                  <c:v>2.6549999999999998</c:v>
                </c:pt>
                <c:pt idx="7">
                  <c:v>2.915</c:v>
                </c:pt>
              </c:numCache>
            </c:numRef>
          </c:val>
          <c:extLst>
            <c:ext xmlns:c16="http://schemas.microsoft.com/office/drawing/2014/chart" uri="{C3380CC4-5D6E-409C-BE32-E72D297353CC}">
              <c16:uniqueId val="{00000008-CCDA-4BB7-96E8-F2EB1187AC0A}"/>
            </c:ext>
          </c:extLst>
        </c:ser>
        <c:dLbls>
          <c:showLegendKey val="0"/>
          <c:showVal val="0"/>
          <c:showCatName val="0"/>
          <c:showSerName val="0"/>
          <c:showPercent val="0"/>
          <c:showBubbleSize val="0"/>
        </c:dLbls>
        <c:gapWidth val="100"/>
        <c:overlap val="-24"/>
        <c:axId val="471818656"/>
        <c:axId val="471817016"/>
      </c:barChart>
      <c:catAx>
        <c:axId val="471818656"/>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2"/>
                </a:solidFill>
                <a:latin typeface="+mn-lt"/>
                <a:ea typeface="+mn-ea"/>
                <a:cs typeface="+mn-cs"/>
              </a:defRPr>
            </a:pPr>
            <a:endParaRPr lang="cs-CZ"/>
          </a:p>
        </c:txPr>
        <c:crossAx val="471817016"/>
        <c:crosses val="autoZero"/>
        <c:auto val="1"/>
        <c:lblAlgn val="ctr"/>
        <c:lblOffset val="100"/>
        <c:noMultiLvlLbl val="0"/>
      </c:catAx>
      <c:valAx>
        <c:axId val="471817016"/>
        <c:scaling>
          <c:orientation val="minMax"/>
          <c:max val="3.3"/>
          <c:min val="1"/>
        </c:scaling>
        <c:delete val="0"/>
        <c:axPos val="l"/>
        <c:majorGridlines>
          <c:spPr>
            <a:ln w="9525" cap="flat" cmpd="sng" algn="ctr">
              <a:solidFill>
                <a:schemeClr val="tx2">
                  <a:lumMod val="15000"/>
                  <a:lumOff val="85000"/>
                </a:schemeClr>
              </a:solidFill>
              <a:round/>
            </a:ln>
            <a:effectLst/>
          </c:spPr>
        </c:majorGridlines>
        <c:numFmt formatCode="0.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cs-CZ"/>
          </a:p>
        </c:txPr>
        <c:crossAx val="4718186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cs-CZ"/>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692825896762905E-2"/>
          <c:y val="0.18560185185185185"/>
          <c:w val="0.85862729658792647"/>
          <c:h val="0.56412766112569257"/>
        </c:manualLayout>
      </c:layout>
      <c:barChart>
        <c:barDir val="col"/>
        <c:grouping val="clustered"/>
        <c:varyColors val="0"/>
        <c:ser>
          <c:idx val="0"/>
          <c:order val="0"/>
          <c:tx>
            <c:strRef>
              <c:f>List1!$B$7</c:f>
              <c:strCache>
                <c:ptCount val="1"/>
                <c:pt idx="0">
                  <c:v>1992</c:v>
                </c:pt>
              </c:strCache>
            </c:strRef>
          </c:tx>
          <c:spPr>
            <a:solidFill>
              <a:schemeClr val="accent1"/>
            </a:solidFill>
            <a:ln>
              <a:noFill/>
            </a:ln>
            <a:effectLst/>
          </c:spPr>
          <c:invertIfNegative val="0"/>
          <c:cat>
            <c:strRef>
              <c:f>List1!$C$6:$H$6</c:f>
              <c:strCache>
                <c:ptCount val="6"/>
                <c:pt idx="0">
                  <c:v>Commitment</c:v>
                </c:pt>
                <c:pt idx="1">
                  <c:v>Career</c:v>
                </c:pt>
                <c:pt idx="2">
                  <c:v>Success</c:v>
                </c:pt>
                <c:pt idx="3">
                  <c:v>Family</c:v>
                </c:pt>
                <c:pt idx="4">
                  <c:v>Social Responsibility/Value </c:v>
                </c:pt>
                <c:pt idx="5">
                  <c:v>Social Pleasure</c:v>
                </c:pt>
              </c:strCache>
            </c:strRef>
          </c:cat>
          <c:val>
            <c:numRef>
              <c:f>List1!$C$7:$H$7</c:f>
              <c:numCache>
                <c:formatCode>###0.0000</c:formatCode>
                <c:ptCount val="6"/>
                <c:pt idx="0">
                  <c:v>3.0799054373522461</c:v>
                </c:pt>
                <c:pt idx="1">
                  <c:v>3.7174796747967487</c:v>
                </c:pt>
                <c:pt idx="2">
                  <c:v>2.6747967479674779</c:v>
                </c:pt>
                <c:pt idx="3">
                  <c:v>3.308467741935484</c:v>
                </c:pt>
                <c:pt idx="4">
                  <c:v>3.3009446693657218</c:v>
                </c:pt>
                <c:pt idx="5">
                  <c:v>3.2408906882591104</c:v>
                </c:pt>
              </c:numCache>
            </c:numRef>
          </c:val>
          <c:extLst>
            <c:ext xmlns:c16="http://schemas.microsoft.com/office/drawing/2014/chart" uri="{C3380CC4-5D6E-409C-BE32-E72D297353CC}">
              <c16:uniqueId val="{00000000-9275-4B7F-8944-02AE56B5073E}"/>
            </c:ext>
          </c:extLst>
        </c:ser>
        <c:ser>
          <c:idx val="1"/>
          <c:order val="1"/>
          <c:tx>
            <c:strRef>
              <c:f>List1!$B$8</c:f>
              <c:strCache>
                <c:ptCount val="1"/>
                <c:pt idx="0">
                  <c:v>2001</c:v>
                </c:pt>
              </c:strCache>
            </c:strRef>
          </c:tx>
          <c:spPr>
            <a:solidFill>
              <a:schemeClr val="accent2"/>
            </a:solidFill>
            <a:ln>
              <a:noFill/>
            </a:ln>
            <a:effectLst/>
          </c:spPr>
          <c:invertIfNegative val="0"/>
          <c:cat>
            <c:strRef>
              <c:f>List1!$C$6:$H$6</c:f>
              <c:strCache>
                <c:ptCount val="6"/>
                <c:pt idx="0">
                  <c:v>Commitment</c:v>
                </c:pt>
                <c:pt idx="1">
                  <c:v>Career</c:v>
                </c:pt>
                <c:pt idx="2">
                  <c:v>Success</c:v>
                </c:pt>
                <c:pt idx="3">
                  <c:v>Family</c:v>
                </c:pt>
                <c:pt idx="4">
                  <c:v>Social Responsibility/Value </c:v>
                </c:pt>
                <c:pt idx="5">
                  <c:v>Social Pleasure</c:v>
                </c:pt>
              </c:strCache>
            </c:strRef>
          </c:cat>
          <c:val>
            <c:numRef>
              <c:f>List1!$C$8:$H$8</c:f>
              <c:numCache>
                <c:formatCode>###0.0000</c:formatCode>
                <c:ptCount val="6"/>
                <c:pt idx="0">
                  <c:v>3.3093947606142757</c:v>
                </c:pt>
                <c:pt idx="1">
                  <c:v>3.7805755395683471</c:v>
                </c:pt>
                <c:pt idx="2">
                  <c:v>2.8231046931407957</c:v>
                </c:pt>
                <c:pt idx="3">
                  <c:v>3.2509025270758136</c:v>
                </c:pt>
                <c:pt idx="4">
                  <c:v>3.1546762589928048</c:v>
                </c:pt>
                <c:pt idx="5">
                  <c:v>3.4262589928057547</c:v>
                </c:pt>
              </c:numCache>
            </c:numRef>
          </c:val>
          <c:extLst>
            <c:ext xmlns:c16="http://schemas.microsoft.com/office/drawing/2014/chart" uri="{C3380CC4-5D6E-409C-BE32-E72D297353CC}">
              <c16:uniqueId val="{00000001-9275-4B7F-8944-02AE56B5073E}"/>
            </c:ext>
          </c:extLst>
        </c:ser>
        <c:ser>
          <c:idx val="2"/>
          <c:order val="2"/>
          <c:tx>
            <c:strRef>
              <c:f>List1!$B$9</c:f>
              <c:strCache>
                <c:ptCount val="1"/>
                <c:pt idx="0">
                  <c:v>2011</c:v>
                </c:pt>
              </c:strCache>
            </c:strRef>
          </c:tx>
          <c:spPr>
            <a:solidFill>
              <a:schemeClr val="accent3"/>
            </a:solidFill>
            <a:ln>
              <a:noFill/>
            </a:ln>
            <a:effectLst/>
          </c:spPr>
          <c:invertIfNegative val="0"/>
          <c:cat>
            <c:strRef>
              <c:f>List1!$C$6:$H$6</c:f>
              <c:strCache>
                <c:ptCount val="6"/>
                <c:pt idx="0">
                  <c:v>Commitment</c:v>
                </c:pt>
                <c:pt idx="1">
                  <c:v>Career</c:v>
                </c:pt>
                <c:pt idx="2">
                  <c:v>Success</c:v>
                </c:pt>
                <c:pt idx="3">
                  <c:v>Family</c:v>
                </c:pt>
                <c:pt idx="4">
                  <c:v>Social Responsibility/Value </c:v>
                </c:pt>
                <c:pt idx="5">
                  <c:v>Social Pleasure</c:v>
                </c:pt>
              </c:strCache>
            </c:strRef>
          </c:cat>
          <c:val>
            <c:numRef>
              <c:f>List1!$C$9:$H$9</c:f>
              <c:numCache>
                <c:formatCode>###0.0000</c:formatCode>
                <c:ptCount val="6"/>
                <c:pt idx="0">
                  <c:v>3.339884393063584</c:v>
                </c:pt>
                <c:pt idx="1">
                  <c:v>3.7833333333333328</c:v>
                </c:pt>
                <c:pt idx="2">
                  <c:v>2.8461538461538476</c:v>
                </c:pt>
                <c:pt idx="3">
                  <c:v>3.0296610169491514</c:v>
                </c:pt>
                <c:pt idx="4">
                  <c:v>3.0698324022346384</c:v>
                </c:pt>
                <c:pt idx="5">
                  <c:v>3.5280112044817922</c:v>
                </c:pt>
              </c:numCache>
            </c:numRef>
          </c:val>
          <c:extLst>
            <c:ext xmlns:c16="http://schemas.microsoft.com/office/drawing/2014/chart" uri="{C3380CC4-5D6E-409C-BE32-E72D297353CC}">
              <c16:uniqueId val="{00000002-9275-4B7F-8944-02AE56B5073E}"/>
            </c:ext>
          </c:extLst>
        </c:ser>
        <c:ser>
          <c:idx val="3"/>
          <c:order val="3"/>
          <c:tx>
            <c:strRef>
              <c:f>List1!$B$10</c:f>
              <c:strCache>
                <c:ptCount val="1"/>
                <c:pt idx="0">
                  <c:v>2019</c:v>
                </c:pt>
              </c:strCache>
            </c:strRef>
          </c:tx>
          <c:spPr>
            <a:solidFill>
              <a:schemeClr val="accent4"/>
            </a:solidFill>
            <a:ln>
              <a:noFill/>
            </a:ln>
            <a:effectLst/>
          </c:spPr>
          <c:invertIfNegative val="0"/>
          <c:cat>
            <c:strRef>
              <c:f>List1!$C$6:$H$6</c:f>
              <c:strCache>
                <c:ptCount val="6"/>
                <c:pt idx="0">
                  <c:v>Commitment</c:v>
                </c:pt>
                <c:pt idx="1">
                  <c:v>Career</c:v>
                </c:pt>
                <c:pt idx="2">
                  <c:v>Success</c:v>
                </c:pt>
                <c:pt idx="3">
                  <c:v>Family</c:v>
                </c:pt>
                <c:pt idx="4">
                  <c:v>Social Responsibility/Value </c:v>
                </c:pt>
                <c:pt idx="5">
                  <c:v>Social Pleasure</c:v>
                </c:pt>
              </c:strCache>
            </c:strRef>
          </c:cat>
          <c:val>
            <c:numRef>
              <c:f>List1!$C$10:$H$10</c:f>
              <c:numCache>
                <c:formatCode>###0.0000</c:formatCode>
                <c:ptCount val="6"/>
                <c:pt idx="0">
                  <c:v>3.2736733287388047</c:v>
                </c:pt>
                <c:pt idx="1">
                  <c:v>3.6725181598062941</c:v>
                </c:pt>
                <c:pt idx="2">
                  <c:v>2.6028932355338226</c:v>
                </c:pt>
                <c:pt idx="3">
                  <c:v>3.0678593460826633</c:v>
                </c:pt>
                <c:pt idx="4">
                  <c:v>3.2302576891105574</c:v>
                </c:pt>
                <c:pt idx="5">
                  <c:v>3.4770946353224819</c:v>
                </c:pt>
              </c:numCache>
            </c:numRef>
          </c:val>
          <c:extLst>
            <c:ext xmlns:c16="http://schemas.microsoft.com/office/drawing/2014/chart" uri="{C3380CC4-5D6E-409C-BE32-E72D297353CC}">
              <c16:uniqueId val="{00000003-9275-4B7F-8944-02AE56B5073E}"/>
            </c:ext>
          </c:extLst>
        </c:ser>
        <c:ser>
          <c:idx val="4"/>
          <c:order val="4"/>
          <c:tx>
            <c:strRef>
              <c:f>List1!$B$11</c:f>
              <c:strCache>
                <c:ptCount val="1"/>
              </c:strCache>
            </c:strRef>
          </c:tx>
          <c:spPr>
            <a:solidFill>
              <a:schemeClr val="accent5"/>
            </a:solidFill>
            <a:ln>
              <a:noFill/>
            </a:ln>
            <a:effectLst/>
          </c:spPr>
          <c:invertIfNegative val="0"/>
          <c:cat>
            <c:strRef>
              <c:f>List1!$C$6:$H$6</c:f>
              <c:strCache>
                <c:ptCount val="6"/>
                <c:pt idx="0">
                  <c:v>Commitment</c:v>
                </c:pt>
                <c:pt idx="1">
                  <c:v>Career</c:v>
                </c:pt>
                <c:pt idx="2">
                  <c:v>Success</c:v>
                </c:pt>
                <c:pt idx="3">
                  <c:v>Family</c:v>
                </c:pt>
                <c:pt idx="4">
                  <c:v>Social Responsibility/Value </c:v>
                </c:pt>
                <c:pt idx="5">
                  <c:v>Social Pleasure</c:v>
                </c:pt>
              </c:strCache>
            </c:strRef>
          </c:cat>
          <c:val>
            <c:numRef>
              <c:f>List1!$C$11:$H$11</c:f>
              <c:numCache>
                <c:formatCode>###0.0000</c:formatCode>
                <c:ptCount val="6"/>
                <c:pt idx="0">
                  <c:v>0</c:v>
                </c:pt>
                <c:pt idx="1">
                  <c:v>0</c:v>
                </c:pt>
                <c:pt idx="2">
                  <c:v>0</c:v>
                </c:pt>
                <c:pt idx="3">
                  <c:v>0</c:v>
                </c:pt>
              </c:numCache>
            </c:numRef>
          </c:val>
          <c:extLst>
            <c:ext xmlns:c16="http://schemas.microsoft.com/office/drawing/2014/chart" uri="{C3380CC4-5D6E-409C-BE32-E72D297353CC}">
              <c16:uniqueId val="{00000004-9275-4B7F-8944-02AE56B5073E}"/>
            </c:ext>
          </c:extLst>
        </c:ser>
        <c:dLbls>
          <c:showLegendKey val="0"/>
          <c:showVal val="0"/>
          <c:showCatName val="0"/>
          <c:showSerName val="0"/>
          <c:showPercent val="0"/>
          <c:showBubbleSize val="0"/>
        </c:dLbls>
        <c:gapWidth val="219"/>
        <c:overlap val="-27"/>
        <c:axId val="493560048"/>
        <c:axId val="493564968"/>
      </c:barChart>
      <c:catAx>
        <c:axId val="493560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93564968"/>
        <c:crosses val="autoZero"/>
        <c:auto val="1"/>
        <c:lblAlgn val="ctr"/>
        <c:lblOffset val="100"/>
        <c:noMultiLvlLbl val="0"/>
      </c:catAx>
      <c:valAx>
        <c:axId val="493564968"/>
        <c:scaling>
          <c:orientation val="minMax"/>
          <c:min val="1"/>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cs-CZ"/>
          </a:p>
        </c:txPr>
        <c:crossAx val="493560048"/>
        <c:crosses val="autoZero"/>
        <c:crossBetween val="between"/>
      </c:valAx>
      <c:spPr>
        <a:noFill/>
        <a:ln>
          <a:noFill/>
        </a:ln>
        <a:effectLst/>
      </c:spPr>
    </c:plotArea>
    <c:legend>
      <c:legendPos val="b"/>
      <c:legendEntry>
        <c:idx val="4"/>
        <c:delete val="1"/>
      </c:legendEntry>
      <c:layout>
        <c:manualLayout>
          <c:xMode val="edge"/>
          <c:yMode val="edge"/>
          <c:x val="0.65090980940858123"/>
          <c:y val="4.1046114506711778E-2"/>
          <c:w val="0.25932837930134978"/>
          <c:h val="0.15622292498080662"/>
        </c:manualLayout>
      </c:layout>
      <c:overlay val="0"/>
      <c:spPr>
        <a:noFill/>
        <a:ln>
          <a:noFill/>
        </a:ln>
        <a:effectLst/>
      </c:spPr>
      <c:txPr>
        <a:bodyPr rot="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chart>
  <c:spPr>
    <a:noFill/>
    <a:ln>
      <a:noFill/>
    </a:ln>
    <a:effectLst/>
  </c:spPr>
  <c:txPr>
    <a:bodyPr/>
    <a:lstStyle/>
    <a:p>
      <a:pPr>
        <a:defRPr/>
      </a:pPr>
      <a:endParaRPr lang="cs-CZ"/>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692825896762905E-2"/>
          <c:y val="0.18560185185185185"/>
          <c:w val="0.85862729658792647"/>
          <c:h val="0.56412766112569257"/>
        </c:manualLayout>
      </c:layout>
      <c:barChart>
        <c:barDir val="col"/>
        <c:grouping val="clustered"/>
        <c:varyColors val="0"/>
        <c:ser>
          <c:idx val="0"/>
          <c:order val="0"/>
          <c:tx>
            <c:strRef>
              <c:f>List1!$B$7</c:f>
              <c:strCache>
                <c:ptCount val="1"/>
                <c:pt idx="0">
                  <c:v>1992</c:v>
                </c:pt>
              </c:strCache>
            </c:strRef>
          </c:tx>
          <c:spPr>
            <a:solidFill>
              <a:schemeClr val="accent1"/>
            </a:solidFill>
            <a:ln>
              <a:noFill/>
            </a:ln>
            <a:effectLst/>
          </c:spPr>
          <c:invertIfNegative val="0"/>
          <c:cat>
            <c:strRef>
              <c:f>List1!$C$6:$H$6</c:f>
              <c:strCache>
                <c:ptCount val="6"/>
                <c:pt idx="0">
                  <c:v>Commitment</c:v>
                </c:pt>
                <c:pt idx="1">
                  <c:v>Career</c:v>
                </c:pt>
                <c:pt idx="2">
                  <c:v>Success</c:v>
                </c:pt>
                <c:pt idx="3">
                  <c:v>Family</c:v>
                </c:pt>
                <c:pt idx="4">
                  <c:v>Social Responsibility/Value </c:v>
                </c:pt>
                <c:pt idx="5">
                  <c:v>Social Pleasure</c:v>
                </c:pt>
              </c:strCache>
            </c:strRef>
          </c:cat>
          <c:val>
            <c:numRef>
              <c:f>List1!$C$7:$H$7</c:f>
              <c:numCache>
                <c:formatCode>###0.0000</c:formatCode>
                <c:ptCount val="6"/>
                <c:pt idx="0">
                  <c:v>3.0799054373522461</c:v>
                </c:pt>
                <c:pt idx="1">
                  <c:v>3.7174796747967487</c:v>
                </c:pt>
                <c:pt idx="2">
                  <c:v>2.6747967479674779</c:v>
                </c:pt>
                <c:pt idx="3">
                  <c:v>3.308467741935484</c:v>
                </c:pt>
                <c:pt idx="4">
                  <c:v>3.3009446693657218</c:v>
                </c:pt>
                <c:pt idx="5">
                  <c:v>3.2408906882591104</c:v>
                </c:pt>
              </c:numCache>
            </c:numRef>
          </c:val>
          <c:extLst>
            <c:ext xmlns:c16="http://schemas.microsoft.com/office/drawing/2014/chart" uri="{C3380CC4-5D6E-409C-BE32-E72D297353CC}">
              <c16:uniqueId val="{00000000-9275-4B7F-8944-02AE56B5073E}"/>
            </c:ext>
          </c:extLst>
        </c:ser>
        <c:ser>
          <c:idx val="1"/>
          <c:order val="1"/>
          <c:tx>
            <c:strRef>
              <c:f>List1!$B$8</c:f>
              <c:strCache>
                <c:ptCount val="1"/>
                <c:pt idx="0">
                  <c:v>2001</c:v>
                </c:pt>
              </c:strCache>
            </c:strRef>
          </c:tx>
          <c:spPr>
            <a:solidFill>
              <a:schemeClr val="accent2"/>
            </a:solidFill>
            <a:ln>
              <a:noFill/>
            </a:ln>
            <a:effectLst/>
          </c:spPr>
          <c:invertIfNegative val="0"/>
          <c:cat>
            <c:strRef>
              <c:f>List1!$C$6:$H$6</c:f>
              <c:strCache>
                <c:ptCount val="6"/>
                <c:pt idx="0">
                  <c:v>Commitment</c:v>
                </c:pt>
                <c:pt idx="1">
                  <c:v>Career</c:v>
                </c:pt>
                <c:pt idx="2">
                  <c:v>Success</c:v>
                </c:pt>
                <c:pt idx="3">
                  <c:v>Family</c:v>
                </c:pt>
                <c:pt idx="4">
                  <c:v>Social Responsibility/Value </c:v>
                </c:pt>
                <c:pt idx="5">
                  <c:v>Social Pleasure</c:v>
                </c:pt>
              </c:strCache>
            </c:strRef>
          </c:cat>
          <c:val>
            <c:numRef>
              <c:f>List1!$C$8:$H$8</c:f>
              <c:numCache>
                <c:formatCode>###0.0000</c:formatCode>
                <c:ptCount val="6"/>
                <c:pt idx="0">
                  <c:v>3.3093947606142757</c:v>
                </c:pt>
                <c:pt idx="1">
                  <c:v>3.7805755395683471</c:v>
                </c:pt>
                <c:pt idx="2">
                  <c:v>2.8231046931407957</c:v>
                </c:pt>
                <c:pt idx="3">
                  <c:v>3.2509025270758136</c:v>
                </c:pt>
                <c:pt idx="4">
                  <c:v>3.1546762589928048</c:v>
                </c:pt>
                <c:pt idx="5">
                  <c:v>3.4262589928057547</c:v>
                </c:pt>
              </c:numCache>
            </c:numRef>
          </c:val>
          <c:extLst>
            <c:ext xmlns:c16="http://schemas.microsoft.com/office/drawing/2014/chart" uri="{C3380CC4-5D6E-409C-BE32-E72D297353CC}">
              <c16:uniqueId val="{00000001-9275-4B7F-8944-02AE56B5073E}"/>
            </c:ext>
          </c:extLst>
        </c:ser>
        <c:ser>
          <c:idx val="2"/>
          <c:order val="2"/>
          <c:tx>
            <c:strRef>
              <c:f>List1!$B$9</c:f>
              <c:strCache>
                <c:ptCount val="1"/>
                <c:pt idx="0">
                  <c:v>2011</c:v>
                </c:pt>
              </c:strCache>
            </c:strRef>
          </c:tx>
          <c:spPr>
            <a:solidFill>
              <a:schemeClr val="accent3"/>
            </a:solidFill>
            <a:ln>
              <a:noFill/>
            </a:ln>
            <a:effectLst/>
          </c:spPr>
          <c:invertIfNegative val="0"/>
          <c:cat>
            <c:strRef>
              <c:f>List1!$C$6:$H$6</c:f>
              <c:strCache>
                <c:ptCount val="6"/>
                <c:pt idx="0">
                  <c:v>Commitment</c:v>
                </c:pt>
                <c:pt idx="1">
                  <c:v>Career</c:v>
                </c:pt>
                <c:pt idx="2">
                  <c:v>Success</c:v>
                </c:pt>
                <c:pt idx="3">
                  <c:v>Family</c:v>
                </c:pt>
                <c:pt idx="4">
                  <c:v>Social Responsibility/Value </c:v>
                </c:pt>
                <c:pt idx="5">
                  <c:v>Social Pleasure</c:v>
                </c:pt>
              </c:strCache>
            </c:strRef>
          </c:cat>
          <c:val>
            <c:numRef>
              <c:f>List1!$C$9:$H$9</c:f>
              <c:numCache>
                <c:formatCode>###0.0000</c:formatCode>
                <c:ptCount val="6"/>
                <c:pt idx="0">
                  <c:v>3.339884393063584</c:v>
                </c:pt>
                <c:pt idx="1">
                  <c:v>3.7833333333333328</c:v>
                </c:pt>
                <c:pt idx="2">
                  <c:v>2.8461538461538476</c:v>
                </c:pt>
                <c:pt idx="3">
                  <c:v>3.0296610169491514</c:v>
                </c:pt>
                <c:pt idx="4">
                  <c:v>3.0698324022346384</c:v>
                </c:pt>
                <c:pt idx="5">
                  <c:v>3.5280112044817922</c:v>
                </c:pt>
              </c:numCache>
            </c:numRef>
          </c:val>
          <c:extLst>
            <c:ext xmlns:c16="http://schemas.microsoft.com/office/drawing/2014/chart" uri="{C3380CC4-5D6E-409C-BE32-E72D297353CC}">
              <c16:uniqueId val="{00000002-9275-4B7F-8944-02AE56B5073E}"/>
            </c:ext>
          </c:extLst>
        </c:ser>
        <c:ser>
          <c:idx val="3"/>
          <c:order val="3"/>
          <c:tx>
            <c:strRef>
              <c:f>List1!$B$10</c:f>
              <c:strCache>
                <c:ptCount val="1"/>
                <c:pt idx="0">
                  <c:v>2019</c:v>
                </c:pt>
              </c:strCache>
            </c:strRef>
          </c:tx>
          <c:spPr>
            <a:solidFill>
              <a:schemeClr val="accent4"/>
            </a:solidFill>
            <a:ln>
              <a:noFill/>
            </a:ln>
            <a:effectLst/>
          </c:spPr>
          <c:invertIfNegative val="0"/>
          <c:cat>
            <c:strRef>
              <c:f>List1!$C$6:$H$6</c:f>
              <c:strCache>
                <c:ptCount val="6"/>
                <c:pt idx="0">
                  <c:v>Commitment</c:v>
                </c:pt>
                <c:pt idx="1">
                  <c:v>Career</c:v>
                </c:pt>
                <c:pt idx="2">
                  <c:v>Success</c:v>
                </c:pt>
                <c:pt idx="3">
                  <c:v>Family</c:v>
                </c:pt>
                <c:pt idx="4">
                  <c:v>Social Responsibility/Value </c:v>
                </c:pt>
                <c:pt idx="5">
                  <c:v>Social Pleasure</c:v>
                </c:pt>
              </c:strCache>
            </c:strRef>
          </c:cat>
          <c:val>
            <c:numRef>
              <c:f>List1!$C$10:$H$10</c:f>
              <c:numCache>
                <c:formatCode>###0.0000</c:formatCode>
                <c:ptCount val="6"/>
                <c:pt idx="0">
                  <c:v>3.2736733287388047</c:v>
                </c:pt>
                <c:pt idx="1">
                  <c:v>3.6725181598062941</c:v>
                </c:pt>
                <c:pt idx="2">
                  <c:v>2.6028932355338226</c:v>
                </c:pt>
                <c:pt idx="3">
                  <c:v>3.0678593460826633</c:v>
                </c:pt>
                <c:pt idx="4">
                  <c:v>3.2302576891105574</c:v>
                </c:pt>
                <c:pt idx="5">
                  <c:v>3.4770946353224819</c:v>
                </c:pt>
              </c:numCache>
            </c:numRef>
          </c:val>
          <c:extLst>
            <c:ext xmlns:c16="http://schemas.microsoft.com/office/drawing/2014/chart" uri="{C3380CC4-5D6E-409C-BE32-E72D297353CC}">
              <c16:uniqueId val="{00000003-9275-4B7F-8944-02AE56B5073E}"/>
            </c:ext>
          </c:extLst>
        </c:ser>
        <c:ser>
          <c:idx val="4"/>
          <c:order val="4"/>
          <c:tx>
            <c:strRef>
              <c:f>List1!$B$11</c:f>
              <c:strCache>
                <c:ptCount val="1"/>
              </c:strCache>
            </c:strRef>
          </c:tx>
          <c:spPr>
            <a:solidFill>
              <a:schemeClr val="accent5"/>
            </a:solidFill>
            <a:ln>
              <a:noFill/>
            </a:ln>
            <a:effectLst/>
          </c:spPr>
          <c:invertIfNegative val="0"/>
          <c:cat>
            <c:strRef>
              <c:f>List1!$C$6:$H$6</c:f>
              <c:strCache>
                <c:ptCount val="6"/>
                <c:pt idx="0">
                  <c:v>Commitment</c:v>
                </c:pt>
                <c:pt idx="1">
                  <c:v>Career</c:v>
                </c:pt>
                <c:pt idx="2">
                  <c:v>Success</c:v>
                </c:pt>
                <c:pt idx="3">
                  <c:v>Family</c:v>
                </c:pt>
                <c:pt idx="4">
                  <c:v>Social Responsibility/Value </c:v>
                </c:pt>
                <c:pt idx="5">
                  <c:v>Social Pleasure</c:v>
                </c:pt>
              </c:strCache>
            </c:strRef>
          </c:cat>
          <c:val>
            <c:numRef>
              <c:f>List1!$C$11:$H$11</c:f>
              <c:numCache>
                <c:formatCode>###0.0000</c:formatCode>
                <c:ptCount val="6"/>
                <c:pt idx="0">
                  <c:v>0</c:v>
                </c:pt>
                <c:pt idx="1">
                  <c:v>0</c:v>
                </c:pt>
                <c:pt idx="2">
                  <c:v>0</c:v>
                </c:pt>
                <c:pt idx="3">
                  <c:v>0</c:v>
                </c:pt>
              </c:numCache>
            </c:numRef>
          </c:val>
          <c:extLst>
            <c:ext xmlns:c16="http://schemas.microsoft.com/office/drawing/2014/chart" uri="{C3380CC4-5D6E-409C-BE32-E72D297353CC}">
              <c16:uniqueId val="{00000004-9275-4B7F-8944-02AE56B5073E}"/>
            </c:ext>
          </c:extLst>
        </c:ser>
        <c:dLbls>
          <c:showLegendKey val="0"/>
          <c:showVal val="0"/>
          <c:showCatName val="0"/>
          <c:showSerName val="0"/>
          <c:showPercent val="0"/>
          <c:showBubbleSize val="0"/>
        </c:dLbls>
        <c:gapWidth val="219"/>
        <c:overlap val="-27"/>
        <c:axId val="493560048"/>
        <c:axId val="493564968"/>
      </c:barChart>
      <c:catAx>
        <c:axId val="493560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93564968"/>
        <c:crosses val="autoZero"/>
        <c:auto val="1"/>
        <c:lblAlgn val="ctr"/>
        <c:lblOffset val="100"/>
        <c:noMultiLvlLbl val="0"/>
      </c:catAx>
      <c:valAx>
        <c:axId val="493564968"/>
        <c:scaling>
          <c:orientation val="minMax"/>
          <c:min val="1"/>
        </c:scaling>
        <c:delete val="0"/>
        <c:axPos val="l"/>
        <c:majorGridlines>
          <c:spPr>
            <a:ln w="9525" cap="flat" cmpd="sng" algn="ctr">
              <a:solidFill>
                <a:schemeClr val="tx1">
                  <a:lumMod val="15000"/>
                  <a:lumOff val="85000"/>
                </a:schemeClr>
              </a:solidFill>
              <a:round/>
            </a:ln>
            <a:effectLst/>
          </c:spPr>
        </c:majorGridlines>
        <c:numFmt formatCode="###0.0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93560048"/>
        <c:crosses val="autoZero"/>
        <c:crossBetween val="between"/>
      </c:valAx>
      <c:spPr>
        <a:noFill/>
        <a:ln>
          <a:noFill/>
        </a:ln>
        <a:effectLst/>
      </c:spPr>
    </c:plotArea>
    <c:legend>
      <c:legendPos val="b"/>
      <c:legendEntry>
        <c:idx val="4"/>
        <c:delete val="1"/>
      </c:legendEntry>
      <c:layout>
        <c:manualLayout>
          <c:xMode val="edge"/>
          <c:yMode val="edge"/>
          <c:x val="0.65090980940858123"/>
          <c:y val="4.1046114506711778E-2"/>
          <c:w val="0.25932837930134978"/>
          <c:h val="0.15622292498080662"/>
        </c:manualLayout>
      </c:layout>
      <c:overlay val="0"/>
      <c:spPr>
        <a:noFill/>
        <a:ln>
          <a:noFill/>
        </a:ln>
        <a:effectLst/>
      </c:spPr>
      <c:txPr>
        <a:bodyPr rot="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chart>
  <c:spPr>
    <a:noFill/>
    <a:ln>
      <a:noFill/>
    </a:ln>
    <a:effectLst/>
  </c:spPr>
  <c:txPr>
    <a:bodyPr/>
    <a:lstStyle/>
    <a:p>
      <a:pPr>
        <a:defRPr/>
      </a:pPr>
      <a:endParaRPr lang="cs-CZ"/>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23405853616331E-2"/>
          <c:y val="1.7379589876061887E-2"/>
          <c:w val="0.94637574457917251"/>
          <c:h val="0.69690249391072789"/>
        </c:manualLayout>
      </c:layout>
      <c:barChart>
        <c:barDir val="col"/>
        <c:grouping val="clustered"/>
        <c:varyColors val="0"/>
        <c:ser>
          <c:idx val="0"/>
          <c:order val="0"/>
          <c:tx>
            <c:strRef>
              <c:f>List1!$I$7</c:f>
              <c:strCache>
                <c:ptCount val="1"/>
                <c:pt idx="0">
                  <c:v>1992</c:v>
                </c:pt>
              </c:strCache>
            </c:strRef>
          </c:tx>
          <c:spPr>
            <a:solidFill>
              <a:schemeClr val="accent1"/>
            </a:solidFill>
            <a:ln>
              <a:noFill/>
            </a:ln>
            <a:effectLst/>
          </c:spPr>
          <c:invertIfNegative val="0"/>
          <c:cat>
            <c:multiLvlStrRef>
              <c:f>List1!$J$5:$Q$6</c:f>
              <c:multiLvlStrCache>
                <c:ptCount val="8"/>
                <c:lvl>
                  <c:pt idx="0">
                    <c:v>girls</c:v>
                  </c:pt>
                  <c:pt idx="1">
                    <c:v>boys</c:v>
                  </c:pt>
                  <c:pt idx="2">
                    <c:v>girls</c:v>
                  </c:pt>
                  <c:pt idx="3">
                    <c:v>boys</c:v>
                  </c:pt>
                  <c:pt idx="4">
                    <c:v>girls</c:v>
                  </c:pt>
                  <c:pt idx="5">
                    <c:v>boys</c:v>
                  </c:pt>
                  <c:pt idx="6">
                    <c:v>girls</c:v>
                  </c:pt>
                  <c:pt idx="7">
                    <c:v>boys</c:v>
                  </c:pt>
                </c:lvl>
                <c:lvl>
                  <c:pt idx="0">
                    <c:v>Emotional</c:v>
                  </c:pt>
                  <c:pt idx="2">
                    <c:v>Rational</c:v>
                  </c:pt>
                  <c:pt idx="4">
                    <c:v>Social</c:v>
                  </c:pt>
                  <c:pt idx="6">
                    <c:v>Effort</c:v>
                  </c:pt>
                </c:lvl>
              </c:multiLvlStrCache>
            </c:multiLvlStrRef>
          </c:cat>
          <c:val>
            <c:numRef>
              <c:f>List1!$J$7:$Q$7</c:f>
              <c:numCache>
                <c:formatCode>###0.00</c:formatCode>
                <c:ptCount val="8"/>
                <c:pt idx="0">
                  <c:v>2.1559633027522902</c:v>
                </c:pt>
                <c:pt idx="1">
                  <c:v>1.77519379844961</c:v>
                </c:pt>
                <c:pt idx="2">
                  <c:v>2.8230088495575223</c:v>
                </c:pt>
                <c:pt idx="3">
                  <c:v>2.7274436090225556</c:v>
                </c:pt>
                <c:pt idx="4">
                  <c:v>2.17578125</c:v>
                </c:pt>
                <c:pt idx="5">
                  <c:v>1.9494382022471906</c:v>
                </c:pt>
                <c:pt idx="6">
                  <c:v>3.0154867256637163</c:v>
                </c:pt>
                <c:pt idx="7">
                  <c:v>3.0267175572519083</c:v>
                </c:pt>
              </c:numCache>
            </c:numRef>
          </c:val>
          <c:extLst>
            <c:ext xmlns:c16="http://schemas.microsoft.com/office/drawing/2014/chart" uri="{C3380CC4-5D6E-409C-BE32-E72D297353CC}">
              <c16:uniqueId val="{00000000-7F3D-4CFF-9D3E-561831C86DEB}"/>
            </c:ext>
          </c:extLst>
        </c:ser>
        <c:ser>
          <c:idx val="1"/>
          <c:order val="1"/>
          <c:tx>
            <c:strRef>
              <c:f>List1!$I$8</c:f>
              <c:strCache>
                <c:ptCount val="1"/>
                <c:pt idx="0">
                  <c:v>2001</c:v>
                </c:pt>
              </c:strCache>
            </c:strRef>
          </c:tx>
          <c:spPr>
            <a:solidFill>
              <a:schemeClr val="accent2"/>
            </a:solidFill>
            <a:ln>
              <a:noFill/>
            </a:ln>
            <a:effectLst/>
          </c:spPr>
          <c:invertIfNegative val="0"/>
          <c:cat>
            <c:multiLvlStrRef>
              <c:f>List1!$J$5:$Q$6</c:f>
              <c:multiLvlStrCache>
                <c:ptCount val="8"/>
                <c:lvl>
                  <c:pt idx="0">
                    <c:v>girls</c:v>
                  </c:pt>
                  <c:pt idx="1">
                    <c:v>boys</c:v>
                  </c:pt>
                  <c:pt idx="2">
                    <c:v>girls</c:v>
                  </c:pt>
                  <c:pt idx="3">
                    <c:v>boys</c:v>
                  </c:pt>
                  <c:pt idx="4">
                    <c:v>girls</c:v>
                  </c:pt>
                  <c:pt idx="5">
                    <c:v>boys</c:v>
                  </c:pt>
                  <c:pt idx="6">
                    <c:v>girls</c:v>
                  </c:pt>
                  <c:pt idx="7">
                    <c:v>boys</c:v>
                  </c:pt>
                </c:lvl>
                <c:lvl>
                  <c:pt idx="0">
                    <c:v>Emotional</c:v>
                  </c:pt>
                  <c:pt idx="2">
                    <c:v>Rational</c:v>
                  </c:pt>
                  <c:pt idx="4">
                    <c:v>Social</c:v>
                  </c:pt>
                  <c:pt idx="6">
                    <c:v>Effort</c:v>
                  </c:pt>
                </c:lvl>
              </c:multiLvlStrCache>
            </c:multiLvlStrRef>
          </c:cat>
          <c:val>
            <c:numRef>
              <c:f>List1!$J$8:$Q$8</c:f>
              <c:numCache>
                <c:formatCode>###0.00</c:formatCode>
                <c:ptCount val="8"/>
                <c:pt idx="0">
                  <c:v>2.1825503355704696</c:v>
                </c:pt>
                <c:pt idx="1">
                  <c:v>1.7416666666666663</c:v>
                </c:pt>
                <c:pt idx="2">
                  <c:v>2.8576158940397351</c:v>
                </c:pt>
                <c:pt idx="3">
                  <c:v>2.7229166666666664</c:v>
                </c:pt>
                <c:pt idx="4">
                  <c:v>2.3827160493827155</c:v>
                </c:pt>
                <c:pt idx="5">
                  <c:v>1.9954545454545463</c:v>
                </c:pt>
                <c:pt idx="6">
                  <c:v>3.0399999999999996</c:v>
                </c:pt>
                <c:pt idx="7">
                  <c:v>2.8553719008264467</c:v>
                </c:pt>
              </c:numCache>
            </c:numRef>
          </c:val>
          <c:extLst>
            <c:ext xmlns:c16="http://schemas.microsoft.com/office/drawing/2014/chart" uri="{C3380CC4-5D6E-409C-BE32-E72D297353CC}">
              <c16:uniqueId val="{00000001-7F3D-4CFF-9D3E-561831C86DEB}"/>
            </c:ext>
          </c:extLst>
        </c:ser>
        <c:ser>
          <c:idx val="2"/>
          <c:order val="2"/>
          <c:tx>
            <c:strRef>
              <c:f>List1!$I$9</c:f>
              <c:strCache>
                <c:ptCount val="1"/>
                <c:pt idx="0">
                  <c:v>2011</c:v>
                </c:pt>
              </c:strCache>
            </c:strRef>
          </c:tx>
          <c:spPr>
            <a:solidFill>
              <a:schemeClr val="accent3"/>
            </a:solidFill>
            <a:ln>
              <a:noFill/>
            </a:ln>
            <a:effectLst/>
          </c:spPr>
          <c:invertIfNegative val="0"/>
          <c:cat>
            <c:multiLvlStrRef>
              <c:f>List1!$J$5:$Q$6</c:f>
              <c:multiLvlStrCache>
                <c:ptCount val="8"/>
                <c:lvl>
                  <c:pt idx="0">
                    <c:v>girls</c:v>
                  </c:pt>
                  <c:pt idx="1">
                    <c:v>boys</c:v>
                  </c:pt>
                  <c:pt idx="2">
                    <c:v>girls</c:v>
                  </c:pt>
                  <c:pt idx="3">
                    <c:v>boys</c:v>
                  </c:pt>
                  <c:pt idx="4">
                    <c:v>girls</c:v>
                  </c:pt>
                  <c:pt idx="5">
                    <c:v>boys</c:v>
                  </c:pt>
                  <c:pt idx="6">
                    <c:v>girls</c:v>
                  </c:pt>
                  <c:pt idx="7">
                    <c:v>boys</c:v>
                  </c:pt>
                </c:lvl>
                <c:lvl>
                  <c:pt idx="0">
                    <c:v>Emotional</c:v>
                  </c:pt>
                  <c:pt idx="2">
                    <c:v>Rational</c:v>
                  </c:pt>
                  <c:pt idx="4">
                    <c:v>Social</c:v>
                  </c:pt>
                  <c:pt idx="6">
                    <c:v>Effort</c:v>
                  </c:pt>
                </c:lvl>
              </c:multiLvlStrCache>
            </c:multiLvlStrRef>
          </c:cat>
          <c:val>
            <c:numRef>
              <c:f>List1!$J$9:$Q$9</c:f>
              <c:numCache>
                <c:formatCode>###0.00</c:formatCode>
                <c:ptCount val="8"/>
                <c:pt idx="0">
                  <c:v>2.3623529411764719</c:v>
                </c:pt>
                <c:pt idx="1">
                  <c:v>1.8021164021164013</c:v>
                </c:pt>
                <c:pt idx="2">
                  <c:v>2.7220588235294119</c:v>
                </c:pt>
                <c:pt idx="3">
                  <c:v>2.7273936170212765</c:v>
                </c:pt>
                <c:pt idx="4">
                  <c:v>2.4416666666666655</c:v>
                </c:pt>
                <c:pt idx="5">
                  <c:v>2.0762711864406782</c:v>
                </c:pt>
                <c:pt idx="6">
                  <c:v>2.87205882352941</c:v>
                </c:pt>
                <c:pt idx="7">
                  <c:v>2.7606951871657741</c:v>
                </c:pt>
              </c:numCache>
            </c:numRef>
          </c:val>
          <c:extLst>
            <c:ext xmlns:c16="http://schemas.microsoft.com/office/drawing/2014/chart" uri="{C3380CC4-5D6E-409C-BE32-E72D297353CC}">
              <c16:uniqueId val="{00000002-7F3D-4CFF-9D3E-561831C86DEB}"/>
            </c:ext>
          </c:extLst>
        </c:ser>
        <c:ser>
          <c:idx val="3"/>
          <c:order val="3"/>
          <c:tx>
            <c:strRef>
              <c:f>List1!$I$10</c:f>
              <c:strCache>
                <c:ptCount val="1"/>
                <c:pt idx="0">
                  <c:v>2019</c:v>
                </c:pt>
              </c:strCache>
            </c:strRef>
          </c:tx>
          <c:spPr>
            <a:solidFill>
              <a:schemeClr val="accent4"/>
            </a:solidFill>
            <a:ln>
              <a:noFill/>
            </a:ln>
            <a:effectLst/>
          </c:spPr>
          <c:invertIfNegative val="0"/>
          <c:cat>
            <c:multiLvlStrRef>
              <c:f>List1!$J$5:$Q$6</c:f>
              <c:multiLvlStrCache>
                <c:ptCount val="8"/>
                <c:lvl>
                  <c:pt idx="0">
                    <c:v>girls</c:v>
                  </c:pt>
                  <c:pt idx="1">
                    <c:v>boys</c:v>
                  </c:pt>
                  <c:pt idx="2">
                    <c:v>girls</c:v>
                  </c:pt>
                  <c:pt idx="3">
                    <c:v>boys</c:v>
                  </c:pt>
                  <c:pt idx="4">
                    <c:v>girls</c:v>
                  </c:pt>
                  <c:pt idx="5">
                    <c:v>boys</c:v>
                  </c:pt>
                  <c:pt idx="6">
                    <c:v>girls</c:v>
                  </c:pt>
                  <c:pt idx="7">
                    <c:v>boys</c:v>
                  </c:pt>
                </c:lvl>
                <c:lvl>
                  <c:pt idx="0">
                    <c:v>Emotional</c:v>
                  </c:pt>
                  <c:pt idx="2">
                    <c:v>Rational</c:v>
                  </c:pt>
                  <c:pt idx="4">
                    <c:v>Social</c:v>
                  </c:pt>
                  <c:pt idx="6">
                    <c:v>Effort</c:v>
                  </c:pt>
                </c:lvl>
              </c:multiLvlStrCache>
            </c:multiLvlStrRef>
          </c:cat>
          <c:val>
            <c:numRef>
              <c:f>List1!$J$10:$Q$10</c:f>
              <c:numCache>
                <c:formatCode>###0.00</c:formatCode>
                <c:ptCount val="8"/>
                <c:pt idx="0">
                  <c:v>2.5498364231188675</c:v>
                </c:pt>
                <c:pt idx="1">
                  <c:v>2.0084179970972436</c:v>
                </c:pt>
                <c:pt idx="2">
                  <c:v>2.728956228956231</c:v>
                </c:pt>
                <c:pt idx="3">
                  <c:v>2.7601351351351369</c:v>
                </c:pt>
                <c:pt idx="4">
                  <c:v>2.2903846153846135</c:v>
                </c:pt>
                <c:pt idx="5">
                  <c:v>2.1557610241820742</c:v>
                </c:pt>
                <c:pt idx="6">
                  <c:v>2.9670119956379497</c:v>
                </c:pt>
                <c:pt idx="7">
                  <c:v>2.8753633720930241</c:v>
                </c:pt>
              </c:numCache>
            </c:numRef>
          </c:val>
          <c:extLst>
            <c:ext xmlns:c16="http://schemas.microsoft.com/office/drawing/2014/chart" uri="{C3380CC4-5D6E-409C-BE32-E72D297353CC}">
              <c16:uniqueId val="{00000003-7F3D-4CFF-9D3E-561831C86DEB}"/>
            </c:ext>
          </c:extLst>
        </c:ser>
        <c:dLbls>
          <c:showLegendKey val="0"/>
          <c:showVal val="0"/>
          <c:showCatName val="0"/>
          <c:showSerName val="0"/>
          <c:showPercent val="0"/>
          <c:showBubbleSize val="0"/>
        </c:dLbls>
        <c:gapWidth val="219"/>
        <c:overlap val="-27"/>
        <c:axId val="428756928"/>
        <c:axId val="428757584"/>
      </c:barChart>
      <c:catAx>
        <c:axId val="4287569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cs-CZ"/>
          </a:p>
        </c:txPr>
        <c:crossAx val="428757584"/>
        <c:crosses val="autoZero"/>
        <c:auto val="1"/>
        <c:lblAlgn val="ctr"/>
        <c:lblOffset val="100"/>
        <c:noMultiLvlLbl val="0"/>
      </c:catAx>
      <c:valAx>
        <c:axId val="428757584"/>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28756928"/>
        <c:crosses val="autoZero"/>
        <c:crossBetween val="between"/>
      </c:valAx>
      <c:spPr>
        <a:noFill/>
        <a:ln>
          <a:noFill/>
        </a:ln>
        <a:effectLst/>
      </c:spPr>
    </c:plotArea>
    <c:legend>
      <c:legendPos val="b"/>
      <c:layout>
        <c:manualLayout>
          <c:xMode val="edge"/>
          <c:yMode val="edge"/>
          <c:x val="0.53529617603786239"/>
          <c:y val="0"/>
          <c:w val="0.17330485809482341"/>
          <c:h val="0.12617400369143433"/>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chart>
  <c:spPr>
    <a:noFill/>
    <a:ln>
      <a:noFill/>
    </a:ln>
    <a:effectLst/>
  </c:spPr>
  <c:txPr>
    <a:bodyPr/>
    <a:lstStyle/>
    <a:p>
      <a:pPr>
        <a:defRPr/>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0.17165</cdr:x>
      <cdr:y>0.20905</cdr:y>
    </cdr:from>
    <cdr:to>
      <cdr:x>0.24494</cdr:x>
      <cdr:y>0.27769</cdr:y>
    </cdr:to>
    <cdr:cxnSp macro="">
      <cdr:nvCxnSpPr>
        <cdr:cNvPr id="3" name="Přímá spojnice se šipkou 2">
          <a:extLst xmlns:a="http://schemas.openxmlformats.org/drawingml/2006/main">
            <a:ext uri="{FF2B5EF4-FFF2-40B4-BE49-F238E27FC236}">
              <a16:creationId xmlns:a16="http://schemas.microsoft.com/office/drawing/2014/main" id="{C0CBA5E5-E5C6-419A-8964-67CDE954CD29}"/>
            </a:ext>
          </a:extLst>
        </cdr:cNvPr>
        <cdr:cNvCxnSpPr/>
      </cdr:nvCxnSpPr>
      <cdr:spPr>
        <a:xfrm xmlns:a="http://schemas.openxmlformats.org/drawingml/2006/main" flipV="1">
          <a:off x="1695450" y="1276351"/>
          <a:ext cx="723900" cy="419100"/>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0.27724</cdr:x>
      <cdr:y>0.26209</cdr:y>
    </cdr:from>
    <cdr:to>
      <cdr:x>0.35342</cdr:x>
      <cdr:y>0.28237</cdr:y>
    </cdr:to>
    <cdr:cxnSp macro="">
      <cdr:nvCxnSpPr>
        <cdr:cNvPr id="5" name="Přímá spojnice se šipkou 4">
          <a:extLst xmlns:a="http://schemas.openxmlformats.org/drawingml/2006/main">
            <a:ext uri="{FF2B5EF4-FFF2-40B4-BE49-F238E27FC236}">
              <a16:creationId xmlns:a16="http://schemas.microsoft.com/office/drawing/2014/main" id="{71DD99D0-798A-46E7-B97D-B966C62F281D}"/>
            </a:ext>
          </a:extLst>
        </cdr:cNvPr>
        <cdr:cNvCxnSpPr/>
      </cdr:nvCxnSpPr>
      <cdr:spPr>
        <a:xfrm xmlns:a="http://schemas.openxmlformats.org/drawingml/2006/main" flipV="1">
          <a:off x="2738437" y="1600201"/>
          <a:ext cx="752475" cy="123826"/>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0.3891</cdr:x>
      <cdr:y>0.18487</cdr:y>
    </cdr:from>
    <cdr:to>
      <cdr:x>0.47011</cdr:x>
      <cdr:y>0.24025</cdr:y>
    </cdr:to>
    <cdr:cxnSp macro="">
      <cdr:nvCxnSpPr>
        <cdr:cNvPr id="7" name="Přímá spojnice se šipkou 6">
          <a:extLst xmlns:a="http://schemas.openxmlformats.org/drawingml/2006/main">
            <a:ext uri="{FF2B5EF4-FFF2-40B4-BE49-F238E27FC236}">
              <a16:creationId xmlns:a16="http://schemas.microsoft.com/office/drawing/2014/main" id="{386823C1-418B-44C6-A022-05A92BB263AE}"/>
            </a:ext>
          </a:extLst>
        </cdr:cNvPr>
        <cdr:cNvCxnSpPr/>
      </cdr:nvCxnSpPr>
      <cdr:spPr>
        <a:xfrm xmlns:a="http://schemas.openxmlformats.org/drawingml/2006/main">
          <a:off x="3843337" y="1128714"/>
          <a:ext cx="800100" cy="338137"/>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0.47686</cdr:x>
      <cdr:y>0.30733</cdr:y>
    </cdr:from>
    <cdr:to>
      <cdr:x>0.57618</cdr:x>
      <cdr:y>0.30733</cdr:y>
    </cdr:to>
    <cdr:cxnSp macro="">
      <cdr:nvCxnSpPr>
        <cdr:cNvPr id="10" name="Přímá spojnice se šipkou 9">
          <a:extLst xmlns:a="http://schemas.openxmlformats.org/drawingml/2006/main">
            <a:ext uri="{FF2B5EF4-FFF2-40B4-BE49-F238E27FC236}">
              <a16:creationId xmlns:a16="http://schemas.microsoft.com/office/drawing/2014/main" id="{3FAE5378-1AEC-4517-94D4-9DC4FC769136}"/>
            </a:ext>
          </a:extLst>
        </cdr:cNvPr>
        <cdr:cNvCxnSpPr/>
      </cdr:nvCxnSpPr>
      <cdr:spPr>
        <a:xfrm xmlns:a="http://schemas.openxmlformats.org/drawingml/2006/main">
          <a:off x="4710112" y="1876426"/>
          <a:ext cx="981075" cy="0"/>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0.58968</cdr:x>
      <cdr:y>0.44618</cdr:y>
    </cdr:from>
    <cdr:to>
      <cdr:x>0.67358</cdr:x>
      <cdr:y>0.53822</cdr:y>
    </cdr:to>
    <cdr:cxnSp macro="">
      <cdr:nvCxnSpPr>
        <cdr:cNvPr id="13" name="Přímá spojnice se šipkou 12">
          <a:extLst xmlns:a="http://schemas.openxmlformats.org/drawingml/2006/main">
            <a:ext uri="{FF2B5EF4-FFF2-40B4-BE49-F238E27FC236}">
              <a16:creationId xmlns:a16="http://schemas.microsoft.com/office/drawing/2014/main" id="{73F4E2F8-EFC2-41B8-AFC8-354D23F8B570}"/>
            </a:ext>
          </a:extLst>
        </cdr:cNvPr>
        <cdr:cNvCxnSpPr/>
      </cdr:nvCxnSpPr>
      <cdr:spPr>
        <a:xfrm xmlns:a="http://schemas.openxmlformats.org/drawingml/2006/main">
          <a:off x="5824537" y="2724151"/>
          <a:ext cx="828675" cy="561975"/>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0.6919</cdr:x>
      <cdr:y>0.30889</cdr:y>
    </cdr:from>
    <cdr:to>
      <cdr:x>0.78833</cdr:x>
      <cdr:y>0.36505</cdr:y>
    </cdr:to>
    <cdr:cxnSp macro="">
      <cdr:nvCxnSpPr>
        <cdr:cNvPr id="15" name="Přímá spojnice se šipkou 14">
          <a:extLst xmlns:a="http://schemas.openxmlformats.org/drawingml/2006/main">
            <a:ext uri="{FF2B5EF4-FFF2-40B4-BE49-F238E27FC236}">
              <a16:creationId xmlns:a16="http://schemas.microsoft.com/office/drawing/2014/main" id="{5C740BD8-566D-443E-BF2E-B64B393449C4}"/>
            </a:ext>
          </a:extLst>
        </cdr:cNvPr>
        <cdr:cNvCxnSpPr/>
      </cdr:nvCxnSpPr>
      <cdr:spPr>
        <a:xfrm xmlns:a="http://schemas.openxmlformats.org/drawingml/2006/main">
          <a:off x="6834187" y="1885951"/>
          <a:ext cx="952500" cy="342900"/>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0.80183</cdr:x>
      <cdr:y>0.46334</cdr:y>
    </cdr:from>
    <cdr:to>
      <cdr:x>0.88959</cdr:x>
      <cdr:y>0.47114</cdr:y>
    </cdr:to>
    <cdr:cxnSp macro="">
      <cdr:nvCxnSpPr>
        <cdr:cNvPr id="19" name="Přímá spojnice se šipkou 18">
          <a:extLst xmlns:a="http://schemas.openxmlformats.org/drawingml/2006/main">
            <a:ext uri="{FF2B5EF4-FFF2-40B4-BE49-F238E27FC236}">
              <a16:creationId xmlns:a16="http://schemas.microsoft.com/office/drawing/2014/main" id="{0E376DDA-5F28-425B-B042-8DC5DC445164}"/>
            </a:ext>
          </a:extLst>
        </cdr:cNvPr>
        <cdr:cNvCxnSpPr/>
      </cdr:nvCxnSpPr>
      <cdr:spPr>
        <a:xfrm xmlns:a="http://schemas.openxmlformats.org/drawingml/2006/main">
          <a:off x="7920037" y="2828926"/>
          <a:ext cx="866775" cy="47625"/>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0.90791</cdr:x>
      <cdr:y>0.5507</cdr:y>
    </cdr:from>
    <cdr:to>
      <cdr:x>0.98312</cdr:x>
      <cdr:y>0.63027</cdr:y>
    </cdr:to>
    <cdr:cxnSp macro="">
      <cdr:nvCxnSpPr>
        <cdr:cNvPr id="21" name="Přímá spojnice se šipkou 20">
          <a:extLst xmlns:a="http://schemas.openxmlformats.org/drawingml/2006/main">
            <a:ext uri="{FF2B5EF4-FFF2-40B4-BE49-F238E27FC236}">
              <a16:creationId xmlns:a16="http://schemas.microsoft.com/office/drawing/2014/main" id="{BD5842A2-C876-47D0-947C-FEC7DF5BAB90}"/>
            </a:ext>
          </a:extLst>
        </cdr:cNvPr>
        <cdr:cNvCxnSpPr/>
      </cdr:nvCxnSpPr>
      <cdr:spPr>
        <a:xfrm xmlns:a="http://schemas.openxmlformats.org/drawingml/2006/main">
          <a:off x="8967787" y="3362326"/>
          <a:ext cx="742950" cy="485775"/>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0.17165</cdr:x>
      <cdr:y>0.20905</cdr:y>
    </cdr:from>
    <cdr:to>
      <cdr:x>0.24494</cdr:x>
      <cdr:y>0.27769</cdr:y>
    </cdr:to>
    <cdr:cxnSp macro="">
      <cdr:nvCxnSpPr>
        <cdr:cNvPr id="3" name="Přímá spojnice se šipkou 2">
          <a:extLst xmlns:a="http://schemas.openxmlformats.org/drawingml/2006/main">
            <a:ext uri="{FF2B5EF4-FFF2-40B4-BE49-F238E27FC236}">
              <a16:creationId xmlns:a16="http://schemas.microsoft.com/office/drawing/2014/main" id="{3CE5A461-156E-4609-ABE9-2866129F69C7}"/>
            </a:ext>
          </a:extLst>
        </cdr:cNvPr>
        <cdr:cNvCxnSpPr/>
      </cdr:nvCxnSpPr>
      <cdr:spPr>
        <a:xfrm xmlns:a="http://schemas.openxmlformats.org/drawingml/2006/main" flipV="1">
          <a:off x="1695450" y="1276351"/>
          <a:ext cx="723900" cy="419100"/>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0.27724</cdr:x>
      <cdr:y>0.26209</cdr:y>
    </cdr:from>
    <cdr:to>
      <cdr:x>0.35342</cdr:x>
      <cdr:y>0.28237</cdr:y>
    </cdr:to>
    <cdr:cxnSp macro="">
      <cdr:nvCxnSpPr>
        <cdr:cNvPr id="5" name="Přímá spojnice se šipkou 4">
          <a:extLst xmlns:a="http://schemas.openxmlformats.org/drawingml/2006/main">
            <a:ext uri="{FF2B5EF4-FFF2-40B4-BE49-F238E27FC236}">
              <a16:creationId xmlns:a16="http://schemas.microsoft.com/office/drawing/2014/main" id="{4ED158AD-A596-4B9F-A164-5EECABBD67D2}"/>
            </a:ext>
          </a:extLst>
        </cdr:cNvPr>
        <cdr:cNvCxnSpPr/>
      </cdr:nvCxnSpPr>
      <cdr:spPr>
        <a:xfrm xmlns:a="http://schemas.openxmlformats.org/drawingml/2006/main" flipV="1">
          <a:off x="2738437" y="1600201"/>
          <a:ext cx="752475" cy="123826"/>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0.3891</cdr:x>
      <cdr:y>0.18487</cdr:y>
    </cdr:from>
    <cdr:to>
      <cdr:x>0.47011</cdr:x>
      <cdr:y>0.24025</cdr:y>
    </cdr:to>
    <cdr:cxnSp macro="">
      <cdr:nvCxnSpPr>
        <cdr:cNvPr id="7" name="Přímá spojnice se šipkou 6">
          <a:extLst xmlns:a="http://schemas.openxmlformats.org/drawingml/2006/main">
            <a:ext uri="{FF2B5EF4-FFF2-40B4-BE49-F238E27FC236}">
              <a16:creationId xmlns:a16="http://schemas.microsoft.com/office/drawing/2014/main" id="{CC191091-FE89-4CD3-B035-2B3578709162}"/>
            </a:ext>
          </a:extLst>
        </cdr:cNvPr>
        <cdr:cNvCxnSpPr/>
      </cdr:nvCxnSpPr>
      <cdr:spPr>
        <a:xfrm xmlns:a="http://schemas.openxmlformats.org/drawingml/2006/main">
          <a:off x="3843337" y="1128714"/>
          <a:ext cx="800100" cy="338137"/>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0.47686</cdr:x>
      <cdr:y>0.30733</cdr:y>
    </cdr:from>
    <cdr:to>
      <cdr:x>0.57618</cdr:x>
      <cdr:y>0.30733</cdr:y>
    </cdr:to>
    <cdr:cxnSp macro="">
      <cdr:nvCxnSpPr>
        <cdr:cNvPr id="10" name="Přímá spojnice se šipkou 9">
          <a:extLst xmlns:a="http://schemas.openxmlformats.org/drawingml/2006/main">
            <a:ext uri="{FF2B5EF4-FFF2-40B4-BE49-F238E27FC236}">
              <a16:creationId xmlns:a16="http://schemas.microsoft.com/office/drawing/2014/main" id="{BDD18366-0F5E-4231-8C75-E6D6C69A7B46}"/>
            </a:ext>
          </a:extLst>
        </cdr:cNvPr>
        <cdr:cNvCxnSpPr/>
      </cdr:nvCxnSpPr>
      <cdr:spPr>
        <a:xfrm xmlns:a="http://schemas.openxmlformats.org/drawingml/2006/main">
          <a:off x="4710112" y="1876426"/>
          <a:ext cx="981075" cy="0"/>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0.58968</cdr:x>
      <cdr:y>0.44618</cdr:y>
    </cdr:from>
    <cdr:to>
      <cdr:x>0.67358</cdr:x>
      <cdr:y>0.53822</cdr:y>
    </cdr:to>
    <cdr:cxnSp macro="">
      <cdr:nvCxnSpPr>
        <cdr:cNvPr id="13" name="Přímá spojnice se šipkou 12">
          <a:extLst xmlns:a="http://schemas.openxmlformats.org/drawingml/2006/main">
            <a:ext uri="{FF2B5EF4-FFF2-40B4-BE49-F238E27FC236}">
              <a16:creationId xmlns:a16="http://schemas.microsoft.com/office/drawing/2014/main" id="{6118E188-725C-4617-8B1C-C2786F5CAC1A}"/>
            </a:ext>
          </a:extLst>
        </cdr:cNvPr>
        <cdr:cNvCxnSpPr/>
      </cdr:nvCxnSpPr>
      <cdr:spPr>
        <a:xfrm xmlns:a="http://schemas.openxmlformats.org/drawingml/2006/main">
          <a:off x="5824537" y="2724151"/>
          <a:ext cx="828675" cy="561975"/>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0.6919</cdr:x>
      <cdr:y>0.30889</cdr:y>
    </cdr:from>
    <cdr:to>
      <cdr:x>0.78833</cdr:x>
      <cdr:y>0.36505</cdr:y>
    </cdr:to>
    <cdr:cxnSp macro="">
      <cdr:nvCxnSpPr>
        <cdr:cNvPr id="15" name="Přímá spojnice se šipkou 14">
          <a:extLst xmlns:a="http://schemas.openxmlformats.org/drawingml/2006/main">
            <a:ext uri="{FF2B5EF4-FFF2-40B4-BE49-F238E27FC236}">
              <a16:creationId xmlns:a16="http://schemas.microsoft.com/office/drawing/2014/main" id="{77AC4D05-DB87-4D83-8722-BF33385BAFEC}"/>
            </a:ext>
          </a:extLst>
        </cdr:cNvPr>
        <cdr:cNvCxnSpPr/>
      </cdr:nvCxnSpPr>
      <cdr:spPr>
        <a:xfrm xmlns:a="http://schemas.openxmlformats.org/drawingml/2006/main">
          <a:off x="6834187" y="1885951"/>
          <a:ext cx="952500" cy="342900"/>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0.80183</cdr:x>
      <cdr:y>0.46334</cdr:y>
    </cdr:from>
    <cdr:to>
      <cdr:x>0.88959</cdr:x>
      <cdr:y>0.47114</cdr:y>
    </cdr:to>
    <cdr:cxnSp macro="">
      <cdr:nvCxnSpPr>
        <cdr:cNvPr id="19" name="Přímá spojnice se šipkou 18">
          <a:extLst xmlns:a="http://schemas.openxmlformats.org/drawingml/2006/main">
            <a:ext uri="{FF2B5EF4-FFF2-40B4-BE49-F238E27FC236}">
              <a16:creationId xmlns:a16="http://schemas.microsoft.com/office/drawing/2014/main" id="{D05EE934-7842-4519-B624-E9EED600B349}"/>
            </a:ext>
          </a:extLst>
        </cdr:cNvPr>
        <cdr:cNvCxnSpPr/>
      </cdr:nvCxnSpPr>
      <cdr:spPr>
        <a:xfrm xmlns:a="http://schemas.openxmlformats.org/drawingml/2006/main">
          <a:off x="7920037" y="2828926"/>
          <a:ext cx="866775" cy="47625"/>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0.90791</cdr:x>
      <cdr:y>0.5507</cdr:y>
    </cdr:from>
    <cdr:to>
      <cdr:x>0.98312</cdr:x>
      <cdr:y>0.63027</cdr:y>
    </cdr:to>
    <cdr:cxnSp macro="">
      <cdr:nvCxnSpPr>
        <cdr:cNvPr id="21" name="Přímá spojnice se šipkou 20">
          <a:extLst xmlns:a="http://schemas.openxmlformats.org/drawingml/2006/main">
            <a:ext uri="{FF2B5EF4-FFF2-40B4-BE49-F238E27FC236}">
              <a16:creationId xmlns:a16="http://schemas.microsoft.com/office/drawing/2014/main" id="{42009F57-14A3-4067-9DFC-4C075A520190}"/>
            </a:ext>
          </a:extLst>
        </cdr:cNvPr>
        <cdr:cNvCxnSpPr/>
      </cdr:nvCxnSpPr>
      <cdr:spPr>
        <a:xfrm xmlns:a="http://schemas.openxmlformats.org/drawingml/2006/main">
          <a:off x="8967787" y="3362326"/>
          <a:ext cx="742950" cy="485775"/>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0.17165</cdr:x>
      <cdr:y>0.20905</cdr:y>
    </cdr:from>
    <cdr:to>
      <cdr:x>0.24494</cdr:x>
      <cdr:y>0.27769</cdr:y>
    </cdr:to>
    <cdr:cxnSp macro="">
      <cdr:nvCxnSpPr>
        <cdr:cNvPr id="3" name="Přímá spojnice se šipkou 2">
          <a:extLst xmlns:a="http://schemas.openxmlformats.org/drawingml/2006/main">
            <a:ext uri="{FF2B5EF4-FFF2-40B4-BE49-F238E27FC236}">
              <a16:creationId xmlns:a16="http://schemas.microsoft.com/office/drawing/2014/main" id="{82B201A6-29A4-4FA1-866A-60BF25E94DF7}"/>
            </a:ext>
          </a:extLst>
        </cdr:cNvPr>
        <cdr:cNvCxnSpPr/>
      </cdr:nvCxnSpPr>
      <cdr:spPr>
        <a:xfrm xmlns:a="http://schemas.openxmlformats.org/drawingml/2006/main" flipV="1">
          <a:off x="1695450" y="1276351"/>
          <a:ext cx="723900" cy="419100"/>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0.27724</cdr:x>
      <cdr:y>0.26209</cdr:y>
    </cdr:from>
    <cdr:to>
      <cdr:x>0.35342</cdr:x>
      <cdr:y>0.28237</cdr:y>
    </cdr:to>
    <cdr:cxnSp macro="">
      <cdr:nvCxnSpPr>
        <cdr:cNvPr id="5" name="Přímá spojnice se šipkou 4">
          <a:extLst xmlns:a="http://schemas.openxmlformats.org/drawingml/2006/main">
            <a:ext uri="{FF2B5EF4-FFF2-40B4-BE49-F238E27FC236}">
              <a16:creationId xmlns:a16="http://schemas.microsoft.com/office/drawing/2014/main" id="{1A8BFADD-35D9-4F4C-BF8F-2CF0F7295037}"/>
            </a:ext>
          </a:extLst>
        </cdr:cNvPr>
        <cdr:cNvCxnSpPr/>
      </cdr:nvCxnSpPr>
      <cdr:spPr>
        <a:xfrm xmlns:a="http://schemas.openxmlformats.org/drawingml/2006/main" flipV="1">
          <a:off x="2738437" y="1600201"/>
          <a:ext cx="752475" cy="123826"/>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0.3891</cdr:x>
      <cdr:y>0.18487</cdr:y>
    </cdr:from>
    <cdr:to>
      <cdr:x>0.47011</cdr:x>
      <cdr:y>0.24025</cdr:y>
    </cdr:to>
    <cdr:cxnSp macro="">
      <cdr:nvCxnSpPr>
        <cdr:cNvPr id="7" name="Přímá spojnice se šipkou 6">
          <a:extLst xmlns:a="http://schemas.openxmlformats.org/drawingml/2006/main">
            <a:ext uri="{FF2B5EF4-FFF2-40B4-BE49-F238E27FC236}">
              <a16:creationId xmlns:a16="http://schemas.microsoft.com/office/drawing/2014/main" id="{A64CA09B-A763-467C-B25A-8503AF8504D3}"/>
            </a:ext>
          </a:extLst>
        </cdr:cNvPr>
        <cdr:cNvCxnSpPr/>
      </cdr:nvCxnSpPr>
      <cdr:spPr>
        <a:xfrm xmlns:a="http://schemas.openxmlformats.org/drawingml/2006/main">
          <a:off x="3843337" y="1128714"/>
          <a:ext cx="800100" cy="338137"/>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0.47686</cdr:x>
      <cdr:y>0.30733</cdr:y>
    </cdr:from>
    <cdr:to>
      <cdr:x>0.57618</cdr:x>
      <cdr:y>0.30733</cdr:y>
    </cdr:to>
    <cdr:cxnSp macro="">
      <cdr:nvCxnSpPr>
        <cdr:cNvPr id="10" name="Přímá spojnice se šipkou 9">
          <a:extLst xmlns:a="http://schemas.openxmlformats.org/drawingml/2006/main">
            <a:ext uri="{FF2B5EF4-FFF2-40B4-BE49-F238E27FC236}">
              <a16:creationId xmlns:a16="http://schemas.microsoft.com/office/drawing/2014/main" id="{AE32634F-8B68-4E1D-BBA2-D20F67C1DD3C}"/>
            </a:ext>
          </a:extLst>
        </cdr:cNvPr>
        <cdr:cNvCxnSpPr/>
      </cdr:nvCxnSpPr>
      <cdr:spPr>
        <a:xfrm xmlns:a="http://schemas.openxmlformats.org/drawingml/2006/main">
          <a:off x="4710112" y="1876426"/>
          <a:ext cx="981075" cy="0"/>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0.58968</cdr:x>
      <cdr:y>0.44618</cdr:y>
    </cdr:from>
    <cdr:to>
      <cdr:x>0.67358</cdr:x>
      <cdr:y>0.53822</cdr:y>
    </cdr:to>
    <cdr:cxnSp macro="">
      <cdr:nvCxnSpPr>
        <cdr:cNvPr id="13" name="Přímá spojnice se šipkou 12">
          <a:extLst xmlns:a="http://schemas.openxmlformats.org/drawingml/2006/main">
            <a:ext uri="{FF2B5EF4-FFF2-40B4-BE49-F238E27FC236}">
              <a16:creationId xmlns:a16="http://schemas.microsoft.com/office/drawing/2014/main" id="{5ACA0A42-16E5-4647-B145-6162933A08E4}"/>
            </a:ext>
          </a:extLst>
        </cdr:cNvPr>
        <cdr:cNvCxnSpPr/>
      </cdr:nvCxnSpPr>
      <cdr:spPr>
        <a:xfrm xmlns:a="http://schemas.openxmlformats.org/drawingml/2006/main">
          <a:off x="5824537" y="2724151"/>
          <a:ext cx="828675" cy="561975"/>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0.6919</cdr:x>
      <cdr:y>0.30889</cdr:y>
    </cdr:from>
    <cdr:to>
      <cdr:x>0.78833</cdr:x>
      <cdr:y>0.36505</cdr:y>
    </cdr:to>
    <cdr:cxnSp macro="">
      <cdr:nvCxnSpPr>
        <cdr:cNvPr id="15" name="Přímá spojnice se šipkou 14">
          <a:extLst xmlns:a="http://schemas.openxmlformats.org/drawingml/2006/main">
            <a:ext uri="{FF2B5EF4-FFF2-40B4-BE49-F238E27FC236}">
              <a16:creationId xmlns:a16="http://schemas.microsoft.com/office/drawing/2014/main" id="{7936AB3F-F3E0-4D49-9BF9-97530D42126C}"/>
            </a:ext>
          </a:extLst>
        </cdr:cNvPr>
        <cdr:cNvCxnSpPr/>
      </cdr:nvCxnSpPr>
      <cdr:spPr>
        <a:xfrm xmlns:a="http://schemas.openxmlformats.org/drawingml/2006/main">
          <a:off x="6834187" y="1885951"/>
          <a:ext cx="952500" cy="342900"/>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0.80183</cdr:x>
      <cdr:y>0.46334</cdr:y>
    </cdr:from>
    <cdr:to>
      <cdr:x>0.88959</cdr:x>
      <cdr:y>0.47114</cdr:y>
    </cdr:to>
    <cdr:cxnSp macro="">
      <cdr:nvCxnSpPr>
        <cdr:cNvPr id="19" name="Přímá spojnice se šipkou 18">
          <a:extLst xmlns:a="http://schemas.openxmlformats.org/drawingml/2006/main">
            <a:ext uri="{FF2B5EF4-FFF2-40B4-BE49-F238E27FC236}">
              <a16:creationId xmlns:a16="http://schemas.microsoft.com/office/drawing/2014/main" id="{11C22A62-6B3B-4834-A45A-81F2333E479D}"/>
            </a:ext>
          </a:extLst>
        </cdr:cNvPr>
        <cdr:cNvCxnSpPr/>
      </cdr:nvCxnSpPr>
      <cdr:spPr>
        <a:xfrm xmlns:a="http://schemas.openxmlformats.org/drawingml/2006/main">
          <a:off x="7920037" y="2828926"/>
          <a:ext cx="866775" cy="47625"/>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0.90791</cdr:x>
      <cdr:y>0.5507</cdr:y>
    </cdr:from>
    <cdr:to>
      <cdr:x>0.98312</cdr:x>
      <cdr:y>0.63027</cdr:y>
    </cdr:to>
    <cdr:cxnSp macro="">
      <cdr:nvCxnSpPr>
        <cdr:cNvPr id="21" name="Přímá spojnice se šipkou 20">
          <a:extLst xmlns:a="http://schemas.openxmlformats.org/drawingml/2006/main">
            <a:ext uri="{FF2B5EF4-FFF2-40B4-BE49-F238E27FC236}">
              <a16:creationId xmlns:a16="http://schemas.microsoft.com/office/drawing/2014/main" id="{D4260D17-5ED0-4B6F-9163-E6A32ACDF0F8}"/>
            </a:ext>
          </a:extLst>
        </cdr:cNvPr>
        <cdr:cNvCxnSpPr/>
      </cdr:nvCxnSpPr>
      <cdr:spPr>
        <a:xfrm xmlns:a="http://schemas.openxmlformats.org/drawingml/2006/main">
          <a:off x="8967787" y="3362326"/>
          <a:ext cx="742950" cy="485775"/>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0.17165</cdr:x>
      <cdr:y>0.20905</cdr:y>
    </cdr:from>
    <cdr:to>
      <cdr:x>0.24494</cdr:x>
      <cdr:y>0.27769</cdr:y>
    </cdr:to>
    <cdr:cxnSp macro="">
      <cdr:nvCxnSpPr>
        <cdr:cNvPr id="3" name="Přímá spojnice se šipkou 2">
          <a:extLst xmlns:a="http://schemas.openxmlformats.org/drawingml/2006/main">
            <a:ext uri="{FF2B5EF4-FFF2-40B4-BE49-F238E27FC236}">
              <a16:creationId xmlns:a16="http://schemas.microsoft.com/office/drawing/2014/main" id="{48ED91AA-D660-4EAD-A5D0-8D3C42ADF50D}"/>
            </a:ext>
          </a:extLst>
        </cdr:cNvPr>
        <cdr:cNvCxnSpPr/>
      </cdr:nvCxnSpPr>
      <cdr:spPr>
        <a:xfrm xmlns:a="http://schemas.openxmlformats.org/drawingml/2006/main" flipV="1">
          <a:off x="1695450" y="1276351"/>
          <a:ext cx="723900" cy="419100"/>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0.27724</cdr:x>
      <cdr:y>0.26209</cdr:y>
    </cdr:from>
    <cdr:to>
      <cdr:x>0.35342</cdr:x>
      <cdr:y>0.28237</cdr:y>
    </cdr:to>
    <cdr:cxnSp macro="">
      <cdr:nvCxnSpPr>
        <cdr:cNvPr id="5" name="Přímá spojnice se šipkou 4">
          <a:extLst xmlns:a="http://schemas.openxmlformats.org/drawingml/2006/main">
            <a:ext uri="{FF2B5EF4-FFF2-40B4-BE49-F238E27FC236}">
              <a16:creationId xmlns:a16="http://schemas.microsoft.com/office/drawing/2014/main" id="{A5DFC034-50E5-4BA9-B0B7-51F8356F9D5C}"/>
            </a:ext>
          </a:extLst>
        </cdr:cNvPr>
        <cdr:cNvCxnSpPr/>
      </cdr:nvCxnSpPr>
      <cdr:spPr>
        <a:xfrm xmlns:a="http://schemas.openxmlformats.org/drawingml/2006/main" flipV="1">
          <a:off x="2738437" y="1600201"/>
          <a:ext cx="752475" cy="123826"/>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0.3891</cdr:x>
      <cdr:y>0.18487</cdr:y>
    </cdr:from>
    <cdr:to>
      <cdr:x>0.47011</cdr:x>
      <cdr:y>0.24025</cdr:y>
    </cdr:to>
    <cdr:cxnSp macro="">
      <cdr:nvCxnSpPr>
        <cdr:cNvPr id="7" name="Přímá spojnice se šipkou 6">
          <a:extLst xmlns:a="http://schemas.openxmlformats.org/drawingml/2006/main">
            <a:ext uri="{FF2B5EF4-FFF2-40B4-BE49-F238E27FC236}">
              <a16:creationId xmlns:a16="http://schemas.microsoft.com/office/drawing/2014/main" id="{BC4AE337-6C4D-4945-B4C0-7CC7BF623DCD}"/>
            </a:ext>
          </a:extLst>
        </cdr:cNvPr>
        <cdr:cNvCxnSpPr/>
      </cdr:nvCxnSpPr>
      <cdr:spPr>
        <a:xfrm xmlns:a="http://schemas.openxmlformats.org/drawingml/2006/main">
          <a:off x="3843337" y="1128714"/>
          <a:ext cx="800100" cy="338137"/>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0.47686</cdr:x>
      <cdr:y>0.30733</cdr:y>
    </cdr:from>
    <cdr:to>
      <cdr:x>0.57618</cdr:x>
      <cdr:y>0.30733</cdr:y>
    </cdr:to>
    <cdr:cxnSp macro="">
      <cdr:nvCxnSpPr>
        <cdr:cNvPr id="10" name="Přímá spojnice se šipkou 9">
          <a:extLst xmlns:a="http://schemas.openxmlformats.org/drawingml/2006/main">
            <a:ext uri="{FF2B5EF4-FFF2-40B4-BE49-F238E27FC236}">
              <a16:creationId xmlns:a16="http://schemas.microsoft.com/office/drawing/2014/main" id="{9E5EE4D5-DF09-48E0-A7F4-04597235742D}"/>
            </a:ext>
          </a:extLst>
        </cdr:cNvPr>
        <cdr:cNvCxnSpPr/>
      </cdr:nvCxnSpPr>
      <cdr:spPr>
        <a:xfrm xmlns:a="http://schemas.openxmlformats.org/drawingml/2006/main">
          <a:off x="4710112" y="1876426"/>
          <a:ext cx="981075" cy="0"/>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0.58968</cdr:x>
      <cdr:y>0.44618</cdr:y>
    </cdr:from>
    <cdr:to>
      <cdr:x>0.67358</cdr:x>
      <cdr:y>0.53822</cdr:y>
    </cdr:to>
    <cdr:cxnSp macro="">
      <cdr:nvCxnSpPr>
        <cdr:cNvPr id="13" name="Přímá spojnice se šipkou 12">
          <a:extLst xmlns:a="http://schemas.openxmlformats.org/drawingml/2006/main">
            <a:ext uri="{FF2B5EF4-FFF2-40B4-BE49-F238E27FC236}">
              <a16:creationId xmlns:a16="http://schemas.microsoft.com/office/drawing/2014/main" id="{3985EA80-D0FF-4AF4-9A15-3183E41FB949}"/>
            </a:ext>
          </a:extLst>
        </cdr:cNvPr>
        <cdr:cNvCxnSpPr/>
      </cdr:nvCxnSpPr>
      <cdr:spPr>
        <a:xfrm xmlns:a="http://schemas.openxmlformats.org/drawingml/2006/main">
          <a:off x="5824537" y="2724151"/>
          <a:ext cx="828675" cy="561975"/>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0.6919</cdr:x>
      <cdr:y>0.30889</cdr:y>
    </cdr:from>
    <cdr:to>
      <cdr:x>0.78833</cdr:x>
      <cdr:y>0.36505</cdr:y>
    </cdr:to>
    <cdr:cxnSp macro="">
      <cdr:nvCxnSpPr>
        <cdr:cNvPr id="15" name="Přímá spojnice se šipkou 14">
          <a:extLst xmlns:a="http://schemas.openxmlformats.org/drawingml/2006/main">
            <a:ext uri="{FF2B5EF4-FFF2-40B4-BE49-F238E27FC236}">
              <a16:creationId xmlns:a16="http://schemas.microsoft.com/office/drawing/2014/main" id="{69C72099-76AC-4B48-875E-31639A26B3F9}"/>
            </a:ext>
          </a:extLst>
        </cdr:cNvPr>
        <cdr:cNvCxnSpPr/>
      </cdr:nvCxnSpPr>
      <cdr:spPr>
        <a:xfrm xmlns:a="http://schemas.openxmlformats.org/drawingml/2006/main">
          <a:off x="6834187" y="1885951"/>
          <a:ext cx="952500" cy="342900"/>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0.80183</cdr:x>
      <cdr:y>0.46334</cdr:y>
    </cdr:from>
    <cdr:to>
      <cdr:x>0.88959</cdr:x>
      <cdr:y>0.47114</cdr:y>
    </cdr:to>
    <cdr:cxnSp macro="">
      <cdr:nvCxnSpPr>
        <cdr:cNvPr id="19" name="Přímá spojnice se šipkou 18">
          <a:extLst xmlns:a="http://schemas.openxmlformats.org/drawingml/2006/main">
            <a:ext uri="{FF2B5EF4-FFF2-40B4-BE49-F238E27FC236}">
              <a16:creationId xmlns:a16="http://schemas.microsoft.com/office/drawing/2014/main" id="{9354B668-3FA6-4928-9B5A-A262ADEE48E1}"/>
            </a:ext>
          </a:extLst>
        </cdr:cNvPr>
        <cdr:cNvCxnSpPr/>
      </cdr:nvCxnSpPr>
      <cdr:spPr>
        <a:xfrm xmlns:a="http://schemas.openxmlformats.org/drawingml/2006/main">
          <a:off x="7920037" y="2828926"/>
          <a:ext cx="866775" cy="47625"/>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0.90791</cdr:x>
      <cdr:y>0.5507</cdr:y>
    </cdr:from>
    <cdr:to>
      <cdr:x>0.98312</cdr:x>
      <cdr:y>0.63027</cdr:y>
    </cdr:to>
    <cdr:cxnSp macro="">
      <cdr:nvCxnSpPr>
        <cdr:cNvPr id="21" name="Přímá spojnice se šipkou 20">
          <a:extLst xmlns:a="http://schemas.openxmlformats.org/drawingml/2006/main">
            <a:ext uri="{FF2B5EF4-FFF2-40B4-BE49-F238E27FC236}">
              <a16:creationId xmlns:a16="http://schemas.microsoft.com/office/drawing/2014/main" id="{ED738F3B-F607-424E-9111-469B1D9969AF}"/>
            </a:ext>
          </a:extLst>
        </cdr:cNvPr>
        <cdr:cNvCxnSpPr/>
      </cdr:nvCxnSpPr>
      <cdr:spPr>
        <a:xfrm xmlns:a="http://schemas.openxmlformats.org/drawingml/2006/main">
          <a:off x="8967787" y="3362326"/>
          <a:ext cx="742950" cy="485775"/>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5.xml><?xml version="1.0" encoding="utf-8"?>
<c:userShapes xmlns:c="http://schemas.openxmlformats.org/drawingml/2006/chart">
  <cdr:relSizeAnchor xmlns:cdr="http://schemas.openxmlformats.org/drawingml/2006/chartDrawing">
    <cdr:from>
      <cdr:x>0.58967</cdr:x>
      <cdr:y>0.1067</cdr:y>
    </cdr:from>
    <cdr:to>
      <cdr:x>0.91899</cdr:x>
      <cdr:y>0.1275</cdr:y>
    </cdr:to>
    <cdr:cxnSp macro="">
      <cdr:nvCxnSpPr>
        <cdr:cNvPr id="3" name="Přímá spojnice se šipkou 2">
          <a:extLst xmlns:a="http://schemas.openxmlformats.org/drawingml/2006/main">
            <a:ext uri="{FF2B5EF4-FFF2-40B4-BE49-F238E27FC236}">
              <a16:creationId xmlns:a16="http://schemas.microsoft.com/office/drawing/2014/main" id="{A8D14210-74D1-42F6-A50C-516BB4C8EF10}"/>
            </a:ext>
          </a:extLst>
        </cdr:cNvPr>
        <cdr:cNvCxnSpPr/>
      </cdr:nvCxnSpPr>
      <cdr:spPr>
        <a:xfrm xmlns:a="http://schemas.openxmlformats.org/drawingml/2006/main">
          <a:off x="5582899" y="461415"/>
          <a:ext cx="3117954" cy="89941"/>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6.xml><?xml version="1.0" encoding="utf-8"?>
<c:userShapes xmlns:c="http://schemas.openxmlformats.org/drawingml/2006/chart">
  <cdr:relSizeAnchor xmlns:cdr="http://schemas.openxmlformats.org/drawingml/2006/chartDrawing">
    <cdr:from>
      <cdr:x>0.54723</cdr:x>
      <cdr:y>0.25009</cdr:y>
    </cdr:from>
    <cdr:to>
      <cdr:x>0.61801</cdr:x>
      <cdr:y>0.3149</cdr:y>
    </cdr:to>
    <cdr:cxnSp macro="">
      <cdr:nvCxnSpPr>
        <cdr:cNvPr id="6" name="Přímá spojnice se šipkou 5">
          <a:extLst xmlns:a="http://schemas.openxmlformats.org/drawingml/2006/main">
            <a:ext uri="{FF2B5EF4-FFF2-40B4-BE49-F238E27FC236}">
              <a16:creationId xmlns:a16="http://schemas.microsoft.com/office/drawing/2014/main" id="{6931E5DF-30CF-4EBE-A49A-B7714A89E162}"/>
            </a:ext>
          </a:extLst>
        </cdr:cNvPr>
        <cdr:cNvCxnSpPr/>
      </cdr:nvCxnSpPr>
      <cdr:spPr>
        <a:xfrm xmlns:a="http://schemas.openxmlformats.org/drawingml/2006/main">
          <a:off x="5275997" y="1105918"/>
          <a:ext cx="682388" cy="286603"/>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0.83034</cdr:x>
      <cdr:y>0.22231</cdr:y>
    </cdr:from>
    <cdr:to>
      <cdr:x>0.90819</cdr:x>
      <cdr:y>0.27478</cdr:y>
    </cdr:to>
    <cdr:cxnSp macro="">
      <cdr:nvCxnSpPr>
        <cdr:cNvPr id="8" name="Přímá spojnice se šipkou 7">
          <a:extLst xmlns:a="http://schemas.openxmlformats.org/drawingml/2006/main">
            <a:ext uri="{FF2B5EF4-FFF2-40B4-BE49-F238E27FC236}">
              <a16:creationId xmlns:a16="http://schemas.microsoft.com/office/drawing/2014/main" id="{5DB2667A-66F9-4F95-9594-9A82A9AF2E4D}"/>
            </a:ext>
          </a:extLst>
        </cdr:cNvPr>
        <cdr:cNvCxnSpPr/>
      </cdr:nvCxnSpPr>
      <cdr:spPr>
        <a:xfrm xmlns:a="http://schemas.openxmlformats.org/drawingml/2006/main" flipV="1">
          <a:off x="8005549" y="983088"/>
          <a:ext cx="750627" cy="232012"/>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1FC776-7BA2-4F87-964F-FE1952BD3E6E}" type="datetimeFigureOut">
              <a:rPr lang="cs-CZ" smtClean="0"/>
              <a:t>03.03.2021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7C4A44-C649-4ED6-A2F6-0842EBE6BBA2}" type="slidenum">
              <a:rPr lang="cs-CZ" smtClean="0"/>
              <a:t>‹#›</a:t>
            </a:fld>
            <a:endParaRPr lang="cs-CZ"/>
          </a:p>
        </p:txBody>
      </p:sp>
    </p:spTree>
    <p:extLst>
      <p:ext uri="{BB962C8B-B14F-4D97-AF65-F5344CB8AC3E}">
        <p14:creationId xmlns:p14="http://schemas.microsoft.com/office/powerpoint/2010/main" val="19652167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67C4A44-C649-4ED6-A2F6-0842EBE6BBA2}" type="slidenum">
              <a:rPr lang="cs-CZ" smtClean="0"/>
              <a:t>1</a:t>
            </a:fld>
            <a:endParaRPr lang="cs-CZ"/>
          </a:p>
        </p:txBody>
      </p:sp>
    </p:spTree>
    <p:extLst>
      <p:ext uri="{BB962C8B-B14F-4D97-AF65-F5344CB8AC3E}">
        <p14:creationId xmlns:p14="http://schemas.microsoft.com/office/powerpoint/2010/main" val="21659990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67C4A44-C649-4ED6-A2F6-0842EBE6BBA2}" type="slidenum">
              <a:rPr lang="cs-CZ" smtClean="0"/>
              <a:t>27</a:t>
            </a:fld>
            <a:endParaRPr lang="cs-CZ"/>
          </a:p>
        </p:txBody>
      </p:sp>
    </p:spTree>
    <p:extLst>
      <p:ext uri="{BB962C8B-B14F-4D97-AF65-F5344CB8AC3E}">
        <p14:creationId xmlns:p14="http://schemas.microsoft.com/office/powerpoint/2010/main" val="10649640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a:defRPr/>
            </a:pPr>
            <a:fld id="{9EDD1876-D2C2-4B05-8890-935310FBE5C3}" type="slidenum">
              <a:rPr lang="en-US" altLang="cs-CZ" smtClean="0"/>
              <a:pPr>
                <a:defRPr/>
              </a:pPr>
              <a:t>28</a:t>
            </a:fld>
            <a:endParaRPr lang="en-US" altLang="cs-CZ"/>
          </a:p>
        </p:txBody>
      </p:sp>
    </p:spTree>
    <p:extLst>
      <p:ext uri="{BB962C8B-B14F-4D97-AF65-F5344CB8AC3E}">
        <p14:creationId xmlns:p14="http://schemas.microsoft.com/office/powerpoint/2010/main" val="644555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a:t>
            </a:r>
            <a:r>
              <a:rPr lang="en-US" b="1" dirty="0"/>
              <a:t>process</a:t>
            </a:r>
            <a:r>
              <a:rPr lang="en-US" dirty="0"/>
              <a:t> of self-definition</a:t>
            </a:r>
            <a:r>
              <a:rPr lang="cs-CZ" dirty="0"/>
              <a:t>“?</a:t>
            </a:r>
          </a:p>
        </p:txBody>
      </p:sp>
      <p:sp>
        <p:nvSpPr>
          <p:cNvPr id="4" name="Zástupný symbol pro číslo snímku 3"/>
          <p:cNvSpPr>
            <a:spLocks noGrp="1"/>
          </p:cNvSpPr>
          <p:nvPr>
            <p:ph type="sldNum" sz="quarter" idx="5"/>
          </p:nvPr>
        </p:nvSpPr>
        <p:spPr/>
        <p:txBody>
          <a:bodyPr/>
          <a:lstStyle/>
          <a:p>
            <a:fld id="{C67C4A44-C649-4ED6-A2F6-0842EBE6BBA2}" type="slidenum">
              <a:rPr lang="cs-CZ" smtClean="0"/>
              <a:t>2</a:t>
            </a:fld>
            <a:endParaRPr lang="cs-CZ"/>
          </a:p>
        </p:txBody>
      </p:sp>
    </p:spTree>
    <p:extLst>
      <p:ext uri="{BB962C8B-B14F-4D97-AF65-F5344CB8AC3E}">
        <p14:creationId xmlns:p14="http://schemas.microsoft.com/office/powerpoint/2010/main" val="8497484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67C4A44-C649-4ED6-A2F6-0842EBE6BBA2}" type="slidenum">
              <a:rPr lang="cs-CZ" smtClean="0"/>
              <a:t>5</a:t>
            </a:fld>
            <a:endParaRPr lang="cs-CZ"/>
          </a:p>
        </p:txBody>
      </p:sp>
    </p:spTree>
    <p:extLst>
      <p:ext uri="{BB962C8B-B14F-4D97-AF65-F5344CB8AC3E}">
        <p14:creationId xmlns:p14="http://schemas.microsoft.com/office/powerpoint/2010/main" val="3051393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67C4A44-C649-4ED6-A2F6-0842EBE6BBA2}" type="slidenum">
              <a:rPr lang="cs-CZ" smtClean="0"/>
              <a:t>6</a:t>
            </a:fld>
            <a:endParaRPr lang="cs-CZ"/>
          </a:p>
        </p:txBody>
      </p:sp>
    </p:spTree>
    <p:extLst>
      <p:ext uri="{BB962C8B-B14F-4D97-AF65-F5344CB8AC3E}">
        <p14:creationId xmlns:p14="http://schemas.microsoft.com/office/powerpoint/2010/main" val="2540454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Odkud jsou ty </a:t>
            </a:r>
            <a:r>
              <a:rPr lang="cs-CZ" dirty="0" err="1"/>
              <a:t>a,b,c</a:t>
            </a:r>
            <a:r>
              <a:rPr lang="cs-CZ" dirty="0"/>
              <a:t>? Mají obrácenou logiku, než bych čekal.</a:t>
            </a:r>
          </a:p>
          <a:p>
            <a:r>
              <a:rPr lang="cs-CZ" dirty="0"/>
              <a:t>Co o dát do grafu? Přikládám</a:t>
            </a:r>
          </a:p>
        </p:txBody>
      </p:sp>
      <p:sp>
        <p:nvSpPr>
          <p:cNvPr id="4" name="Zástupný symbol pro číslo snímku 3"/>
          <p:cNvSpPr>
            <a:spLocks noGrp="1"/>
          </p:cNvSpPr>
          <p:nvPr>
            <p:ph type="sldNum" sz="quarter" idx="5"/>
          </p:nvPr>
        </p:nvSpPr>
        <p:spPr/>
        <p:txBody>
          <a:bodyPr/>
          <a:lstStyle/>
          <a:p>
            <a:fld id="{C67C4A44-C649-4ED6-A2F6-0842EBE6BBA2}" type="slidenum">
              <a:rPr lang="cs-CZ" smtClean="0"/>
              <a:t>10</a:t>
            </a:fld>
            <a:endParaRPr lang="cs-CZ"/>
          </a:p>
        </p:txBody>
      </p:sp>
    </p:spTree>
    <p:extLst>
      <p:ext uri="{BB962C8B-B14F-4D97-AF65-F5344CB8AC3E}">
        <p14:creationId xmlns:p14="http://schemas.microsoft.com/office/powerpoint/2010/main" val="24079980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Nevím, jestli tak malý efekt interpretovat.</a:t>
            </a:r>
          </a:p>
        </p:txBody>
      </p:sp>
      <p:sp>
        <p:nvSpPr>
          <p:cNvPr id="4" name="Zástupný symbol pro číslo snímku 3"/>
          <p:cNvSpPr>
            <a:spLocks noGrp="1"/>
          </p:cNvSpPr>
          <p:nvPr>
            <p:ph type="sldNum" sz="quarter" idx="5"/>
          </p:nvPr>
        </p:nvSpPr>
        <p:spPr/>
        <p:txBody>
          <a:bodyPr/>
          <a:lstStyle/>
          <a:p>
            <a:fld id="{C67C4A44-C649-4ED6-A2F6-0842EBE6BBA2}" type="slidenum">
              <a:rPr lang="cs-CZ" smtClean="0"/>
              <a:t>18</a:t>
            </a:fld>
            <a:endParaRPr lang="cs-CZ"/>
          </a:p>
        </p:txBody>
      </p:sp>
    </p:spTree>
    <p:extLst>
      <p:ext uri="{BB962C8B-B14F-4D97-AF65-F5344CB8AC3E}">
        <p14:creationId xmlns:p14="http://schemas.microsoft.com/office/powerpoint/2010/main" val="28148690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C67C4A44-C649-4ED6-A2F6-0842EBE6BBA2}" type="slidenum">
              <a:rPr lang="cs-CZ" smtClean="0"/>
              <a:t>23</a:t>
            </a:fld>
            <a:endParaRPr lang="cs-CZ"/>
          </a:p>
        </p:txBody>
      </p:sp>
    </p:spTree>
    <p:extLst>
      <p:ext uri="{BB962C8B-B14F-4D97-AF65-F5344CB8AC3E}">
        <p14:creationId xmlns:p14="http://schemas.microsoft.com/office/powerpoint/2010/main" val="27205114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67C4A44-C649-4ED6-A2F6-0842EBE6BBA2}" type="slidenum">
              <a:rPr lang="cs-CZ" smtClean="0"/>
              <a:t>25</a:t>
            </a:fld>
            <a:endParaRPr lang="cs-CZ"/>
          </a:p>
        </p:txBody>
      </p:sp>
    </p:spTree>
    <p:extLst>
      <p:ext uri="{BB962C8B-B14F-4D97-AF65-F5344CB8AC3E}">
        <p14:creationId xmlns:p14="http://schemas.microsoft.com/office/powerpoint/2010/main" val="7879108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67C4A44-C649-4ED6-A2F6-0842EBE6BBA2}" type="slidenum">
              <a:rPr lang="cs-CZ" smtClean="0"/>
              <a:t>26</a:t>
            </a:fld>
            <a:endParaRPr lang="cs-CZ"/>
          </a:p>
        </p:txBody>
      </p:sp>
    </p:spTree>
    <p:extLst>
      <p:ext uri="{BB962C8B-B14F-4D97-AF65-F5344CB8AC3E}">
        <p14:creationId xmlns:p14="http://schemas.microsoft.com/office/powerpoint/2010/main" val="358753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F5B3A062-C51F-40CD-A067-4912DA237DC4}" type="datetimeFigureOut">
              <a:rPr lang="cs-CZ" smtClean="0"/>
              <a:t>03.03.2021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FEBCB19-2CCE-4F6B-9894-B6DD9DDFEECF}" type="slidenum">
              <a:rPr lang="cs-CZ" smtClean="0"/>
              <a:t>‹#›</a:t>
            </a:fld>
            <a:endParaRPr lang="cs-CZ"/>
          </a:p>
        </p:txBody>
      </p:sp>
    </p:spTree>
    <p:extLst>
      <p:ext uri="{BB962C8B-B14F-4D97-AF65-F5344CB8AC3E}">
        <p14:creationId xmlns:p14="http://schemas.microsoft.com/office/powerpoint/2010/main" val="3211363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5B3A062-C51F-40CD-A067-4912DA237DC4}" type="datetimeFigureOut">
              <a:rPr lang="cs-CZ" smtClean="0"/>
              <a:t>03.03.2021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FEBCB19-2CCE-4F6B-9894-B6DD9DDFEECF}" type="slidenum">
              <a:rPr lang="cs-CZ" smtClean="0"/>
              <a:t>‹#›</a:t>
            </a:fld>
            <a:endParaRPr lang="cs-CZ"/>
          </a:p>
        </p:txBody>
      </p:sp>
    </p:spTree>
    <p:extLst>
      <p:ext uri="{BB962C8B-B14F-4D97-AF65-F5344CB8AC3E}">
        <p14:creationId xmlns:p14="http://schemas.microsoft.com/office/powerpoint/2010/main" val="2374352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5B3A062-C51F-40CD-A067-4912DA237DC4}" type="datetimeFigureOut">
              <a:rPr lang="cs-CZ" smtClean="0"/>
              <a:t>03.03.2021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FEBCB19-2CCE-4F6B-9894-B6DD9DDFEECF}" type="slidenum">
              <a:rPr lang="cs-CZ" smtClean="0"/>
              <a:t>‹#›</a:t>
            </a:fld>
            <a:endParaRPr lang="cs-CZ"/>
          </a:p>
        </p:txBody>
      </p:sp>
    </p:spTree>
    <p:extLst>
      <p:ext uri="{BB962C8B-B14F-4D97-AF65-F5344CB8AC3E}">
        <p14:creationId xmlns:p14="http://schemas.microsoft.com/office/powerpoint/2010/main" val="3272670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5B3A062-C51F-40CD-A067-4912DA237DC4}" type="datetimeFigureOut">
              <a:rPr lang="cs-CZ" smtClean="0"/>
              <a:t>03.03.2021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FEBCB19-2CCE-4F6B-9894-B6DD9DDFEECF}" type="slidenum">
              <a:rPr lang="cs-CZ" smtClean="0"/>
              <a:t>‹#›</a:t>
            </a:fld>
            <a:endParaRPr lang="cs-CZ"/>
          </a:p>
        </p:txBody>
      </p:sp>
    </p:spTree>
    <p:extLst>
      <p:ext uri="{BB962C8B-B14F-4D97-AF65-F5344CB8AC3E}">
        <p14:creationId xmlns:p14="http://schemas.microsoft.com/office/powerpoint/2010/main" val="3969238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F5B3A062-C51F-40CD-A067-4912DA237DC4}" type="datetimeFigureOut">
              <a:rPr lang="cs-CZ" smtClean="0"/>
              <a:t>03.03.2021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FEBCB19-2CCE-4F6B-9894-B6DD9DDFEECF}" type="slidenum">
              <a:rPr lang="cs-CZ" smtClean="0"/>
              <a:t>‹#›</a:t>
            </a:fld>
            <a:endParaRPr lang="cs-CZ"/>
          </a:p>
        </p:txBody>
      </p:sp>
    </p:spTree>
    <p:extLst>
      <p:ext uri="{BB962C8B-B14F-4D97-AF65-F5344CB8AC3E}">
        <p14:creationId xmlns:p14="http://schemas.microsoft.com/office/powerpoint/2010/main" val="3691199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F5B3A062-C51F-40CD-A067-4912DA237DC4}" type="datetimeFigureOut">
              <a:rPr lang="cs-CZ" smtClean="0"/>
              <a:t>03.03.2021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FEBCB19-2CCE-4F6B-9894-B6DD9DDFEECF}" type="slidenum">
              <a:rPr lang="cs-CZ" smtClean="0"/>
              <a:t>‹#›</a:t>
            </a:fld>
            <a:endParaRPr lang="cs-CZ"/>
          </a:p>
        </p:txBody>
      </p:sp>
    </p:spTree>
    <p:extLst>
      <p:ext uri="{BB962C8B-B14F-4D97-AF65-F5344CB8AC3E}">
        <p14:creationId xmlns:p14="http://schemas.microsoft.com/office/powerpoint/2010/main" val="3102452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F5B3A062-C51F-40CD-A067-4912DA237DC4}" type="datetimeFigureOut">
              <a:rPr lang="cs-CZ" smtClean="0"/>
              <a:t>03.03.2021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FEBCB19-2CCE-4F6B-9894-B6DD9DDFEECF}" type="slidenum">
              <a:rPr lang="cs-CZ" smtClean="0"/>
              <a:t>‹#›</a:t>
            </a:fld>
            <a:endParaRPr lang="cs-CZ"/>
          </a:p>
        </p:txBody>
      </p:sp>
    </p:spTree>
    <p:extLst>
      <p:ext uri="{BB962C8B-B14F-4D97-AF65-F5344CB8AC3E}">
        <p14:creationId xmlns:p14="http://schemas.microsoft.com/office/powerpoint/2010/main" val="4011095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F5B3A062-C51F-40CD-A067-4912DA237DC4}" type="datetimeFigureOut">
              <a:rPr lang="cs-CZ" smtClean="0"/>
              <a:t>03.03.2021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FEBCB19-2CCE-4F6B-9894-B6DD9DDFEECF}" type="slidenum">
              <a:rPr lang="cs-CZ" smtClean="0"/>
              <a:t>‹#›</a:t>
            </a:fld>
            <a:endParaRPr lang="cs-CZ"/>
          </a:p>
        </p:txBody>
      </p:sp>
    </p:spTree>
    <p:extLst>
      <p:ext uri="{BB962C8B-B14F-4D97-AF65-F5344CB8AC3E}">
        <p14:creationId xmlns:p14="http://schemas.microsoft.com/office/powerpoint/2010/main" val="2261976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5B3A062-C51F-40CD-A067-4912DA237DC4}" type="datetimeFigureOut">
              <a:rPr lang="cs-CZ" smtClean="0"/>
              <a:t>03.03.2021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FEBCB19-2CCE-4F6B-9894-B6DD9DDFEECF}" type="slidenum">
              <a:rPr lang="cs-CZ" smtClean="0"/>
              <a:t>‹#›</a:t>
            </a:fld>
            <a:endParaRPr lang="cs-CZ"/>
          </a:p>
        </p:txBody>
      </p:sp>
    </p:spTree>
    <p:extLst>
      <p:ext uri="{BB962C8B-B14F-4D97-AF65-F5344CB8AC3E}">
        <p14:creationId xmlns:p14="http://schemas.microsoft.com/office/powerpoint/2010/main" val="4092703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F5B3A062-C51F-40CD-A067-4912DA237DC4}" type="datetimeFigureOut">
              <a:rPr lang="cs-CZ" smtClean="0"/>
              <a:t>03.03.2021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FEBCB19-2CCE-4F6B-9894-B6DD9DDFEECF}" type="slidenum">
              <a:rPr lang="cs-CZ" smtClean="0"/>
              <a:t>‹#›</a:t>
            </a:fld>
            <a:endParaRPr lang="cs-CZ"/>
          </a:p>
        </p:txBody>
      </p:sp>
    </p:spTree>
    <p:extLst>
      <p:ext uri="{BB962C8B-B14F-4D97-AF65-F5344CB8AC3E}">
        <p14:creationId xmlns:p14="http://schemas.microsoft.com/office/powerpoint/2010/main" val="3488933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F5B3A062-C51F-40CD-A067-4912DA237DC4}" type="datetimeFigureOut">
              <a:rPr lang="cs-CZ" smtClean="0"/>
              <a:t>03.03.2021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FEBCB19-2CCE-4F6B-9894-B6DD9DDFEECF}" type="slidenum">
              <a:rPr lang="cs-CZ" smtClean="0"/>
              <a:t>‹#›</a:t>
            </a:fld>
            <a:endParaRPr lang="cs-CZ"/>
          </a:p>
        </p:txBody>
      </p:sp>
    </p:spTree>
    <p:extLst>
      <p:ext uri="{BB962C8B-B14F-4D97-AF65-F5344CB8AC3E}">
        <p14:creationId xmlns:p14="http://schemas.microsoft.com/office/powerpoint/2010/main" val="3712735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B3A062-C51F-40CD-A067-4912DA237DC4}" type="datetimeFigureOut">
              <a:rPr lang="cs-CZ" smtClean="0"/>
              <a:t>03.03.2021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EBCB19-2CCE-4F6B-9894-B6DD9DDFEECF}" type="slidenum">
              <a:rPr lang="cs-CZ" smtClean="0"/>
              <a:t>‹#›</a:t>
            </a:fld>
            <a:endParaRPr lang="cs-CZ"/>
          </a:p>
        </p:txBody>
      </p:sp>
    </p:spTree>
    <p:extLst>
      <p:ext uri="{BB962C8B-B14F-4D97-AF65-F5344CB8AC3E}">
        <p14:creationId xmlns:p14="http://schemas.microsoft.com/office/powerpoint/2010/main" val="13429406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19528" y="1122363"/>
            <a:ext cx="10942820" cy="2387600"/>
          </a:xfrm>
        </p:spPr>
        <p:txBody>
          <a:bodyPr>
            <a:normAutofit fontScale="90000"/>
          </a:bodyPr>
          <a:lstStyle/>
          <a:p>
            <a:r>
              <a:rPr lang="en-US" sz="4000" b="1" dirty="0">
                <a:solidFill>
                  <a:srgbClr val="FFC000"/>
                </a:solidFill>
                <a:latin typeface="Arial Rounded MT Bold" panose="020F0704030504030204" pitchFamily="34" charset="0"/>
              </a:rPr>
              <a:t>The Adolescent Experience: </a:t>
            </a:r>
            <a:br>
              <a:rPr lang="cs-CZ" sz="4000" b="1" dirty="0">
                <a:solidFill>
                  <a:srgbClr val="FFC000"/>
                </a:solidFill>
                <a:latin typeface="Arial Rounded MT Bold" panose="020F0704030504030204" pitchFamily="34" charset="0"/>
              </a:rPr>
            </a:br>
            <a:r>
              <a:rPr lang="en-US" sz="4000" b="1" dirty="0">
                <a:solidFill>
                  <a:srgbClr val="FFC000"/>
                </a:solidFill>
                <a:latin typeface="Arial Rounded MT Bold" panose="020F0704030504030204" pitchFamily="34" charset="0"/>
              </a:rPr>
              <a:t>Young Czechs during</a:t>
            </a:r>
            <a:r>
              <a:rPr lang="cs-CZ" sz="4000" b="1" dirty="0">
                <a:solidFill>
                  <a:srgbClr val="FFC000"/>
                </a:solidFill>
                <a:latin typeface="Arial Rounded MT Bold" panose="020F0704030504030204" pitchFamily="34" charset="0"/>
              </a:rPr>
              <a:t> and </a:t>
            </a:r>
            <a:r>
              <a:rPr lang="cs-CZ" sz="4000" b="1" dirty="0" err="1">
                <a:solidFill>
                  <a:srgbClr val="FFC000"/>
                </a:solidFill>
                <a:latin typeface="Arial Rounded MT Bold" panose="020F0704030504030204" pitchFamily="34" charset="0"/>
              </a:rPr>
              <a:t>after</a:t>
            </a:r>
            <a:r>
              <a:rPr lang="en-US" sz="4000" b="1" dirty="0">
                <a:solidFill>
                  <a:srgbClr val="FFC000"/>
                </a:solidFill>
                <a:latin typeface="Arial Rounded MT Bold" panose="020F0704030504030204" pitchFamily="34" charset="0"/>
              </a:rPr>
              <a:t> Social Change</a:t>
            </a:r>
            <a:br>
              <a:rPr lang="cs-CZ" dirty="0"/>
            </a:br>
            <a:endParaRPr lang="cs-CZ" dirty="0"/>
          </a:p>
        </p:txBody>
      </p:sp>
      <p:sp>
        <p:nvSpPr>
          <p:cNvPr id="3" name="Podnadpis 2"/>
          <p:cNvSpPr>
            <a:spLocks noGrp="1"/>
          </p:cNvSpPr>
          <p:nvPr>
            <p:ph type="subTitle" idx="1"/>
          </p:nvPr>
        </p:nvSpPr>
        <p:spPr>
          <a:xfrm>
            <a:off x="1197429" y="3602038"/>
            <a:ext cx="9470571" cy="1655762"/>
          </a:xfrm>
        </p:spPr>
        <p:txBody>
          <a:bodyPr>
            <a:normAutofit/>
          </a:bodyPr>
          <a:lstStyle/>
          <a:p>
            <a:r>
              <a:rPr lang="en-US" dirty="0"/>
              <a:t>Macek, P., Bouša, O., Ježek, S., Širůček, J., </a:t>
            </a:r>
            <a:r>
              <a:rPr lang="en-US" dirty="0" err="1"/>
              <a:t>Seryjová</a:t>
            </a:r>
            <a:r>
              <a:rPr lang="en-US" dirty="0"/>
              <a:t> Juhová, D., Lomičová, L.</a:t>
            </a:r>
            <a:endParaRPr lang="cs-CZ" dirty="0"/>
          </a:p>
          <a:p>
            <a:r>
              <a:rPr lang="en-US" dirty="0">
                <a:solidFill>
                  <a:srgbClr val="FF0000"/>
                </a:solidFill>
              </a:rPr>
              <a:t>The Institute for Research on Children, Youth and Family</a:t>
            </a:r>
            <a:endParaRPr lang="cs-CZ" dirty="0">
              <a:solidFill>
                <a:srgbClr val="FF0000"/>
              </a:solidFill>
            </a:endParaRPr>
          </a:p>
          <a:p>
            <a:r>
              <a:rPr lang="cs-CZ" dirty="0">
                <a:solidFill>
                  <a:srgbClr val="FF0000"/>
                </a:solidFill>
              </a:rPr>
              <a:t>Masa</a:t>
            </a:r>
            <a:r>
              <a:rPr lang="en-US" dirty="0" err="1">
                <a:solidFill>
                  <a:srgbClr val="FF0000"/>
                </a:solidFill>
              </a:rPr>
              <a:t>ryk</a:t>
            </a:r>
            <a:r>
              <a:rPr lang="en-US" dirty="0">
                <a:solidFill>
                  <a:srgbClr val="FF0000"/>
                </a:solidFill>
              </a:rPr>
              <a:t> University</a:t>
            </a:r>
            <a:r>
              <a:rPr lang="cs-CZ" dirty="0">
                <a:solidFill>
                  <a:srgbClr val="FF0000"/>
                </a:solidFill>
              </a:rPr>
              <a:t> </a:t>
            </a:r>
            <a:r>
              <a:rPr lang="en-US" dirty="0">
                <a:solidFill>
                  <a:srgbClr val="FF0000"/>
                </a:solidFill>
              </a:rPr>
              <a:t>Brno, Czech Republic</a:t>
            </a:r>
            <a:endParaRPr lang="cs-CZ" dirty="0">
              <a:solidFill>
                <a:srgbClr val="FF0000"/>
              </a:solidFill>
            </a:endParaRPr>
          </a:p>
          <a:p>
            <a:endParaRPr lang="cs-CZ" dirty="0">
              <a:solidFill>
                <a:srgbClr val="FF0000"/>
              </a:solidFill>
            </a:endParaRPr>
          </a:p>
        </p:txBody>
      </p:sp>
    </p:spTree>
    <p:extLst>
      <p:ext uri="{BB962C8B-B14F-4D97-AF65-F5344CB8AC3E}">
        <p14:creationId xmlns:p14="http://schemas.microsoft.com/office/powerpoint/2010/main" val="2844050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ulka 2"/>
          <p:cNvGraphicFramePr>
            <a:graphicFrameLocks noGrp="1"/>
          </p:cNvGraphicFramePr>
          <p:nvPr>
            <p:extLst>
              <p:ext uri="{D42A27DB-BD31-4B8C-83A1-F6EECF244321}">
                <p14:modId xmlns:p14="http://schemas.microsoft.com/office/powerpoint/2010/main" val="3210612129"/>
              </p:ext>
            </p:extLst>
          </p:nvPr>
        </p:nvGraphicFramePr>
        <p:xfrm>
          <a:off x="952107" y="1055802"/>
          <a:ext cx="10401695" cy="4421175"/>
        </p:xfrm>
        <a:graphic>
          <a:graphicData uri="http://schemas.openxmlformats.org/drawingml/2006/table">
            <a:tbl>
              <a:tblPr firstRow="1" firstCol="1" bandRow="1">
                <a:tableStyleId>{5C22544A-7EE6-4342-B048-85BDC9FD1C3A}</a:tableStyleId>
              </a:tblPr>
              <a:tblGrid>
                <a:gridCol w="1630837">
                  <a:extLst>
                    <a:ext uri="{9D8B030D-6E8A-4147-A177-3AD203B41FA5}">
                      <a16:colId xmlns:a16="http://schemas.microsoft.com/office/drawing/2014/main" val="432501845"/>
                    </a:ext>
                  </a:extLst>
                </a:gridCol>
                <a:gridCol w="680650">
                  <a:extLst>
                    <a:ext uri="{9D8B030D-6E8A-4147-A177-3AD203B41FA5}">
                      <a16:colId xmlns:a16="http://schemas.microsoft.com/office/drawing/2014/main" val="747948740"/>
                    </a:ext>
                  </a:extLst>
                </a:gridCol>
                <a:gridCol w="1155744">
                  <a:extLst>
                    <a:ext uri="{9D8B030D-6E8A-4147-A177-3AD203B41FA5}">
                      <a16:colId xmlns:a16="http://schemas.microsoft.com/office/drawing/2014/main" val="4270017691"/>
                    </a:ext>
                  </a:extLst>
                </a:gridCol>
                <a:gridCol w="1155744">
                  <a:extLst>
                    <a:ext uri="{9D8B030D-6E8A-4147-A177-3AD203B41FA5}">
                      <a16:colId xmlns:a16="http://schemas.microsoft.com/office/drawing/2014/main" val="4059390501"/>
                    </a:ext>
                  </a:extLst>
                </a:gridCol>
                <a:gridCol w="1155744">
                  <a:extLst>
                    <a:ext uri="{9D8B030D-6E8A-4147-A177-3AD203B41FA5}">
                      <a16:colId xmlns:a16="http://schemas.microsoft.com/office/drawing/2014/main" val="2105520640"/>
                    </a:ext>
                  </a:extLst>
                </a:gridCol>
                <a:gridCol w="1155744">
                  <a:extLst>
                    <a:ext uri="{9D8B030D-6E8A-4147-A177-3AD203B41FA5}">
                      <a16:colId xmlns:a16="http://schemas.microsoft.com/office/drawing/2014/main" val="283351304"/>
                    </a:ext>
                  </a:extLst>
                </a:gridCol>
                <a:gridCol w="1155744">
                  <a:extLst>
                    <a:ext uri="{9D8B030D-6E8A-4147-A177-3AD203B41FA5}">
                      <a16:colId xmlns:a16="http://schemas.microsoft.com/office/drawing/2014/main" val="1048909399"/>
                    </a:ext>
                  </a:extLst>
                </a:gridCol>
                <a:gridCol w="1155744">
                  <a:extLst>
                    <a:ext uri="{9D8B030D-6E8A-4147-A177-3AD203B41FA5}">
                      <a16:colId xmlns:a16="http://schemas.microsoft.com/office/drawing/2014/main" val="883108106"/>
                    </a:ext>
                  </a:extLst>
                </a:gridCol>
                <a:gridCol w="1155744">
                  <a:extLst>
                    <a:ext uri="{9D8B030D-6E8A-4147-A177-3AD203B41FA5}">
                      <a16:colId xmlns:a16="http://schemas.microsoft.com/office/drawing/2014/main" val="4151181188"/>
                    </a:ext>
                  </a:extLst>
                </a:gridCol>
              </a:tblGrid>
              <a:tr h="774258">
                <a:tc>
                  <a:txBody>
                    <a:bodyPr/>
                    <a:lstStyle/>
                    <a:p>
                      <a:pPr algn="l">
                        <a:lnSpc>
                          <a:spcPct val="107000"/>
                        </a:lnSpc>
                      </a:pPr>
                      <a:endParaRPr lang="cs-CZ" sz="1400" dirty="0">
                        <a:effectLst/>
                        <a:latin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cs-CZ" sz="1600" dirty="0">
                          <a:effectLst/>
                        </a:rPr>
                        <a:t>F</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cs-CZ" sz="1600" i="1" dirty="0">
                          <a:effectLst/>
                        </a:rPr>
                        <a:t>p</a:t>
                      </a:r>
                      <a:endParaRPr lang="cs-CZ" sz="1600" i="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en-US" sz="1600" i="1" dirty="0" err="1"/>
                        <a:t>η</a:t>
                      </a:r>
                      <a:r>
                        <a:rPr lang="en-US" sz="1600" dirty="0" err="1"/>
                        <a:t>²</a:t>
                      </a:r>
                      <a:r>
                        <a:rPr lang="en-US" sz="1600" dirty="0"/>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cs-CZ" sz="1600" dirty="0">
                          <a:effectLst/>
                        </a:rPr>
                        <a:t>1992</a:t>
                      </a:r>
                    </a:p>
                    <a:p>
                      <a:pPr algn="ctr">
                        <a:lnSpc>
                          <a:spcPct val="107000"/>
                        </a:lnSpc>
                        <a:spcAft>
                          <a:spcPts val="0"/>
                        </a:spcAft>
                      </a:pPr>
                      <a:r>
                        <a:rPr lang="cs-CZ" sz="1600" dirty="0" err="1">
                          <a:effectLst/>
                          <a:latin typeface="Calibri" panose="020F0502020204030204" pitchFamily="34" charset="0"/>
                          <a:ea typeface="Calibri" panose="020F0502020204030204" pitchFamily="34" charset="0"/>
                          <a:cs typeface="Times New Roman" panose="02020603050405020304" pitchFamily="18" charset="0"/>
                        </a:rPr>
                        <a:t>Mean</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cs-CZ" sz="1600" dirty="0">
                          <a:effectLst/>
                        </a:rPr>
                        <a:t>2001</a:t>
                      </a:r>
                    </a:p>
                    <a:p>
                      <a:pPr algn="ctr">
                        <a:lnSpc>
                          <a:spcPct val="107000"/>
                        </a:lnSpc>
                        <a:spcAft>
                          <a:spcPts val="0"/>
                        </a:spcAft>
                      </a:pPr>
                      <a:r>
                        <a:rPr lang="cs-CZ" sz="1600" dirty="0" err="1">
                          <a:effectLst/>
                          <a:latin typeface="Calibri" panose="020F0502020204030204" pitchFamily="34" charset="0"/>
                          <a:ea typeface="Calibri" panose="020F0502020204030204" pitchFamily="34" charset="0"/>
                          <a:cs typeface="Times New Roman" panose="02020603050405020304" pitchFamily="18" charset="0"/>
                        </a:rPr>
                        <a:t>Mean</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cs-CZ" sz="1600" dirty="0">
                          <a:effectLst/>
                        </a:rPr>
                        <a:t>2011</a:t>
                      </a:r>
                    </a:p>
                    <a:p>
                      <a:pPr algn="ctr">
                        <a:lnSpc>
                          <a:spcPct val="107000"/>
                        </a:lnSpc>
                        <a:spcAft>
                          <a:spcPts val="0"/>
                        </a:spcAft>
                      </a:pPr>
                      <a:r>
                        <a:rPr lang="cs-CZ" sz="1600" dirty="0" err="1">
                          <a:effectLst/>
                          <a:latin typeface="Calibri" panose="020F0502020204030204" pitchFamily="34" charset="0"/>
                          <a:ea typeface="Calibri" panose="020F0502020204030204" pitchFamily="34" charset="0"/>
                          <a:cs typeface="Times New Roman" panose="02020603050405020304" pitchFamily="18" charset="0"/>
                        </a:rPr>
                        <a:t>Mean</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cs-CZ" sz="1600" dirty="0">
                          <a:effectLst/>
                        </a:rPr>
                        <a:t>2019</a:t>
                      </a:r>
                    </a:p>
                    <a:p>
                      <a:pPr algn="ctr">
                        <a:lnSpc>
                          <a:spcPct val="107000"/>
                        </a:lnSpc>
                        <a:spcAft>
                          <a:spcPts val="0"/>
                        </a:spcAft>
                      </a:pPr>
                      <a:r>
                        <a:rPr lang="cs-CZ" sz="1600" dirty="0" err="1">
                          <a:effectLst/>
                          <a:latin typeface="Calibri" panose="020F0502020204030204" pitchFamily="34" charset="0"/>
                          <a:ea typeface="Calibri" panose="020F0502020204030204" pitchFamily="34" charset="0"/>
                          <a:cs typeface="Times New Roman" panose="02020603050405020304" pitchFamily="18" charset="0"/>
                        </a:rPr>
                        <a:t>Mean</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cs-CZ" sz="1200" dirty="0" err="1">
                          <a:effectLst/>
                          <a:latin typeface="Calibri" panose="020F0502020204030204" pitchFamily="34" charset="0"/>
                          <a:ea typeface="Calibri" panose="020F0502020204030204" pitchFamily="34" charset="0"/>
                          <a:cs typeface="Times New Roman" panose="02020603050405020304" pitchFamily="18" charset="0"/>
                        </a:rPr>
                        <a:t>Total</a:t>
                      </a:r>
                      <a:r>
                        <a:rPr lang="cs-CZ" sz="1200" dirty="0">
                          <a:effectLst/>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cs-CZ" sz="1200" dirty="0" err="1">
                          <a:effectLst/>
                          <a:latin typeface="Calibri" panose="020F0502020204030204" pitchFamily="34" charset="0"/>
                          <a:ea typeface="Calibri" panose="020F0502020204030204" pitchFamily="34" charset="0"/>
                          <a:cs typeface="Times New Roman" panose="02020603050405020304" pitchFamily="18" charset="0"/>
                        </a:rPr>
                        <a:t>Mean</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4144707070"/>
                  </a:ext>
                </a:extLst>
              </a:tr>
              <a:tr h="387130">
                <a:tc>
                  <a:txBody>
                    <a:bodyPr/>
                    <a:lstStyle/>
                    <a:p>
                      <a:pPr algn="l">
                        <a:lnSpc>
                          <a:spcPct val="107000"/>
                        </a:lnSpc>
                        <a:spcAft>
                          <a:spcPts val="0"/>
                        </a:spcAft>
                      </a:pPr>
                      <a:r>
                        <a:rPr lang="cs-CZ" sz="1800" dirty="0" err="1">
                          <a:effectLst/>
                        </a:rPr>
                        <a:t>Actual</a:t>
                      </a:r>
                      <a:r>
                        <a:rPr lang="cs-CZ" sz="1800" dirty="0">
                          <a:effectLst/>
                        </a:rPr>
                        <a:t> </a:t>
                      </a:r>
                      <a:r>
                        <a:rPr lang="cs-CZ" sz="1800" dirty="0" err="1">
                          <a:effectLst/>
                        </a:rPr>
                        <a:t>Self</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r">
                        <a:lnSpc>
                          <a:spcPct val="107000"/>
                        </a:lnSpc>
                        <a:spcAft>
                          <a:spcPts val="0"/>
                        </a:spcAft>
                      </a:pPr>
                      <a:r>
                        <a:rPr lang="cs-CZ" sz="1400" dirty="0">
                          <a:effectLst/>
                        </a:rPr>
                        <a:t>13.71</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07000"/>
                        </a:lnSpc>
                        <a:spcAft>
                          <a:spcPts val="0"/>
                        </a:spcAft>
                      </a:pPr>
                      <a:r>
                        <a:rPr lang="cs-CZ" sz="1400" dirty="0">
                          <a:effectLst/>
                        </a:rPr>
                        <a:t>&lt;.001</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07000"/>
                        </a:lnSpc>
                        <a:spcAft>
                          <a:spcPts val="0"/>
                        </a:spcAft>
                      </a:pPr>
                      <a:r>
                        <a:rPr lang="cs-CZ" sz="1400">
                          <a:effectLst/>
                        </a:rPr>
                        <a:t>0.02</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07000"/>
                        </a:lnSpc>
                        <a:spcAft>
                          <a:spcPts val="0"/>
                        </a:spcAft>
                      </a:pPr>
                      <a:r>
                        <a:rPr lang="cs-CZ" sz="1400" dirty="0" err="1">
                          <a:effectLst/>
                        </a:rPr>
                        <a:t>4.69</a:t>
                      </a:r>
                      <a:r>
                        <a:rPr lang="cs-CZ" sz="1400" baseline="30000" dirty="0" err="1">
                          <a:effectLst/>
                        </a:rPr>
                        <a:t>a,b,c</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07000"/>
                        </a:lnSpc>
                        <a:spcAft>
                          <a:spcPts val="0"/>
                        </a:spcAft>
                      </a:pPr>
                      <a:r>
                        <a:rPr lang="cs-CZ" sz="1400" dirty="0" err="1">
                          <a:effectLst/>
                        </a:rPr>
                        <a:t>5.33</a:t>
                      </a:r>
                      <a:r>
                        <a:rPr lang="cs-CZ" sz="1400" baseline="30000" dirty="0" err="1">
                          <a:effectLst/>
                        </a:rPr>
                        <a:t>a</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07000"/>
                        </a:lnSpc>
                        <a:spcAft>
                          <a:spcPts val="0"/>
                        </a:spcAft>
                      </a:pPr>
                      <a:r>
                        <a:rPr lang="cs-CZ" sz="1400" dirty="0" err="1">
                          <a:effectLst/>
                        </a:rPr>
                        <a:t>5.14</a:t>
                      </a:r>
                      <a:r>
                        <a:rPr lang="cs-CZ" sz="1400" baseline="30000" dirty="0" err="1">
                          <a:effectLst/>
                        </a:rPr>
                        <a:t>b</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07000"/>
                        </a:lnSpc>
                        <a:spcAft>
                          <a:spcPts val="0"/>
                        </a:spcAft>
                      </a:pPr>
                      <a:r>
                        <a:rPr lang="cs-CZ" sz="1400" dirty="0" err="1">
                          <a:effectLst/>
                        </a:rPr>
                        <a:t>5.44</a:t>
                      </a:r>
                      <a:r>
                        <a:rPr lang="cs-CZ" sz="1400" baseline="30000" dirty="0" err="1">
                          <a:effectLst/>
                        </a:rPr>
                        <a:t>c</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fontAlgn="t"/>
                      <a:r>
                        <a:rPr lang="cs-CZ" sz="1200" b="0" i="0" u="none" strike="noStrike" dirty="0">
                          <a:solidFill>
                            <a:schemeClr val="tx1"/>
                          </a:solidFill>
                          <a:effectLst/>
                          <a:latin typeface="Arial" panose="020B0604020202020204" pitchFamily="34" charset="0"/>
                        </a:rPr>
                        <a:t>5,32</a:t>
                      </a:r>
                    </a:p>
                  </a:txBody>
                  <a:tcPr marL="9525" marR="9525" marT="9525" marB="0"/>
                </a:tc>
                <a:extLst>
                  <a:ext uri="{0D108BD9-81ED-4DB2-BD59-A6C34878D82A}">
                    <a16:rowId xmlns:a16="http://schemas.microsoft.com/office/drawing/2014/main" val="1531644260"/>
                  </a:ext>
                </a:extLst>
              </a:tr>
              <a:tr h="387130">
                <a:tc>
                  <a:txBody>
                    <a:bodyPr/>
                    <a:lstStyle/>
                    <a:p>
                      <a:pPr algn="l">
                        <a:lnSpc>
                          <a:spcPct val="107000"/>
                        </a:lnSpc>
                        <a:spcAft>
                          <a:spcPts val="0"/>
                        </a:spcAft>
                      </a:pPr>
                      <a:r>
                        <a:rPr lang="cs-CZ" sz="1800" dirty="0" err="1">
                          <a:effectLst/>
                        </a:rPr>
                        <a:t>Ideal</a:t>
                      </a:r>
                      <a:r>
                        <a:rPr lang="cs-CZ" sz="1800" dirty="0">
                          <a:effectLst/>
                        </a:rPr>
                        <a:t> </a:t>
                      </a:r>
                      <a:r>
                        <a:rPr lang="cs-CZ" sz="1800" dirty="0" err="1">
                          <a:effectLst/>
                        </a:rPr>
                        <a:t>Self</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r">
                        <a:lnSpc>
                          <a:spcPct val="107000"/>
                        </a:lnSpc>
                        <a:spcAft>
                          <a:spcPts val="0"/>
                        </a:spcAft>
                      </a:pPr>
                      <a:r>
                        <a:rPr lang="cs-CZ" sz="1400" dirty="0">
                          <a:effectLst/>
                        </a:rPr>
                        <a:t>28.16</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07000"/>
                        </a:lnSpc>
                        <a:spcAft>
                          <a:spcPts val="0"/>
                        </a:spcAft>
                      </a:pPr>
                      <a:r>
                        <a:rPr lang="cs-CZ" sz="1400" dirty="0">
                          <a:effectLst/>
                        </a:rPr>
                        <a:t>&lt;.001</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07000"/>
                        </a:lnSpc>
                        <a:spcAft>
                          <a:spcPts val="0"/>
                        </a:spcAft>
                      </a:pPr>
                      <a:r>
                        <a:rPr lang="cs-CZ" sz="1400" dirty="0">
                          <a:effectLst/>
                        </a:rPr>
                        <a:t>0.03</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07000"/>
                        </a:lnSpc>
                        <a:spcAft>
                          <a:spcPts val="0"/>
                        </a:spcAft>
                      </a:pPr>
                      <a:r>
                        <a:rPr lang="cs-CZ" sz="1400" dirty="0" err="1">
                          <a:effectLst/>
                        </a:rPr>
                        <a:t>4.52</a:t>
                      </a:r>
                      <a:r>
                        <a:rPr lang="cs-CZ" sz="1400" baseline="30000" dirty="0" err="1">
                          <a:effectLst/>
                        </a:rPr>
                        <a:t>a,b</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07000"/>
                        </a:lnSpc>
                        <a:spcAft>
                          <a:spcPts val="0"/>
                        </a:spcAft>
                      </a:pPr>
                      <a:r>
                        <a:rPr lang="cs-CZ" sz="1400" dirty="0" err="1">
                          <a:effectLst/>
                        </a:rPr>
                        <a:t>4.80</a:t>
                      </a:r>
                      <a:r>
                        <a:rPr lang="cs-CZ" sz="1400" baseline="30000" dirty="0" err="1">
                          <a:effectLst/>
                        </a:rPr>
                        <a:t>c</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07000"/>
                        </a:lnSpc>
                        <a:spcAft>
                          <a:spcPts val="0"/>
                        </a:spcAft>
                      </a:pPr>
                      <a:r>
                        <a:rPr lang="cs-CZ" sz="1400" dirty="0" err="1">
                          <a:effectLst/>
                        </a:rPr>
                        <a:t>5.01</a:t>
                      </a:r>
                      <a:r>
                        <a:rPr lang="cs-CZ" sz="1400" baseline="30000" dirty="0" err="1">
                          <a:effectLst/>
                        </a:rPr>
                        <a:t>a</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07000"/>
                        </a:lnSpc>
                        <a:spcAft>
                          <a:spcPts val="0"/>
                        </a:spcAft>
                      </a:pPr>
                      <a:r>
                        <a:rPr lang="cs-CZ" sz="1400" dirty="0" err="1">
                          <a:effectLst/>
                        </a:rPr>
                        <a:t>5.40</a:t>
                      </a:r>
                      <a:r>
                        <a:rPr lang="cs-CZ" sz="1400" baseline="30000" dirty="0" err="1">
                          <a:effectLst/>
                        </a:rPr>
                        <a:t>b,c</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fontAlgn="t"/>
                      <a:r>
                        <a:rPr lang="cs-CZ" sz="1200" b="0" i="0" u="none" strike="noStrike">
                          <a:solidFill>
                            <a:schemeClr val="tx1"/>
                          </a:solidFill>
                          <a:effectLst/>
                          <a:latin typeface="Arial" panose="020B0604020202020204" pitchFamily="34" charset="0"/>
                        </a:rPr>
                        <a:t>5,19</a:t>
                      </a:r>
                    </a:p>
                  </a:txBody>
                  <a:tcPr marL="9525" marR="9525" marT="9525" marB="0"/>
                </a:tc>
                <a:extLst>
                  <a:ext uri="{0D108BD9-81ED-4DB2-BD59-A6C34878D82A}">
                    <a16:rowId xmlns:a16="http://schemas.microsoft.com/office/drawing/2014/main" val="1344328971"/>
                  </a:ext>
                </a:extLst>
              </a:tr>
              <a:tr h="398860">
                <a:tc>
                  <a:txBody>
                    <a:bodyPr/>
                    <a:lstStyle/>
                    <a:p>
                      <a:pPr algn="l">
                        <a:lnSpc>
                          <a:spcPct val="107000"/>
                        </a:lnSpc>
                        <a:spcAft>
                          <a:spcPts val="0"/>
                        </a:spcAft>
                      </a:pPr>
                      <a:r>
                        <a:rPr lang="cs-CZ" sz="1800" dirty="0" err="1">
                          <a:effectLst/>
                        </a:rPr>
                        <a:t>Unwanted</a:t>
                      </a:r>
                      <a:r>
                        <a:rPr lang="cs-CZ" sz="1800" dirty="0">
                          <a:effectLst/>
                        </a:rPr>
                        <a:t>  </a:t>
                      </a:r>
                      <a:r>
                        <a:rPr lang="cs-CZ" sz="1800" dirty="0" err="1">
                          <a:effectLst/>
                        </a:rPr>
                        <a:t>Self</a:t>
                      </a:r>
                      <a:r>
                        <a:rPr lang="cs-CZ" sz="1800" dirty="0">
                          <a:effectLst/>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r">
                        <a:lnSpc>
                          <a:spcPct val="107000"/>
                        </a:lnSpc>
                        <a:spcAft>
                          <a:spcPts val="0"/>
                        </a:spcAft>
                      </a:pPr>
                      <a:r>
                        <a:rPr lang="cs-CZ" sz="1400" dirty="0">
                          <a:effectLst/>
                        </a:rPr>
                        <a:t>3.62</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07000"/>
                        </a:lnSpc>
                        <a:spcAft>
                          <a:spcPts val="0"/>
                        </a:spcAft>
                      </a:pPr>
                      <a:r>
                        <a:rPr lang="cs-CZ" sz="1400" dirty="0">
                          <a:effectLst/>
                        </a:rPr>
                        <a:t>.013</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07000"/>
                        </a:lnSpc>
                        <a:spcAft>
                          <a:spcPts val="0"/>
                        </a:spcAft>
                      </a:pPr>
                      <a:r>
                        <a:rPr lang="cs-CZ" sz="1400" dirty="0">
                          <a:effectLst/>
                        </a:rPr>
                        <a:t>0.00</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07000"/>
                        </a:lnSpc>
                        <a:spcAft>
                          <a:spcPts val="0"/>
                        </a:spcAft>
                      </a:pPr>
                      <a:r>
                        <a:rPr lang="cs-CZ" sz="1400" dirty="0" err="1">
                          <a:effectLst/>
                        </a:rPr>
                        <a:t>4.30</a:t>
                      </a:r>
                      <a:r>
                        <a:rPr lang="cs-CZ" sz="1400" baseline="30000" dirty="0" err="1">
                          <a:effectLst/>
                        </a:rPr>
                        <a:t>a,b</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07000"/>
                        </a:lnSpc>
                        <a:spcAft>
                          <a:spcPts val="0"/>
                        </a:spcAft>
                      </a:pPr>
                      <a:r>
                        <a:rPr lang="cs-CZ" sz="1400" dirty="0" err="1">
                          <a:effectLst/>
                        </a:rPr>
                        <a:t>4.83</a:t>
                      </a:r>
                      <a:r>
                        <a:rPr lang="cs-CZ" sz="1400" baseline="30000" dirty="0" err="1">
                          <a:effectLst/>
                        </a:rPr>
                        <a:t>a</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07000"/>
                        </a:lnSpc>
                        <a:spcAft>
                          <a:spcPts val="0"/>
                        </a:spcAft>
                      </a:pPr>
                      <a:r>
                        <a:rPr lang="cs-CZ" sz="1400" dirty="0" err="1">
                          <a:effectLst/>
                        </a:rPr>
                        <a:t>4.69</a:t>
                      </a:r>
                      <a:r>
                        <a:rPr lang="cs-CZ" sz="1400" baseline="30000" dirty="0" err="1">
                          <a:effectLst/>
                        </a:rPr>
                        <a:t>b</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07000"/>
                        </a:lnSpc>
                        <a:spcAft>
                          <a:spcPts val="0"/>
                        </a:spcAft>
                      </a:pPr>
                      <a:r>
                        <a:rPr lang="cs-CZ" sz="1400" dirty="0">
                          <a:effectLst/>
                        </a:rPr>
                        <a:t>4.67</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fontAlgn="t"/>
                      <a:r>
                        <a:rPr lang="cs-CZ" sz="1200" b="0" i="0" u="none" strike="noStrike">
                          <a:solidFill>
                            <a:schemeClr val="tx1"/>
                          </a:solidFill>
                          <a:effectLst/>
                          <a:latin typeface="Arial" panose="020B0604020202020204" pitchFamily="34" charset="0"/>
                        </a:rPr>
                        <a:t>4,65</a:t>
                      </a:r>
                    </a:p>
                  </a:txBody>
                  <a:tcPr marL="9525" marR="9525" marT="9525" marB="0"/>
                </a:tc>
                <a:extLst>
                  <a:ext uri="{0D108BD9-81ED-4DB2-BD59-A6C34878D82A}">
                    <a16:rowId xmlns:a16="http://schemas.microsoft.com/office/drawing/2014/main" val="4129959725"/>
                  </a:ext>
                </a:extLst>
              </a:tr>
              <a:tr h="387130">
                <a:tc>
                  <a:txBody>
                    <a:bodyPr/>
                    <a:lstStyle/>
                    <a:p>
                      <a:pPr algn="l">
                        <a:lnSpc>
                          <a:spcPct val="107000"/>
                        </a:lnSpc>
                        <a:spcAft>
                          <a:spcPts val="0"/>
                        </a:spcAft>
                      </a:pPr>
                      <a:r>
                        <a:rPr lang="cs-CZ" sz="1800" dirty="0" err="1">
                          <a:effectLst/>
                        </a:rPr>
                        <a:t>Parent</a:t>
                      </a:r>
                      <a:r>
                        <a:rPr lang="cs-CZ" sz="1800" dirty="0">
                          <a:effectLst/>
                        </a:rPr>
                        <a:t> </a:t>
                      </a:r>
                      <a:r>
                        <a:rPr lang="cs-CZ" sz="1800" dirty="0" err="1">
                          <a:effectLst/>
                        </a:rPr>
                        <a:t>Self</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r">
                        <a:lnSpc>
                          <a:spcPct val="107000"/>
                        </a:lnSpc>
                        <a:spcAft>
                          <a:spcPts val="0"/>
                        </a:spcAft>
                      </a:pPr>
                      <a:r>
                        <a:rPr lang="cs-CZ" sz="1400" dirty="0">
                          <a:effectLst/>
                        </a:rPr>
                        <a:t>14.68</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07000"/>
                        </a:lnSpc>
                        <a:spcAft>
                          <a:spcPts val="0"/>
                        </a:spcAft>
                      </a:pPr>
                      <a:r>
                        <a:rPr lang="cs-CZ" sz="1400" dirty="0">
                          <a:effectLst/>
                        </a:rPr>
                        <a:t>&lt;.001</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07000"/>
                        </a:lnSpc>
                        <a:spcAft>
                          <a:spcPts val="0"/>
                        </a:spcAft>
                      </a:pPr>
                      <a:r>
                        <a:rPr lang="cs-CZ" sz="1400" dirty="0">
                          <a:effectLst/>
                        </a:rPr>
                        <a:t>0.02</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07000"/>
                        </a:lnSpc>
                        <a:spcAft>
                          <a:spcPts val="0"/>
                        </a:spcAft>
                      </a:pPr>
                      <a:r>
                        <a:rPr lang="cs-CZ" sz="1400" dirty="0" err="1">
                          <a:effectLst/>
                        </a:rPr>
                        <a:t>5.79</a:t>
                      </a:r>
                      <a:r>
                        <a:rPr lang="cs-CZ" sz="1400" baseline="30000" dirty="0" err="1">
                          <a:effectLst/>
                        </a:rPr>
                        <a:t>a,b,c</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07000"/>
                        </a:lnSpc>
                        <a:spcAft>
                          <a:spcPts val="0"/>
                        </a:spcAft>
                      </a:pPr>
                      <a:r>
                        <a:rPr lang="cs-CZ" sz="1400" dirty="0" err="1">
                          <a:effectLst/>
                        </a:rPr>
                        <a:t>5.27</a:t>
                      </a:r>
                      <a:r>
                        <a:rPr lang="cs-CZ" sz="1400" baseline="30000" dirty="0" err="1">
                          <a:effectLst/>
                        </a:rPr>
                        <a:t>a</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07000"/>
                        </a:lnSpc>
                        <a:spcAft>
                          <a:spcPts val="0"/>
                        </a:spcAft>
                      </a:pPr>
                      <a:r>
                        <a:rPr lang="cs-CZ" sz="1400" dirty="0" err="1">
                          <a:effectLst/>
                        </a:rPr>
                        <a:t>5.01</a:t>
                      </a:r>
                      <a:r>
                        <a:rPr lang="cs-CZ" sz="1400" baseline="30000" dirty="0" err="1">
                          <a:effectLst/>
                        </a:rPr>
                        <a:t>b</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07000"/>
                        </a:lnSpc>
                        <a:spcAft>
                          <a:spcPts val="0"/>
                        </a:spcAft>
                      </a:pPr>
                      <a:r>
                        <a:rPr lang="cs-CZ" sz="1400" dirty="0" err="1">
                          <a:effectLst/>
                        </a:rPr>
                        <a:t>5.10</a:t>
                      </a:r>
                      <a:r>
                        <a:rPr lang="cs-CZ" sz="1400" baseline="30000" dirty="0" err="1">
                          <a:effectLst/>
                        </a:rPr>
                        <a:t>c</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fontAlgn="t"/>
                      <a:r>
                        <a:rPr lang="cs-CZ" sz="1200" b="0" i="0" u="none" strike="noStrike" dirty="0">
                          <a:solidFill>
                            <a:schemeClr val="tx1"/>
                          </a:solidFill>
                          <a:effectLst/>
                          <a:latin typeface="Arial" panose="020B0604020202020204" pitchFamily="34" charset="0"/>
                        </a:rPr>
                        <a:t>5,17</a:t>
                      </a:r>
                    </a:p>
                  </a:txBody>
                  <a:tcPr marL="9525" marR="9525" marT="9525" marB="0"/>
                </a:tc>
                <a:extLst>
                  <a:ext uri="{0D108BD9-81ED-4DB2-BD59-A6C34878D82A}">
                    <a16:rowId xmlns:a16="http://schemas.microsoft.com/office/drawing/2014/main" val="3977235676"/>
                  </a:ext>
                </a:extLst>
              </a:tr>
              <a:tr h="387130">
                <a:tc>
                  <a:txBody>
                    <a:bodyPr/>
                    <a:lstStyle/>
                    <a:p>
                      <a:pPr algn="l">
                        <a:lnSpc>
                          <a:spcPct val="107000"/>
                        </a:lnSpc>
                        <a:spcAft>
                          <a:spcPts val="0"/>
                        </a:spcAft>
                      </a:pPr>
                      <a:r>
                        <a:rPr lang="cs-CZ" sz="1800">
                          <a:effectLst/>
                        </a:rPr>
                        <a:t>Friend Self</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r">
                        <a:lnSpc>
                          <a:spcPct val="107000"/>
                        </a:lnSpc>
                        <a:spcAft>
                          <a:spcPts val="0"/>
                        </a:spcAft>
                      </a:pPr>
                      <a:r>
                        <a:rPr lang="cs-CZ" sz="1400" dirty="0">
                          <a:effectLst/>
                        </a:rPr>
                        <a:t>0.48</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07000"/>
                        </a:lnSpc>
                        <a:spcAft>
                          <a:spcPts val="0"/>
                        </a:spcAft>
                      </a:pPr>
                      <a:r>
                        <a:rPr lang="cs-CZ" sz="1400" dirty="0">
                          <a:effectLst/>
                        </a:rPr>
                        <a:t>.693</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07000"/>
                        </a:lnSpc>
                        <a:spcAft>
                          <a:spcPts val="0"/>
                        </a:spcAft>
                      </a:pPr>
                      <a:r>
                        <a:rPr lang="cs-CZ" sz="1400" dirty="0">
                          <a:effectLst/>
                        </a:rPr>
                        <a:t>0.00</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07000"/>
                        </a:lnSpc>
                        <a:spcAft>
                          <a:spcPts val="0"/>
                        </a:spcAft>
                      </a:pPr>
                      <a:r>
                        <a:rPr lang="cs-CZ" sz="1400" dirty="0">
                          <a:effectLst/>
                        </a:rPr>
                        <a:t>4.29</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07000"/>
                        </a:lnSpc>
                        <a:spcAft>
                          <a:spcPts val="0"/>
                        </a:spcAft>
                      </a:pPr>
                      <a:r>
                        <a:rPr lang="cs-CZ" sz="1400" dirty="0">
                          <a:effectLst/>
                        </a:rPr>
                        <a:t>4.46</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07000"/>
                        </a:lnSpc>
                        <a:spcAft>
                          <a:spcPts val="0"/>
                        </a:spcAft>
                      </a:pPr>
                      <a:r>
                        <a:rPr lang="cs-CZ" sz="1400">
                          <a:effectLst/>
                        </a:rPr>
                        <a:t>4.44</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07000"/>
                        </a:lnSpc>
                        <a:spcAft>
                          <a:spcPts val="0"/>
                        </a:spcAft>
                      </a:pPr>
                      <a:r>
                        <a:rPr lang="cs-CZ" sz="1400" dirty="0">
                          <a:effectLst/>
                        </a:rPr>
                        <a:t>4.39</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fontAlgn="t"/>
                      <a:r>
                        <a:rPr lang="cs-CZ" sz="1200" b="0" i="0" u="none" strike="noStrike" dirty="0">
                          <a:solidFill>
                            <a:schemeClr val="tx1"/>
                          </a:solidFill>
                          <a:effectLst/>
                          <a:latin typeface="Arial" panose="020B0604020202020204" pitchFamily="34" charset="0"/>
                        </a:rPr>
                        <a:t>4,39</a:t>
                      </a:r>
                    </a:p>
                  </a:txBody>
                  <a:tcPr marL="9525" marR="9525" marT="9525" marB="0"/>
                </a:tc>
                <a:extLst>
                  <a:ext uri="{0D108BD9-81ED-4DB2-BD59-A6C34878D82A}">
                    <a16:rowId xmlns:a16="http://schemas.microsoft.com/office/drawing/2014/main" val="542344654"/>
                  </a:ext>
                </a:extLst>
              </a:tr>
              <a:tr h="398860">
                <a:tc>
                  <a:txBody>
                    <a:bodyPr/>
                    <a:lstStyle/>
                    <a:p>
                      <a:pPr algn="l">
                        <a:lnSpc>
                          <a:spcPct val="107000"/>
                        </a:lnSpc>
                        <a:spcAft>
                          <a:spcPts val="0"/>
                        </a:spcAft>
                      </a:pPr>
                      <a:r>
                        <a:rPr lang="cs-CZ" sz="1800" dirty="0" err="1">
                          <a:effectLst/>
                        </a:rPr>
                        <a:t>Authority</a:t>
                      </a:r>
                      <a:r>
                        <a:rPr lang="cs-CZ" sz="1800" dirty="0">
                          <a:effectLst/>
                        </a:rPr>
                        <a:t> </a:t>
                      </a:r>
                      <a:r>
                        <a:rPr lang="cs-CZ" sz="1800" dirty="0" err="1">
                          <a:effectLst/>
                        </a:rPr>
                        <a:t>Self</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r">
                        <a:lnSpc>
                          <a:spcPct val="107000"/>
                        </a:lnSpc>
                        <a:spcAft>
                          <a:spcPts val="0"/>
                        </a:spcAft>
                      </a:pPr>
                      <a:r>
                        <a:rPr lang="cs-CZ" sz="1400" dirty="0">
                          <a:effectLst/>
                        </a:rPr>
                        <a:t>22.61</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07000"/>
                        </a:lnSpc>
                        <a:spcAft>
                          <a:spcPts val="0"/>
                        </a:spcAft>
                      </a:pPr>
                      <a:r>
                        <a:rPr lang="cs-CZ" sz="1400" dirty="0">
                          <a:effectLst/>
                        </a:rPr>
                        <a:t>&lt;.001</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07000"/>
                        </a:lnSpc>
                        <a:spcAft>
                          <a:spcPts val="0"/>
                        </a:spcAft>
                      </a:pPr>
                      <a:r>
                        <a:rPr lang="cs-CZ" sz="1400" dirty="0">
                          <a:effectLst/>
                        </a:rPr>
                        <a:t>0.03</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cs-CZ" sz="1400" dirty="0" err="1">
                          <a:effectLst/>
                        </a:rPr>
                        <a:t>3.06</a:t>
                      </a:r>
                      <a:r>
                        <a:rPr lang="cs-CZ" sz="1400" baseline="30000" dirty="0" err="1">
                          <a:effectLst/>
                        </a:rPr>
                        <a:t>a,b,c</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07000"/>
                        </a:lnSpc>
                        <a:spcAft>
                          <a:spcPts val="0"/>
                        </a:spcAft>
                      </a:pPr>
                      <a:r>
                        <a:rPr lang="cs-CZ" sz="1400" dirty="0" err="1">
                          <a:effectLst/>
                        </a:rPr>
                        <a:t>2.46</a:t>
                      </a:r>
                      <a:r>
                        <a:rPr lang="cs-CZ" sz="1400" baseline="30000" dirty="0" err="1">
                          <a:effectLst/>
                        </a:rPr>
                        <a:t>a</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07000"/>
                        </a:lnSpc>
                        <a:spcAft>
                          <a:spcPts val="0"/>
                        </a:spcAft>
                      </a:pPr>
                      <a:r>
                        <a:rPr lang="cs-CZ" sz="1400" dirty="0" err="1">
                          <a:effectLst/>
                        </a:rPr>
                        <a:t>2.52</a:t>
                      </a:r>
                      <a:r>
                        <a:rPr lang="cs-CZ" sz="1400" baseline="30000" dirty="0" err="1">
                          <a:effectLst/>
                        </a:rPr>
                        <a:t>b</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07000"/>
                        </a:lnSpc>
                        <a:spcAft>
                          <a:spcPts val="0"/>
                        </a:spcAft>
                      </a:pPr>
                      <a:r>
                        <a:rPr lang="cs-CZ" sz="1400" dirty="0" err="1">
                          <a:effectLst/>
                        </a:rPr>
                        <a:t>2.21</a:t>
                      </a:r>
                      <a:r>
                        <a:rPr lang="cs-CZ" sz="1400" baseline="30000" dirty="0" err="1">
                          <a:effectLst/>
                        </a:rPr>
                        <a:t>c</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fontAlgn="t"/>
                      <a:r>
                        <a:rPr lang="cs-CZ" sz="1200" b="0" i="0" u="none" strike="noStrike" dirty="0">
                          <a:solidFill>
                            <a:schemeClr val="tx1"/>
                          </a:solidFill>
                          <a:effectLst/>
                          <a:latin typeface="Arial" panose="020B0604020202020204" pitchFamily="34" charset="0"/>
                        </a:rPr>
                        <a:t>2,36</a:t>
                      </a:r>
                    </a:p>
                  </a:txBody>
                  <a:tcPr marL="9525" marR="9525" marT="9525" marB="0"/>
                </a:tc>
                <a:extLst>
                  <a:ext uri="{0D108BD9-81ED-4DB2-BD59-A6C34878D82A}">
                    <a16:rowId xmlns:a16="http://schemas.microsoft.com/office/drawing/2014/main" val="1691776415"/>
                  </a:ext>
                </a:extLst>
              </a:tr>
              <a:tr h="363667">
                <a:tc>
                  <a:txBody>
                    <a:bodyPr/>
                    <a:lstStyle/>
                    <a:p>
                      <a:pPr algn="l">
                        <a:lnSpc>
                          <a:spcPct val="107000"/>
                        </a:lnSpc>
                        <a:spcAft>
                          <a:spcPts val="0"/>
                        </a:spcAft>
                      </a:pPr>
                      <a:r>
                        <a:rPr lang="cs-CZ" sz="1800" dirty="0" err="1">
                          <a:effectLst/>
                        </a:rPr>
                        <a:t>Parent</a:t>
                      </a:r>
                      <a:r>
                        <a:rPr lang="cs-CZ" sz="1800" dirty="0">
                          <a:effectLst/>
                        </a:rPr>
                        <a:t> </a:t>
                      </a:r>
                      <a:r>
                        <a:rPr lang="cs-CZ" sz="1800" dirty="0" err="1">
                          <a:effectLst/>
                        </a:rPr>
                        <a:t>Ideal</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r">
                        <a:lnSpc>
                          <a:spcPct val="107000"/>
                        </a:lnSpc>
                        <a:spcAft>
                          <a:spcPts val="0"/>
                        </a:spcAft>
                      </a:pPr>
                      <a:r>
                        <a:rPr lang="cs-CZ" sz="1400" dirty="0">
                          <a:effectLst/>
                        </a:rPr>
                        <a:t>8.67</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07000"/>
                        </a:lnSpc>
                        <a:spcAft>
                          <a:spcPts val="0"/>
                        </a:spcAft>
                      </a:pPr>
                      <a:r>
                        <a:rPr lang="cs-CZ" sz="1400" dirty="0">
                          <a:effectLst/>
                        </a:rPr>
                        <a:t>&lt;.001</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07000"/>
                        </a:lnSpc>
                        <a:spcAft>
                          <a:spcPts val="0"/>
                        </a:spcAft>
                      </a:pPr>
                      <a:r>
                        <a:rPr lang="cs-CZ" sz="1400" dirty="0">
                          <a:effectLst/>
                        </a:rPr>
                        <a:t>0.01</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cs-CZ" sz="1400" dirty="0" err="1">
                          <a:effectLst/>
                        </a:rPr>
                        <a:t>4.35</a:t>
                      </a:r>
                      <a:r>
                        <a:rPr lang="cs-CZ" sz="1400" baseline="30000" dirty="0" err="1">
                          <a:effectLst/>
                        </a:rPr>
                        <a:t>a,b</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cs-CZ" sz="1400" dirty="0" err="1">
                          <a:effectLst/>
                        </a:rPr>
                        <a:t>3.73</a:t>
                      </a:r>
                      <a:r>
                        <a:rPr lang="cs-CZ" sz="1400" baseline="30000" dirty="0" err="1">
                          <a:effectLst/>
                        </a:rPr>
                        <a:t>a</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cs-CZ" sz="1400" dirty="0">
                          <a:effectLst/>
                        </a:rPr>
                        <a:t>4.14</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cs-CZ" sz="1400" dirty="0" err="1">
                          <a:effectLst/>
                        </a:rPr>
                        <a:t>3.86</a:t>
                      </a:r>
                      <a:r>
                        <a:rPr lang="cs-CZ" sz="1400" baseline="30000" dirty="0" err="1">
                          <a:effectLst/>
                        </a:rPr>
                        <a:t>b</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fontAlgn="t"/>
                      <a:r>
                        <a:rPr lang="cs-CZ" sz="1200" b="0" i="0" u="none" strike="noStrike" dirty="0">
                          <a:solidFill>
                            <a:schemeClr val="tx1"/>
                          </a:solidFill>
                          <a:effectLst/>
                          <a:latin typeface="Arial" panose="020B0604020202020204" pitchFamily="34" charset="0"/>
                        </a:rPr>
                        <a:t>3,93</a:t>
                      </a:r>
                    </a:p>
                  </a:txBody>
                  <a:tcPr marL="9525" marR="9525" marT="9525" marB="0"/>
                </a:tc>
                <a:extLst>
                  <a:ext uri="{0D108BD9-81ED-4DB2-BD59-A6C34878D82A}">
                    <a16:rowId xmlns:a16="http://schemas.microsoft.com/office/drawing/2014/main" val="3406914747"/>
                  </a:ext>
                </a:extLst>
              </a:tr>
              <a:tr h="387130">
                <a:tc>
                  <a:txBody>
                    <a:bodyPr/>
                    <a:lstStyle/>
                    <a:p>
                      <a:pPr algn="l">
                        <a:lnSpc>
                          <a:spcPct val="107000"/>
                        </a:lnSpc>
                        <a:spcAft>
                          <a:spcPts val="0"/>
                        </a:spcAft>
                      </a:pPr>
                      <a:r>
                        <a:rPr lang="cs-CZ" sz="1800" dirty="0" err="1">
                          <a:effectLst/>
                        </a:rPr>
                        <a:t>Friend</a:t>
                      </a:r>
                      <a:r>
                        <a:rPr lang="cs-CZ" sz="1800" dirty="0">
                          <a:effectLst/>
                        </a:rPr>
                        <a:t> </a:t>
                      </a:r>
                      <a:r>
                        <a:rPr lang="cs-CZ" sz="1800" dirty="0" err="1">
                          <a:effectLst/>
                        </a:rPr>
                        <a:t>Ideal</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r">
                        <a:lnSpc>
                          <a:spcPct val="107000"/>
                        </a:lnSpc>
                        <a:spcAft>
                          <a:spcPts val="0"/>
                        </a:spcAft>
                      </a:pPr>
                      <a:r>
                        <a:rPr lang="cs-CZ" sz="1400" dirty="0">
                          <a:effectLst/>
                        </a:rPr>
                        <a:t>6.92</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07000"/>
                        </a:lnSpc>
                        <a:spcAft>
                          <a:spcPts val="0"/>
                        </a:spcAft>
                      </a:pPr>
                      <a:r>
                        <a:rPr lang="cs-CZ" sz="1400" dirty="0">
                          <a:effectLst/>
                        </a:rPr>
                        <a:t>&lt;.001</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07000"/>
                        </a:lnSpc>
                        <a:spcAft>
                          <a:spcPts val="0"/>
                        </a:spcAft>
                      </a:pPr>
                      <a:r>
                        <a:rPr lang="cs-CZ" sz="1400" dirty="0">
                          <a:effectLst/>
                        </a:rPr>
                        <a:t>0.01</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07000"/>
                        </a:lnSpc>
                        <a:spcAft>
                          <a:spcPts val="0"/>
                        </a:spcAft>
                      </a:pPr>
                      <a:r>
                        <a:rPr lang="cs-CZ" sz="1400" dirty="0">
                          <a:effectLst/>
                        </a:rPr>
                        <a:t>2.96</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cs-CZ" sz="1400" dirty="0" err="1">
                          <a:effectLst/>
                        </a:rPr>
                        <a:t>2.74</a:t>
                      </a:r>
                      <a:r>
                        <a:rPr lang="cs-CZ" sz="1400" baseline="30000" dirty="0" err="1">
                          <a:effectLst/>
                        </a:rPr>
                        <a:t>a</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cs-CZ" sz="1400" dirty="0" err="1">
                          <a:effectLst/>
                        </a:rPr>
                        <a:t>3.12</a:t>
                      </a:r>
                      <a:r>
                        <a:rPr lang="cs-CZ" sz="1400" baseline="30000" dirty="0" err="1">
                          <a:effectLst/>
                        </a:rPr>
                        <a:t>a,b</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cs-CZ" sz="1400" dirty="0" err="1">
                          <a:effectLst/>
                        </a:rPr>
                        <a:t>2.69</a:t>
                      </a:r>
                      <a:r>
                        <a:rPr lang="cs-CZ" sz="1400" baseline="30000" dirty="0" err="1">
                          <a:effectLst/>
                        </a:rPr>
                        <a:t>b</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fontAlgn="t"/>
                      <a:r>
                        <a:rPr lang="cs-CZ" sz="1200" b="0" i="0" u="none" strike="noStrike" dirty="0">
                          <a:solidFill>
                            <a:schemeClr val="tx1"/>
                          </a:solidFill>
                          <a:effectLst/>
                          <a:latin typeface="Arial" panose="020B0604020202020204" pitchFamily="34" charset="0"/>
                        </a:rPr>
                        <a:t>2,78</a:t>
                      </a:r>
                    </a:p>
                  </a:txBody>
                  <a:tcPr marL="9525" marR="9525" marT="9525" marB="0"/>
                </a:tc>
                <a:extLst>
                  <a:ext uri="{0D108BD9-81ED-4DB2-BD59-A6C34878D82A}">
                    <a16:rowId xmlns:a16="http://schemas.microsoft.com/office/drawing/2014/main" val="3412850663"/>
                  </a:ext>
                </a:extLst>
              </a:tr>
              <a:tr h="549880">
                <a:tc>
                  <a:txBody>
                    <a:bodyPr/>
                    <a:lstStyle/>
                    <a:p>
                      <a:pPr algn="l">
                        <a:lnSpc>
                          <a:spcPct val="107000"/>
                        </a:lnSpc>
                        <a:spcAft>
                          <a:spcPts val="0"/>
                        </a:spcAft>
                      </a:pPr>
                      <a:r>
                        <a:rPr lang="cs-CZ" sz="1800" dirty="0" err="1">
                          <a:effectLst/>
                        </a:rPr>
                        <a:t>Authority</a:t>
                      </a:r>
                      <a:r>
                        <a:rPr lang="cs-CZ" sz="1800" dirty="0">
                          <a:effectLst/>
                        </a:rPr>
                        <a:t> </a:t>
                      </a:r>
                      <a:r>
                        <a:rPr lang="cs-CZ" sz="1800" dirty="0" err="1">
                          <a:effectLst/>
                        </a:rPr>
                        <a:t>Ideal</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r">
                        <a:lnSpc>
                          <a:spcPct val="107000"/>
                        </a:lnSpc>
                        <a:spcAft>
                          <a:spcPts val="0"/>
                        </a:spcAft>
                      </a:pPr>
                      <a:r>
                        <a:rPr lang="cs-CZ" sz="1400" dirty="0">
                          <a:effectLst/>
                        </a:rPr>
                        <a:t>35.69</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07000"/>
                        </a:lnSpc>
                        <a:spcAft>
                          <a:spcPts val="0"/>
                        </a:spcAft>
                      </a:pPr>
                      <a:r>
                        <a:rPr lang="cs-CZ" sz="1400" dirty="0">
                          <a:effectLst/>
                        </a:rPr>
                        <a:t>&lt;.001</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07000"/>
                        </a:lnSpc>
                        <a:spcAft>
                          <a:spcPts val="0"/>
                        </a:spcAft>
                      </a:pPr>
                      <a:r>
                        <a:rPr lang="cs-CZ" sz="1400">
                          <a:effectLst/>
                        </a:rPr>
                        <a:t>0.04</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cs-CZ" sz="1400" dirty="0" err="1">
                          <a:effectLst/>
                        </a:rPr>
                        <a:t>1.90</a:t>
                      </a:r>
                      <a:r>
                        <a:rPr lang="cs-CZ" sz="1400" baseline="30000" dirty="0" err="1">
                          <a:effectLst/>
                        </a:rPr>
                        <a:t>a,d</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cs-CZ" sz="1400" dirty="0" err="1">
                          <a:effectLst/>
                        </a:rPr>
                        <a:t>1.52</a:t>
                      </a:r>
                      <a:r>
                        <a:rPr lang="cs-CZ" sz="1400" baseline="30000" dirty="0" err="1">
                          <a:effectLst/>
                        </a:rPr>
                        <a:t>b,d</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cs-CZ" sz="1400" dirty="0" err="1">
                          <a:effectLst/>
                        </a:rPr>
                        <a:t>1.73</a:t>
                      </a:r>
                      <a:r>
                        <a:rPr lang="cs-CZ" sz="1400" baseline="30000" dirty="0" err="1">
                          <a:effectLst/>
                        </a:rPr>
                        <a:t>c</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cs-CZ" sz="1400" dirty="0" err="1">
                          <a:effectLst/>
                        </a:rPr>
                        <a:t>1.09</a:t>
                      </a:r>
                      <a:r>
                        <a:rPr lang="cs-CZ" sz="1400" baseline="30000" dirty="0" err="1">
                          <a:effectLst/>
                        </a:rPr>
                        <a:t>a,b,c</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fontAlgn="t"/>
                      <a:r>
                        <a:rPr lang="cs-CZ" sz="1200" b="0" i="0" u="none" strike="noStrike" dirty="0">
                          <a:solidFill>
                            <a:schemeClr val="tx1"/>
                          </a:solidFill>
                          <a:effectLst/>
                          <a:latin typeface="Arial" panose="020B0604020202020204" pitchFamily="34" charset="0"/>
                        </a:rPr>
                        <a:t>1,30</a:t>
                      </a:r>
                    </a:p>
                  </a:txBody>
                  <a:tcPr marL="9525" marR="9525" marT="9525" marB="0"/>
                </a:tc>
                <a:extLst>
                  <a:ext uri="{0D108BD9-81ED-4DB2-BD59-A6C34878D82A}">
                    <a16:rowId xmlns:a16="http://schemas.microsoft.com/office/drawing/2014/main" val="3855859595"/>
                  </a:ext>
                </a:extLst>
              </a:tr>
            </a:tbl>
          </a:graphicData>
        </a:graphic>
      </p:graphicFrame>
      <p:sp>
        <p:nvSpPr>
          <p:cNvPr id="4" name="Obdélník 3"/>
          <p:cNvSpPr/>
          <p:nvPr/>
        </p:nvSpPr>
        <p:spPr>
          <a:xfrm>
            <a:off x="961627" y="5947330"/>
            <a:ext cx="8572503" cy="338554"/>
          </a:xfrm>
          <a:prstGeom prst="rect">
            <a:avLst/>
          </a:prstGeom>
        </p:spPr>
        <p:txBody>
          <a:bodyPr wrap="square">
            <a:spAutoFit/>
          </a:bodyPr>
          <a:lstStyle/>
          <a:p>
            <a:r>
              <a:rPr lang="en-US" sz="1400" dirty="0">
                <a:latin typeface="+mj-lt"/>
              </a:rPr>
              <a:t>Post hoc tests were conducted using the </a:t>
            </a:r>
            <a:r>
              <a:rPr lang="en-US" sz="1400" i="1" dirty="0">
                <a:latin typeface="+mj-lt"/>
              </a:rPr>
              <a:t>Gabriel’s </a:t>
            </a:r>
            <a:r>
              <a:rPr lang="en-US" sz="1400" dirty="0">
                <a:latin typeface="+mj-lt"/>
              </a:rPr>
              <a:t>pairwise test procedure</a:t>
            </a:r>
            <a:r>
              <a:rPr lang="cs-CZ" sz="1600" dirty="0"/>
              <a:t>.</a:t>
            </a:r>
            <a:r>
              <a:rPr lang="en-US" sz="1600" dirty="0"/>
              <a:t> </a:t>
            </a:r>
            <a:endParaRPr lang="cs-CZ" sz="1600" dirty="0"/>
          </a:p>
        </p:txBody>
      </p:sp>
      <p:sp>
        <p:nvSpPr>
          <p:cNvPr id="5" name="Nadpis 1">
            <a:extLst>
              <a:ext uri="{FF2B5EF4-FFF2-40B4-BE49-F238E27FC236}">
                <a16:creationId xmlns:a16="http://schemas.microsoft.com/office/drawing/2014/main" id="{8A3AF218-6F8A-49B3-A219-0AABCDACDBFC}"/>
              </a:ext>
            </a:extLst>
          </p:cNvPr>
          <p:cNvSpPr txBox="1">
            <a:spLocks/>
          </p:cNvSpPr>
          <p:nvPr/>
        </p:nvSpPr>
        <p:spPr>
          <a:xfrm>
            <a:off x="838200" y="365125"/>
            <a:ext cx="10515600" cy="82916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s-CZ" sz="3600" dirty="0" err="1">
                <a:solidFill>
                  <a:srgbClr val="FFC000"/>
                </a:solidFill>
              </a:rPr>
              <a:t>Comparison</a:t>
            </a:r>
            <a:r>
              <a:rPr lang="cs-CZ" sz="3600" dirty="0">
                <a:solidFill>
                  <a:srgbClr val="FFC000"/>
                </a:solidFill>
              </a:rPr>
              <a:t> </a:t>
            </a:r>
            <a:r>
              <a:rPr lang="cs-CZ" sz="3600" dirty="0" err="1">
                <a:solidFill>
                  <a:srgbClr val="FFC000"/>
                </a:solidFill>
              </a:rPr>
              <a:t>of</a:t>
            </a:r>
            <a:r>
              <a:rPr lang="cs-CZ" sz="3600" dirty="0">
                <a:solidFill>
                  <a:srgbClr val="FFC000"/>
                </a:solidFill>
              </a:rPr>
              <a:t> </a:t>
            </a:r>
            <a:r>
              <a:rPr lang="cs-CZ" sz="3600" dirty="0" err="1">
                <a:solidFill>
                  <a:srgbClr val="FFC000"/>
                </a:solidFill>
              </a:rPr>
              <a:t>the</a:t>
            </a:r>
            <a:r>
              <a:rPr lang="cs-CZ" sz="3600" dirty="0">
                <a:solidFill>
                  <a:srgbClr val="FFC000"/>
                </a:solidFill>
              </a:rPr>
              <a:t> 9 </a:t>
            </a:r>
            <a:r>
              <a:rPr lang="cs-CZ" sz="3600" dirty="0" err="1">
                <a:solidFill>
                  <a:srgbClr val="FFC000"/>
                </a:solidFill>
              </a:rPr>
              <a:t>selves</a:t>
            </a:r>
            <a:r>
              <a:rPr lang="cs-CZ" sz="3600" dirty="0">
                <a:solidFill>
                  <a:srgbClr val="FFC000"/>
                </a:solidFill>
              </a:rPr>
              <a:t> </a:t>
            </a:r>
            <a:r>
              <a:rPr lang="cs-CZ" sz="3600" dirty="0" err="1">
                <a:solidFill>
                  <a:srgbClr val="FFC000"/>
                </a:solidFill>
              </a:rPr>
              <a:t>across</a:t>
            </a:r>
            <a:r>
              <a:rPr lang="cs-CZ" sz="3600" dirty="0">
                <a:solidFill>
                  <a:srgbClr val="FFC000"/>
                </a:solidFill>
              </a:rPr>
              <a:t> </a:t>
            </a:r>
            <a:r>
              <a:rPr lang="cs-CZ" sz="3600" dirty="0" err="1">
                <a:solidFill>
                  <a:srgbClr val="FFC000"/>
                </a:solidFill>
              </a:rPr>
              <a:t>the</a:t>
            </a:r>
            <a:r>
              <a:rPr lang="cs-CZ" sz="3600" dirty="0">
                <a:solidFill>
                  <a:srgbClr val="FFC000"/>
                </a:solidFill>
              </a:rPr>
              <a:t> 4 </a:t>
            </a:r>
            <a:r>
              <a:rPr lang="cs-CZ" sz="3600" dirty="0" err="1">
                <a:solidFill>
                  <a:srgbClr val="FFC000"/>
                </a:solidFill>
              </a:rPr>
              <a:t>cohorts</a:t>
            </a:r>
            <a:endParaRPr lang="cs-CZ" sz="3600" dirty="0">
              <a:solidFill>
                <a:srgbClr val="FFC000"/>
              </a:solidFill>
            </a:endParaRPr>
          </a:p>
        </p:txBody>
      </p:sp>
    </p:spTree>
    <p:extLst>
      <p:ext uri="{BB962C8B-B14F-4D97-AF65-F5344CB8AC3E}">
        <p14:creationId xmlns:p14="http://schemas.microsoft.com/office/powerpoint/2010/main" val="1991408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3100" b="1" dirty="0">
                <a:solidFill>
                  <a:srgbClr val="FFC000"/>
                </a:solidFill>
              </a:rPr>
              <a:t>Generation differences in importance of self-representations</a:t>
            </a:r>
            <a:br>
              <a:rPr lang="cs-CZ" b="1" dirty="0"/>
            </a:br>
            <a:endParaRPr lang="cs-CZ" dirty="0"/>
          </a:p>
        </p:txBody>
      </p:sp>
      <p:graphicFrame>
        <p:nvGraphicFramePr>
          <p:cNvPr id="3" name="Graf 2"/>
          <p:cNvGraphicFramePr>
            <a:graphicFrameLocks/>
          </p:cNvGraphicFramePr>
          <p:nvPr>
            <p:extLst>
              <p:ext uri="{D42A27DB-BD31-4B8C-83A1-F6EECF244321}">
                <p14:modId xmlns:p14="http://schemas.microsoft.com/office/powerpoint/2010/main" val="473047429"/>
              </p:ext>
            </p:extLst>
          </p:nvPr>
        </p:nvGraphicFramePr>
        <p:xfrm>
          <a:off x="1157288" y="561974"/>
          <a:ext cx="9877424" cy="6105525"/>
        </p:xfrm>
        <a:graphic>
          <a:graphicData uri="http://schemas.openxmlformats.org/drawingml/2006/chart">
            <c:chart xmlns:c="http://schemas.openxmlformats.org/drawingml/2006/chart" xmlns:r="http://schemas.openxmlformats.org/officeDocument/2006/relationships" r:id="rId2"/>
          </a:graphicData>
        </a:graphic>
      </p:graphicFrame>
      <p:cxnSp>
        <p:nvCxnSpPr>
          <p:cNvPr id="7" name="Přímá spojnice se šipkou 6"/>
          <p:cNvCxnSpPr/>
          <p:nvPr/>
        </p:nvCxnSpPr>
        <p:spPr>
          <a:xfrm flipV="1">
            <a:off x="1724025" y="1725612"/>
            <a:ext cx="828675" cy="3238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8339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3100" b="1" dirty="0">
                <a:solidFill>
                  <a:srgbClr val="FFC000"/>
                </a:solidFill>
              </a:rPr>
              <a:t>Generation differences in importance of self-representations</a:t>
            </a:r>
            <a:br>
              <a:rPr lang="cs-CZ" b="1" dirty="0"/>
            </a:br>
            <a:endParaRPr lang="cs-CZ" dirty="0"/>
          </a:p>
        </p:txBody>
      </p:sp>
      <p:graphicFrame>
        <p:nvGraphicFramePr>
          <p:cNvPr id="3" name="Graf 2"/>
          <p:cNvGraphicFramePr>
            <a:graphicFrameLocks/>
          </p:cNvGraphicFramePr>
          <p:nvPr>
            <p:extLst>
              <p:ext uri="{D42A27DB-BD31-4B8C-83A1-F6EECF244321}">
                <p14:modId xmlns:p14="http://schemas.microsoft.com/office/powerpoint/2010/main" val="4270739106"/>
              </p:ext>
            </p:extLst>
          </p:nvPr>
        </p:nvGraphicFramePr>
        <p:xfrm>
          <a:off x="1157288" y="971550"/>
          <a:ext cx="9877424" cy="5391149"/>
        </p:xfrm>
        <a:graphic>
          <a:graphicData uri="http://schemas.openxmlformats.org/drawingml/2006/chart">
            <c:chart xmlns:c="http://schemas.openxmlformats.org/drawingml/2006/chart" xmlns:r="http://schemas.openxmlformats.org/officeDocument/2006/relationships" r:id="rId2"/>
          </a:graphicData>
        </a:graphic>
      </p:graphicFrame>
      <p:cxnSp>
        <p:nvCxnSpPr>
          <p:cNvPr id="7" name="Přímá spojnice se šipkou 6"/>
          <p:cNvCxnSpPr/>
          <p:nvPr/>
        </p:nvCxnSpPr>
        <p:spPr>
          <a:xfrm flipV="1">
            <a:off x="1724025" y="1725612"/>
            <a:ext cx="828675" cy="3238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Ovál 3"/>
          <p:cNvSpPr/>
          <p:nvPr/>
        </p:nvSpPr>
        <p:spPr>
          <a:xfrm>
            <a:off x="1724025" y="5661023"/>
            <a:ext cx="3228975" cy="781050"/>
          </a:xfrm>
          <a:prstGeom prst="ellipse">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TextovéPole 5"/>
          <p:cNvSpPr txBox="1"/>
          <p:nvPr/>
        </p:nvSpPr>
        <p:spPr>
          <a:xfrm>
            <a:off x="2376487" y="6033054"/>
            <a:ext cx="2443163" cy="369332"/>
          </a:xfrm>
          <a:prstGeom prst="rect">
            <a:avLst/>
          </a:prstGeom>
          <a:noFill/>
        </p:spPr>
        <p:txBody>
          <a:bodyPr wrap="square" rtlCol="0">
            <a:spAutoFit/>
          </a:bodyPr>
          <a:lstStyle/>
          <a:p>
            <a:r>
              <a:rPr lang="cs-CZ" b="1" dirty="0" err="1">
                <a:solidFill>
                  <a:srgbClr val="00B050"/>
                </a:solidFill>
              </a:rPr>
              <a:t>Autonomous</a:t>
            </a:r>
            <a:r>
              <a:rPr lang="cs-CZ" b="1" dirty="0">
                <a:solidFill>
                  <a:srgbClr val="00B050"/>
                </a:solidFill>
              </a:rPr>
              <a:t> </a:t>
            </a:r>
            <a:r>
              <a:rPr lang="cs-CZ" b="1" dirty="0" err="1">
                <a:solidFill>
                  <a:srgbClr val="00B050"/>
                </a:solidFill>
              </a:rPr>
              <a:t>Selves</a:t>
            </a:r>
            <a:endParaRPr lang="cs-CZ" b="1" dirty="0">
              <a:solidFill>
                <a:srgbClr val="00B050"/>
              </a:solidFill>
            </a:endParaRPr>
          </a:p>
        </p:txBody>
      </p:sp>
    </p:spTree>
    <p:extLst>
      <p:ext uri="{BB962C8B-B14F-4D97-AF65-F5344CB8AC3E}">
        <p14:creationId xmlns:p14="http://schemas.microsoft.com/office/powerpoint/2010/main" val="14033598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48455"/>
            <a:ext cx="10515600" cy="1325563"/>
          </a:xfrm>
        </p:spPr>
        <p:txBody>
          <a:bodyPr>
            <a:normAutofit/>
          </a:bodyPr>
          <a:lstStyle/>
          <a:p>
            <a:r>
              <a:rPr lang="en-US" sz="3100" b="1" dirty="0">
                <a:solidFill>
                  <a:srgbClr val="FFC000"/>
                </a:solidFill>
              </a:rPr>
              <a:t>Generation differences in importance of self-representations</a:t>
            </a:r>
            <a:br>
              <a:rPr lang="cs-CZ" b="1" dirty="0"/>
            </a:br>
            <a:endParaRPr lang="cs-CZ" dirty="0"/>
          </a:p>
        </p:txBody>
      </p:sp>
      <p:graphicFrame>
        <p:nvGraphicFramePr>
          <p:cNvPr id="3" name="Graf 2"/>
          <p:cNvGraphicFramePr>
            <a:graphicFrameLocks/>
          </p:cNvGraphicFramePr>
          <p:nvPr>
            <p:extLst>
              <p:ext uri="{D42A27DB-BD31-4B8C-83A1-F6EECF244321}">
                <p14:modId xmlns:p14="http://schemas.microsoft.com/office/powerpoint/2010/main" val="2810265370"/>
              </p:ext>
            </p:extLst>
          </p:nvPr>
        </p:nvGraphicFramePr>
        <p:xfrm>
          <a:off x="838200" y="1011237"/>
          <a:ext cx="9877424" cy="5391149"/>
        </p:xfrm>
        <a:graphic>
          <a:graphicData uri="http://schemas.openxmlformats.org/drawingml/2006/chart">
            <c:chart xmlns:c="http://schemas.openxmlformats.org/drawingml/2006/chart" xmlns:r="http://schemas.openxmlformats.org/officeDocument/2006/relationships" r:id="rId2"/>
          </a:graphicData>
        </a:graphic>
      </p:graphicFrame>
      <p:cxnSp>
        <p:nvCxnSpPr>
          <p:cNvPr id="7" name="Přímá spojnice se šipkou 6"/>
          <p:cNvCxnSpPr/>
          <p:nvPr/>
        </p:nvCxnSpPr>
        <p:spPr>
          <a:xfrm flipV="1">
            <a:off x="1724025" y="1725612"/>
            <a:ext cx="828675" cy="3238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Ovál 3"/>
          <p:cNvSpPr/>
          <p:nvPr/>
        </p:nvSpPr>
        <p:spPr>
          <a:xfrm>
            <a:off x="4481512" y="5827195"/>
            <a:ext cx="3228975" cy="781050"/>
          </a:xfrm>
          <a:prstGeom prst="ellipse">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TextovéPole 5"/>
          <p:cNvSpPr txBox="1"/>
          <p:nvPr/>
        </p:nvSpPr>
        <p:spPr>
          <a:xfrm>
            <a:off x="5043487" y="6135984"/>
            <a:ext cx="2443163" cy="369332"/>
          </a:xfrm>
          <a:prstGeom prst="rect">
            <a:avLst/>
          </a:prstGeom>
          <a:noFill/>
        </p:spPr>
        <p:txBody>
          <a:bodyPr wrap="square" rtlCol="0">
            <a:spAutoFit/>
          </a:bodyPr>
          <a:lstStyle/>
          <a:p>
            <a:r>
              <a:rPr lang="cs-CZ" b="1" dirty="0" err="1">
                <a:solidFill>
                  <a:srgbClr val="00B050"/>
                </a:solidFill>
              </a:rPr>
              <a:t>Interpersonal</a:t>
            </a:r>
            <a:r>
              <a:rPr lang="cs-CZ" b="1" dirty="0">
                <a:solidFill>
                  <a:srgbClr val="00B050"/>
                </a:solidFill>
              </a:rPr>
              <a:t> </a:t>
            </a:r>
            <a:r>
              <a:rPr lang="cs-CZ" b="1" dirty="0" err="1">
                <a:solidFill>
                  <a:srgbClr val="00B050"/>
                </a:solidFill>
              </a:rPr>
              <a:t>Selves</a:t>
            </a:r>
            <a:endParaRPr lang="cs-CZ" b="1" dirty="0">
              <a:solidFill>
                <a:srgbClr val="00B050"/>
              </a:solidFill>
            </a:endParaRPr>
          </a:p>
        </p:txBody>
      </p:sp>
    </p:spTree>
    <p:extLst>
      <p:ext uri="{BB962C8B-B14F-4D97-AF65-F5344CB8AC3E}">
        <p14:creationId xmlns:p14="http://schemas.microsoft.com/office/powerpoint/2010/main" val="3206843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3100" b="1" dirty="0">
                <a:solidFill>
                  <a:srgbClr val="FFC000"/>
                </a:solidFill>
              </a:rPr>
              <a:t>Generation differences in importance of self-representations</a:t>
            </a:r>
            <a:br>
              <a:rPr lang="cs-CZ" b="1" dirty="0"/>
            </a:br>
            <a:endParaRPr lang="cs-CZ" dirty="0"/>
          </a:p>
        </p:txBody>
      </p:sp>
      <p:graphicFrame>
        <p:nvGraphicFramePr>
          <p:cNvPr id="3" name="Graf 2"/>
          <p:cNvGraphicFramePr>
            <a:graphicFrameLocks/>
          </p:cNvGraphicFramePr>
          <p:nvPr>
            <p:extLst>
              <p:ext uri="{D42A27DB-BD31-4B8C-83A1-F6EECF244321}">
                <p14:modId xmlns:p14="http://schemas.microsoft.com/office/powerpoint/2010/main" val="2086917120"/>
              </p:ext>
            </p:extLst>
          </p:nvPr>
        </p:nvGraphicFramePr>
        <p:xfrm>
          <a:off x="1085850" y="826571"/>
          <a:ext cx="9877424" cy="5391149"/>
        </p:xfrm>
        <a:graphic>
          <a:graphicData uri="http://schemas.openxmlformats.org/drawingml/2006/chart">
            <c:chart xmlns:c="http://schemas.openxmlformats.org/drawingml/2006/chart" xmlns:r="http://schemas.openxmlformats.org/officeDocument/2006/relationships" r:id="rId2"/>
          </a:graphicData>
        </a:graphic>
      </p:graphicFrame>
      <p:cxnSp>
        <p:nvCxnSpPr>
          <p:cNvPr id="7" name="Přímá spojnice se šipkou 6"/>
          <p:cNvCxnSpPr/>
          <p:nvPr/>
        </p:nvCxnSpPr>
        <p:spPr>
          <a:xfrm flipV="1">
            <a:off x="1724025" y="1725612"/>
            <a:ext cx="828675" cy="3238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Ovál 3"/>
          <p:cNvSpPr/>
          <p:nvPr/>
        </p:nvSpPr>
        <p:spPr>
          <a:xfrm>
            <a:off x="7734299" y="5580468"/>
            <a:ext cx="3228975" cy="781050"/>
          </a:xfrm>
          <a:prstGeom prst="ellipse">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TextovéPole 5"/>
          <p:cNvSpPr txBox="1"/>
          <p:nvPr/>
        </p:nvSpPr>
        <p:spPr>
          <a:xfrm>
            <a:off x="8234362" y="5960896"/>
            <a:ext cx="2443163" cy="369332"/>
          </a:xfrm>
          <a:prstGeom prst="rect">
            <a:avLst/>
          </a:prstGeom>
          <a:noFill/>
        </p:spPr>
        <p:txBody>
          <a:bodyPr wrap="square" rtlCol="0">
            <a:spAutoFit/>
          </a:bodyPr>
          <a:lstStyle/>
          <a:p>
            <a:r>
              <a:rPr lang="cs-CZ" b="1" dirty="0">
                <a:solidFill>
                  <a:srgbClr val="00B050"/>
                </a:solidFill>
              </a:rPr>
              <a:t>Normative </a:t>
            </a:r>
            <a:r>
              <a:rPr lang="cs-CZ" b="1" dirty="0" err="1">
                <a:solidFill>
                  <a:srgbClr val="00B050"/>
                </a:solidFill>
              </a:rPr>
              <a:t>Selves</a:t>
            </a:r>
            <a:endParaRPr lang="cs-CZ" b="1" dirty="0">
              <a:solidFill>
                <a:srgbClr val="00B050"/>
              </a:solidFill>
            </a:endParaRPr>
          </a:p>
        </p:txBody>
      </p:sp>
    </p:spTree>
    <p:extLst>
      <p:ext uri="{BB962C8B-B14F-4D97-AF65-F5344CB8AC3E}">
        <p14:creationId xmlns:p14="http://schemas.microsoft.com/office/powerpoint/2010/main" val="2410252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solidFill>
                  <a:srgbClr val="FFC000"/>
                </a:solidFill>
              </a:rPr>
              <a:t>In sum:</a:t>
            </a:r>
          </a:p>
        </p:txBody>
      </p:sp>
      <p:sp>
        <p:nvSpPr>
          <p:cNvPr id="4" name="Zástupný symbol pro obsah 3"/>
          <p:cNvSpPr>
            <a:spLocks noGrp="1"/>
          </p:cNvSpPr>
          <p:nvPr>
            <p:ph idx="1"/>
          </p:nvPr>
        </p:nvSpPr>
        <p:spPr/>
        <p:txBody>
          <a:bodyPr>
            <a:normAutofit fontScale="47500" lnSpcReduction="20000"/>
          </a:bodyPr>
          <a:lstStyle/>
          <a:p>
            <a:endParaRPr lang="cs-CZ" dirty="0"/>
          </a:p>
          <a:p>
            <a:r>
              <a:rPr lang="cs-CZ" sz="4800" dirty="0"/>
              <a:t>Czech </a:t>
            </a:r>
            <a:r>
              <a:rPr lang="cs-CZ" sz="4800" dirty="0" err="1"/>
              <a:t>adolescents</a:t>
            </a:r>
            <a:r>
              <a:rPr lang="cs-CZ" sz="4800" dirty="0"/>
              <a:t> report </a:t>
            </a:r>
            <a:r>
              <a:rPr lang="cs-CZ" sz="4800" dirty="0" err="1"/>
              <a:t>the</a:t>
            </a:r>
            <a:r>
              <a:rPr lang="cs-CZ" sz="4800" dirty="0"/>
              <a:t> </a:t>
            </a:r>
            <a:r>
              <a:rPr lang="cs-CZ" sz="4800" dirty="0" err="1"/>
              <a:t>highest</a:t>
            </a:r>
            <a:r>
              <a:rPr lang="cs-CZ" sz="4800" dirty="0"/>
              <a:t> </a:t>
            </a:r>
            <a:r>
              <a:rPr lang="cs-CZ" sz="4800" dirty="0" err="1"/>
              <a:t>importance</a:t>
            </a:r>
            <a:r>
              <a:rPr lang="cs-CZ" sz="4800" dirty="0"/>
              <a:t> </a:t>
            </a:r>
            <a:r>
              <a:rPr lang="cs-CZ" sz="4800" dirty="0" err="1"/>
              <a:t>the</a:t>
            </a:r>
            <a:r>
              <a:rPr lang="cs-CZ" sz="4800" dirty="0"/>
              <a:t> </a:t>
            </a:r>
            <a:r>
              <a:rPr lang="cs-CZ" sz="4800" dirty="0" err="1"/>
              <a:t>actual</a:t>
            </a:r>
            <a:r>
              <a:rPr lang="cs-CZ" sz="4800" dirty="0"/>
              <a:t> </a:t>
            </a:r>
            <a:r>
              <a:rPr lang="cs-CZ" sz="4800" dirty="0" err="1"/>
              <a:t>self</a:t>
            </a:r>
            <a:r>
              <a:rPr lang="cs-CZ" sz="4800" dirty="0"/>
              <a:t>, </a:t>
            </a:r>
            <a:r>
              <a:rPr lang="cs-CZ" sz="4800" dirty="0" err="1"/>
              <a:t>the</a:t>
            </a:r>
            <a:r>
              <a:rPr lang="cs-CZ" sz="4800" dirty="0"/>
              <a:t> </a:t>
            </a:r>
            <a:r>
              <a:rPr lang="cs-CZ" sz="4800" dirty="0" err="1"/>
              <a:t>ideal</a:t>
            </a:r>
            <a:r>
              <a:rPr lang="cs-CZ" sz="4800" dirty="0"/>
              <a:t> </a:t>
            </a:r>
            <a:r>
              <a:rPr lang="cs-CZ" sz="4800" dirty="0" err="1"/>
              <a:t>self</a:t>
            </a:r>
            <a:r>
              <a:rPr lang="cs-CZ" sz="4800" dirty="0"/>
              <a:t>, and </a:t>
            </a:r>
            <a:r>
              <a:rPr lang="cs-CZ" sz="4800" dirty="0" err="1"/>
              <a:t>the</a:t>
            </a:r>
            <a:r>
              <a:rPr lang="cs-CZ" sz="4800" dirty="0"/>
              <a:t> </a:t>
            </a:r>
            <a:r>
              <a:rPr lang="cs-CZ" sz="4800" dirty="0" err="1"/>
              <a:t>self</a:t>
            </a:r>
            <a:r>
              <a:rPr lang="cs-CZ" sz="4800" dirty="0"/>
              <a:t> </a:t>
            </a:r>
            <a:r>
              <a:rPr lang="cs-CZ" sz="4800" dirty="0" err="1"/>
              <a:t>according</a:t>
            </a:r>
            <a:r>
              <a:rPr lang="cs-CZ" sz="4800" dirty="0"/>
              <a:t> to </a:t>
            </a:r>
            <a:r>
              <a:rPr lang="cs-CZ" sz="4800" dirty="0" err="1"/>
              <a:t>parents</a:t>
            </a:r>
            <a:r>
              <a:rPr lang="en-US" sz="4800" dirty="0"/>
              <a:t>. </a:t>
            </a:r>
            <a:r>
              <a:rPr lang="cs-CZ" sz="4800" dirty="0" err="1"/>
              <a:t>Also</a:t>
            </a:r>
            <a:r>
              <a:rPr lang="cs-CZ" sz="4800" dirty="0"/>
              <a:t>, </a:t>
            </a:r>
            <a:r>
              <a:rPr lang="cs-CZ" sz="4800" dirty="0" err="1"/>
              <a:t>the</a:t>
            </a:r>
            <a:r>
              <a:rPr lang="cs-CZ" sz="4800" dirty="0"/>
              <a:t> </a:t>
            </a:r>
            <a:r>
              <a:rPr lang="cs-CZ" sz="4800" dirty="0" err="1"/>
              <a:t>unwanted</a:t>
            </a:r>
            <a:r>
              <a:rPr lang="cs-CZ" sz="4800" dirty="0"/>
              <a:t> </a:t>
            </a:r>
            <a:r>
              <a:rPr lang="cs-CZ" sz="4800" dirty="0" err="1"/>
              <a:t>self</a:t>
            </a:r>
            <a:r>
              <a:rPr lang="cs-CZ" sz="4800" dirty="0"/>
              <a:t>, </a:t>
            </a:r>
            <a:r>
              <a:rPr lang="cs-CZ" sz="4800" dirty="0" err="1"/>
              <a:t>self</a:t>
            </a:r>
            <a:r>
              <a:rPr lang="cs-CZ" sz="4800" dirty="0"/>
              <a:t> </a:t>
            </a:r>
            <a:r>
              <a:rPr lang="cs-CZ" sz="4800" dirty="0" err="1"/>
              <a:t>according</a:t>
            </a:r>
            <a:r>
              <a:rPr lang="cs-CZ" sz="4800" dirty="0"/>
              <a:t> to </a:t>
            </a:r>
            <a:r>
              <a:rPr lang="cs-CZ" sz="4800" dirty="0" err="1"/>
              <a:t>friends</a:t>
            </a:r>
            <a:r>
              <a:rPr lang="cs-CZ" sz="4800" dirty="0"/>
              <a:t>, and </a:t>
            </a:r>
            <a:r>
              <a:rPr lang="cs-CZ" sz="4800" dirty="0" err="1"/>
              <a:t>ideal</a:t>
            </a:r>
            <a:r>
              <a:rPr lang="cs-CZ" sz="4800" dirty="0"/>
              <a:t> </a:t>
            </a:r>
            <a:r>
              <a:rPr lang="cs-CZ" sz="4800" dirty="0" err="1"/>
              <a:t>according</a:t>
            </a:r>
            <a:r>
              <a:rPr lang="cs-CZ" sz="4800" dirty="0"/>
              <a:t> to </a:t>
            </a:r>
            <a:r>
              <a:rPr lang="cs-CZ" sz="4800" dirty="0" err="1"/>
              <a:t>parents</a:t>
            </a:r>
            <a:r>
              <a:rPr lang="cs-CZ" sz="4800" dirty="0"/>
              <a:t> are more </a:t>
            </a:r>
            <a:r>
              <a:rPr lang="cs-CZ" sz="4800" dirty="0" err="1"/>
              <a:t>important</a:t>
            </a:r>
            <a:r>
              <a:rPr lang="cs-CZ" sz="4800" dirty="0"/>
              <a:t> (</a:t>
            </a:r>
            <a:r>
              <a:rPr lang="cs-CZ" sz="4800" dirty="0" err="1"/>
              <a:t>compared</a:t>
            </a:r>
            <a:r>
              <a:rPr lang="cs-CZ" sz="4800" dirty="0"/>
              <a:t> to </a:t>
            </a:r>
            <a:r>
              <a:rPr lang="cs-CZ" sz="4800" dirty="0" err="1"/>
              <a:t>others</a:t>
            </a:r>
            <a:r>
              <a:rPr lang="cs-CZ" sz="4800" dirty="0"/>
              <a:t>).</a:t>
            </a:r>
          </a:p>
          <a:p>
            <a:r>
              <a:rPr lang="cs-CZ" sz="4800" dirty="0"/>
              <a:t>T</a:t>
            </a:r>
            <a:r>
              <a:rPr lang="en-US" sz="4800" dirty="0"/>
              <a:t>he importance of self-representations in the contemporary generation</a:t>
            </a:r>
            <a:r>
              <a:rPr lang="cs-CZ" sz="4800" dirty="0"/>
              <a:t>s</a:t>
            </a:r>
            <a:r>
              <a:rPr lang="en-US" sz="4800" dirty="0"/>
              <a:t> of Czech adolescents differs from that of the post-totalitarian generation of the early </a:t>
            </a:r>
            <a:r>
              <a:rPr lang="en-US" sz="4800" dirty="0" err="1"/>
              <a:t>1990s</a:t>
            </a:r>
            <a:r>
              <a:rPr lang="en-US" sz="4800" dirty="0"/>
              <a:t>. As we assumed, the influence and importance of adult authorities (parents, teachers, etc.) on self-definition has decreased. Moreover, the ideal selves according to others have diminished in importance, too. In contrast to the earlier generation, the </a:t>
            </a:r>
            <a:r>
              <a:rPr lang="cs-CZ" sz="4800" dirty="0" err="1"/>
              <a:t>actual</a:t>
            </a:r>
            <a:r>
              <a:rPr lang="cs-CZ" sz="4800" dirty="0"/>
              <a:t> </a:t>
            </a:r>
            <a:r>
              <a:rPr lang="en-US" sz="4800" dirty="0"/>
              <a:t>self</a:t>
            </a:r>
            <a:r>
              <a:rPr lang="cs-CZ" sz="4800" dirty="0"/>
              <a:t> and </a:t>
            </a:r>
            <a:r>
              <a:rPr lang="cs-CZ" sz="4800" dirty="0" err="1"/>
              <a:t>ideal</a:t>
            </a:r>
            <a:r>
              <a:rPr lang="cs-CZ" sz="4800" dirty="0"/>
              <a:t> </a:t>
            </a:r>
            <a:r>
              <a:rPr lang="cs-CZ" sz="4800" dirty="0" err="1"/>
              <a:t>self</a:t>
            </a:r>
            <a:r>
              <a:rPr lang="cs-CZ" sz="4800" dirty="0"/>
              <a:t> </a:t>
            </a:r>
            <a:r>
              <a:rPr lang="en-US" sz="4800" dirty="0"/>
              <a:t>appears to be more </a:t>
            </a:r>
            <a:r>
              <a:rPr lang="cs-CZ" sz="4800" dirty="0" err="1"/>
              <a:t>important</a:t>
            </a:r>
            <a:r>
              <a:rPr lang="cs-CZ" sz="4800" dirty="0"/>
              <a:t>.</a:t>
            </a:r>
          </a:p>
          <a:p>
            <a:r>
              <a:rPr lang="cs-CZ" sz="4800" dirty="0" err="1"/>
              <a:t>Generally</a:t>
            </a:r>
            <a:r>
              <a:rPr lang="cs-CZ" sz="4800" dirty="0"/>
              <a:t>, </a:t>
            </a:r>
            <a:r>
              <a:rPr lang="cs-CZ" sz="4800" dirty="0" err="1"/>
              <a:t>system</a:t>
            </a:r>
            <a:r>
              <a:rPr lang="cs-CZ" sz="4800" dirty="0"/>
              <a:t> </a:t>
            </a:r>
            <a:r>
              <a:rPr lang="cs-CZ" sz="4800" dirty="0" err="1"/>
              <a:t>of</a:t>
            </a:r>
            <a:r>
              <a:rPr lang="cs-CZ" sz="4800" dirty="0"/>
              <a:t> </a:t>
            </a:r>
            <a:r>
              <a:rPr lang="cs-CZ" sz="4800" dirty="0" err="1"/>
              <a:t>self-representations</a:t>
            </a:r>
            <a:r>
              <a:rPr lang="cs-CZ" sz="4800" dirty="0"/>
              <a:t> </a:t>
            </a:r>
            <a:r>
              <a:rPr lang="cs-CZ" sz="4800" dirty="0" err="1"/>
              <a:t>of</a:t>
            </a:r>
            <a:r>
              <a:rPr lang="cs-CZ" sz="4800" dirty="0"/>
              <a:t> </a:t>
            </a:r>
            <a:r>
              <a:rPr lang="cs-CZ" sz="4800" dirty="0" err="1"/>
              <a:t>contemporary</a:t>
            </a:r>
            <a:r>
              <a:rPr lang="cs-CZ" sz="4800" dirty="0"/>
              <a:t> </a:t>
            </a:r>
            <a:r>
              <a:rPr lang="cs-CZ" sz="4800" dirty="0" err="1"/>
              <a:t>adolescents</a:t>
            </a:r>
            <a:r>
              <a:rPr lang="cs-CZ" sz="4800" dirty="0"/>
              <a:t> </a:t>
            </a:r>
            <a:r>
              <a:rPr lang="cs-CZ" sz="4800" dirty="0" err="1"/>
              <a:t>is</a:t>
            </a:r>
            <a:r>
              <a:rPr lang="cs-CZ" sz="4800" dirty="0"/>
              <a:t> </a:t>
            </a:r>
            <a:r>
              <a:rPr lang="cs-CZ" sz="4800" dirty="0" err="1"/>
              <a:t>less</a:t>
            </a:r>
            <a:r>
              <a:rPr lang="cs-CZ" sz="4800" dirty="0"/>
              <a:t> normative and more </a:t>
            </a:r>
            <a:r>
              <a:rPr lang="cs-CZ" sz="4800" dirty="0" err="1"/>
              <a:t>autonomous</a:t>
            </a:r>
            <a:r>
              <a:rPr lang="cs-CZ" sz="4800" dirty="0"/>
              <a:t>. </a:t>
            </a:r>
            <a:r>
              <a:rPr lang="cs-CZ" sz="4800" dirty="0" err="1"/>
              <a:t>High</a:t>
            </a:r>
            <a:r>
              <a:rPr lang="cs-CZ" sz="4800" dirty="0"/>
              <a:t> </a:t>
            </a:r>
            <a:r>
              <a:rPr lang="cs-CZ" sz="4800" dirty="0" err="1"/>
              <a:t>importance</a:t>
            </a:r>
            <a:r>
              <a:rPr lang="cs-CZ" sz="4800" dirty="0"/>
              <a:t> </a:t>
            </a:r>
            <a:r>
              <a:rPr lang="cs-CZ" sz="4800" dirty="0" err="1"/>
              <a:t>of</a:t>
            </a:r>
            <a:r>
              <a:rPr lang="cs-CZ" sz="4800" dirty="0"/>
              <a:t> </a:t>
            </a:r>
            <a:r>
              <a:rPr lang="cs-CZ" sz="4800" dirty="0" err="1"/>
              <a:t>the</a:t>
            </a:r>
            <a:r>
              <a:rPr lang="cs-CZ" sz="4800" dirty="0"/>
              <a:t> </a:t>
            </a:r>
            <a:r>
              <a:rPr lang="cs-CZ" sz="4800" dirty="0" err="1"/>
              <a:t>self</a:t>
            </a:r>
            <a:r>
              <a:rPr lang="cs-CZ" sz="4800" dirty="0"/>
              <a:t> </a:t>
            </a:r>
            <a:r>
              <a:rPr lang="cs-CZ" sz="4800" dirty="0" err="1"/>
              <a:t>according</a:t>
            </a:r>
            <a:r>
              <a:rPr lang="cs-CZ" sz="4800" dirty="0"/>
              <a:t> to </a:t>
            </a:r>
            <a:r>
              <a:rPr lang="cs-CZ" sz="4800" dirty="0" err="1"/>
              <a:t>parents</a:t>
            </a:r>
            <a:r>
              <a:rPr lang="cs-CZ" sz="4800" dirty="0"/>
              <a:t> </a:t>
            </a:r>
            <a:r>
              <a:rPr lang="cs-CZ" sz="4800" dirty="0" err="1"/>
              <a:t>is</a:t>
            </a:r>
            <a:r>
              <a:rPr lang="cs-CZ" sz="4800" dirty="0"/>
              <a:t> </a:t>
            </a:r>
            <a:r>
              <a:rPr lang="cs-CZ" sz="4800" dirty="0" err="1"/>
              <a:t>decreasing</a:t>
            </a:r>
            <a:r>
              <a:rPr lang="cs-CZ" sz="4800" dirty="0"/>
              <a:t>, </a:t>
            </a:r>
            <a:r>
              <a:rPr lang="cs-CZ" sz="4800" dirty="0" err="1"/>
              <a:t>the</a:t>
            </a:r>
            <a:r>
              <a:rPr lang="cs-CZ" sz="4800" dirty="0"/>
              <a:t> </a:t>
            </a:r>
            <a:r>
              <a:rPr lang="cs-CZ" sz="4800" dirty="0" err="1"/>
              <a:t>importance</a:t>
            </a:r>
            <a:r>
              <a:rPr lang="cs-CZ" sz="4800" dirty="0"/>
              <a:t> </a:t>
            </a:r>
            <a:r>
              <a:rPr lang="cs-CZ" sz="4800" dirty="0" err="1"/>
              <a:t>of</a:t>
            </a:r>
            <a:r>
              <a:rPr lang="cs-CZ" sz="4800" dirty="0"/>
              <a:t> </a:t>
            </a:r>
            <a:r>
              <a:rPr lang="cs-CZ" sz="4800" dirty="0" err="1"/>
              <a:t>the</a:t>
            </a:r>
            <a:r>
              <a:rPr lang="cs-CZ" sz="4800" dirty="0"/>
              <a:t> </a:t>
            </a:r>
            <a:r>
              <a:rPr lang="cs-CZ" sz="4800" dirty="0" err="1"/>
              <a:t>self</a:t>
            </a:r>
            <a:r>
              <a:rPr lang="cs-CZ" sz="4800" dirty="0"/>
              <a:t> </a:t>
            </a:r>
            <a:r>
              <a:rPr lang="cs-CZ" sz="4800" dirty="0" err="1"/>
              <a:t>according</a:t>
            </a:r>
            <a:r>
              <a:rPr lang="cs-CZ" sz="4800" dirty="0"/>
              <a:t> to </a:t>
            </a:r>
            <a:r>
              <a:rPr lang="cs-CZ" sz="4800" dirty="0" err="1"/>
              <a:t>friends</a:t>
            </a:r>
            <a:r>
              <a:rPr lang="cs-CZ" sz="4800" dirty="0"/>
              <a:t> </a:t>
            </a:r>
            <a:r>
              <a:rPr lang="cs-CZ" sz="4800" dirty="0" err="1"/>
              <a:t>seems</a:t>
            </a:r>
            <a:r>
              <a:rPr lang="cs-CZ" sz="4800" dirty="0"/>
              <a:t> to </a:t>
            </a:r>
            <a:r>
              <a:rPr lang="cs-CZ" sz="4800" dirty="0" err="1"/>
              <a:t>be</a:t>
            </a:r>
            <a:r>
              <a:rPr lang="cs-CZ" sz="4800" dirty="0"/>
              <a:t> </a:t>
            </a:r>
            <a:r>
              <a:rPr lang="cs-CZ" sz="4800" dirty="0" err="1"/>
              <a:t>stable</a:t>
            </a:r>
            <a:r>
              <a:rPr lang="cs-CZ" sz="4800" dirty="0"/>
              <a:t>.  </a:t>
            </a:r>
            <a:r>
              <a:rPr lang="en-US" sz="4800" dirty="0"/>
              <a:t> </a:t>
            </a:r>
            <a:endParaRPr lang="cs-CZ" dirty="0"/>
          </a:p>
          <a:p>
            <a:endParaRPr lang="cs-CZ" dirty="0"/>
          </a:p>
        </p:txBody>
      </p:sp>
    </p:spTree>
    <p:extLst>
      <p:ext uri="{BB962C8B-B14F-4D97-AF65-F5344CB8AC3E}">
        <p14:creationId xmlns:p14="http://schemas.microsoft.com/office/powerpoint/2010/main" val="1924370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err="1">
                <a:solidFill>
                  <a:srgbClr val="FFC000"/>
                </a:solidFill>
                <a:latin typeface="Arial Rounded MT Bold" panose="020F0704030504030204" pitchFamily="34" charset="0"/>
              </a:rPr>
              <a:t>Self-esteem</a:t>
            </a:r>
            <a:endParaRPr lang="cs-CZ" dirty="0">
              <a:solidFill>
                <a:srgbClr val="FFC000"/>
              </a:solidFill>
              <a:latin typeface="Arial Rounded MT Bold" panose="020F0704030504030204" pitchFamily="34" charset="0"/>
            </a:endParaRPr>
          </a:p>
        </p:txBody>
      </p:sp>
      <p:sp>
        <p:nvSpPr>
          <p:cNvPr id="4" name="Zástupný symbol pro obsah 3"/>
          <p:cNvSpPr>
            <a:spLocks noGrp="1"/>
          </p:cNvSpPr>
          <p:nvPr>
            <p:ph idx="1"/>
          </p:nvPr>
        </p:nvSpPr>
        <p:spPr/>
        <p:txBody>
          <a:bodyPr>
            <a:normAutofit fontScale="92500" lnSpcReduction="10000"/>
          </a:bodyPr>
          <a:lstStyle/>
          <a:p>
            <a:r>
              <a:rPr lang="en-US" dirty="0"/>
              <a:t>The concept of self-esteem represents a more generalized level of self-feeling and global self-evaluation, with a focus turning to one’s overall worth or value as a person (Crocker &amp; Park, 2003). </a:t>
            </a:r>
            <a:endParaRPr lang="cs-CZ" dirty="0"/>
          </a:p>
          <a:p>
            <a:r>
              <a:rPr lang="en-US" dirty="0"/>
              <a:t> Although the current level of adolescent self-esteem is usually affected by many factors on a personal or a psycho-social level (e.g., personal traits, biological changes and physical maturation, schooling, relationships with peers and friends, relationships with parents and in family (see </a:t>
            </a:r>
            <a:r>
              <a:rPr lang="en-US" dirty="0" err="1"/>
              <a:t>Dusek</a:t>
            </a:r>
            <a:r>
              <a:rPr lang="en-US" dirty="0"/>
              <a:t> &amp; McIntyre, 2003; Harter, 2003), cultural differences based on the dimension of individual – collectivist  society are also identified (</a:t>
            </a:r>
            <a:r>
              <a:rPr lang="en-US" dirty="0" err="1"/>
              <a:t>Farrugia</a:t>
            </a:r>
            <a:r>
              <a:rPr lang="en-US" dirty="0"/>
              <a:t>, Chen, Greenberger, </a:t>
            </a:r>
            <a:r>
              <a:rPr lang="en-US" dirty="0" err="1"/>
              <a:t>Dimitrieva</a:t>
            </a:r>
            <a:r>
              <a:rPr lang="en-US" dirty="0"/>
              <a:t>, &amp; Macek, 2004; Schmitt &amp; </a:t>
            </a:r>
            <a:r>
              <a:rPr lang="en-US" dirty="0" err="1"/>
              <a:t>Allik</a:t>
            </a:r>
            <a:r>
              <a:rPr lang="en-US" dirty="0"/>
              <a:t>, 2005). These findings are consistent with </a:t>
            </a:r>
            <a:r>
              <a:rPr lang="en-US" dirty="0">
                <a:solidFill>
                  <a:srgbClr val="FF0000"/>
                </a:solidFill>
              </a:rPr>
              <a:t>our assumption that the contemporary</a:t>
            </a:r>
            <a:r>
              <a:rPr lang="cs-CZ" dirty="0">
                <a:solidFill>
                  <a:srgbClr val="FF0000"/>
                </a:solidFill>
              </a:rPr>
              <a:t> </a:t>
            </a:r>
            <a:r>
              <a:rPr lang="cs-CZ" dirty="0" err="1">
                <a:solidFill>
                  <a:srgbClr val="FF0000"/>
                </a:solidFill>
              </a:rPr>
              <a:t>or</a:t>
            </a:r>
            <a:r>
              <a:rPr lang="cs-CZ" dirty="0">
                <a:solidFill>
                  <a:srgbClr val="FF0000"/>
                </a:solidFill>
              </a:rPr>
              <a:t> </a:t>
            </a:r>
            <a:r>
              <a:rPr lang="en-US" dirty="0">
                <a:solidFill>
                  <a:srgbClr val="FF0000"/>
                </a:solidFill>
              </a:rPr>
              <a:t> “new generation</a:t>
            </a:r>
            <a:r>
              <a:rPr lang="cs-CZ" dirty="0">
                <a:solidFill>
                  <a:srgbClr val="FF0000"/>
                </a:solidFill>
              </a:rPr>
              <a:t>s</a:t>
            </a:r>
            <a:r>
              <a:rPr lang="en-US" dirty="0">
                <a:solidFill>
                  <a:srgbClr val="FF0000"/>
                </a:solidFill>
              </a:rPr>
              <a:t>” of Czech adolescents will show higher level of self-esteem than the former “post-totalitarian”. </a:t>
            </a:r>
            <a:endParaRPr lang="cs-CZ" dirty="0">
              <a:solidFill>
                <a:srgbClr val="FF0000"/>
              </a:solidFill>
            </a:endParaRPr>
          </a:p>
          <a:p>
            <a:endParaRPr lang="cs-CZ" dirty="0">
              <a:solidFill>
                <a:srgbClr val="FF0000"/>
              </a:solidFill>
            </a:endParaRPr>
          </a:p>
        </p:txBody>
      </p:sp>
    </p:spTree>
    <p:extLst>
      <p:ext uri="{BB962C8B-B14F-4D97-AF65-F5344CB8AC3E}">
        <p14:creationId xmlns:p14="http://schemas.microsoft.com/office/powerpoint/2010/main" val="3526214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solidFill>
                  <a:srgbClr val="FFC000"/>
                </a:solidFill>
                <a:latin typeface="Arial Rounded MT Bold" panose="020F0704030504030204" pitchFamily="34" charset="0"/>
              </a:rPr>
              <a:t>Self-esteem</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1214097203"/>
              </p:ext>
            </p:extLst>
          </p:nvPr>
        </p:nvGraphicFramePr>
        <p:xfrm>
          <a:off x="1971767" y="1857675"/>
          <a:ext cx="5663536" cy="4383346"/>
        </p:xfrm>
        <a:graphic>
          <a:graphicData uri="http://schemas.openxmlformats.org/drawingml/2006/table">
            <a:tbl>
              <a:tblPr firstRow="1" firstCol="1" bandRow="1">
                <a:tableStyleId>{5C22544A-7EE6-4342-B048-85BDC9FD1C3A}</a:tableStyleId>
              </a:tblPr>
              <a:tblGrid>
                <a:gridCol w="2288797">
                  <a:extLst>
                    <a:ext uri="{9D8B030D-6E8A-4147-A177-3AD203B41FA5}">
                      <a16:colId xmlns:a16="http://schemas.microsoft.com/office/drawing/2014/main" val="3024885455"/>
                    </a:ext>
                  </a:extLst>
                </a:gridCol>
                <a:gridCol w="1018665">
                  <a:extLst>
                    <a:ext uri="{9D8B030D-6E8A-4147-A177-3AD203B41FA5}">
                      <a16:colId xmlns:a16="http://schemas.microsoft.com/office/drawing/2014/main" val="2680381340"/>
                    </a:ext>
                  </a:extLst>
                </a:gridCol>
                <a:gridCol w="1084042">
                  <a:extLst>
                    <a:ext uri="{9D8B030D-6E8A-4147-A177-3AD203B41FA5}">
                      <a16:colId xmlns:a16="http://schemas.microsoft.com/office/drawing/2014/main" val="2026636571"/>
                    </a:ext>
                  </a:extLst>
                </a:gridCol>
                <a:gridCol w="1272032">
                  <a:extLst>
                    <a:ext uri="{9D8B030D-6E8A-4147-A177-3AD203B41FA5}">
                      <a16:colId xmlns:a16="http://schemas.microsoft.com/office/drawing/2014/main" val="2339615692"/>
                    </a:ext>
                  </a:extLst>
                </a:gridCol>
              </a:tblGrid>
              <a:tr h="224124">
                <a:tc gridSpan="2">
                  <a:txBody>
                    <a:bodyPr/>
                    <a:lstStyle/>
                    <a:p>
                      <a:pPr>
                        <a:lnSpc>
                          <a:spcPct val="107000"/>
                        </a:lnSpc>
                        <a:spcAft>
                          <a:spcPts val="0"/>
                        </a:spcAft>
                      </a:pPr>
                      <a:r>
                        <a:rPr lang="cs-CZ" sz="2800" dirty="0" err="1">
                          <a:effectLst/>
                        </a:rPr>
                        <a:t>Year</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hMerge="1">
                  <a:txBody>
                    <a:bodyPr/>
                    <a:lstStyle/>
                    <a:p>
                      <a:endParaRPr lang="cs-CZ"/>
                    </a:p>
                  </a:txBody>
                  <a:tcPr/>
                </a:tc>
                <a:tc>
                  <a:txBody>
                    <a:bodyPr/>
                    <a:lstStyle/>
                    <a:p>
                      <a:pPr algn="ctr">
                        <a:lnSpc>
                          <a:spcPct val="107000"/>
                        </a:lnSpc>
                        <a:spcAft>
                          <a:spcPts val="0"/>
                        </a:spcAft>
                      </a:pPr>
                      <a:r>
                        <a:rPr lang="cs-CZ" sz="2800">
                          <a:effectLst/>
                        </a:rPr>
                        <a:t>Mean</a:t>
                      </a:r>
                      <a:endParaRPr lang="cs-CZ"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cs-CZ" sz="2800">
                          <a:effectLst/>
                        </a:rPr>
                        <a:t>Std. Error</a:t>
                      </a:r>
                      <a:endParaRPr lang="cs-CZ"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2589188621"/>
                  </a:ext>
                </a:extLst>
              </a:tr>
              <a:tr h="290943">
                <a:tc rowSpan="2">
                  <a:txBody>
                    <a:bodyPr/>
                    <a:lstStyle/>
                    <a:p>
                      <a:pPr>
                        <a:lnSpc>
                          <a:spcPct val="107000"/>
                        </a:lnSpc>
                        <a:spcAft>
                          <a:spcPts val="0"/>
                        </a:spcAft>
                      </a:pPr>
                      <a:r>
                        <a:rPr lang="cs-CZ" sz="2800" dirty="0">
                          <a:effectLst/>
                        </a:rPr>
                        <a:t>1992</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0"/>
                        </a:spcAft>
                      </a:pPr>
                      <a:r>
                        <a:rPr lang="cs-CZ" sz="2800">
                          <a:effectLst/>
                        </a:rPr>
                        <a:t>girls</a:t>
                      </a:r>
                      <a:endParaRPr lang="cs-CZ"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r">
                        <a:lnSpc>
                          <a:spcPct val="107000"/>
                        </a:lnSpc>
                        <a:spcAft>
                          <a:spcPts val="0"/>
                        </a:spcAft>
                      </a:pPr>
                      <a:r>
                        <a:rPr lang="cs-CZ" sz="2800" dirty="0">
                          <a:solidFill>
                            <a:srgbClr val="FF0000"/>
                          </a:solidFill>
                          <a:effectLst/>
                        </a:rPr>
                        <a:t>2.730</a:t>
                      </a:r>
                      <a:endParaRPr lang="cs-CZ"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r">
                        <a:lnSpc>
                          <a:spcPct val="107000"/>
                        </a:lnSpc>
                        <a:spcAft>
                          <a:spcPts val="0"/>
                        </a:spcAft>
                      </a:pPr>
                      <a:r>
                        <a:rPr lang="cs-CZ" sz="2800">
                          <a:effectLst/>
                        </a:rPr>
                        <a:t>.040</a:t>
                      </a:r>
                      <a:endParaRPr lang="cs-CZ"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2653333245"/>
                  </a:ext>
                </a:extLst>
              </a:tr>
              <a:tr h="290943">
                <a:tc vMerge="1">
                  <a:txBody>
                    <a:bodyPr/>
                    <a:lstStyle/>
                    <a:p>
                      <a:endParaRPr lang="cs-CZ"/>
                    </a:p>
                  </a:txBody>
                  <a:tcPr/>
                </a:tc>
                <a:tc>
                  <a:txBody>
                    <a:bodyPr/>
                    <a:lstStyle/>
                    <a:p>
                      <a:pPr>
                        <a:lnSpc>
                          <a:spcPct val="107000"/>
                        </a:lnSpc>
                        <a:spcAft>
                          <a:spcPts val="0"/>
                        </a:spcAft>
                      </a:pPr>
                      <a:r>
                        <a:rPr lang="cs-CZ" sz="2800" dirty="0" err="1">
                          <a:effectLst/>
                        </a:rPr>
                        <a:t>boys</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r">
                        <a:lnSpc>
                          <a:spcPct val="107000"/>
                        </a:lnSpc>
                        <a:spcAft>
                          <a:spcPts val="0"/>
                        </a:spcAft>
                      </a:pPr>
                      <a:r>
                        <a:rPr lang="cs-CZ" sz="2800">
                          <a:effectLst/>
                        </a:rPr>
                        <a:t>2.983</a:t>
                      </a:r>
                      <a:endParaRPr lang="cs-CZ"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r">
                        <a:lnSpc>
                          <a:spcPct val="107000"/>
                        </a:lnSpc>
                        <a:spcAft>
                          <a:spcPts val="0"/>
                        </a:spcAft>
                      </a:pPr>
                      <a:r>
                        <a:rPr lang="cs-CZ" sz="2800">
                          <a:effectLst/>
                        </a:rPr>
                        <a:t>.039</a:t>
                      </a:r>
                      <a:endParaRPr lang="cs-CZ"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3165206424"/>
                  </a:ext>
                </a:extLst>
              </a:tr>
              <a:tr h="290943">
                <a:tc rowSpan="2">
                  <a:txBody>
                    <a:bodyPr/>
                    <a:lstStyle/>
                    <a:p>
                      <a:pPr>
                        <a:lnSpc>
                          <a:spcPct val="107000"/>
                        </a:lnSpc>
                        <a:spcAft>
                          <a:spcPts val="0"/>
                        </a:spcAft>
                      </a:pPr>
                      <a:r>
                        <a:rPr lang="cs-CZ" sz="2800">
                          <a:effectLst/>
                        </a:rPr>
                        <a:t>2001</a:t>
                      </a:r>
                      <a:endParaRPr lang="cs-CZ"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0"/>
                        </a:spcAft>
                      </a:pPr>
                      <a:r>
                        <a:rPr lang="cs-CZ" sz="2800" dirty="0" err="1">
                          <a:effectLst/>
                        </a:rPr>
                        <a:t>girls</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r">
                        <a:lnSpc>
                          <a:spcPct val="107000"/>
                        </a:lnSpc>
                        <a:spcAft>
                          <a:spcPts val="0"/>
                        </a:spcAft>
                      </a:pPr>
                      <a:r>
                        <a:rPr lang="cs-CZ" sz="2800" dirty="0">
                          <a:solidFill>
                            <a:srgbClr val="FF0000"/>
                          </a:solidFill>
                          <a:effectLst/>
                        </a:rPr>
                        <a:t>2.788</a:t>
                      </a:r>
                      <a:endParaRPr lang="cs-CZ"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r">
                        <a:lnSpc>
                          <a:spcPct val="107000"/>
                        </a:lnSpc>
                        <a:spcAft>
                          <a:spcPts val="0"/>
                        </a:spcAft>
                      </a:pPr>
                      <a:r>
                        <a:rPr lang="cs-CZ" sz="2800">
                          <a:effectLst/>
                        </a:rPr>
                        <a:t>.037</a:t>
                      </a:r>
                      <a:endParaRPr lang="cs-CZ"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325868969"/>
                  </a:ext>
                </a:extLst>
              </a:tr>
              <a:tr h="290943">
                <a:tc vMerge="1">
                  <a:txBody>
                    <a:bodyPr/>
                    <a:lstStyle/>
                    <a:p>
                      <a:endParaRPr lang="cs-CZ"/>
                    </a:p>
                  </a:txBody>
                  <a:tcPr/>
                </a:tc>
                <a:tc>
                  <a:txBody>
                    <a:bodyPr/>
                    <a:lstStyle/>
                    <a:p>
                      <a:pPr>
                        <a:lnSpc>
                          <a:spcPct val="107000"/>
                        </a:lnSpc>
                        <a:spcAft>
                          <a:spcPts val="0"/>
                        </a:spcAft>
                      </a:pPr>
                      <a:r>
                        <a:rPr lang="cs-CZ" sz="2800">
                          <a:effectLst/>
                        </a:rPr>
                        <a:t>boys</a:t>
                      </a:r>
                      <a:endParaRPr lang="cs-CZ"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r">
                        <a:lnSpc>
                          <a:spcPct val="107000"/>
                        </a:lnSpc>
                        <a:spcAft>
                          <a:spcPts val="0"/>
                        </a:spcAft>
                      </a:pPr>
                      <a:r>
                        <a:rPr lang="cs-CZ" sz="2800" dirty="0">
                          <a:solidFill>
                            <a:schemeClr val="tx1"/>
                          </a:solidFill>
                          <a:effectLst/>
                        </a:rPr>
                        <a:t>3.048</a:t>
                      </a:r>
                      <a:endParaRPr lang="cs-CZ"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r">
                        <a:lnSpc>
                          <a:spcPct val="107000"/>
                        </a:lnSpc>
                        <a:spcAft>
                          <a:spcPts val="0"/>
                        </a:spcAft>
                      </a:pPr>
                      <a:r>
                        <a:rPr lang="cs-CZ" sz="2800" dirty="0">
                          <a:solidFill>
                            <a:schemeClr val="tx1"/>
                          </a:solidFill>
                          <a:effectLst/>
                        </a:rPr>
                        <a:t>.038</a:t>
                      </a:r>
                      <a:endParaRPr lang="cs-CZ"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058705363"/>
                  </a:ext>
                </a:extLst>
              </a:tr>
              <a:tr h="290943">
                <a:tc rowSpan="2">
                  <a:txBody>
                    <a:bodyPr/>
                    <a:lstStyle/>
                    <a:p>
                      <a:pPr>
                        <a:lnSpc>
                          <a:spcPct val="107000"/>
                        </a:lnSpc>
                        <a:spcAft>
                          <a:spcPts val="0"/>
                        </a:spcAft>
                      </a:pPr>
                      <a:r>
                        <a:rPr lang="cs-CZ" sz="2800">
                          <a:effectLst/>
                        </a:rPr>
                        <a:t>2011</a:t>
                      </a:r>
                      <a:endParaRPr lang="cs-CZ"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0"/>
                        </a:spcAft>
                      </a:pPr>
                      <a:r>
                        <a:rPr lang="cs-CZ" sz="2800">
                          <a:effectLst/>
                        </a:rPr>
                        <a:t>girls</a:t>
                      </a:r>
                      <a:endParaRPr lang="cs-CZ"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r">
                        <a:lnSpc>
                          <a:spcPct val="107000"/>
                        </a:lnSpc>
                        <a:spcAft>
                          <a:spcPts val="0"/>
                        </a:spcAft>
                      </a:pPr>
                      <a:r>
                        <a:rPr lang="cs-CZ" sz="2800" dirty="0">
                          <a:solidFill>
                            <a:srgbClr val="FF0000"/>
                          </a:solidFill>
                          <a:effectLst/>
                        </a:rPr>
                        <a:t>2.761</a:t>
                      </a:r>
                      <a:endParaRPr lang="cs-CZ"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r">
                        <a:lnSpc>
                          <a:spcPct val="107000"/>
                        </a:lnSpc>
                        <a:spcAft>
                          <a:spcPts val="0"/>
                        </a:spcAft>
                      </a:pPr>
                      <a:r>
                        <a:rPr lang="cs-CZ" sz="2800" dirty="0">
                          <a:effectLst/>
                        </a:rPr>
                        <a:t>.034</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3630271668"/>
                  </a:ext>
                </a:extLst>
              </a:tr>
              <a:tr h="290943">
                <a:tc vMerge="1">
                  <a:txBody>
                    <a:bodyPr/>
                    <a:lstStyle/>
                    <a:p>
                      <a:endParaRPr lang="cs-CZ"/>
                    </a:p>
                  </a:txBody>
                  <a:tcPr/>
                </a:tc>
                <a:tc>
                  <a:txBody>
                    <a:bodyPr/>
                    <a:lstStyle/>
                    <a:p>
                      <a:pPr>
                        <a:lnSpc>
                          <a:spcPct val="107000"/>
                        </a:lnSpc>
                        <a:spcAft>
                          <a:spcPts val="0"/>
                        </a:spcAft>
                      </a:pPr>
                      <a:r>
                        <a:rPr lang="cs-CZ" sz="2800">
                          <a:effectLst/>
                        </a:rPr>
                        <a:t>boys</a:t>
                      </a:r>
                      <a:endParaRPr lang="cs-CZ"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r">
                        <a:lnSpc>
                          <a:spcPct val="107000"/>
                        </a:lnSpc>
                        <a:spcAft>
                          <a:spcPts val="0"/>
                        </a:spcAft>
                      </a:pPr>
                      <a:r>
                        <a:rPr lang="cs-CZ" sz="2800" dirty="0">
                          <a:solidFill>
                            <a:schemeClr val="tx1"/>
                          </a:solidFill>
                          <a:effectLst/>
                        </a:rPr>
                        <a:t>3.021</a:t>
                      </a:r>
                      <a:endParaRPr lang="cs-CZ"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r">
                        <a:lnSpc>
                          <a:spcPct val="107000"/>
                        </a:lnSpc>
                        <a:spcAft>
                          <a:spcPts val="0"/>
                        </a:spcAft>
                      </a:pPr>
                      <a:r>
                        <a:rPr lang="cs-CZ" sz="2800" dirty="0">
                          <a:solidFill>
                            <a:schemeClr val="tx1"/>
                          </a:solidFill>
                          <a:effectLst/>
                        </a:rPr>
                        <a:t>.033</a:t>
                      </a:r>
                      <a:endParaRPr lang="cs-CZ"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4259534554"/>
                  </a:ext>
                </a:extLst>
              </a:tr>
              <a:tr h="290943">
                <a:tc rowSpan="2">
                  <a:txBody>
                    <a:bodyPr/>
                    <a:lstStyle/>
                    <a:p>
                      <a:pPr>
                        <a:lnSpc>
                          <a:spcPct val="107000"/>
                        </a:lnSpc>
                        <a:spcAft>
                          <a:spcPts val="0"/>
                        </a:spcAft>
                      </a:pPr>
                      <a:r>
                        <a:rPr lang="cs-CZ" sz="2800">
                          <a:effectLst/>
                        </a:rPr>
                        <a:t>2019</a:t>
                      </a:r>
                      <a:endParaRPr lang="cs-CZ"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0"/>
                        </a:spcAft>
                      </a:pPr>
                      <a:r>
                        <a:rPr lang="cs-CZ" sz="2800">
                          <a:effectLst/>
                        </a:rPr>
                        <a:t>girls</a:t>
                      </a:r>
                      <a:endParaRPr lang="cs-CZ"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r">
                        <a:lnSpc>
                          <a:spcPct val="107000"/>
                        </a:lnSpc>
                        <a:spcAft>
                          <a:spcPts val="0"/>
                        </a:spcAft>
                      </a:pPr>
                      <a:r>
                        <a:rPr lang="cs-CZ" sz="2800" dirty="0">
                          <a:solidFill>
                            <a:srgbClr val="FF0000"/>
                          </a:solidFill>
                          <a:effectLst/>
                        </a:rPr>
                        <a:t>2.655</a:t>
                      </a:r>
                      <a:endParaRPr lang="cs-CZ"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r">
                        <a:lnSpc>
                          <a:spcPct val="107000"/>
                        </a:lnSpc>
                        <a:spcAft>
                          <a:spcPts val="0"/>
                        </a:spcAft>
                      </a:pPr>
                      <a:r>
                        <a:rPr lang="cs-CZ" sz="2800" dirty="0">
                          <a:effectLst/>
                        </a:rPr>
                        <a:t>.018</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2481171417"/>
                  </a:ext>
                </a:extLst>
              </a:tr>
              <a:tr h="290943">
                <a:tc vMerge="1">
                  <a:txBody>
                    <a:bodyPr/>
                    <a:lstStyle/>
                    <a:p>
                      <a:endParaRPr lang="cs-CZ"/>
                    </a:p>
                  </a:txBody>
                  <a:tcPr/>
                </a:tc>
                <a:tc>
                  <a:txBody>
                    <a:bodyPr/>
                    <a:lstStyle/>
                    <a:p>
                      <a:pPr>
                        <a:lnSpc>
                          <a:spcPct val="107000"/>
                        </a:lnSpc>
                        <a:spcAft>
                          <a:spcPts val="0"/>
                        </a:spcAft>
                      </a:pPr>
                      <a:r>
                        <a:rPr lang="cs-CZ" sz="2800">
                          <a:effectLst/>
                        </a:rPr>
                        <a:t>boys</a:t>
                      </a:r>
                      <a:endParaRPr lang="cs-CZ"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r">
                        <a:lnSpc>
                          <a:spcPct val="107000"/>
                        </a:lnSpc>
                        <a:spcAft>
                          <a:spcPts val="0"/>
                        </a:spcAft>
                      </a:pPr>
                      <a:r>
                        <a:rPr lang="cs-CZ" sz="2800">
                          <a:effectLst/>
                        </a:rPr>
                        <a:t>2.915</a:t>
                      </a:r>
                      <a:endParaRPr lang="cs-CZ"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r">
                        <a:lnSpc>
                          <a:spcPct val="107000"/>
                        </a:lnSpc>
                        <a:spcAft>
                          <a:spcPts val="0"/>
                        </a:spcAft>
                      </a:pPr>
                      <a:r>
                        <a:rPr lang="cs-CZ" sz="2800" dirty="0">
                          <a:effectLst/>
                        </a:rPr>
                        <a:t>.020</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3894774114"/>
                  </a:ext>
                </a:extLst>
              </a:tr>
            </a:tbl>
          </a:graphicData>
        </a:graphic>
      </p:graphicFrame>
    </p:spTree>
    <p:extLst>
      <p:ext uri="{BB962C8B-B14F-4D97-AF65-F5344CB8AC3E}">
        <p14:creationId xmlns:p14="http://schemas.microsoft.com/office/powerpoint/2010/main" val="2065578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152400"/>
            <a:ext cx="10515600" cy="390525"/>
          </a:xfrm>
        </p:spPr>
        <p:txBody>
          <a:bodyPr>
            <a:normAutofit fontScale="90000"/>
          </a:bodyPr>
          <a:lstStyle/>
          <a:p>
            <a:pPr>
              <a:defRPr sz="1600" b="1" i="0" u="none" strike="noStrike" kern="1200" baseline="0">
                <a:solidFill>
                  <a:srgbClr val="44546A"/>
                </a:solidFill>
                <a:latin typeface="+mn-lt"/>
                <a:ea typeface="+mn-ea"/>
                <a:cs typeface="+mn-cs"/>
              </a:defRPr>
            </a:pPr>
            <a:r>
              <a:rPr lang="cs-CZ" sz="2400" b="1" dirty="0" err="1">
                <a:solidFill>
                  <a:srgbClr val="44546A"/>
                </a:solidFill>
              </a:rPr>
              <a:t>Self-esteem</a:t>
            </a:r>
            <a:r>
              <a:rPr lang="cs-CZ" sz="2400" b="1" dirty="0">
                <a:solidFill>
                  <a:srgbClr val="44546A"/>
                </a:solidFill>
              </a:rPr>
              <a:t> - </a:t>
            </a:r>
            <a:r>
              <a:rPr lang="cs-CZ" sz="2400" b="1" dirty="0" err="1">
                <a:solidFill>
                  <a:srgbClr val="44546A"/>
                </a:solidFill>
              </a:rPr>
              <a:t>comparison</a:t>
            </a:r>
            <a:r>
              <a:rPr lang="cs-CZ" sz="2400" b="1" dirty="0">
                <a:solidFill>
                  <a:srgbClr val="44546A"/>
                </a:solidFill>
              </a:rPr>
              <a:t> </a:t>
            </a:r>
            <a:r>
              <a:rPr lang="cs-CZ" sz="2400" b="1" dirty="0" err="1">
                <a:solidFill>
                  <a:srgbClr val="44546A"/>
                </a:solidFill>
              </a:rPr>
              <a:t>of</a:t>
            </a:r>
            <a:r>
              <a:rPr lang="cs-CZ" sz="2400" b="1" dirty="0">
                <a:solidFill>
                  <a:srgbClr val="44546A"/>
                </a:solidFill>
              </a:rPr>
              <a:t> </a:t>
            </a:r>
            <a:r>
              <a:rPr lang="cs-CZ" sz="2400" b="1" dirty="0" err="1">
                <a:solidFill>
                  <a:srgbClr val="44546A"/>
                </a:solidFill>
              </a:rPr>
              <a:t>four</a:t>
            </a:r>
            <a:r>
              <a:rPr lang="cs-CZ" sz="2400" b="1" dirty="0">
                <a:solidFill>
                  <a:srgbClr val="44546A"/>
                </a:solidFill>
              </a:rPr>
              <a:t> </a:t>
            </a:r>
            <a:r>
              <a:rPr lang="cs-CZ" sz="2400" b="1" dirty="0" err="1">
                <a:solidFill>
                  <a:srgbClr val="44546A"/>
                </a:solidFill>
              </a:rPr>
              <a:t>cohorts</a:t>
            </a:r>
            <a:endParaRPr lang="cs-CZ" sz="2400" b="1" dirty="0">
              <a:solidFill>
                <a:srgbClr val="44546A"/>
              </a:solidFill>
            </a:endParaRPr>
          </a:p>
        </p:txBody>
      </p:sp>
      <p:graphicFrame>
        <p:nvGraphicFramePr>
          <p:cNvPr id="3" name="Graf 2"/>
          <p:cNvGraphicFramePr>
            <a:graphicFrameLocks/>
          </p:cNvGraphicFramePr>
          <p:nvPr>
            <p:extLst>
              <p:ext uri="{D42A27DB-BD31-4B8C-83A1-F6EECF244321}">
                <p14:modId xmlns:p14="http://schemas.microsoft.com/office/powerpoint/2010/main" val="3313066711"/>
              </p:ext>
            </p:extLst>
          </p:nvPr>
        </p:nvGraphicFramePr>
        <p:xfrm>
          <a:off x="742950" y="542926"/>
          <a:ext cx="9467850" cy="4324350"/>
        </p:xfrm>
        <a:graphic>
          <a:graphicData uri="http://schemas.openxmlformats.org/drawingml/2006/chart">
            <c:chart xmlns:c="http://schemas.openxmlformats.org/drawingml/2006/chart" xmlns:r="http://schemas.openxmlformats.org/officeDocument/2006/relationships" r:id="rId3"/>
          </a:graphicData>
        </a:graphic>
      </p:graphicFrame>
      <p:sp>
        <p:nvSpPr>
          <p:cNvPr id="4" name="Obdélník 3"/>
          <p:cNvSpPr/>
          <p:nvPr/>
        </p:nvSpPr>
        <p:spPr>
          <a:xfrm>
            <a:off x="742950" y="5204163"/>
            <a:ext cx="10306050" cy="1631216"/>
          </a:xfrm>
          <a:prstGeom prst="rect">
            <a:avLst/>
          </a:prstGeom>
        </p:spPr>
        <p:txBody>
          <a:bodyPr wrap="square">
            <a:spAutoFit/>
          </a:bodyPr>
          <a:lstStyle/>
          <a:p>
            <a:r>
              <a:rPr lang="cs-CZ" sz="2000" dirty="0"/>
              <a:t>T</a:t>
            </a:r>
            <a:r>
              <a:rPr lang="en-US" sz="2000" dirty="0"/>
              <a:t>he results showed that there was a statistically significant main effect for </a:t>
            </a:r>
            <a:r>
              <a:rPr lang="cs-CZ" sz="2000" dirty="0" err="1">
                <a:solidFill>
                  <a:srgbClr val="FF0000"/>
                </a:solidFill>
              </a:rPr>
              <a:t>generation</a:t>
            </a:r>
            <a:r>
              <a:rPr lang="cs-CZ" sz="2000" dirty="0">
                <a:solidFill>
                  <a:srgbClr val="FF0000"/>
                </a:solidFill>
              </a:rPr>
              <a:t> </a:t>
            </a:r>
            <a:r>
              <a:rPr lang="cs-CZ" sz="2000" dirty="0"/>
              <a:t>(F(3,2 432) = 5.609; p = .001; </a:t>
            </a:r>
            <a:r>
              <a:rPr lang="en-US" sz="2000" dirty="0" err="1"/>
              <a:t>η²</a:t>
            </a:r>
            <a:r>
              <a:rPr lang="en-US" sz="2000" dirty="0"/>
              <a:t> </a:t>
            </a:r>
            <a:r>
              <a:rPr lang="cs-CZ" sz="2000" dirty="0"/>
              <a:t>= .007), </a:t>
            </a:r>
            <a:r>
              <a:rPr lang="cs-CZ" sz="2000" dirty="0" err="1"/>
              <a:t>for</a:t>
            </a:r>
            <a:r>
              <a:rPr lang="cs-CZ" sz="2000" dirty="0"/>
              <a:t> </a:t>
            </a:r>
            <a:r>
              <a:rPr lang="cs-CZ" sz="2000" dirty="0">
                <a:solidFill>
                  <a:srgbClr val="FF0000"/>
                </a:solidFill>
              </a:rPr>
              <a:t>sex</a:t>
            </a:r>
            <a:r>
              <a:rPr lang="cs-CZ" sz="2000" dirty="0"/>
              <a:t> </a:t>
            </a:r>
            <a:r>
              <a:rPr lang="en-US" sz="2000" dirty="0"/>
              <a:t>(F(</a:t>
            </a:r>
            <a:r>
              <a:rPr lang="cs-CZ" sz="2000" dirty="0"/>
              <a:t>1</a:t>
            </a:r>
            <a:r>
              <a:rPr lang="en-US" sz="2000" dirty="0"/>
              <a:t>,</a:t>
            </a:r>
            <a:r>
              <a:rPr lang="cs-CZ" sz="2000" dirty="0"/>
              <a:t> 2 423</a:t>
            </a:r>
            <a:r>
              <a:rPr lang="en-US" sz="2000" dirty="0"/>
              <a:t>) = </a:t>
            </a:r>
            <a:r>
              <a:rPr lang="cs-CZ" sz="2000" dirty="0"/>
              <a:t>53</a:t>
            </a:r>
            <a:r>
              <a:rPr lang="en-US" sz="2000" dirty="0"/>
              <a:t>.</a:t>
            </a:r>
            <a:r>
              <a:rPr lang="cs-CZ" sz="2000" dirty="0"/>
              <a:t>526</a:t>
            </a:r>
            <a:r>
              <a:rPr lang="en-US" sz="2000" dirty="0"/>
              <a:t>; p = .00</a:t>
            </a:r>
            <a:r>
              <a:rPr lang="cs-CZ" sz="2000" dirty="0"/>
              <a:t>0, </a:t>
            </a:r>
            <a:r>
              <a:rPr lang="en-US" sz="2000" dirty="0" err="1"/>
              <a:t>η²</a:t>
            </a:r>
            <a:r>
              <a:rPr lang="en-US" sz="2000" dirty="0"/>
              <a:t> </a:t>
            </a:r>
            <a:r>
              <a:rPr lang="cs-CZ" sz="2000" dirty="0"/>
              <a:t>= .007</a:t>
            </a:r>
            <a:r>
              <a:rPr lang="en-US" sz="2000" dirty="0"/>
              <a:t>)</a:t>
            </a:r>
            <a:r>
              <a:rPr lang="cs-CZ" sz="2000" dirty="0"/>
              <a:t> but not </a:t>
            </a:r>
            <a:r>
              <a:rPr lang="en-US" sz="2000" dirty="0"/>
              <a:t>for the interaction of </a:t>
            </a:r>
            <a:r>
              <a:rPr lang="cs-CZ" sz="2000" dirty="0"/>
              <a:t>sex</a:t>
            </a:r>
            <a:r>
              <a:rPr lang="en-US" sz="2000" dirty="0"/>
              <a:t> with generation (F(</a:t>
            </a:r>
            <a:r>
              <a:rPr lang="cs-CZ" sz="2000" dirty="0"/>
              <a:t>3</a:t>
            </a:r>
            <a:r>
              <a:rPr lang="en-US" sz="2000" dirty="0"/>
              <a:t>,</a:t>
            </a:r>
            <a:r>
              <a:rPr lang="cs-CZ" sz="2000" dirty="0"/>
              <a:t>423</a:t>
            </a:r>
            <a:r>
              <a:rPr lang="en-US" sz="2000" dirty="0"/>
              <a:t>) = </a:t>
            </a:r>
            <a:r>
              <a:rPr lang="cs-CZ" sz="2000" dirty="0"/>
              <a:t>1.762; </a:t>
            </a:r>
            <a:r>
              <a:rPr lang="en-US" sz="2000" dirty="0"/>
              <a:t> p = .</a:t>
            </a:r>
            <a:r>
              <a:rPr lang="cs-CZ" sz="2000" dirty="0"/>
              <a:t>152;  </a:t>
            </a:r>
            <a:r>
              <a:rPr lang="en-US" sz="2000" dirty="0" err="1"/>
              <a:t>η²</a:t>
            </a:r>
            <a:r>
              <a:rPr lang="en-US" sz="2000" dirty="0"/>
              <a:t> </a:t>
            </a:r>
            <a:r>
              <a:rPr lang="cs-CZ" sz="2000" dirty="0"/>
              <a:t>= .002)</a:t>
            </a:r>
            <a:r>
              <a:rPr lang="en-US" sz="2000" dirty="0"/>
              <a:t>. Age as a covariate was</a:t>
            </a:r>
            <a:r>
              <a:rPr lang="cs-CZ" sz="2000" dirty="0"/>
              <a:t> not </a:t>
            </a:r>
            <a:r>
              <a:rPr lang="en-US" sz="2000" dirty="0"/>
              <a:t>significant for self-esteem</a:t>
            </a:r>
            <a:r>
              <a:rPr lang="cs-CZ" sz="2000" dirty="0"/>
              <a:t> (F(1, 24301) = 0.296; p =</a:t>
            </a:r>
            <a:r>
              <a:rPr lang="en-US" sz="2000" dirty="0"/>
              <a:t> </a:t>
            </a:r>
            <a:r>
              <a:rPr lang="cs-CZ" sz="2000" dirty="0"/>
              <a:t> .585; </a:t>
            </a:r>
            <a:r>
              <a:rPr lang="en-US" sz="2000" dirty="0" err="1"/>
              <a:t>η²</a:t>
            </a:r>
            <a:r>
              <a:rPr lang="en-US" sz="2000" dirty="0"/>
              <a:t> </a:t>
            </a:r>
            <a:r>
              <a:rPr lang="cs-CZ" sz="2000" dirty="0"/>
              <a:t>= .000).   </a:t>
            </a:r>
          </a:p>
          <a:p>
            <a:r>
              <a:rPr lang="cs-CZ" sz="2000" b="1" dirty="0">
                <a:solidFill>
                  <a:srgbClr val="FF0000"/>
                </a:solidFill>
              </a:rPr>
              <a:t>1992 = 2019 &lt; 2001 = 2011</a:t>
            </a:r>
          </a:p>
        </p:txBody>
      </p:sp>
      <p:cxnSp>
        <p:nvCxnSpPr>
          <p:cNvPr id="11" name="Přímá spojnice se šipkou 10"/>
          <p:cNvCxnSpPr/>
          <p:nvPr/>
        </p:nvCxnSpPr>
        <p:spPr>
          <a:xfrm>
            <a:off x="8634334" y="1064302"/>
            <a:ext cx="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p:nvPr/>
        </p:nvCxnSpPr>
        <p:spPr>
          <a:xfrm flipV="1">
            <a:off x="1603948" y="1004341"/>
            <a:ext cx="2998032" cy="1798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85939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err="1">
                <a:solidFill>
                  <a:srgbClr val="FFC000"/>
                </a:solidFill>
                <a:latin typeface="Arial Rounded MT Bold" panose="020F0704030504030204" pitchFamily="34" charset="0"/>
              </a:rPr>
              <a:t>Self-esteem</a:t>
            </a:r>
            <a:r>
              <a:rPr lang="cs-CZ" sz="3600" b="1" dirty="0">
                <a:solidFill>
                  <a:srgbClr val="FFC000"/>
                </a:solidFill>
                <a:latin typeface="Arial Rounded MT Bold" panose="020F0704030504030204" pitchFamily="34" charset="0"/>
              </a:rPr>
              <a:t> - </a:t>
            </a:r>
            <a:r>
              <a:rPr lang="cs-CZ" sz="3600" b="1" dirty="0" err="1">
                <a:solidFill>
                  <a:srgbClr val="FFC000"/>
                </a:solidFill>
                <a:latin typeface="Arial Rounded MT Bold" panose="020F0704030504030204" pitchFamily="34" charset="0"/>
              </a:rPr>
              <a:t>comparison</a:t>
            </a:r>
            <a:r>
              <a:rPr lang="cs-CZ" sz="3600" b="1" dirty="0">
                <a:solidFill>
                  <a:srgbClr val="FFC000"/>
                </a:solidFill>
                <a:latin typeface="Arial Rounded MT Bold" panose="020F0704030504030204" pitchFamily="34" charset="0"/>
              </a:rPr>
              <a:t> </a:t>
            </a:r>
            <a:r>
              <a:rPr lang="cs-CZ" sz="3600" b="1" dirty="0" err="1">
                <a:solidFill>
                  <a:srgbClr val="FFC000"/>
                </a:solidFill>
                <a:latin typeface="Arial Rounded MT Bold" panose="020F0704030504030204" pitchFamily="34" charset="0"/>
              </a:rPr>
              <a:t>of</a:t>
            </a:r>
            <a:r>
              <a:rPr lang="cs-CZ" sz="3600" b="1" dirty="0">
                <a:solidFill>
                  <a:srgbClr val="FFC000"/>
                </a:solidFill>
                <a:latin typeface="Arial Rounded MT Bold" panose="020F0704030504030204" pitchFamily="34" charset="0"/>
              </a:rPr>
              <a:t> </a:t>
            </a:r>
            <a:r>
              <a:rPr lang="cs-CZ" sz="3600" b="1" dirty="0" err="1">
                <a:solidFill>
                  <a:srgbClr val="FFC000"/>
                </a:solidFill>
                <a:latin typeface="Arial Rounded MT Bold" panose="020F0704030504030204" pitchFamily="34" charset="0"/>
              </a:rPr>
              <a:t>four</a:t>
            </a:r>
            <a:r>
              <a:rPr lang="cs-CZ" sz="3600" b="1" dirty="0">
                <a:solidFill>
                  <a:srgbClr val="FFC000"/>
                </a:solidFill>
                <a:latin typeface="Arial Rounded MT Bold" panose="020F0704030504030204" pitchFamily="34" charset="0"/>
              </a:rPr>
              <a:t> </a:t>
            </a:r>
            <a:r>
              <a:rPr lang="cs-CZ" sz="3600" b="1" dirty="0" err="1">
                <a:solidFill>
                  <a:srgbClr val="FFC000"/>
                </a:solidFill>
                <a:latin typeface="Arial Rounded MT Bold" panose="020F0704030504030204" pitchFamily="34" charset="0"/>
              </a:rPr>
              <a:t>cohorts</a:t>
            </a:r>
            <a:endParaRPr lang="cs-CZ" sz="3600" dirty="0">
              <a:solidFill>
                <a:srgbClr val="FFC000"/>
              </a:solidFill>
              <a:latin typeface="Arial Rounded MT Bold" panose="020F0704030504030204" pitchFamily="34" charset="0"/>
            </a:endParaRPr>
          </a:p>
        </p:txBody>
      </p:sp>
      <p:sp>
        <p:nvSpPr>
          <p:cNvPr id="3" name="Zástupný symbol pro obsah 2"/>
          <p:cNvSpPr>
            <a:spLocks noGrp="1"/>
          </p:cNvSpPr>
          <p:nvPr>
            <p:ph idx="1"/>
          </p:nvPr>
        </p:nvSpPr>
        <p:spPr/>
        <p:txBody>
          <a:bodyPr>
            <a:normAutofit/>
          </a:bodyPr>
          <a:lstStyle/>
          <a:p>
            <a:pPr marL="0" indent="0">
              <a:buNone/>
            </a:pPr>
            <a:r>
              <a:rPr lang="cs-CZ" dirty="0" err="1"/>
              <a:t>Summary</a:t>
            </a:r>
            <a:endParaRPr lang="cs-CZ" dirty="0"/>
          </a:p>
          <a:p>
            <a:pPr marL="0" indent="0">
              <a:buNone/>
            </a:pPr>
            <a:r>
              <a:rPr lang="cs-CZ" dirty="0"/>
              <a:t>As </a:t>
            </a:r>
            <a:r>
              <a:rPr lang="cs-CZ" dirty="0" err="1"/>
              <a:t>results</a:t>
            </a:r>
            <a:r>
              <a:rPr lang="cs-CZ" dirty="0"/>
              <a:t> </a:t>
            </a:r>
            <a:r>
              <a:rPr lang="cs-CZ" dirty="0" err="1"/>
              <a:t>reveal</a:t>
            </a:r>
            <a:r>
              <a:rPr lang="cs-CZ" dirty="0"/>
              <a:t>, </a:t>
            </a:r>
            <a:r>
              <a:rPr lang="en-US" dirty="0"/>
              <a:t>contemporary adolescents reported a </a:t>
            </a:r>
            <a:r>
              <a:rPr lang="cs-CZ" dirty="0" err="1"/>
              <a:t>lower</a:t>
            </a:r>
            <a:r>
              <a:rPr lang="cs-CZ" dirty="0"/>
              <a:t> </a:t>
            </a:r>
            <a:r>
              <a:rPr lang="en-US" dirty="0"/>
              <a:t>level of </a:t>
            </a:r>
            <a:r>
              <a:rPr lang="cs-CZ" dirty="0" err="1"/>
              <a:t>self-esteem</a:t>
            </a:r>
            <a:r>
              <a:rPr lang="cs-CZ" dirty="0"/>
              <a:t> </a:t>
            </a:r>
            <a:r>
              <a:rPr lang="en-US" dirty="0"/>
              <a:t>than </a:t>
            </a:r>
            <a:r>
              <a:rPr lang="cs-CZ" dirty="0" err="1"/>
              <a:t>previous</a:t>
            </a:r>
            <a:r>
              <a:rPr lang="cs-CZ" dirty="0"/>
              <a:t> </a:t>
            </a:r>
            <a:r>
              <a:rPr lang="cs-CZ" dirty="0" err="1"/>
              <a:t>two</a:t>
            </a:r>
            <a:r>
              <a:rPr lang="cs-CZ" dirty="0"/>
              <a:t> </a:t>
            </a:r>
            <a:r>
              <a:rPr lang="cs-CZ" dirty="0" err="1"/>
              <a:t>generations</a:t>
            </a:r>
            <a:r>
              <a:rPr lang="cs-CZ" dirty="0"/>
              <a:t> (2011, 2001). </a:t>
            </a:r>
            <a:r>
              <a:rPr lang="cs-CZ" dirty="0" err="1"/>
              <a:t>Contemporary</a:t>
            </a:r>
            <a:r>
              <a:rPr lang="cs-CZ" dirty="0"/>
              <a:t> </a:t>
            </a:r>
            <a:r>
              <a:rPr lang="cs-CZ" dirty="0" err="1"/>
              <a:t>adolescents</a:t>
            </a:r>
            <a:r>
              <a:rPr lang="cs-CZ" dirty="0"/>
              <a:t> do not </a:t>
            </a:r>
            <a:r>
              <a:rPr lang="cs-CZ" dirty="0" err="1"/>
              <a:t>differ</a:t>
            </a:r>
            <a:r>
              <a:rPr lang="cs-CZ" dirty="0"/>
              <a:t> </a:t>
            </a:r>
            <a:r>
              <a:rPr lang="cs-CZ" dirty="0" err="1"/>
              <a:t>from</a:t>
            </a:r>
            <a:r>
              <a:rPr lang="cs-CZ" dirty="0"/>
              <a:t> post-</a:t>
            </a:r>
            <a:r>
              <a:rPr lang="cs-CZ" dirty="0" err="1"/>
              <a:t>totalitarians</a:t>
            </a:r>
            <a:r>
              <a:rPr lang="cs-CZ" dirty="0"/>
              <a:t> (1992). </a:t>
            </a:r>
            <a:r>
              <a:rPr lang="cs-CZ" dirty="0" err="1"/>
              <a:t>This</a:t>
            </a:r>
            <a:r>
              <a:rPr lang="cs-CZ" dirty="0"/>
              <a:t> </a:t>
            </a:r>
            <a:r>
              <a:rPr lang="cs-CZ" dirty="0" err="1"/>
              <a:t>result</a:t>
            </a:r>
            <a:r>
              <a:rPr lang="cs-CZ" dirty="0"/>
              <a:t> </a:t>
            </a:r>
            <a:r>
              <a:rPr lang="cs-CZ" dirty="0" err="1"/>
              <a:t>is</a:t>
            </a:r>
            <a:r>
              <a:rPr lang="cs-CZ" dirty="0"/>
              <a:t> more </a:t>
            </a:r>
            <a:r>
              <a:rPr lang="cs-CZ" dirty="0" err="1"/>
              <a:t>evident</a:t>
            </a:r>
            <a:r>
              <a:rPr lang="cs-CZ" dirty="0"/>
              <a:t> </a:t>
            </a:r>
            <a:r>
              <a:rPr lang="cs-CZ" dirty="0" err="1"/>
              <a:t>for</a:t>
            </a:r>
            <a:r>
              <a:rPr lang="cs-CZ" dirty="0"/>
              <a:t> </a:t>
            </a:r>
            <a:r>
              <a:rPr lang="cs-CZ" dirty="0" err="1"/>
              <a:t>girls</a:t>
            </a:r>
            <a:r>
              <a:rPr lang="cs-CZ" dirty="0"/>
              <a:t> </a:t>
            </a:r>
            <a:r>
              <a:rPr lang="cs-CZ" dirty="0" err="1"/>
              <a:t>than</a:t>
            </a:r>
            <a:r>
              <a:rPr lang="cs-CZ" dirty="0"/>
              <a:t> </a:t>
            </a:r>
            <a:r>
              <a:rPr lang="cs-CZ" dirty="0" err="1"/>
              <a:t>for</a:t>
            </a:r>
            <a:r>
              <a:rPr lang="cs-CZ" dirty="0"/>
              <a:t> </a:t>
            </a:r>
            <a:r>
              <a:rPr lang="cs-CZ" dirty="0" err="1"/>
              <a:t>boys</a:t>
            </a:r>
            <a:r>
              <a:rPr lang="cs-CZ" dirty="0"/>
              <a:t>.</a:t>
            </a:r>
          </a:p>
          <a:p>
            <a:pPr marL="0" indent="0">
              <a:buNone/>
            </a:pPr>
            <a:r>
              <a:rPr lang="cs-CZ" dirty="0">
                <a:solidFill>
                  <a:srgbClr val="FF0000"/>
                </a:solidFill>
              </a:rPr>
              <a:t>O</a:t>
            </a:r>
            <a:r>
              <a:rPr lang="en-US" dirty="0" err="1">
                <a:solidFill>
                  <a:srgbClr val="FF0000"/>
                </a:solidFill>
              </a:rPr>
              <a:t>ur</a:t>
            </a:r>
            <a:r>
              <a:rPr lang="en-US" dirty="0">
                <a:solidFill>
                  <a:srgbClr val="FF0000"/>
                </a:solidFill>
              </a:rPr>
              <a:t> assumption that the contemporary “new generation” of Czech adolescents will show higher levels of self-esteem than the former “post-totalitarian</a:t>
            </a:r>
            <a:r>
              <a:rPr lang="cs-CZ" dirty="0">
                <a:solidFill>
                  <a:srgbClr val="FF0000"/>
                </a:solidFill>
              </a:rPr>
              <a:t> </a:t>
            </a:r>
            <a:r>
              <a:rPr lang="cs-CZ" dirty="0" err="1">
                <a:solidFill>
                  <a:srgbClr val="FF0000"/>
                </a:solidFill>
              </a:rPr>
              <a:t>is</a:t>
            </a:r>
            <a:r>
              <a:rPr lang="cs-CZ" dirty="0">
                <a:solidFill>
                  <a:srgbClr val="FF0000"/>
                </a:solidFill>
              </a:rPr>
              <a:t> not </a:t>
            </a:r>
            <a:r>
              <a:rPr lang="cs-CZ" dirty="0" err="1">
                <a:solidFill>
                  <a:srgbClr val="FF0000"/>
                </a:solidFill>
              </a:rPr>
              <a:t>supported</a:t>
            </a:r>
            <a:r>
              <a:rPr lang="cs-CZ" dirty="0">
                <a:solidFill>
                  <a:srgbClr val="FF0000"/>
                </a:solidFill>
              </a:rPr>
              <a:t> by </a:t>
            </a:r>
            <a:r>
              <a:rPr lang="cs-CZ" dirty="0" err="1">
                <a:solidFill>
                  <a:srgbClr val="FF0000"/>
                </a:solidFill>
              </a:rPr>
              <a:t>the</a:t>
            </a:r>
            <a:r>
              <a:rPr lang="cs-CZ" dirty="0">
                <a:solidFill>
                  <a:srgbClr val="FF0000"/>
                </a:solidFill>
              </a:rPr>
              <a:t> data. </a:t>
            </a:r>
            <a:endParaRPr lang="cs-CZ" dirty="0"/>
          </a:p>
        </p:txBody>
      </p:sp>
    </p:spTree>
    <p:extLst>
      <p:ext uri="{BB962C8B-B14F-4D97-AF65-F5344CB8AC3E}">
        <p14:creationId xmlns:p14="http://schemas.microsoft.com/office/powerpoint/2010/main" val="3870904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err="1">
                <a:solidFill>
                  <a:srgbClr val="FFC000"/>
                </a:solidFill>
                <a:latin typeface="Arial Rounded MT Bold" panose="020F0704030504030204" pitchFamily="34" charset="0"/>
              </a:rPr>
              <a:t>Aims</a:t>
            </a:r>
            <a:r>
              <a:rPr lang="cs-CZ" sz="3600" dirty="0">
                <a:solidFill>
                  <a:srgbClr val="FFC000"/>
                </a:solidFill>
                <a:latin typeface="Arial Rounded MT Bold" panose="020F0704030504030204" pitchFamily="34" charset="0"/>
              </a:rPr>
              <a:t> </a:t>
            </a:r>
            <a:r>
              <a:rPr lang="cs-CZ" sz="3600" dirty="0" err="1">
                <a:solidFill>
                  <a:srgbClr val="FFC000"/>
                </a:solidFill>
                <a:latin typeface="Arial Rounded MT Bold" panose="020F0704030504030204" pitchFamily="34" charset="0"/>
              </a:rPr>
              <a:t>of</a:t>
            </a:r>
            <a:r>
              <a:rPr lang="cs-CZ" sz="3600" dirty="0">
                <a:solidFill>
                  <a:srgbClr val="FFC000"/>
                </a:solidFill>
                <a:latin typeface="Arial Rounded MT Bold" panose="020F0704030504030204" pitchFamily="34" charset="0"/>
              </a:rPr>
              <a:t> study</a:t>
            </a:r>
          </a:p>
        </p:txBody>
      </p:sp>
      <p:sp>
        <p:nvSpPr>
          <p:cNvPr id="3" name="Zástupný symbol pro obsah 2"/>
          <p:cNvSpPr>
            <a:spLocks noGrp="1"/>
          </p:cNvSpPr>
          <p:nvPr>
            <p:ph idx="1"/>
          </p:nvPr>
        </p:nvSpPr>
        <p:spPr/>
        <p:txBody>
          <a:bodyPr>
            <a:normAutofit fontScale="85000" lnSpcReduction="20000"/>
          </a:bodyPr>
          <a:lstStyle/>
          <a:p>
            <a:r>
              <a:rPr lang="en-US" dirty="0"/>
              <a:t>The study reflect the process of self-definition and everyday life experiences in adolescents during last </a:t>
            </a:r>
            <a:r>
              <a:rPr lang="en-US" dirty="0" err="1"/>
              <a:t>thr</a:t>
            </a:r>
            <a:r>
              <a:rPr lang="cs-CZ" dirty="0"/>
              <a:t>e</a:t>
            </a:r>
            <a:r>
              <a:rPr lang="en-US" dirty="0"/>
              <a:t>e decades. </a:t>
            </a:r>
          </a:p>
          <a:p>
            <a:r>
              <a:rPr lang="en-US" dirty="0"/>
              <a:t>Self-definition and identity formation in modern and post-modern industrial societies is seen as an important developmental task for adolescents (Erikson, 1968; Kroger, 2003; Harter, 2003). According to the ecological perspective (Bronfenbrenner, 1979), </a:t>
            </a:r>
            <a:r>
              <a:rPr lang="en-US" dirty="0">
                <a:solidFill>
                  <a:srgbClr val="FF0000"/>
                </a:solidFill>
              </a:rPr>
              <a:t>the adolescent self is rooted not only in the microsystems of family, peer arena and school but also in the broader social, cultural, economic and historical context </a:t>
            </a:r>
            <a:r>
              <a:rPr lang="en-US" dirty="0"/>
              <a:t>(</a:t>
            </a:r>
            <a:r>
              <a:rPr lang="en-US" dirty="0" err="1"/>
              <a:t>Baumeister</a:t>
            </a:r>
            <a:r>
              <a:rPr lang="en-US" dirty="0"/>
              <a:t>, 1997, Cross &amp; Gore, 2003; Holland, 1997).  </a:t>
            </a:r>
          </a:p>
          <a:p>
            <a:r>
              <a:rPr lang="en-US" dirty="0"/>
              <a:t>Our research followed from the idea of a cohort comparison of samples gathered at different historical points (see </a:t>
            </a:r>
            <a:r>
              <a:rPr lang="en-US" dirty="0" err="1"/>
              <a:t>Silbereisen</a:t>
            </a:r>
            <a:r>
              <a:rPr lang="en-US" dirty="0"/>
              <a:t>, 2005).  </a:t>
            </a:r>
          </a:p>
          <a:p>
            <a:r>
              <a:rPr lang="en-US" dirty="0"/>
              <a:t>We compare four cohorts of young Czechs. For a better understanding of the psychological differences between them, we provide here a brief overview of typical attributes and changes in the social climate of Czech society during last three decades. </a:t>
            </a:r>
          </a:p>
          <a:p>
            <a:pPr marL="0" indent="0">
              <a:buNone/>
            </a:pPr>
            <a:endParaRPr lang="cs-CZ" dirty="0"/>
          </a:p>
          <a:p>
            <a:endParaRPr lang="cs-CZ" dirty="0"/>
          </a:p>
          <a:p>
            <a:endParaRPr lang="cs-CZ" dirty="0"/>
          </a:p>
          <a:p>
            <a:endParaRPr lang="cs-CZ" dirty="0"/>
          </a:p>
        </p:txBody>
      </p:sp>
    </p:spTree>
    <p:extLst>
      <p:ext uri="{BB962C8B-B14F-4D97-AF65-F5344CB8AC3E}">
        <p14:creationId xmlns:p14="http://schemas.microsoft.com/office/powerpoint/2010/main" val="450374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solidFill>
                  <a:srgbClr val="FFC000"/>
                </a:solidFill>
                <a:latin typeface="Arial Rounded MT Bold" panose="020F0704030504030204" pitchFamily="34" charset="0"/>
              </a:rPr>
              <a:t>Future</a:t>
            </a:r>
            <a:r>
              <a:rPr lang="cs-CZ" dirty="0">
                <a:solidFill>
                  <a:srgbClr val="FFC000"/>
                </a:solidFill>
                <a:latin typeface="Arial Rounded MT Bold" panose="020F0704030504030204" pitchFamily="34" charset="0"/>
              </a:rPr>
              <a:t> </a:t>
            </a:r>
            <a:r>
              <a:rPr lang="cs-CZ" dirty="0" err="1">
                <a:solidFill>
                  <a:srgbClr val="FFC000"/>
                </a:solidFill>
                <a:latin typeface="Arial Rounded MT Bold" panose="020F0704030504030204" pitchFamily="34" charset="0"/>
              </a:rPr>
              <a:t>expectations</a:t>
            </a:r>
            <a:endParaRPr lang="cs-CZ" dirty="0">
              <a:solidFill>
                <a:srgbClr val="FFC000"/>
              </a:solidFill>
              <a:latin typeface="Arial Rounded MT Bold" panose="020F0704030504030204" pitchFamily="34" charset="0"/>
            </a:endParaRPr>
          </a:p>
        </p:txBody>
      </p:sp>
      <p:sp>
        <p:nvSpPr>
          <p:cNvPr id="3" name="Zástupný symbol pro obsah 2"/>
          <p:cNvSpPr>
            <a:spLocks noGrp="1"/>
          </p:cNvSpPr>
          <p:nvPr>
            <p:ph idx="1"/>
          </p:nvPr>
        </p:nvSpPr>
        <p:spPr/>
        <p:txBody>
          <a:bodyPr>
            <a:normAutofit fontScale="85000" lnSpcReduction="20000"/>
          </a:bodyPr>
          <a:lstStyle/>
          <a:p>
            <a:r>
              <a:rPr lang="en-US" dirty="0"/>
              <a:t>We assume</a:t>
            </a:r>
            <a:r>
              <a:rPr lang="cs-CZ" dirty="0"/>
              <a:t>d</a:t>
            </a:r>
            <a:r>
              <a:rPr lang="en-US" dirty="0"/>
              <a:t> that an analysis of</a:t>
            </a:r>
            <a:r>
              <a:rPr lang="cs-CZ" dirty="0"/>
              <a:t> </a:t>
            </a:r>
            <a:r>
              <a:rPr lang="en-US" dirty="0"/>
              <a:t>future interests of adolescents growing up in different social and political conditions would provide a possibility to examine the role of social changes in adolescent self-development. </a:t>
            </a:r>
            <a:endParaRPr lang="cs-CZ" dirty="0"/>
          </a:p>
          <a:p>
            <a:r>
              <a:rPr lang="en-US" dirty="0"/>
              <a:t>Earlier research involving a cross-national comparison of eleven Western (long-term democratic) and Eastern (post-communist) European countries showed a clear distinction between the importance of future interest in these two groups (</a:t>
            </a:r>
            <a:r>
              <a:rPr lang="en-US" dirty="0" err="1"/>
              <a:t>Nurmi</a:t>
            </a:r>
            <a:r>
              <a:rPr lang="en-US" dirty="0"/>
              <a:t>, </a:t>
            </a:r>
            <a:r>
              <a:rPr lang="en-US" dirty="0" err="1"/>
              <a:t>Liiceanu</a:t>
            </a:r>
            <a:r>
              <a:rPr lang="en-US" dirty="0"/>
              <a:t>, &amp; </a:t>
            </a:r>
            <a:r>
              <a:rPr lang="en-US" dirty="0" err="1"/>
              <a:t>Liberska</a:t>
            </a:r>
            <a:r>
              <a:rPr lang="en-US" dirty="0"/>
              <a:t>, 1999); therefore similar differences can be expected between our two generations of Czech youth. </a:t>
            </a:r>
            <a:endParaRPr lang="cs-CZ" dirty="0"/>
          </a:p>
          <a:p>
            <a:r>
              <a:rPr lang="en-US" dirty="0"/>
              <a:t>More concretely, adolescents representing the “new generation” should have clearer ideas about their future, which points to a higher level of general commitment. They should also be more focused on their own future career, success, and leisure time activities (more individualistic orientation). On the other hand, adolescents representing the former “post-totalitarian generation” prefer</a:t>
            </a:r>
            <a:r>
              <a:rPr lang="cs-CZ" dirty="0" err="1"/>
              <a:t>ed</a:t>
            </a:r>
            <a:r>
              <a:rPr lang="en-US" dirty="0"/>
              <a:t> a future family life more and display a higher interest in other people</a:t>
            </a:r>
            <a:r>
              <a:rPr lang="cs-CZ" dirty="0"/>
              <a:t> </a:t>
            </a:r>
            <a:r>
              <a:rPr lang="cs-CZ" dirty="0" err="1"/>
              <a:t>than</a:t>
            </a:r>
            <a:r>
              <a:rPr lang="cs-CZ" dirty="0"/>
              <a:t> </a:t>
            </a:r>
            <a:r>
              <a:rPr lang="cs-CZ" dirty="0" err="1"/>
              <a:t>contemporary</a:t>
            </a:r>
            <a:r>
              <a:rPr lang="cs-CZ" dirty="0"/>
              <a:t> </a:t>
            </a:r>
            <a:r>
              <a:rPr lang="cs-CZ" dirty="0" err="1"/>
              <a:t>generation</a:t>
            </a:r>
            <a:r>
              <a:rPr lang="cs-CZ" dirty="0"/>
              <a:t>. </a:t>
            </a:r>
            <a:r>
              <a:rPr lang="en-US" dirty="0"/>
              <a:t>   </a:t>
            </a:r>
            <a:endParaRPr lang="cs-CZ" dirty="0"/>
          </a:p>
          <a:p>
            <a:pPr marL="0" indent="0">
              <a:buNone/>
            </a:pPr>
            <a:endParaRPr lang="cs-CZ" dirty="0"/>
          </a:p>
        </p:txBody>
      </p:sp>
    </p:spTree>
    <p:extLst>
      <p:ext uri="{BB962C8B-B14F-4D97-AF65-F5344CB8AC3E}">
        <p14:creationId xmlns:p14="http://schemas.microsoft.com/office/powerpoint/2010/main" val="2063520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err="1">
                <a:solidFill>
                  <a:srgbClr val="FFC000"/>
                </a:solidFill>
                <a:latin typeface="Arial Rounded MT Bold" panose="020F0704030504030204" pitchFamily="34" charset="0"/>
              </a:rPr>
              <a:t>Future</a:t>
            </a:r>
            <a:r>
              <a:rPr lang="cs-CZ" dirty="0">
                <a:solidFill>
                  <a:srgbClr val="FFC000"/>
                </a:solidFill>
                <a:latin typeface="Arial Rounded MT Bold" panose="020F0704030504030204" pitchFamily="34" charset="0"/>
              </a:rPr>
              <a:t> </a:t>
            </a:r>
            <a:r>
              <a:rPr lang="cs-CZ" dirty="0" err="1">
                <a:solidFill>
                  <a:srgbClr val="FFC000"/>
                </a:solidFill>
                <a:latin typeface="Arial Rounded MT Bold" panose="020F0704030504030204" pitchFamily="34" charset="0"/>
              </a:rPr>
              <a:t>expectations</a:t>
            </a:r>
            <a:endParaRPr lang="cs-CZ" dirty="0">
              <a:solidFill>
                <a:srgbClr val="FFC000"/>
              </a:solidFill>
              <a:latin typeface="Arial Rounded MT Bold" panose="020F0704030504030204" pitchFamily="34" charset="0"/>
            </a:endParaRPr>
          </a:p>
        </p:txBody>
      </p:sp>
      <p:sp>
        <p:nvSpPr>
          <p:cNvPr id="4" name="Zástupný symbol pro obsah 3"/>
          <p:cNvSpPr>
            <a:spLocks noGrp="1"/>
          </p:cNvSpPr>
          <p:nvPr>
            <p:ph idx="1"/>
          </p:nvPr>
        </p:nvSpPr>
        <p:spPr/>
        <p:txBody>
          <a:bodyPr>
            <a:normAutofit fontScale="77500" lnSpcReduction="20000"/>
          </a:bodyPr>
          <a:lstStyle/>
          <a:p>
            <a:pPr marL="0" indent="0">
              <a:buNone/>
            </a:pPr>
            <a:r>
              <a:rPr lang="en-US" dirty="0"/>
              <a:t>Future Interest Scale (FIS</a:t>
            </a:r>
            <a:r>
              <a:rPr lang="cs-CZ" dirty="0"/>
              <a:t>, </a:t>
            </a:r>
            <a:r>
              <a:rPr lang="en-US" dirty="0" err="1"/>
              <a:t>Nurmi</a:t>
            </a:r>
            <a:r>
              <a:rPr lang="en-US" dirty="0"/>
              <a:t>, </a:t>
            </a:r>
            <a:r>
              <a:rPr lang="en-US" dirty="0" err="1"/>
              <a:t>Liiceanu</a:t>
            </a:r>
            <a:r>
              <a:rPr lang="en-US" dirty="0"/>
              <a:t>, &amp; </a:t>
            </a:r>
            <a:r>
              <a:rPr lang="en-US" dirty="0" err="1"/>
              <a:t>Liberska</a:t>
            </a:r>
            <a:r>
              <a:rPr lang="en-US" dirty="0"/>
              <a:t>, 1999)</a:t>
            </a:r>
            <a:r>
              <a:rPr lang="cs-CZ" dirty="0"/>
              <a:t> </a:t>
            </a:r>
            <a:r>
              <a:rPr lang="cs-CZ" dirty="0" err="1"/>
              <a:t>consists</a:t>
            </a:r>
            <a:r>
              <a:rPr lang="cs-CZ" dirty="0"/>
              <a:t> 14 </a:t>
            </a:r>
            <a:r>
              <a:rPr lang="cs-CZ" dirty="0" err="1"/>
              <a:t>items</a:t>
            </a:r>
            <a:r>
              <a:rPr lang="en-US" dirty="0"/>
              <a:t>.  The instructions were as follows: "When you think about the future, what do you consider to be important? </a:t>
            </a:r>
            <a:endParaRPr lang="cs-CZ" dirty="0"/>
          </a:p>
          <a:p>
            <a:pPr marL="0" indent="0">
              <a:buNone/>
            </a:pPr>
            <a:r>
              <a:rPr lang="cs-CZ" dirty="0"/>
              <a:t>F</a:t>
            </a:r>
            <a:r>
              <a:rPr lang="en-US" dirty="0" err="1"/>
              <a:t>ive</a:t>
            </a:r>
            <a:r>
              <a:rPr lang="en-US" dirty="0"/>
              <a:t> dimensions</a:t>
            </a:r>
            <a:r>
              <a:rPr lang="cs-CZ" dirty="0"/>
              <a:t> </a:t>
            </a:r>
            <a:r>
              <a:rPr lang="en-US" dirty="0"/>
              <a:t>were constructed: </a:t>
            </a:r>
            <a:endParaRPr lang="cs-CZ" dirty="0"/>
          </a:p>
          <a:p>
            <a:pPr>
              <a:buFontTx/>
              <a:buChar char="-"/>
            </a:pPr>
            <a:r>
              <a:rPr lang="en-US" i="1" dirty="0"/>
              <a:t>the importance of career</a:t>
            </a:r>
            <a:r>
              <a:rPr lang="en-US" dirty="0"/>
              <a:t> (two items were included: “Getting a good education”, “Acquiring a good job”),</a:t>
            </a:r>
            <a:endParaRPr lang="cs-CZ" dirty="0"/>
          </a:p>
          <a:p>
            <a:pPr>
              <a:buFontTx/>
              <a:buChar char="-"/>
            </a:pPr>
            <a:r>
              <a:rPr lang="en-US" i="1" dirty="0"/>
              <a:t>the importance of being successful</a:t>
            </a:r>
            <a:r>
              <a:rPr lang="en-US" dirty="0"/>
              <a:t> (three items: “Earning a lot of money”, “Becoming famous”, “Becoming important professionally”),</a:t>
            </a:r>
            <a:endParaRPr lang="cs-CZ" dirty="0"/>
          </a:p>
          <a:p>
            <a:pPr>
              <a:buFontTx/>
              <a:buChar char="-"/>
            </a:pPr>
            <a:r>
              <a:rPr lang="en-US" i="1" dirty="0"/>
              <a:t>the importance of family</a:t>
            </a:r>
            <a:r>
              <a:rPr lang="en-US" dirty="0"/>
              <a:t> (two items: “Getting married/living permanently with a partner”, “Having children”</a:t>
            </a:r>
            <a:r>
              <a:rPr lang="en-US" i="1" dirty="0"/>
              <a:t>),</a:t>
            </a:r>
            <a:endParaRPr lang="cs-CZ" i="1" dirty="0"/>
          </a:p>
          <a:p>
            <a:pPr>
              <a:buFontTx/>
              <a:buChar char="-"/>
            </a:pPr>
            <a:r>
              <a:rPr lang="en-US" i="1" dirty="0"/>
              <a:t>the importance of social responsibility</a:t>
            </a:r>
            <a:r>
              <a:rPr lang="en-US" dirty="0"/>
              <a:t> (two items: “Taking responsibility for parents”, “Being useful to my country”),</a:t>
            </a:r>
            <a:endParaRPr lang="cs-CZ" dirty="0"/>
          </a:p>
          <a:p>
            <a:pPr>
              <a:buFontTx/>
              <a:buChar char="-"/>
            </a:pPr>
            <a:r>
              <a:rPr lang="en-US" i="1" dirty="0"/>
              <a:t>the importance of personal pleasure </a:t>
            </a:r>
            <a:r>
              <a:rPr lang="en-US" dirty="0"/>
              <a:t>(three items: “Having a good time with my friends”, “Being liked  by other people”, “Enjoying my vacations and leisure time”). </a:t>
            </a:r>
            <a:endParaRPr lang="cs-CZ" dirty="0"/>
          </a:p>
        </p:txBody>
      </p:sp>
    </p:spTree>
    <p:extLst>
      <p:ext uri="{BB962C8B-B14F-4D97-AF65-F5344CB8AC3E}">
        <p14:creationId xmlns:p14="http://schemas.microsoft.com/office/powerpoint/2010/main" val="6830730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noFill/>
        </p:spPr>
        <p:txBody>
          <a:bodyPr>
            <a:normAutofit/>
          </a:bodyPr>
          <a:lstStyle/>
          <a:p>
            <a:r>
              <a:rPr lang="cs-CZ" sz="4000" dirty="0" err="1">
                <a:solidFill>
                  <a:srgbClr val="FFC000"/>
                </a:solidFill>
                <a:latin typeface="Arial Rounded MT Bold" panose="020F0704030504030204" pitchFamily="34" charset="0"/>
              </a:rPr>
              <a:t>Importance</a:t>
            </a:r>
            <a:r>
              <a:rPr lang="cs-CZ" sz="4000" dirty="0">
                <a:solidFill>
                  <a:srgbClr val="FFC000"/>
                </a:solidFill>
                <a:latin typeface="Arial Rounded MT Bold" panose="020F0704030504030204" pitchFamily="34" charset="0"/>
              </a:rPr>
              <a:t> </a:t>
            </a:r>
            <a:r>
              <a:rPr lang="cs-CZ" sz="4000" dirty="0" err="1">
                <a:solidFill>
                  <a:srgbClr val="FFC000"/>
                </a:solidFill>
                <a:latin typeface="Arial Rounded MT Bold" panose="020F0704030504030204" pitchFamily="34" charset="0"/>
              </a:rPr>
              <a:t>of</a:t>
            </a:r>
            <a:r>
              <a:rPr lang="cs-CZ" sz="4000" dirty="0">
                <a:solidFill>
                  <a:srgbClr val="FFC000"/>
                </a:solidFill>
                <a:latin typeface="Arial Rounded MT Bold" panose="020F0704030504030204" pitchFamily="34" charset="0"/>
              </a:rPr>
              <a:t> </a:t>
            </a:r>
            <a:r>
              <a:rPr lang="cs-CZ" sz="4000" dirty="0" err="1">
                <a:solidFill>
                  <a:srgbClr val="FFC000"/>
                </a:solidFill>
                <a:latin typeface="Arial Rounded MT Bold" panose="020F0704030504030204" pitchFamily="34" charset="0"/>
              </a:rPr>
              <a:t>future</a:t>
            </a:r>
            <a:r>
              <a:rPr lang="cs-CZ" sz="4000" dirty="0">
                <a:solidFill>
                  <a:srgbClr val="FFC000"/>
                </a:solidFill>
                <a:latin typeface="Arial Rounded MT Bold" panose="020F0704030504030204" pitchFamily="34" charset="0"/>
              </a:rPr>
              <a:t> </a:t>
            </a:r>
            <a:r>
              <a:rPr lang="cs-CZ" sz="4000" dirty="0" err="1">
                <a:solidFill>
                  <a:srgbClr val="FFC000"/>
                </a:solidFill>
                <a:latin typeface="Arial Rounded MT Bold" panose="020F0704030504030204" pitchFamily="34" charset="0"/>
              </a:rPr>
              <a:t>goals</a:t>
            </a:r>
            <a:r>
              <a:rPr lang="cs-CZ" sz="4000" dirty="0">
                <a:solidFill>
                  <a:srgbClr val="FFC000"/>
                </a:solidFill>
                <a:latin typeface="Arial Rounded MT Bold" panose="020F0704030504030204" pitchFamily="34" charset="0"/>
              </a:rPr>
              <a:t>/</a:t>
            </a:r>
            <a:r>
              <a:rPr lang="cs-CZ" sz="4000" dirty="0" err="1">
                <a:solidFill>
                  <a:srgbClr val="FFC000"/>
                </a:solidFill>
                <a:latin typeface="Arial Rounded MT Bold" panose="020F0704030504030204" pitchFamily="34" charset="0"/>
              </a:rPr>
              <a:t>expectations</a:t>
            </a:r>
            <a:endParaRPr lang="cs-CZ" sz="4000" dirty="0">
              <a:solidFill>
                <a:srgbClr val="FFC000"/>
              </a:solidFill>
              <a:latin typeface="Arial Rounded MT Bold" panose="020F0704030504030204" pitchFamily="34" charset="0"/>
            </a:endParaRPr>
          </a:p>
        </p:txBody>
      </p:sp>
      <p:sp>
        <p:nvSpPr>
          <p:cNvPr id="4" name="Zástupný symbol pro obsah 3"/>
          <p:cNvSpPr>
            <a:spLocks noGrp="1"/>
          </p:cNvSpPr>
          <p:nvPr>
            <p:ph idx="1"/>
          </p:nvPr>
        </p:nvSpPr>
        <p:spPr>
          <a:xfrm>
            <a:off x="753979" y="1777498"/>
            <a:ext cx="10515600" cy="3518401"/>
          </a:xfrm>
        </p:spPr>
        <p:txBody>
          <a:bodyPr>
            <a:normAutofit fontScale="25000" lnSpcReduction="20000"/>
          </a:bodyPr>
          <a:lstStyle/>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buNone/>
            </a:pPr>
            <a:endParaRPr lang="cs-CZ" sz="1800" dirty="0"/>
          </a:p>
          <a:p>
            <a:pPr marL="0" indent="0">
              <a:buNone/>
            </a:pPr>
            <a:endParaRPr lang="cs-CZ" sz="1800" dirty="0"/>
          </a:p>
          <a:p>
            <a:pPr marL="0" indent="0">
              <a:buNone/>
            </a:pPr>
            <a:endParaRPr lang="cs-CZ" sz="1800" dirty="0"/>
          </a:p>
          <a:p>
            <a:pPr marL="0" indent="0">
              <a:buNone/>
            </a:pPr>
            <a:endParaRPr lang="cs-CZ" sz="1800" dirty="0"/>
          </a:p>
          <a:p>
            <a:pPr marL="0" indent="0">
              <a:buNone/>
            </a:pPr>
            <a:endParaRPr lang="cs-CZ" sz="1800" dirty="0"/>
          </a:p>
          <a:p>
            <a:pPr marL="0" indent="0">
              <a:buNone/>
            </a:pPr>
            <a:endParaRPr lang="cs-CZ" sz="1800" dirty="0"/>
          </a:p>
          <a:p>
            <a:pPr marL="0" indent="0">
              <a:buNone/>
            </a:pPr>
            <a:endParaRPr lang="cs-CZ" sz="1800" dirty="0"/>
          </a:p>
          <a:p>
            <a:pPr marL="0" indent="0">
              <a:buNone/>
            </a:pPr>
            <a:endParaRPr lang="cs-CZ" sz="1800" dirty="0"/>
          </a:p>
          <a:p>
            <a:pPr marL="0" indent="0">
              <a:buNone/>
            </a:pPr>
            <a:endParaRPr lang="cs-CZ" sz="1800" dirty="0"/>
          </a:p>
          <a:p>
            <a:pPr marL="0" indent="0">
              <a:buNone/>
            </a:pPr>
            <a:r>
              <a:rPr lang="cs-CZ" sz="1800" dirty="0"/>
              <a:t>  </a:t>
            </a:r>
            <a:r>
              <a:rPr lang="cs-CZ" sz="4800" dirty="0" err="1"/>
              <a:t>Effects</a:t>
            </a:r>
            <a:r>
              <a:rPr lang="cs-CZ" sz="4800" dirty="0"/>
              <a:t> </a:t>
            </a:r>
            <a:r>
              <a:rPr lang="cs-CZ" sz="4800" dirty="0" err="1"/>
              <a:t>of</a:t>
            </a:r>
            <a:r>
              <a:rPr lang="cs-CZ" sz="4800" dirty="0"/>
              <a:t> </a:t>
            </a:r>
            <a:r>
              <a:rPr lang="cs-CZ" sz="4800" dirty="0" err="1"/>
              <a:t>Generation</a:t>
            </a:r>
            <a:r>
              <a:rPr lang="cs-CZ" sz="4800" dirty="0"/>
              <a:t>:</a:t>
            </a:r>
          </a:p>
          <a:p>
            <a:pPr marL="0" indent="0">
              <a:buNone/>
            </a:pPr>
            <a:r>
              <a:rPr lang="cs-CZ" sz="4800" dirty="0" err="1"/>
              <a:t>Commitment</a:t>
            </a:r>
            <a:r>
              <a:rPr lang="cs-CZ" sz="4800" dirty="0"/>
              <a:t>: F(3, 2274)= 11.60; p = .000; </a:t>
            </a:r>
            <a:r>
              <a:rPr lang="en-US" sz="4800" dirty="0" err="1"/>
              <a:t>η²</a:t>
            </a:r>
            <a:r>
              <a:rPr lang="en-US" sz="4800" dirty="0"/>
              <a:t> </a:t>
            </a:r>
            <a:r>
              <a:rPr lang="cs-CZ" sz="4800" dirty="0"/>
              <a:t>=  .015</a:t>
            </a:r>
          </a:p>
          <a:p>
            <a:pPr marL="0" indent="0">
              <a:buNone/>
            </a:pPr>
            <a:r>
              <a:rPr lang="cs-CZ" sz="4800" dirty="0" err="1"/>
              <a:t>Career</a:t>
            </a:r>
            <a:r>
              <a:rPr lang="cs-CZ" sz="4800" dirty="0"/>
              <a:t>: F(3,  2535)= 11.11; p = .000; </a:t>
            </a:r>
            <a:r>
              <a:rPr lang="en-US" sz="4800" dirty="0" err="1"/>
              <a:t>η²</a:t>
            </a:r>
            <a:r>
              <a:rPr lang="en-US" sz="4800" dirty="0"/>
              <a:t> </a:t>
            </a:r>
            <a:r>
              <a:rPr lang="cs-CZ" sz="4800" dirty="0"/>
              <a:t>=  .013</a:t>
            </a:r>
          </a:p>
          <a:p>
            <a:pPr marL="0" indent="0">
              <a:buNone/>
            </a:pPr>
            <a:r>
              <a:rPr lang="cs-CZ" sz="4800" dirty="0" err="1"/>
              <a:t>Success</a:t>
            </a:r>
            <a:r>
              <a:rPr lang="cs-CZ" sz="4800" dirty="0"/>
              <a:t>: F (3,2506) = 22.44; p = .000; </a:t>
            </a:r>
            <a:r>
              <a:rPr lang="en-US" sz="4800" dirty="0" err="1"/>
              <a:t>η²</a:t>
            </a:r>
            <a:r>
              <a:rPr lang="en-US" sz="4800" dirty="0"/>
              <a:t> </a:t>
            </a:r>
            <a:r>
              <a:rPr lang="cs-CZ" sz="4800" dirty="0"/>
              <a:t>= .026</a:t>
            </a:r>
          </a:p>
          <a:p>
            <a:pPr marL="0" indent="0">
              <a:buNone/>
            </a:pPr>
            <a:r>
              <a:rPr lang="cs-CZ" sz="4800" dirty="0" err="1"/>
              <a:t>Family</a:t>
            </a:r>
            <a:r>
              <a:rPr lang="cs-CZ" sz="4800" dirty="0"/>
              <a:t>: F (3,2496) = 10.71; p = .000; </a:t>
            </a:r>
            <a:r>
              <a:rPr lang="en-US" sz="4800" dirty="0" err="1"/>
              <a:t>η²</a:t>
            </a:r>
            <a:r>
              <a:rPr lang="en-US" sz="4800" dirty="0"/>
              <a:t> </a:t>
            </a:r>
            <a:r>
              <a:rPr lang="cs-CZ" sz="4800" dirty="0"/>
              <a:t>= .013</a:t>
            </a:r>
          </a:p>
          <a:p>
            <a:pPr marL="0" indent="0">
              <a:buNone/>
            </a:pPr>
            <a:r>
              <a:rPr lang="cs-CZ" sz="4800" dirty="0" err="1"/>
              <a:t>Social</a:t>
            </a:r>
            <a:r>
              <a:rPr lang="cs-CZ" sz="4800" dirty="0"/>
              <a:t> </a:t>
            </a:r>
            <a:r>
              <a:rPr lang="cs-CZ" sz="4800" dirty="0" err="1"/>
              <a:t>Responsibility</a:t>
            </a:r>
            <a:r>
              <a:rPr lang="cs-CZ" sz="4800" dirty="0"/>
              <a:t>: F (3,2483) = 13.47; p = .000; </a:t>
            </a:r>
            <a:r>
              <a:rPr lang="en-US" sz="4800" dirty="0" err="1"/>
              <a:t>η²</a:t>
            </a:r>
            <a:r>
              <a:rPr lang="en-US" sz="4800" dirty="0"/>
              <a:t> </a:t>
            </a:r>
            <a:r>
              <a:rPr lang="cs-CZ" sz="4800" dirty="0"/>
              <a:t>= .016</a:t>
            </a:r>
          </a:p>
          <a:p>
            <a:pPr marL="0" indent="0">
              <a:buNone/>
            </a:pPr>
            <a:r>
              <a:rPr lang="cs-CZ" sz="4800" dirty="0" err="1"/>
              <a:t>Social</a:t>
            </a:r>
            <a:r>
              <a:rPr lang="cs-CZ" sz="4800" dirty="0"/>
              <a:t> </a:t>
            </a:r>
            <a:r>
              <a:rPr lang="cs-CZ" sz="4800" dirty="0" err="1"/>
              <a:t>Pleasure</a:t>
            </a:r>
            <a:r>
              <a:rPr lang="cs-CZ" sz="4800" dirty="0"/>
              <a:t>: F (3,2537)= 15.09; p = .000; </a:t>
            </a:r>
            <a:r>
              <a:rPr lang="en-US" sz="4800" dirty="0" err="1"/>
              <a:t>η²</a:t>
            </a:r>
            <a:r>
              <a:rPr lang="en-US" sz="4800" dirty="0"/>
              <a:t> </a:t>
            </a:r>
            <a:r>
              <a:rPr lang="cs-CZ" sz="4800" dirty="0"/>
              <a:t>= .018</a:t>
            </a:r>
          </a:p>
          <a:p>
            <a:pPr marL="0" indent="0">
              <a:buNone/>
            </a:pPr>
            <a:r>
              <a:rPr lang="cs-CZ" sz="4800" dirty="0"/>
              <a:t> </a:t>
            </a:r>
          </a:p>
          <a:p>
            <a:pPr marL="0" indent="0">
              <a:buNone/>
            </a:pPr>
            <a:endParaRPr lang="cs-CZ" sz="4800" dirty="0"/>
          </a:p>
        </p:txBody>
      </p:sp>
      <p:graphicFrame>
        <p:nvGraphicFramePr>
          <p:cNvPr id="3" name="Graf 2"/>
          <p:cNvGraphicFramePr>
            <a:graphicFrameLocks/>
          </p:cNvGraphicFramePr>
          <p:nvPr>
            <p:extLst>
              <p:ext uri="{D42A27DB-BD31-4B8C-83A1-F6EECF244321}">
                <p14:modId xmlns:p14="http://schemas.microsoft.com/office/powerpoint/2010/main" val="2754439353"/>
              </p:ext>
            </p:extLst>
          </p:nvPr>
        </p:nvGraphicFramePr>
        <p:xfrm>
          <a:off x="838200" y="1027906"/>
          <a:ext cx="9641305" cy="38919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823343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6951" y="-97007"/>
            <a:ext cx="10515600" cy="1325563"/>
          </a:xfrm>
        </p:spPr>
        <p:txBody>
          <a:bodyPr>
            <a:normAutofit/>
          </a:bodyPr>
          <a:lstStyle/>
          <a:p>
            <a:r>
              <a:rPr lang="cs-CZ" sz="3600" dirty="0" err="1">
                <a:solidFill>
                  <a:srgbClr val="FFC000"/>
                </a:solidFill>
                <a:latin typeface="Arial Rounded MT Bold" panose="020F0704030504030204" pitchFamily="34" charset="0"/>
              </a:rPr>
              <a:t>Importance</a:t>
            </a:r>
            <a:r>
              <a:rPr lang="cs-CZ" sz="3600" dirty="0">
                <a:solidFill>
                  <a:srgbClr val="FFC000"/>
                </a:solidFill>
                <a:latin typeface="Arial Rounded MT Bold" panose="020F0704030504030204" pitchFamily="34" charset="0"/>
              </a:rPr>
              <a:t> </a:t>
            </a:r>
            <a:r>
              <a:rPr lang="cs-CZ" sz="3600" dirty="0" err="1">
                <a:solidFill>
                  <a:srgbClr val="FFC000"/>
                </a:solidFill>
                <a:latin typeface="Arial Rounded MT Bold" panose="020F0704030504030204" pitchFamily="34" charset="0"/>
              </a:rPr>
              <a:t>of</a:t>
            </a:r>
            <a:r>
              <a:rPr lang="cs-CZ" sz="3600" dirty="0">
                <a:solidFill>
                  <a:srgbClr val="FFC000"/>
                </a:solidFill>
                <a:latin typeface="Arial Rounded MT Bold" panose="020F0704030504030204" pitchFamily="34" charset="0"/>
              </a:rPr>
              <a:t> </a:t>
            </a:r>
            <a:r>
              <a:rPr lang="cs-CZ" sz="3600" dirty="0" err="1">
                <a:solidFill>
                  <a:srgbClr val="FFC000"/>
                </a:solidFill>
                <a:latin typeface="Arial Rounded MT Bold" panose="020F0704030504030204" pitchFamily="34" charset="0"/>
              </a:rPr>
              <a:t>future</a:t>
            </a:r>
            <a:r>
              <a:rPr lang="cs-CZ" sz="3600" dirty="0">
                <a:solidFill>
                  <a:srgbClr val="FFC000"/>
                </a:solidFill>
                <a:latin typeface="Arial Rounded MT Bold" panose="020F0704030504030204" pitchFamily="34" charset="0"/>
              </a:rPr>
              <a:t> </a:t>
            </a:r>
            <a:r>
              <a:rPr lang="cs-CZ" sz="3600" dirty="0" err="1">
                <a:solidFill>
                  <a:srgbClr val="FFC000"/>
                </a:solidFill>
                <a:latin typeface="Arial Rounded MT Bold" panose="020F0704030504030204" pitchFamily="34" charset="0"/>
              </a:rPr>
              <a:t>goals</a:t>
            </a:r>
            <a:r>
              <a:rPr lang="cs-CZ" sz="3600" dirty="0">
                <a:solidFill>
                  <a:srgbClr val="FFC000"/>
                </a:solidFill>
                <a:latin typeface="Arial Rounded MT Bold" panose="020F0704030504030204" pitchFamily="34" charset="0"/>
              </a:rPr>
              <a:t>/</a:t>
            </a:r>
            <a:r>
              <a:rPr lang="cs-CZ" sz="3600" dirty="0" err="1">
                <a:solidFill>
                  <a:srgbClr val="FFC000"/>
                </a:solidFill>
                <a:latin typeface="Arial Rounded MT Bold" panose="020F0704030504030204" pitchFamily="34" charset="0"/>
              </a:rPr>
              <a:t>expectations</a:t>
            </a:r>
            <a:endParaRPr lang="cs-CZ" sz="3600" dirty="0">
              <a:solidFill>
                <a:srgbClr val="FFC000"/>
              </a:solidFill>
              <a:latin typeface="Arial Rounded MT Bold" panose="020F0704030504030204" pitchFamily="34" charset="0"/>
            </a:endParaRPr>
          </a:p>
        </p:txBody>
      </p:sp>
      <p:sp>
        <p:nvSpPr>
          <p:cNvPr id="4" name="Zástupný symbol pro obsah 3"/>
          <p:cNvSpPr>
            <a:spLocks noGrp="1"/>
          </p:cNvSpPr>
          <p:nvPr>
            <p:ph idx="1"/>
          </p:nvPr>
        </p:nvSpPr>
        <p:spPr/>
        <p:txBody>
          <a:bodyPr>
            <a:normAutofit/>
          </a:bodyPr>
          <a:lstStyle/>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buNone/>
            </a:pPr>
            <a:endParaRPr lang="cs-CZ" sz="1800" dirty="0"/>
          </a:p>
          <a:p>
            <a:pPr marL="0" indent="0">
              <a:buNone/>
            </a:pPr>
            <a:endParaRPr lang="cs-CZ" sz="1800" dirty="0"/>
          </a:p>
          <a:p>
            <a:pPr marL="0" indent="0">
              <a:buNone/>
            </a:pPr>
            <a:endParaRPr lang="cs-CZ" sz="1800" dirty="0"/>
          </a:p>
          <a:p>
            <a:pPr marL="0" indent="0">
              <a:buNone/>
            </a:pPr>
            <a:endParaRPr lang="cs-CZ" sz="1800" dirty="0"/>
          </a:p>
          <a:p>
            <a:pPr marL="0" indent="0">
              <a:buNone/>
            </a:pPr>
            <a:endParaRPr lang="cs-CZ" sz="1800" dirty="0"/>
          </a:p>
          <a:p>
            <a:pPr marL="0" indent="0">
              <a:buNone/>
            </a:pPr>
            <a:endParaRPr lang="cs-CZ" sz="1800" dirty="0"/>
          </a:p>
          <a:p>
            <a:pPr marL="0" indent="0">
              <a:buNone/>
            </a:pPr>
            <a:endParaRPr lang="cs-CZ" sz="1800" dirty="0"/>
          </a:p>
          <a:p>
            <a:pPr marL="0" indent="0">
              <a:buNone/>
            </a:pPr>
            <a:endParaRPr lang="cs-CZ" sz="1800" dirty="0"/>
          </a:p>
          <a:p>
            <a:pPr marL="0" indent="0">
              <a:buNone/>
            </a:pPr>
            <a:endParaRPr lang="cs-CZ" sz="1800" dirty="0"/>
          </a:p>
        </p:txBody>
      </p:sp>
      <p:graphicFrame>
        <p:nvGraphicFramePr>
          <p:cNvPr id="3" name="Graf 2"/>
          <p:cNvGraphicFramePr>
            <a:graphicFrameLocks/>
          </p:cNvGraphicFramePr>
          <p:nvPr>
            <p:extLst>
              <p:ext uri="{D42A27DB-BD31-4B8C-83A1-F6EECF244321}">
                <p14:modId xmlns:p14="http://schemas.microsoft.com/office/powerpoint/2010/main" val="1727160438"/>
              </p:ext>
            </p:extLst>
          </p:nvPr>
        </p:nvGraphicFramePr>
        <p:xfrm>
          <a:off x="1493921" y="1202378"/>
          <a:ext cx="9641305"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5" name="Obdélník 4"/>
          <p:cNvSpPr/>
          <p:nvPr/>
        </p:nvSpPr>
        <p:spPr>
          <a:xfrm>
            <a:off x="1275347" y="4930469"/>
            <a:ext cx="9641305" cy="2031325"/>
          </a:xfrm>
          <a:prstGeom prst="rect">
            <a:avLst/>
          </a:prstGeom>
        </p:spPr>
        <p:txBody>
          <a:bodyPr wrap="square">
            <a:spAutoFit/>
          </a:bodyPr>
          <a:lstStyle/>
          <a:p>
            <a:r>
              <a:rPr lang="en-US" sz="1400" dirty="0"/>
              <a:t>Post hoc tests were conducted using the </a:t>
            </a:r>
            <a:r>
              <a:rPr lang="en-US" sz="1400" i="1" dirty="0"/>
              <a:t>Gabriel’s </a:t>
            </a:r>
            <a:r>
              <a:rPr lang="en-US" sz="1400" dirty="0"/>
              <a:t>pairwise test procedure</a:t>
            </a:r>
            <a:r>
              <a:rPr lang="cs-CZ" sz="1400" dirty="0"/>
              <a:t>:</a:t>
            </a:r>
          </a:p>
          <a:p>
            <a:endParaRPr lang="cs-CZ" sz="1400" dirty="0"/>
          </a:p>
          <a:p>
            <a:r>
              <a:rPr lang="cs-CZ" sz="1400" dirty="0" err="1"/>
              <a:t>Commitment</a:t>
            </a:r>
            <a:r>
              <a:rPr lang="cs-CZ" sz="1400" dirty="0"/>
              <a:t>: 1992 &lt; 2001 = 2011 = 2019</a:t>
            </a:r>
          </a:p>
          <a:p>
            <a:r>
              <a:rPr lang="cs-CZ" sz="1400" dirty="0" err="1"/>
              <a:t>Carrer</a:t>
            </a:r>
            <a:r>
              <a:rPr lang="cs-CZ" sz="1400" dirty="0"/>
              <a:t>: </a:t>
            </a:r>
            <a:r>
              <a:rPr lang="en-US" sz="1400" dirty="0"/>
              <a:t> </a:t>
            </a:r>
            <a:r>
              <a:rPr lang="cs-CZ" sz="1400" dirty="0"/>
              <a:t>1992 = 2019 &lt; 2001 = 2011</a:t>
            </a:r>
          </a:p>
          <a:p>
            <a:r>
              <a:rPr lang="cs-CZ" sz="1400" dirty="0" err="1"/>
              <a:t>Success</a:t>
            </a:r>
            <a:r>
              <a:rPr lang="cs-CZ" sz="1400" dirty="0"/>
              <a:t>: 1992 = 2019 &lt; 2001 = 2011</a:t>
            </a:r>
          </a:p>
          <a:p>
            <a:r>
              <a:rPr lang="cs-CZ" sz="1400" dirty="0" err="1"/>
              <a:t>Family</a:t>
            </a:r>
            <a:r>
              <a:rPr lang="cs-CZ" sz="1400" dirty="0"/>
              <a:t>: 1992 = 2001 &gt; 2011 = 2019</a:t>
            </a:r>
          </a:p>
          <a:p>
            <a:r>
              <a:rPr lang="cs-CZ" sz="1400" dirty="0" err="1"/>
              <a:t>Social</a:t>
            </a:r>
            <a:r>
              <a:rPr lang="cs-CZ" sz="1400" dirty="0"/>
              <a:t> </a:t>
            </a:r>
            <a:r>
              <a:rPr lang="cs-CZ" sz="1400" dirty="0" err="1"/>
              <a:t>responsibility</a:t>
            </a:r>
            <a:r>
              <a:rPr lang="cs-CZ" sz="1400" dirty="0"/>
              <a:t>: 1992 = 2019 &gt; 2001 = 2011</a:t>
            </a:r>
          </a:p>
          <a:p>
            <a:r>
              <a:rPr lang="cs-CZ" sz="1400" dirty="0" err="1"/>
              <a:t>Social</a:t>
            </a:r>
            <a:r>
              <a:rPr lang="cs-CZ" sz="1400" dirty="0"/>
              <a:t> </a:t>
            </a:r>
            <a:r>
              <a:rPr lang="cs-CZ" sz="1400" dirty="0" err="1"/>
              <a:t>Pleasure</a:t>
            </a:r>
            <a:r>
              <a:rPr lang="cs-CZ" sz="1400" dirty="0"/>
              <a:t>: 1992 &lt; 2001 = 2011 = 2019 </a:t>
            </a:r>
          </a:p>
          <a:p>
            <a:endParaRPr lang="cs-CZ" sz="1400" dirty="0"/>
          </a:p>
        </p:txBody>
      </p:sp>
      <p:cxnSp>
        <p:nvCxnSpPr>
          <p:cNvPr id="7" name="Přímá spojnice se šipkou 6"/>
          <p:cNvCxnSpPr/>
          <p:nvPr/>
        </p:nvCxnSpPr>
        <p:spPr>
          <a:xfrm flipV="1">
            <a:off x="2487248" y="2241338"/>
            <a:ext cx="846161" cy="2866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09093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solidFill>
                  <a:srgbClr val="FFC000"/>
                </a:solidFill>
                <a:latin typeface="Arial Rounded MT Bold" panose="020F0704030504030204" pitchFamily="34" charset="0"/>
              </a:rPr>
              <a:t>Coping</a:t>
            </a:r>
            <a:r>
              <a:rPr lang="cs-CZ" dirty="0">
                <a:solidFill>
                  <a:srgbClr val="FFC000"/>
                </a:solidFill>
                <a:latin typeface="Arial Rounded MT Bold" panose="020F0704030504030204" pitchFamily="34" charset="0"/>
              </a:rPr>
              <a:t> </a:t>
            </a:r>
            <a:r>
              <a:rPr lang="cs-CZ" dirty="0" err="1">
                <a:solidFill>
                  <a:srgbClr val="FFC000"/>
                </a:solidFill>
                <a:latin typeface="Arial Rounded MT Bold" panose="020F0704030504030204" pitchFamily="34" charset="0"/>
              </a:rPr>
              <a:t>strategies</a:t>
            </a:r>
            <a:endParaRPr lang="cs-CZ" dirty="0">
              <a:solidFill>
                <a:srgbClr val="FFC000"/>
              </a:solidFill>
              <a:latin typeface="Arial Rounded MT Bold" panose="020F0704030504030204" pitchFamily="34" charset="0"/>
            </a:endParaRPr>
          </a:p>
        </p:txBody>
      </p:sp>
      <p:sp>
        <p:nvSpPr>
          <p:cNvPr id="3" name="Zástupný symbol pro obsah 2"/>
          <p:cNvSpPr>
            <a:spLocks noGrp="1"/>
          </p:cNvSpPr>
          <p:nvPr>
            <p:ph idx="1"/>
          </p:nvPr>
        </p:nvSpPr>
        <p:spPr/>
        <p:txBody>
          <a:bodyPr>
            <a:noAutofit/>
          </a:bodyPr>
          <a:lstStyle/>
          <a:p>
            <a:pPr marL="0" indent="0">
              <a:buNone/>
            </a:pPr>
            <a:r>
              <a:rPr lang="en-US" sz="1800" dirty="0"/>
              <a:t>The </a:t>
            </a:r>
            <a:r>
              <a:rPr lang="en-US" sz="1800" i="1" dirty="0"/>
              <a:t>Coping Reactions </a:t>
            </a:r>
            <a:r>
              <a:rPr lang="cs-CZ" sz="1800" i="1" dirty="0" err="1"/>
              <a:t>inventory</a:t>
            </a:r>
            <a:r>
              <a:rPr lang="en-US" sz="1800" i="1" dirty="0"/>
              <a:t> </a:t>
            </a:r>
            <a:r>
              <a:rPr lang="en-US" sz="1800" dirty="0"/>
              <a:t>consists of </a:t>
            </a:r>
            <a:r>
              <a:rPr lang="cs-CZ" sz="1800" dirty="0"/>
              <a:t>17</a:t>
            </a:r>
            <a:r>
              <a:rPr lang="en-US" sz="1800" dirty="0"/>
              <a:t> items comprising</a:t>
            </a:r>
            <a:r>
              <a:rPr lang="cs-CZ" sz="1800" dirty="0"/>
              <a:t> </a:t>
            </a:r>
            <a:r>
              <a:rPr lang="en-US" sz="1800" dirty="0"/>
              <a:t>elements from a variety of different instruments from previous</a:t>
            </a:r>
            <a:r>
              <a:rPr lang="cs-CZ" sz="1800" dirty="0"/>
              <a:t> </a:t>
            </a:r>
            <a:r>
              <a:rPr lang="en-US" sz="1800" dirty="0"/>
              <a:t>research in this field (</a:t>
            </a:r>
            <a:r>
              <a:rPr lang="en-US" sz="1800" dirty="0" err="1"/>
              <a:t>Folkman</a:t>
            </a:r>
            <a:r>
              <a:rPr lang="en-US" sz="1800" dirty="0"/>
              <a:t> et al., 1986; </a:t>
            </a:r>
            <a:r>
              <a:rPr lang="en-US" sz="1800" dirty="0" err="1"/>
              <a:t>Haan</a:t>
            </a:r>
            <a:r>
              <a:rPr lang="en-US" sz="1800" dirty="0"/>
              <a:t>, 1993). The subjects</a:t>
            </a:r>
            <a:r>
              <a:rPr lang="cs-CZ" sz="1800" dirty="0"/>
              <a:t> </a:t>
            </a:r>
            <a:r>
              <a:rPr lang="en-US" sz="1800" dirty="0"/>
              <a:t>had to</a:t>
            </a:r>
            <a:r>
              <a:rPr lang="cs-CZ" sz="1800" dirty="0"/>
              <a:t> </a:t>
            </a:r>
            <a:r>
              <a:rPr lang="en-US" sz="1800" dirty="0"/>
              <a:t>indicate how typical a certain reaction was for them when they</a:t>
            </a:r>
            <a:r>
              <a:rPr lang="cs-CZ" sz="1800" dirty="0"/>
              <a:t> </a:t>
            </a:r>
            <a:r>
              <a:rPr lang="en-US" sz="1800" dirty="0"/>
              <a:t>were faced with difficulties in life. These reactions were grouped into</a:t>
            </a:r>
            <a:r>
              <a:rPr lang="cs-CZ" sz="1800" dirty="0"/>
              <a:t> </a:t>
            </a:r>
            <a:r>
              <a:rPr lang="en-US" sz="1800" dirty="0"/>
              <a:t>two categories</a:t>
            </a:r>
            <a:endParaRPr lang="cs-CZ" sz="1800" dirty="0"/>
          </a:p>
          <a:p>
            <a:r>
              <a:rPr lang="cs-CZ" sz="1800" dirty="0"/>
              <a:t> </a:t>
            </a:r>
            <a:r>
              <a:rPr lang="cs-CZ" sz="1800" dirty="0" err="1"/>
              <a:t>rational</a:t>
            </a:r>
            <a:r>
              <a:rPr lang="cs-CZ" sz="1800" dirty="0"/>
              <a:t>, </a:t>
            </a:r>
            <a:r>
              <a:rPr lang="en-US" sz="1800" dirty="0"/>
              <a:t>problem-oriented coping reactions (</a:t>
            </a:r>
            <a:r>
              <a:rPr lang="cs-CZ" sz="1800" dirty="0" err="1"/>
              <a:t>e.g</a:t>
            </a:r>
            <a:r>
              <a:rPr lang="cs-CZ" sz="1800" dirty="0"/>
              <a:t>. </a:t>
            </a:r>
            <a:r>
              <a:rPr lang="en-US" sz="1800" dirty="0"/>
              <a:t>"I analyze the situation and try</a:t>
            </a:r>
            <a:r>
              <a:rPr lang="cs-CZ" sz="1800" dirty="0"/>
              <a:t> </a:t>
            </a:r>
            <a:r>
              <a:rPr lang="en-US" sz="1800" dirty="0"/>
              <a:t>to solve/overcome the difficulty</a:t>
            </a:r>
            <a:r>
              <a:rPr lang="cs-CZ" sz="1800" dirty="0"/>
              <a:t>“)</a:t>
            </a:r>
          </a:p>
          <a:p>
            <a:r>
              <a:rPr lang="cs-CZ" sz="1800" dirty="0"/>
              <a:t> </a:t>
            </a:r>
            <a:r>
              <a:rPr lang="cs-CZ" sz="1800" dirty="0" err="1"/>
              <a:t>emotinal</a:t>
            </a:r>
            <a:r>
              <a:rPr lang="cs-CZ" sz="1800" dirty="0"/>
              <a:t> </a:t>
            </a:r>
            <a:r>
              <a:rPr lang="cs-CZ" sz="1800" dirty="0" err="1"/>
              <a:t>coping</a:t>
            </a:r>
            <a:r>
              <a:rPr lang="cs-CZ" sz="1800" dirty="0"/>
              <a:t> (</a:t>
            </a:r>
            <a:r>
              <a:rPr lang="cs-CZ" sz="1800" dirty="0" err="1"/>
              <a:t>e.g</a:t>
            </a:r>
            <a:r>
              <a:rPr lang="cs-CZ" sz="1800" dirty="0"/>
              <a:t>. </a:t>
            </a:r>
            <a:r>
              <a:rPr lang="en-US" sz="1800" dirty="0"/>
              <a:t>reactions ("I cry," "I get angry and/or shout," "I am</a:t>
            </a:r>
            <a:r>
              <a:rPr lang="cs-CZ" sz="1800" dirty="0"/>
              <a:t> </a:t>
            </a:r>
            <a:r>
              <a:rPr lang="en-US" sz="1800" dirty="0"/>
              <a:t>sad and wait until my feelings become better</a:t>
            </a:r>
            <a:r>
              <a:rPr lang="cs-CZ" sz="1800" dirty="0"/>
              <a:t>“)</a:t>
            </a:r>
          </a:p>
          <a:p>
            <a:r>
              <a:rPr lang="cs-CZ" sz="1800" dirty="0"/>
              <a:t> </a:t>
            </a:r>
            <a:r>
              <a:rPr lang="cs-CZ" sz="1800" dirty="0" err="1"/>
              <a:t>social</a:t>
            </a:r>
            <a:r>
              <a:rPr lang="cs-CZ" sz="1800" dirty="0"/>
              <a:t> support (</a:t>
            </a:r>
            <a:r>
              <a:rPr lang="cs-CZ" sz="1800" dirty="0" err="1"/>
              <a:t>help</a:t>
            </a:r>
            <a:r>
              <a:rPr lang="cs-CZ" sz="1800" dirty="0"/>
              <a:t> </a:t>
            </a:r>
            <a:r>
              <a:rPr lang="cs-CZ" sz="1800" dirty="0" err="1"/>
              <a:t>from</a:t>
            </a:r>
            <a:r>
              <a:rPr lang="cs-CZ" sz="1800" dirty="0"/>
              <a:t> </a:t>
            </a:r>
            <a:r>
              <a:rPr lang="cs-CZ" sz="1800" dirty="0" err="1"/>
              <a:t>parents</a:t>
            </a:r>
            <a:r>
              <a:rPr lang="cs-CZ" sz="1800" dirty="0"/>
              <a:t>, </a:t>
            </a:r>
            <a:r>
              <a:rPr lang="cs-CZ" sz="1800" dirty="0" err="1"/>
              <a:t>friends</a:t>
            </a:r>
            <a:r>
              <a:rPr lang="cs-CZ" sz="1800" dirty="0"/>
              <a:t>)</a:t>
            </a:r>
          </a:p>
          <a:p>
            <a:r>
              <a:rPr lang="cs-CZ" sz="1800" dirty="0"/>
              <a:t> </a:t>
            </a:r>
            <a:r>
              <a:rPr lang="cs-CZ" sz="1800" dirty="0" err="1"/>
              <a:t>copping</a:t>
            </a:r>
            <a:r>
              <a:rPr lang="cs-CZ" sz="1800" dirty="0"/>
              <a:t> </a:t>
            </a:r>
            <a:r>
              <a:rPr lang="cs-CZ" sz="1800" dirty="0" err="1"/>
              <a:t>based</a:t>
            </a:r>
            <a:r>
              <a:rPr lang="cs-CZ" sz="1800" dirty="0"/>
              <a:t> on </a:t>
            </a:r>
            <a:r>
              <a:rPr lang="cs-CZ" sz="1800" dirty="0" err="1"/>
              <a:t>making</a:t>
            </a:r>
            <a:r>
              <a:rPr lang="cs-CZ" sz="1800" dirty="0"/>
              <a:t> </a:t>
            </a:r>
            <a:r>
              <a:rPr lang="cs-CZ" sz="1800" dirty="0" err="1"/>
              <a:t>effort</a:t>
            </a:r>
            <a:r>
              <a:rPr lang="cs-CZ" sz="1800" dirty="0"/>
              <a:t> (I </a:t>
            </a:r>
            <a:r>
              <a:rPr lang="cs-CZ" sz="1800" dirty="0" err="1"/>
              <a:t>try</a:t>
            </a:r>
            <a:r>
              <a:rPr lang="cs-CZ" sz="1800" dirty="0"/>
              <a:t> </a:t>
            </a:r>
            <a:r>
              <a:rPr lang="cs-CZ" sz="1800" dirty="0" err="1"/>
              <a:t>it</a:t>
            </a:r>
            <a:r>
              <a:rPr lang="cs-CZ" sz="1800" dirty="0"/>
              <a:t> </a:t>
            </a:r>
            <a:r>
              <a:rPr lang="cs-CZ" sz="1800" dirty="0" err="1"/>
              <a:t>again</a:t>
            </a:r>
            <a:r>
              <a:rPr lang="cs-CZ" sz="1800" dirty="0"/>
              <a:t> and </a:t>
            </a:r>
            <a:r>
              <a:rPr lang="cs-CZ" sz="1800" dirty="0" err="1"/>
              <a:t>again</a:t>
            </a:r>
            <a:r>
              <a:rPr lang="cs-CZ" sz="1800" dirty="0"/>
              <a:t>)</a:t>
            </a:r>
          </a:p>
          <a:p>
            <a:pPr marL="0" indent="0">
              <a:buNone/>
            </a:pPr>
            <a:endParaRPr lang="cs-CZ" sz="1800" dirty="0"/>
          </a:p>
          <a:p>
            <a:pPr marL="0" indent="0">
              <a:buNone/>
            </a:pPr>
            <a:r>
              <a:rPr lang="en-US" sz="1800" dirty="0"/>
              <a:t>The subjects answered the items</a:t>
            </a:r>
            <a:r>
              <a:rPr lang="cs-CZ" sz="1800" dirty="0"/>
              <a:t> </a:t>
            </a:r>
            <a:r>
              <a:rPr lang="en-US" sz="1800" dirty="0"/>
              <a:t>on a 4-point Likert scale ranging from 1 (</a:t>
            </a:r>
            <a:r>
              <a:rPr lang="en-US" sz="1800" i="1" dirty="0"/>
              <a:t>not at all typical for me</a:t>
            </a:r>
            <a:r>
              <a:rPr lang="en-US" sz="1800" dirty="0"/>
              <a:t>) to</a:t>
            </a:r>
          </a:p>
          <a:p>
            <a:r>
              <a:rPr lang="en-US" sz="1800" dirty="0"/>
              <a:t>4 (</a:t>
            </a:r>
            <a:r>
              <a:rPr lang="en-US" sz="1800" i="1" dirty="0"/>
              <a:t>very typical for me</a:t>
            </a:r>
            <a:r>
              <a:rPr lang="en-US" sz="1800" dirty="0"/>
              <a:t>).</a:t>
            </a:r>
            <a:endParaRPr lang="cs-CZ" sz="1800" dirty="0"/>
          </a:p>
        </p:txBody>
      </p:sp>
    </p:spTree>
    <p:extLst>
      <p:ext uri="{BB962C8B-B14F-4D97-AF65-F5344CB8AC3E}">
        <p14:creationId xmlns:p14="http://schemas.microsoft.com/office/powerpoint/2010/main" val="5158773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solidFill>
                  <a:srgbClr val="FFC000"/>
                </a:solidFill>
                <a:latin typeface="Arial Rounded MT Bold" panose="020F0704030504030204" pitchFamily="34" charset="0"/>
              </a:rPr>
              <a:t>Coping</a:t>
            </a:r>
            <a:r>
              <a:rPr lang="cs-CZ" dirty="0">
                <a:solidFill>
                  <a:srgbClr val="FFC000"/>
                </a:solidFill>
                <a:latin typeface="Arial Rounded MT Bold" panose="020F0704030504030204" pitchFamily="34" charset="0"/>
              </a:rPr>
              <a:t> </a:t>
            </a:r>
            <a:r>
              <a:rPr lang="cs-CZ" dirty="0" err="1">
                <a:solidFill>
                  <a:srgbClr val="FFC000"/>
                </a:solidFill>
                <a:latin typeface="Arial Rounded MT Bold" panose="020F0704030504030204" pitchFamily="34" charset="0"/>
              </a:rPr>
              <a:t>strategies</a:t>
            </a:r>
            <a:endParaRPr lang="cs-CZ" dirty="0">
              <a:solidFill>
                <a:srgbClr val="FFC000"/>
              </a:solidFill>
              <a:latin typeface="Arial Rounded MT Bold" panose="020F0704030504030204" pitchFamily="34" charset="0"/>
            </a:endParaRP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418047040"/>
              </p:ext>
            </p:extLst>
          </p:nvPr>
        </p:nvGraphicFramePr>
        <p:xfrm>
          <a:off x="974361" y="1903748"/>
          <a:ext cx="9953469" cy="4557012"/>
        </p:xfrm>
        <a:graphic>
          <a:graphicData uri="http://schemas.openxmlformats.org/drawingml/2006/table">
            <a:tbl>
              <a:tblPr>
                <a:tableStyleId>{5C22544A-7EE6-4342-B048-85BDC9FD1C3A}</a:tableStyleId>
              </a:tblPr>
              <a:tblGrid>
                <a:gridCol w="1105941">
                  <a:extLst>
                    <a:ext uri="{9D8B030D-6E8A-4147-A177-3AD203B41FA5}">
                      <a16:colId xmlns:a16="http://schemas.microsoft.com/office/drawing/2014/main" val="3352609980"/>
                    </a:ext>
                  </a:extLst>
                </a:gridCol>
                <a:gridCol w="1105941">
                  <a:extLst>
                    <a:ext uri="{9D8B030D-6E8A-4147-A177-3AD203B41FA5}">
                      <a16:colId xmlns:a16="http://schemas.microsoft.com/office/drawing/2014/main" val="3186379615"/>
                    </a:ext>
                  </a:extLst>
                </a:gridCol>
                <a:gridCol w="1105941">
                  <a:extLst>
                    <a:ext uri="{9D8B030D-6E8A-4147-A177-3AD203B41FA5}">
                      <a16:colId xmlns:a16="http://schemas.microsoft.com/office/drawing/2014/main" val="2436931937"/>
                    </a:ext>
                  </a:extLst>
                </a:gridCol>
                <a:gridCol w="1105941">
                  <a:extLst>
                    <a:ext uri="{9D8B030D-6E8A-4147-A177-3AD203B41FA5}">
                      <a16:colId xmlns:a16="http://schemas.microsoft.com/office/drawing/2014/main" val="371651770"/>
                    </a:ext>
                  </a:extLst>
                </a:gridCol>
                <a:gridCol w="1105941">
                  <a:extLst>
                    <a:ext uri="{9D8B030D-6E8A-4147-A177-3AD203B41FA5}">
                      <a16:colId xmlns:a16="http://schemas.microsoft.com/office/drawing/2014/main" val="3322634270"/>
                    </a:ext>
                  </a:extLst>
                </a:gridCol>
                <a:gridCol w="1105941">
                  <a:extLst>
                    <a:ext uri="{9D8B030D-6E8A-4147-A177-3AD203B41FA5}">
                      <a16:colId xmlns:a16="http://schemas.microsoft.com/office/drawing/2014/main" val="1593043935"/>
                    </a:ext>
                  </a:extLst>
                </a:gridCol>
                <a:gridCol w="1105941">
                  <a:extLst>
                    <a:ext uri="{9D8B030D-6E8A-4147-A177-3AD203B41FA5}">
                      <a16:colId xmlns:a16="http://schemas.microsoft.com/office/drawing/2014/main" val="286174018"/>
                    </a:ext>
                  </a:extLst>
                </a:gridCol>
                <a:gridCol w="1105941">
                  <a:extLst>
                    <a:ext uri="{9D8B030D-6E8A-4147-A177-3AD203B41FA5}">
                      <a16:colId xmlns:a16="http://schemas.microsoft.com/office/drawing/2014/main" val="1001776196"/>
                    </a:ext>
                  </a:extLst>
                </a:gridCol>
                <a:gridCol w="1105941">
                  <a:extLst>
                    <a:ext uri="{9D8B030D-6E8A-4147-A177-3AD203B41FA5}">
                      <a16:colId xmlns:a16="http://schemas.microsoft.com/office/drawing/2014/main" val="2932869067"/>
                    </a:ext>
                  </a:extLst>
                </a:gridCol>
              </a:tblGrid>
              <a:tr h="759502">
                <a:tc>
                  <a:txBody>
                    <a:bodyPr/>
                    <a:lstStyle/>
                    <a:p>
                      <a:pPr algn="l" fontAlgn="b"/>
                      <a:endParaRPr lang="cs-CZ" sz="2800" b="0" i="0" u="none" strike="noStrike" dirty="0">
                        <a:solidFill>
                          <a:srgbClr val="000000"/>
                        </a:solidFill>
                        <a:effectLst/>
                        <a:latin typeface="Calibri" panose="020F0502020204030204" pitchFamily="34" charset="0"/>
                      </a:endParaRPr>
                    </a:p>
                  </a:txBody>
                  <a:tcPr marL="9525" marR="9525" marT="9525" marB="0" anchor="b"/>
                </a:tc>
                <a:tc gridSpan="2">
                  <a:txBody>
                    <a:bodyPr/>
                    <a:lstStyle/>
                    <a:p>
                      <a:pPr algn="l" fontAlgn="b"/>
                      <a:r>
                        <a:rPr lang="cs-CZ" sz="2400" u="none" strike="noStrike" dirty="0" err="1">
                          <a:effectLst/>
                        </a:rPr>
                        <a:t>Emotional</a:t>
                      </a:r>
                      <a:endParaRPr lang="cs-CZ" sz="2400" b="0"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cs-CZ"/>
                    </a:p>
                  </a:txBody>
                  <a:tcPr/>
                </a:tc>
                <a:tc>
                  <a:txBody>
                    <a:bodyPr/>
                    <a:lstStyle/>
                    <a:p>
                      <a:pPr algn="l" fontAlgn="b"/>
                      <a:r>
                        <a:rPr lang="cs-CZ" sz="2400" u="none" strike="noStrike" dirty="0" err="1">
                          <a:effectLst/>
                        </a:rPr>
                        <a:t>Rational</a:t>
                      </a:r>
                      <a:endParaRPr lang="cs-CZ"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cs-CZ"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cs-CZ" sz="2400" u="none" strike="noStrike" dirty="0" err="1">
                          <a:effectLst/>
                        </a:rPr>
                        <a:t>Social</a:t>
                      </a:r>
                      <a:endParaRPr lang="cs-CZ"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cs-CZ"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cs-CZ" sz="2400" u="none" strike="noStrike" dirty="0" err="1">
                          <a:effectLst/>
                        </a:rPr>
                        <a:t>Effort</a:t>
                      </a:r>
                      <a:endParaRPr lang="cs-CZ"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cs-CZ"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95465042"/>
                  </a:ext>
                </a:extLst>
              </a:tr>
              <a:tr h="759502">
                <a:tc>
                  <a:txBody>
                    <a:bodyPr/>
                    <a:lstStyle/>
                    <a:p>
                      <a:pPr algn="l" fontAlgn="b"/>
                      <a:endParaRPr lang="cs-CZ"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cs-CZ" sz="2400" u="none" strike="noStrike">
                          <a:effectLst/>
                        </a:rPr>
                        <a:t>girls</a:t>
                      </a:r>
                      <a:endParaRPr lang="cs-CZ"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2400" u="none" strike="noStrike">
                          <a:effectLst/>
                        </a:rPr>
                        <a:t>boys</a:t>
                      </a:r>
                      <a:endParaRPr lang="cs-CZ"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2400" u="none" strike="noStrike">
                          <a:effectLst/>
                        </a:rPr>
                        <a:t>girls</a:t>
                      </a:r>
                      <a:endParaRPr lang="cs-CZ"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2400" u="none" strike="noStrike">
                          <a:effectLst/>
                        </a:rPr>
                        <a:t>boys</a:t>
                      </a:r>
                      <a:endParaRPr lang="cs-CZ"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2400" u="none" strike="noStrike">
                          <a:effectLst/>
                        </a:rPr>
                        <a:t>girls</a:t>
                      </a:r>
                      <a:endParaRPr lang="cs-CZ"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2400" u="none" strike="noStrike">
                          <a:effectLst/>
                        </a:rPr>
                        <a:t>boys</a:t>
                      </a:r>
                      <a:endParaRPr lang="cs-CZ"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2400" u="none" strike="noStrike">
                          <a:effectLst/>
                        </a:rPr>
                        <a:t>girls</a:t>
                      </a:r>
                      <a:endParaRPr lang="cs-CZ"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2400" u="none" strike="noStrike" dirty="0" err="1">
                          <a:effectLst/>
                        </a:rPr>
                        <a:t>boys</a:t>
                      </a:r>
                      <a:endParaRPr lang="cs-CZ"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62241719"/>
                  </a:ext>
                </a:extLst>
              </a:tr>
              <a:tr h="759502">
                <a:tc>
                  <a:txBody>
                    <a:bodyPr/>
                    <a:lstStyle/>
                    <a:p>
                      <a:pPr algn="l" fontAlgn="t"/>
                      <a:r>
                        <a:rPr lang="cs-CZ" sz="2800" u="none" strike="noStrike" dirty="0">
                          <a:effectLst/>
                        </a:rPr>
                        <a:t>1992</a:t>
                      </a:r>
                      <a:endParaRPr lang="cs-CZ" sz="2800" b="0" i="0" u="none" strike="noStrike" dirty="0">
                        <a:solidFill>
                          <a:srgbClr val="333399"/>
                        </a:solidFill>
                        <a:effectLst/>
                        <a:latin typeface="Arial" panose="020B0604020202020204" pitchFamily="34" charset="0"/>
                      </a:endParaRPr>
                    </a:p>
                  </a:txBody>
                  <a:tcPr marL="9525" marR="9525" marT="9525" marB="0"/>
                </a:tc>
                <a:tc>
                  <a:txBody>
                    <a:bodyPr/>
                    <a:lstStyle/>
                    <a:p>
                      <a:pPr algn="r" fontAlgn="t"/>
                      <a:r>
                        <a:rPr lang="cs-CZ" sz="2800" u="none" strike="noStrike">
                          <a:effectLst/>
                        </a:rPr>
                        <a:t>2,16</a:t>
                      </a:r>
                      <a:endParaRPr lang="cs-CZ" sz="2800" b="0" i="0" u="none" strike="noStrike">
                        <a:solidFill>
                          <a:srgbClr val="993300"/>
                        </a:solidFill>
                        <a:effectLst/>
                        <a:latin typeface="Arial" panose="020B0604020202020204" pitchFamily="34" charset="0"/>
                      </a:endParaRPr>
                    </a:p>
                  </a:txBody>
                  <a:tcPr marL="9525" marR="9525" marT="9525" marB="0"/>
                </a:tc>
                <a:tc>
                  <a:txBody>
                    <a:bodyPr/>
                    <a:lstStyle/>
                    <a:p>
                      <a:pPr algn="r" fontAlgn="t"/>
                      <a:r>
                        <a:rPr lang="cs-CZ" sz="2800" u="none" strike="noStrike">
                          <a:effectLst/>
                        </a:rPr>
                        <a:t>1,78</a:t>
                      </a:r>
                      <a:endParaRPr lang="cs-CZ" sz="2800" b="0" i="0" u="none" strike="noStrike">
                        <a:solidFill>
                          <a:srgbClr val="993300"/>
                        </a:solidFill>
                        <a:effectLst/>
                        <a:latin typeface="Arial" panose="020B0604020202020204" pitchFamily="34" charset="0"/>
                      </a:endParaRPr>
                    </a:p>
                  </a:txBody>
                  <a:tcPr marL="9525" marR="9525" marT="9525" marB="0"/>
                </a:tc>
                <a:tc>
                  <a:txBody>
                    <a:bodyPr/>
                    <a:lstStyle/>
                    <a:p>
                      <a:pPr algn="r" fontAlgn="t"/>
                      <a:r>
                        <a:rPr lang="cs-CZ" sz="2800" u="none" strike="noStrike">
                          <a:effectLst/>
                        </a:rPr>
                        <a:t>2,82</a:t>
                      </a:r>
                      <a:endParaRPr lang="cs-CZ" sz="2800" b="0" i="0" u="none" strike="noStrike">
                        <a:solidFill>
                          <a:srgbClr val="993300"/>
                        </a:solidFill>
                        <a:effectLst/>
                        <a:latin typeface="Arial" panose="020B0604020202020204" pitchFamily="34" charset="0"/>
                      </a:endParaRPr>
                    </a:p>
                  </a:txBody>
                  <a:tcPr marL="9525" marR="9525" marT="9525" marB="0"/>
                </a:tc>
                <a:tc>
                  <a:txBody>
                    <a:bodyPr/>
                    <a:lstStyle/>
                    <a:p>
                      <a:pPr algn="r" fontAlgn="t"/>
                      <a:r>
                        <a:rPr lang="cs-CZ" sz="2800" u="none" strike="noStrike">
                          <a:effectLst/>
                        </a:rPr>
                        <a:t>2,73</a:t>
                      </a:r>
                      <a:endParaRPr lang="cs-CZ" sz="2800" b="0" i="0" u="none" strike="noStrike">
                        <a:solidFill>
                          <a:srgbClr val="993300"/>
                        </a:solidFill>
                        <a:effectLst/>
                        <a:latin typeface="Arial" panose="020B0604020202020204" pitchFamily="34" charset="0"/>
                      </a:endParaRPr>
                    </a:p>
                  </a:txBody>
                  <a:tcPr marL="9525" marR="9525" marT="9525" marB="0"/>
                </a:tc>
                <a:tc>
                  <a:txBody>
                    <a:bodyPr/>
                    <a:lstStyle/>
                    <a:p>
                      <a:pPr algn="r" fontAlgn="t"/>
                      <a:r>
                        <a:rPr lang="cs-CZ" sz="2800" u="none" strike="noStrike">
                          <a:effectLst/>
                        </a:rPr>
                        <a:t>2,18</a:t>
                      </a:r>
                      <a:endParaRPr lang="cs-CZ" sz="2800" b="0" i="0" u="none" strike="noStrike">
                        <a:solidFill>
                          <a:srgbClr val="993300"/>
                        </a:solidFill>
                        <a:effectLst/>
                        <a:latin typeface="Arial" panose="020B0604020202020204" pitchFamily="34" charset="0"/>
                      </a:endParaRPr>
                    </a:p>
                  </a:txBody>
                  <a:tcPr marL="9525" marR="9525" marT="9525" marB="0"/>
                </a:tc>
                <a:tc>
                  <a:txBody>
                    <a:bodyPr/>
                    <a:lstStyle/>
                    <a:p>
                      <a:pPr algn="r" fontAlgn="t"/>
                      <a:r>
                        <a:rPr lang="cs-CZ" sz="2800" u="none" strike="noStrike">
                          <a:effectLst/>
                        </a:rPr>
                        <a:t>1,95</a:t>
                      </a:r>
                      <a:endParaRPr lang="cs-CZ" sz="2800" b="0" i="0" u="none" strike="noStrike">
                        <a:solidFill>
                          <a:srgbClr val="993300"/>
                        </a:solidFill>
                        <a:effectLst/>
                        <a:latin typeface="Arial" panose="020B0604020202020204" pitchFamily="34" charset="0"/>
                      </a:endParaRPr>
                    </a:p>
                  </a:txBody>
                  <a:tcPr marL="9525" marR="9525" marT="9525" marB="0"/>
                </a:tc>
                <a:tc>
                  <a:txBody>
                    <a:bodyPr/>
                    <a:lstStyle/>
                    <a:p>
                      <a:pPr algn="r" fontAlgn="t"/>
                      <a:r>
                        <a:rPr lang="cs-CZ" sz="2800" u="none" strike="noStrike">
                          <a:effectLst/>
                        </a:rPr>
                        <a:t>3,02</a:t>
                      </a:r>
                      <a:endParaRPr lang="cs-CZ" sz="2800" b="0" i="0" u="none" strike="noStrike">
                        <a:solidFill>
                          <a:srgbClr val="993300"/>
                        </a:solidFill>
                        <a:effectLst/>
                        <a:latin typeface="Arial" panose="020B0604020202020204" pitchFamily="34" charset="0"/>
                      </a:endParaRPr>
                    </a:p>
                  </a:txBody>
                  <a:tcPr marL="9525" marR="9525" marT="9525" marB="0"/>
                </a:tc>
                <a:tc>
                  <a:txBody>
                    <a:bodyPr/>
                    <a:lstStyle/>
                    <a:p>
                      <a:pPr algn="r" fontAlgn="t"/>
                      <a:r>
                        <a:rPr lang="cs-CZ" sz="2800" u="none" strike="noStrike">
                          <a:effectLst/>
                        </a:rPr>
                        <a:t>3,03</a:t>
                      </a:r>
                      <a:endParaRPr lang="cs-CZ" sz="2800" b="0" i="0" u="none" strike="noStrike">
                        <a:solidFill>
                          <a:srgbClr val="993300"/>
                        </a:solidFill>
                        <a:effectLst/>
                        <a:latin typeface="Arial" panose="020B0604020202020204" pitchFamily="34" charset="0"/>
                      </a:endParaRPr>
                    </a:p>
                  </a:txBody>
                  <a:tcPr marL="9525" marR="9525" marT="9525" marB="0"/>
                </a:tc>
                <a:extLst>
                  <a:ext uri="{0D108BD9-81ED-4DB2-BD59-A6C34878D82A}">
                    <a16:rowId xmlns:a16="http://schemas.microsoft.com/office/drawing/2014/main" val="3910243938"/>
                  </a:ext>
                </a:extLst>
              </a:tr>
              <a:tr h="759502">
                <a:tc>
                  <a:txBody>
                    <a:bodyPr/>
                    <a:lstStyle/>
                    <a:p>
                      <a:pPr algn="l" fontAlgn="t"/>
                      <a:r>
                        <a:rPr lang="cs-CZ" sz="2800" u="none" strike="noStrike" dirty="0">
                          <a:effectLst/>
                        </a:rPr>
                        <a:t>2001</a:t>
                      </a:r>
                      <a:endParaRPr lang="cs-CZ" sz="2800" b="0" i="0" u="none" strike="noStrike" dirty="0">
                        <a:solidFill>
                          <a:srgbClr val="333399"/>
                        </a:solidFill>
                        <a:effectLst/>
                        <a:latin typeface="Arial" panose="020B0604020202020204" pitchFamily="34" charset="0"/>
                      </a:endParaRPr>
                    </a:p>
                  </a:txBody>
                  <a:tcPr marL="9525" marR="9525" marT="9525" marB="0"/>
                </a:tc>
                <a:tc>
                  <a:txBody>
                    <a:bodyPr/>
                    <a:lstStyle/>
                    <a:p>
                      <a:pPr algn="r" fontAlgn="t"/>
                      <a:r>
                        <a:rPr lang="cs-CZ" sz="2800" u="none" strike="noStrike">
                          <a:effectLst/>
                        </a:rPr>
                        <a:t>2,18</a:t>
                      </a:r>
                      <a:endParaRPr lang="cs-CZ" sz="2800" b="0" i="0" u="none" strike="noStrike">
                        <a:solidFill>
                          <a:srgbClr val="993300"/>
                        </a:solidFill>
                        <a:effectLst/>
                        <a:latin typeface="Arial" panose="020B0604020202020204" pitchFamily="34" charset="0"/>
                      </a:endParaRPr>
                    </a:p>
                  </a:txBody>
                  <a:tcPr marL="9525" marR="9525" marT="9525" marB="0"/>
                </a:tc>
                <a:tc>
                  <a:txBody>
                    <a:bodyPr/>
                    <a:lstStyle/>
                    <a:p>
                      <a:pPr algn="r" fontAlgn="t"/>
                      <a:r>
                        <a:rPr lang="cs-CZ" sz="2800" u="none" strike="noStrike">
                          <a:effectLst/>
                        </a:rPr>
                        <a:t>1,74</a:t>
                      </a:r>
                      <a:endParaRPr lang="cs-CZ" sz="2800" b="0" i="0" u="none" strike="noStrike">
                        <a:solidFill>
                          <a:srgbClr val="993300"/>
                        </a:solidFill>
                        <a:effectLst/>
                        <a:latin typeface="Arial" panose="020B0604020202020204" pitchFamily="34" charset="0"/>
                      </a:endParaRPr>
                    </a:p>
                  </a:txBody>
                  <a:tcPr marL="9525" marR="9525" marT="9525" marB="0"/>
                </a:tc>
                <a:tc>
                  <a:txBody>
                    <a:bodyPr/>
                    <a:lstStyle/>
                    <a:p>
                      <a:pPr algn="r" fontAlgn="t"/>
                      <a:r>
                        <a:rPr lang="cs-CZ" sz="2800" u="none" strike="noStrike">
                          <a:effectLst/>
                        </a:rPr>
                        <a:t>2,86</a:t>
                      </a:r>
                      <a:endParaRPr lang="cs-CZ" sz="2800" b="0" i="0" u="none" strike="noStrike">
                        <a:solidFill>
                          <a:srgbClr val="993300"/>
                        </a:solidFill>
                        <a:effectLst/>
                        <a:latin typeface="Arial" panose="020B0604020202020204" pitchFamily="34" charset="0"/>
                      </a:endParaRPr>
                    </a:p>
                  </a:txBody>
                  <a:tcPr marL="9525" marR="9525" marT="9525" marB="0"/>
                </a:tc>
                <a:tc>
                  <a:txBody>
                    <a:bodyPr/>
                    <a:lstStyle/>
                    <a:p>
                      <a:pPr algn="r" fontAlgn="t"/>
                      <a:r>
                        <a:rPr lang="cs-CZ" sz="2800" u="none" strike="noStrike">
                          <a:effectLst/>
                        </a:rPr>
                        <a:t>2,72</a:t>
                      </a:r>
                      <a:endParaRPr lang="cs-CZ" sz="2800" b="0" i="0" u="none" strike="noStrike">
                        <a:solidFill>
                          <a:srgbClr val="993300"/>
                        </a:solidFill>
                        <a:effectLst/>
                        <a:latin typeface="Arial" panose="020B0604020202020204" pitchFamily="34" charset="0"/>
                      </a:endParaRPr>
                    </a:p>
                  </a:txBody>
                  <a:tcPr marL="9525" marR="9525" marT="9525" marB="0"/>
                </a:tc>
                <a:tc>
                  <a:txBody>
                    <a:bodyPr/>
                    <a:lstStyle/>
                    <a:p>
                      <a:pPr algn="r" fontAlgn="t"/>
                      <a:r>
                        <a:rPr lang="cs-CZ" sz="2800" u="none" strike="noStrike">
                          <a:effectLst/>
                        </a:rPr>
                        <a:t>2,38</a:t>
                      </a:r>
                      <a:endParaRPr lang="cs-CZ" sz="2800" b="0" i="0" u="none" strike="noStrike">
                        <a:solidFill>
                          <a:srgbClr val="993300"/>
                        </a:solidFill>
                        <a:effectLst/>
                        <a:latin typeface="Arial" panose="020B0604020202020204" pitchFamily="34" charset="0"/>
                      </a:endParaRPr>
                    </a:p>
                  </a:txBody>
                  <a:tcPr marL="9525" marR="9525" marT="9525" marB="0"/>
                </a:tc>
                <a:tc>
                  <a:txBody>
                    <a:bodyPr/>
                    <a:lstStyle/>
                    <a:p>
                      <a:pPr algn="r" fontAlgn="t"/>
                      <a:r>
                        <a:rPr lang="cs-CZ" sz="2800" u="none" strike="noStrike">
                          <a:effectLst/>
                        </a:rPr>
                        <a:t>2,00</a:t>
                      </a:r>
                      <a:endParaRPr lang="cs-CZ" sz="2800" b="0" i="0" u="none" strike="noStrike">
                        <a:solidFill>
                          <a:srgbClr val="993300"/>
                        </a:solidFill>
                        <a:effectLst/>
                        <a:latin typeface="Arial" panose="020B0604020202020204" pitchFamily="34" charset="0"/>
                      </a:endParaRPr>
                    </a:p>
                  </a:txBody>
                  <a:tcPr marL="9525" marR="9525" marT="9525" marB="0"/>
                </a:tc>
                <a:tc>
                  <a:txBody>
                    <a:bodyPr/>
                    <a:lstStyle/>
                    <a:p>
                      <a:pPr algn="r" fontAlgn="t"/>
                      <a:r>
                        <a:rPr lang="cs-CZ" sz="2800" u="none" strike="noStrike">
                          <a:effectLst/>
                        </a:rPr>
                        <a:t>3,04</a:t>
                      </a:r>
                      <a:endParaRPr lang="cs-CZ" sz="2800" b="0" i="0" u="none" strike="noStrike">
                        <a:solidFill>
                          <a:srgbClr val="993300"/>
                        </a:solidFill>
                        <a:effectLst/>
                        <a:latin typeface="Arial" panose="020B0604020202020204" pitchFamily="34" charset="0"/>
                      </a:endParaRPr>
                    </a:p>
                  </a:txBody>
                  <a:tcPr marL="9525" marR="9525" marT="9525" marB="0"/>
                </a:tc>
                <a:tc>
                  <a:txBody>
                    <a:bodyPr/>
                    <a:lstStyle/>
                    <a:p>
                      <a:pPr algn="r" fontAlgn="t"/>
                      <a:r>
                        <a:rPr lang="cs-CZ" sz="2800" u="none" strike="noStrike">
                          <a:effectLst/>
                        </a:rPr>
                        <a:t>2,86</a:t>
                      </a:r>
                      <a:endParaRPr lang="cs-CZ" sz="2800" b="0" i="0" u="none" strike="noStrike">
                        <a:solidFill>
                          <a:srgbClr val="993300"/>
                        </a:solidFill>
                        <a:effectLst/>
                        <a:latin typeface="Arial" panose="020B0604020202020204" pitchFamily="34" charset="0"/>
                      </a:endParaRPr>
                    </a:p>
                  </a:txBody>
                  <a:tcPr marL="9525" marR="9525" marT="9525" marB="0"/>
                </a:tc>
                <a:extLst>
                  <a:ext uri="{0D108BD9-81ED-4DB2-BD59-A6C34878D82A}">
                    <a16:rowId xmlns:a16="http://schemas.microsoft.com/office/drawing/2014/main" val="3119393110"/>
                  </a:ext>
                </a:extLst>
              </a:tr>
              <a:tr h="759502">
                <a:tc>
                  <a:txBody>
                    <a:bodyPr/>
                    <a:lstStyle/>
                    <a:p>
                      <a:pPr algn="l" fontAlgn="t"/>
                      <a:r>
                        <a:rPr lang="cs-CZ" sz="2800" u="none" strike="noStrike" dirty="0">
                          <a:effectLst/>
                        </a:rPr>
                        <a:t>2011</a:t>
                      </a:r>
                      <a:endParaRPr lang="cs-CZ" sz="2800" b="0" i="0" u="none" strike="noStrike" dirty="0">
                        <a:solidFill>
                          <a:srgbClr val="333399"/>
                        </a:solidFill>
                        <a:effectLst/>
                        <a:latin typeface="Arial" panose="020B0604020202020204" pitchFamily="34" charset="0"/>
                      </a:endParaRPr>
                    </a:p>
                  </a:txBody>
                  <a:tcPr marL="9525" marR="9525" marT="9525" marB="0"/>
                </a:tc>
                <a:tc>
                  <a:txBody>
                    <a:bodyPr/>
                    <a:lstStyle/>
                    <a:p>
                      <a:pPr algn="r" fontAlgn="t"/>
                      <a:r>
                        <a:rPr lang="cs-CZ" sz="2800" u="none" strike="noStrike">
                          <a:effectLst/>
                        </a:rPr>
                        <a:t>2,36</a:t>
                      </a:r>
                      <a:endParaRPr lang="cs-CZ" sz="2800" b="0" i="0" u="none" strike="noStrike">
                        <a:solidFill>
                          <a:srgbClr val="993300"/>
                        </a:solidFill>
                        <a:effectLst/>
                        <a:latin typeface="Arial" panose="020B0604020202020204" pitchFamily="34" charset="0"/>
                      </a:endParaRPr>
                    </a:p>
                  </a:txBody>
                  <a:tcPr marL="9525" marR="9525" marT="9525" marB="0"/>
                </a:tc>
                <a:tc>
                  <a:txBody>
                    <a:bodyPr/>
                    <a:lstStyle/>
                    <a:p>
                      <a:pPr algn="r" fontAlgn="t"/>
                      <a:r>
                        <a:rPr lang="cs-CZ" sz="2800" u="none" strike="noStrike">
                          <a:effectLst/>
                        </a:rPr>
                        <a:t>1,80</a:t>
                      </a:r>
                      <a:endParaRPr lang="cs-CZ" sz="2800" b="0" i="0" u="none" strike="noStrike">
                        <a:solidFill>
                          <a:srgbClr val="993300"/>
                        </a:solidFill>
                        <a:effectLst/>
                        <a:latin typeface="Arial" panose="020B0604020202020204" pitchFamily="34" charset="0"/>
                      </a:endParaRPr>
                    </a:p>
                  </a:txBody>
                  <a:tcPr marL="9525" marR="9525" marT="9525" marB="0"/>
                </a:tc>
                <a:tc>
                  <a:txBody>
                    <a:bodyPr/>
                    <a:lstStyle/>
                    <a:p>
                      <a:pPr algn="r" fontAlgn="t"/>
                      <a:r>
                        <a:rPr lang="cs-CZ" sz="2800" u="none" strike="noStrike">
                          <a:effectLst/>
                        </a:rPr>
                        <a:t>2,72</a:t>
                      </a:r>
                      <a:endParaRPr lang="cs-CZ" sz="2800" b="0" i="0" u="none" strike="noStrike">
                        <a:solidFill>
                          <a:srgbClr val="993300"/>
                        </a:solidFill>
                        <a:effectLst/>
                        <a:latin typeface="Arial" panose="020B0604020202020204" pitchFamily="34" charset="0"/>
                      </a:endParaRPr>
                    </a:p>
                  </a:txBody>
                  <a:tcPr marL="9525" marR="9525" marT="9525" marB="0"/>
                </a:tc>
                <a:tc>
                  <a:txBody>
                    <a:bodyPr/>
                    <a:lstStyle/>
                    <a:p>
                      <a:pPr algn="r" fontAlgn="t"/>
                      <a:r>
                        <a:rPr lang="cs-CZ" sz="2800" u="none" strike="noStrike">
                          <a:effectLst/>
                        </a:rPr>
                        <a:t>2,73</a:t>
                      </a:r>
                      <a:endParaRPr lang="cs-CZ" sz="2800" b="0" i="0" u="none" strike="noStrike">
                        <a:solidFill>
                          <a:srgbClr val="993300"/>
                        </a:solidFill>
                        <a:effectLst/>
                        <a:latin typeface="Arial" panose="020B0604020202020204" pitchFamily="34" charset="0"/>
                      </a:endParaRPr>
                    </a:p>
                  </a:txBody>
                  <a:tcPr marL="9525" marR="9525" marT="9525" marB="0"/>
                </a:tc>
                <a:tc>
                  <a:txBody>
                    <a:bodyPr/>
                    <a:lstStyle/>
                    <a:p>
                      <a:pPr algn="r" fontAlgn="t"/>
                      <a:r>
                        <a:rPr lang="cs-CZ" sz="2800" u="none" strike="noStrike">
                          <a:effectLst/>
                        </a:rPr>
                        <a:t>2,44</a:t>
                      </a:r>
                      <a:endParaRPr lang="cs-CZ" sz="2800" b="0" i="0" u="none" strike="noStrike">
                        <a:solidFill>
                          <a:srgbClr val="993300"/>
                        </a:solidFill>
                        <a:effectLst/>
                        <a:latin typeface="Arial" panose="020B0604020202020204" pitchFamily="34" charset="0"/>
                      </a:endParaRPr>
                    </a:p>
                  </a:txBody>
                  <a:tcPr marL="9525" marR="9525" marT="9525" marB="0"/>
                </a:tc>
                <a:tc>
                  <a:txBody>
                    <a:bodyPr/>
                    <a:lstStyle/>
                    <a:p>
                      <a:pPr algn="r" fontAlgn="t"/>
                      <a:r>
                        <a:rPr lang="cs-CZ" sz="2800" u="none" strike="noStrike">
                          <a:effectLst/>
                        </a:rPr>
                        <a:t>2,08</a:t>
                      </a:r>
                      <a:endParaRPr lang="cs-CZ" sz="2800" b="0" i="0" u="none" strike="noStrike">
                        <a:solidFill>
                          <a:srgbClr val="993300"/>
                        </a:solidFill>
                        <a:effectLst/>
                        <a:latin typeface="Arial" panose="020B0604020202020204" pitchFamily="34" charset="0"/>
                      </a:endParaRPr>
                    </a:p>
                  </a:txBody>
                  <a:tcPr marL="9525" marR="9525" marT="9525" marB="0"/>
                </a:tc>
                <a:tc>
                  <a:txBody>
                    <a:bodyPr/>
                    <a:lstStyle/>
                    <a:p>
                      <a:pPr algn="r" fontAlgn="t"/>
                      <a:r>
                        <a:rPr lang="cs-CZ" sz="2800" u="none" strike="noStrike" dirty="0">
                          <a:solidFill>
                            <a:srgbClr val="FF0000"/>
                          </a:solidFill>
                          <a:effectLst/>
                        </a:rPr>
                        <a:t>2,87</a:t>
                      </a:r>
                      <a:endParaRPr lang="cs-CZ" sz="2800" b="0" i="0" u="none" strike="noStrike" dirty="0">
                        <a:solidFill>
                          <a:srgbClr val="FF0000"/>
                        </a:solidFill>
                        <a:effectLst/>
                        <a:latin typeface="Arial" panose="020B0604020202020204" pitchFamily="34" charset="0"/>
                      </a:endParaRPr>
                    </a:p>
                  </a:txBody>
                  <a:tcPr marL="9525" marR="9525" marT="9525" marB="0"/>
                </a:tc>
                <a:tc>
                  <a:txBody>
                    <a:bodyPr/>
                    <a:lstStyle/>
                    <a:p>
                      <a:pPr algn="r" fontAlgn="t"/>
                      <a:r>
                        <a:rPr lang="cs-CZ" sz="2800" u="none" strike="noStrike" dirty="0">
                          <a:solidFill>
                            <a:srgbClr val="FF0000"/>
                          </a:solidFill>
                          <a:effectLst/>
                        </a:rPr>
                        <a:t>2,76</a:t>
                      </a:r>
                      <a:endParaRPr lang="cs-CZ" sz="2800" b="0" i="0" u="none" strike="noStrike" dirty="0">
                        <a:solidFill>
                          <a:srgbClr val="FF0000"/>
                        </a:solidFill>
                        <a:effectLst/>
                        <a:latin typeface="Arial" panose="020B0604020202020204" pitchFamily="34" charset="0"/>
                      </a:endParaRPr>
                    </a:p>
                  </a:txBody>
                  <a:tcPr marL="9525" marR="9525" marT="9525" marB="0"/>
                </a:tc>
                <a:extLst>
                  <a:ext uri="{0D108BD9-81ED-4DB2-BD59-A6C34878D82A}">
                    <a16:rowId xmlns:a16="http://schemas.microsoft.com/office/drawing/2014/main" val="687646762"/>
                  </a:ext>
                </a:extLst>
              </a:tr>
              <a:tr h="759502">
                <a:tc>
                  <a:txBody>
                    <a:bodyPr/>
                    <a:lstStyle/>
                    <a:p>
                      <a:pPr algn="l" fontAlgn="t"/>
                      <a:r>
                        <a:rPr lang="cs-CZ" sz="2800" u="none" strike="noStrike" dirty="0">
                          <a:effectLst/>
                        </a:rPr>
                        <a:t>2019</a:t>
                      </a:r>
                      <a:endParaRPr lang="cs-CZ" sz="2800" b="0" i="0" u="none" strike="noStrike" dirty="0">
                        <a:solidFill>
                          <a:srgbClr val="333399"/>
                        </a:solidFill>
                        <a:effectLst/>
                        <a:latin typeface="Arial" panose="020B0604020202020204" pitchFamily="34" charset="0"/>
                      </a:endParaRPr>
                    </a:p>
                  </a:txBody>
                  <a:tcPr marL="9525" marR="9525" marT="9525" marB="0"/>
                </a:tc>
                <a:tc>
                  <a:txBody>
                    <a:bodyPr/>
                    <a:lstStyle/>
                    <a:p>
                      <a:pPr algn="r" fontAlgn="t"/>
                      <a:r>
                        <a:rPr lang="cs-CZ" sz="2800" u="none" strike="noStrike" dirty="0">
                          <a:solidFill>
                            <a:srgbClr val="FF0000"/>
                          </a:solidFill>
                          <a:effectLst/>
                        </a:rPr>
                        <a:t>2,55</a:t>
                      </a:r>
                      <a:endParaRPr lang="cs-CZ" sz="2800" b="0" i="0" u="none" strike="noStrike" dirty="0">
                        <a:solidFill>
                          <a:srgbClr val="FF0000"/>
                        </a:solidFill>
                        <a:effectLst/>
                        <a:latin typeface="Arial" panose="020B0604020202020204" pitchFamily="34" charset="0"/>
                      </a:endParaRPr>
                    </a:p>
                  </a:txBody>
                  <a:tcPr marL="9525" marR="9525" marT="9525" marB="0"/>
                </a:tc>
                <a:tc>
                  <a:txBody>
                    <a:bodyPr/>
                    <a:lstStyle/>
                    <a:p>
                      <a:pPr algn="r" fontAlgn="t"/>
                      <a:r>
                        <a:rPr lang="cs-CZ" sz="2800" u="none" strike="noStrike" dirty="0">
                          <a:solidFill>
                            <a:srgbClr val="FF0000"/>
                          </a:solidFill>
                          <a:effectLst/>
                        </a:rPr>
                        <a:t>2,01</a:t>
                      </a:r>
                      <a:endParaRPr lang="cs-CZ" sz="2800" b="0" i="0" u="none" strike="noStrike" dirty="0">
                        <a:solidFill>
                          <a:srgbClr val="FF0000"/>
                        </a:solidFill>
                        <a:effectLst/>
                        <a:latin typeface="Arial" panose="020B0604020202020204" pitchFamily="34" charset="0"/>
                      </a:endParaRPr>
                    </a:p>
                  </a:txBody>
                  <a:tcPr marL="9525" marR="9525" marT="9525" marB="0"/>
                </a:tc>
                <a:tc>
                  <a:txBody>
                    <a:bodyPr/>
                    <a:lstStyle/>
                    <a:p>
                      <a:pPr algn="r" fontAlgn="t"/>
                      <a:r>
                        <a:rPr lang="cs-CZ" sz="2800" u="none" strike="noStrike" dirty="0">
                          <a:effectLst/>
                        </a:rPr>
                        <a:t>2,73</a:t>
                      </a:r>
                      <a:endParaRPr lang="cs-CZ" sz="2800" b="0" i="0" u="none" strike="noStrike" dirty="0">
                        <a:solidFill>
                          <a:srgbClr val="993300"/>
                        </a:solidFill>
                        <a:effectLst/>
                        <a:latin typeface="Arial" panose="020B0604020202020204" pitchFamily="34" charset="0"/>
                      </a:endParaRPr>
                    </a:p>
                  </a:txBody>
                  <a:tcPr marL="9525" marR="9525" marT="9525" marB="0"/>
                </a:tc>
                <a:tc>
                  <a:txBody>
                    <a:bodyPr/>
                    <a:lstStyle/>
                    <a:p>
                      <a:pPr algn="r" fontAlgn="t"/>
                      <a:r>
                        <a:rPr lang="cs-CZ" sz="2800" u="none" strike="noStrike" dirty="0">
                          <a:effectLst/>
                        </a:rPr>
                        <a:t>2,76</a:t>
                      </a:r>
                      <a:endParaRPr lang="cs-CZ" sz="2800" b="0" i="0" u="none" strike="noStrike" dirty="0">
                        <a:solidFill>
                          <a:srgbClr val="993300"/>
                        </a:solidFill>
                        <a:effectLst/>
                        <a:latin typeface="Arial" panose="020B0604020202020204" pitchFamily="34" charset="0"/>
                      </a:endParaRPr>
                    </a:p>
                  </a:txBody>
                  <a:tcPr marL="9525" marR="9525" marT="9525" marB="0"/>
                </a:tc>
                <a:tc>
                  <a:txBody>
                    <a:bodyPr/>
                    <a:lstStyle/>
                    <a:p>
                      <a:pPr algn="r" fontAlgn="t"/>
                      <a:r>
                        <a:rPr lang="cs-CZ" sz="2800" u="none" strike="noStrike" dirty="0">
                          <a:effectLst/>
                        </a:rPr>
                        <a:t>2,29</a:t>
                      </a:r>
                      <a:endParaRPr lang="cs-CZ" sz="2800" b="0" i="0" u="none" strike="noStrike" dirty="0">
                        <a:solidFill>
                          <a:srgbClr val="993300"/>
                        </a:solidFill>
                        <a:effectLst/>
                        <a:latin typeface="Arial" panose="020B0604020202020204" pitchFamily="34" charset="0"/>
                      </a:endParaRPr>
                    </a:p>
                  </a:txBody>
                  <a:tcPr marL="9525" marR="9525" marT="9525" marB="0"/>
                </a:tc>
                <a:tc>
                  <a:txBody>
                    <a:bodyPr/>
                    <a:lstStyle/>
                    <a:p>
                      <a:pPr algn="r" fontAlgn="t"/>
                      <a:r>
                        <a:rPr lang="cs-CZ" sz="2800" u="none" strike="noStrike" dirty="0">
                          <a:effectLst/>
                        </a:rPr>
                        <a:t>2,16</a:t>
                      </a:r>
                      <a:endParaRPr lang="cs-CZ" sz="2800" b="0" i="0" u="none" strike="noStrike" dirty="0">
                        <a:solidFill>
                          <a:srgbClr val="993300"/>
                        </a:solidFill>
                        <a:effectLst/>
                        <a:latin typeface="Arial" panose="020B0604020202020204" pitchFamily="34" charset="0"/>
                      </a:endParaRPr>
                    </a:p>
                  </a:txBody>
                  <a:tcPr marL="9525" marR="9525" marT="9525" marB="0"/>
                </a:tc>
                <a:tc>
                  <a:txBody>
                    <a:bodyPr/>
                    <a:lstStyle/>
                    <a:p>
                      <a:pPr algn="r" fontAlgn="t"/>
                      <a:r>
                        <a:rPr lang="cs-CZ" sz="2800" u="none" strike="noStrike" dirty="0">
                          <a:solidFill>
                            <a:srgbClr val="FF0000"/>
                          </a:solidFill>
                          <a:effectLst/>
                        </a:rPr>
                        <a:t>2,97</a:t>
                      </a:r>
                      <a:endParaRPr lang="cs-CZ" sz="2800" b="0" i="0" u="none" strike="noStrike" dirty="0">
                        <a:solidFill>
                          <a:srgbClr val="FF0000"/>
                        </a:solidFill>
                        <a:effectLst/>
                        <a:latin typeface="Arial" panose="020B0604020202020204" pitchFamily="34" charset="0"/>
                      </a:endParaRPr>
                    </a:p>
                  </a:txBody>
                  <a:tcPr marL="9525" marR="9525" marT="9525" marB="0"/>
                </a:tc>
                <a:tc>
                  <a:txBody>
                    <a:bodyPr/>
                    <a:lstStyle/>
                    <a:p>
                      <a:pPr algn="r" fontAlgn="t"/>
                      <a:r>
                        <a:rPr lang="cs-CZ" sz="2800" u="none" strike="noStrike" dirty="0">
                          <a:solidFill>
                            <a:srgbClr val="FF0000"/>
                          </a:solidFill>
                          <a:effectLst/>
                        </a:rPr>
                        <a:t>2,88</a:t>
                      </a:r>
                      <a:endParaRPr lang="cs-CZ" sz="2800" b="0" i="0" u="none" strike="noStrike" dirty="0">
                        <a:solidFill>
                          <a:srgbClr val="FF0000"/>
                        </a:solidFill>
                        <a:effectLst/>
                        <a:latin typeface="Arial" panose="020B0604020202020204" pitchFamily="34" charset="0"/>
                      </a:endParaRPr>
                    </a:p>
                  </a:txBody>
                  <a:tcPr marL="9525" marR="9525" marT="9525" marB="0"/>
                </a:tc>
                <a:extLst>
                  <a:ext uri="{0D108BD9-81ED-4DB2-BD59-A6C34878D82A}">
                    <a16:rowId xmlns:a16="http://schemas.microsoft.com/office/drawing/2014/main" val="2076809626"/>
                  </a:ext>
                </a:extLst>
              </a:tr>
            </a:tbl>
          </a:graphicData>
        </a:graphic>
      </p:graphicFrame>
    </p:spTree>
    <p:extLst>
      <p:ext uri="{BB962C8B-B14F-4D97-AF65-F5344CB8AC3E}">
        <p14:creationId xmlns:p14="http://schemas.microsoft.com/office/powerpoint/2010/main" val="29979661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549275"/>
          </a:xfrm>
        </p:spPr>
        <p:txBody>
          <a:bodyPr>
            <a:normAutofit fontScale="90000"/>
          </a:bodyPr>
          <a:lstStyle/>
          <a:p>
            <a:r>
              <a:rPr lang="cs-CZ" dirty="0" err="1">
                <a:solidFill>
                  <a:srgbClr val="FFC000"/>
                </a:solidFill>
                <a:latin typeface="Arial Rounded MT Bold" panose="020F0704030504030204" pitchFamily="34" charset="0"/>
              </a:rPr>
              <a:t>Coping</a:t>
            </a:r>
            <a:r>
              <a:rPr lang="cs-CZ" dirty="0">
                <a:solidFill>
                  <a:srgbClr val="FFC000"/>
                </a:solidFill>
                <a:latin typeface="Arial Rounded MT Bold" panose="020F0704030504030204" pitchFamily="34" charset="0"/>
              </a:rPr>
              <a:t> </a:t>
            </a:r>
            <a:r>
              <a:rPr lang="cs-CZ" dirty="0" err="1">
                <a:solidFill>
                  <a:srgbClr val="FFC000"/>
                </a:solidFill>
                <a:latin typeface="Arial Rounded MT Bold" panose="020F0704030504030204" pitchFamily="34" charset="0"/>
              </a:rPr>
              <a:t>strategies</a:t>
            </a:r>
            <a:endParaRPr lang="cs-CZ" dirty="0">
              <a:solidFill>
                <a:srgbClr val="FFC000"/>
              </a:solidFill>
              <a:latin typeface="Arial Rounded MT Bold" panose="020F0704030504030204" pitchFamily="34" charset="0"/>
            </a:endParaRPr>
          </a:p>
        </p:txBody>
      </p:sp>
      <p:sp>
        <p:nvSpPr>
          <p:cNvPr id="3" name="Zástupný symbol pro obsah 2"/>
          <p:cNvSpPr>
            <a:spLocks noGrp="1"/>
          </p:cNvSpPr>
          <p:nvPr>
            <p:ph idx="1"/>
          </p:nvPr>
        </p:nvSpPr>
        <p:spPr>
          <a:xfrm>
            <a:off x="838200" y="914400"/>
            <a:ext cx="10515600" cy="4512039"/>
          </a:xfrm>
        </p:spPr>
        <p:txBody>
          <a:bodyPr/>
          <a:lstStyle/>
          <a:p>
            <a:endParaRPr lang="cs-CZ" dirty="0"/>
          </a:p>
        </p:txBody>
      </p:sp>
      <p:graphicFrame>
        <p:nvGraphicFramePr>
          <p:cNvPr id="4" name="Graf 3"/>
          <p:cNvGraphicFramePr>
            <a:graphicFrameLocks/>
          </p:cNvGraphicFramePr>
          <p:nvPr>
            <p:extLst>
              <p:ext uri="{D42A27DB-BD31-4B8C-83A1-F6EECF244321}">
                <p14:modId xmlns:p14="http://schemas.microsoft.com/office/powerpoint/2010/main" val="2185929919"/>
              </p:ext>
            </p:extLst>
          </p:nvPr>
        </p:nvGraphicFramePr>
        <p:xfrm>
          <a:off x="1149246" y="1292902"/>
          <a:ext cx="9893508" cy="4013616"/>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ovéPole 4"/>
          <p:cNvSpPr txBox="1"/>
          <p:nvPr/>
        </p:nvSpPr>
        <p:spPr>
          <a:xfrm>
            <a:off x="838200" y="5696262"/>
            <a:ext cx="10869118" cy="369332"/>
          </a:xfrm>
          <a:prstGeom prst="rect">
            <a:avLst/>
          </a:prstGeom>
          <a:noFill/>
        </p:spPr>
        <p:txBody>
          <a:bodyPr wrap="square" rtlCol="0">
            <a:spAutoFit/>
          </a:bodyPr>
          <a:lstStyle/>
          <a:p>
            <a:r>
              <a:rPr lang="cs-CZ" dirty="0" err="1"/>
              <a:t>Effect</a:t>
            </a:r>
            <a:r>
              <a:rPr lang="cs-CZ" dirty="0"/>
              <a:t> </a:t>
            </a:r>
            <a:r>
              <a:rPr lang="cs-CZ" dirty="0" err="1"/>
              <a:t>of</a:t>
            </a:r>
            <a:r>
              <a:rPr lang="cs-CZ" dirty="0"/>
              <a:t> </a:t>
            </a:r>
            <a:r>
              <a:rPr lang="cs-CZ" dirty="0" err="1"/>
              <a:t>Cohort</a:t>
            </a:r>
            <a:r>
              <a:rPr lang="cs-CZ" dirty="0"/>
              <a:t> </a:t>
            </a:r>
            <a:r>
              <a:rPr lang="cs-CZ" dirty="0" err="1"/>
              <a:t>is</a:t>
            </a:r>
            <a:r>
              <a:rPr lang="cs-CZ" dirty="0"/>
              <a:t> </a:t>
            </a:r>
            <a:r>
              <a:rPr lang="cs-CZ" dirty="0" err="1"/>
              <a:t>significant</a:t>
            </a:r>
            <a:r>
              <a:rPr lang="cs-CZ" dirty="0"/>
              <a:t> </a:t>
            </a:r>
            <a:r>
              <a:rPr lang="cs-CZ" dirty="0" err="1"/>
              <a:t>for</a:t>
            </a:r>
            <a:r>
              <a:rPr lang="cs-CZ" dirty="0"/>
              <a:t> </a:t>
            </a:r>
            <a:r>
              <a:rPr lang="cs-CZ" dirty="0" err="1"/>
              <a:t>both</a:t>
            </a:r>
            <a:r>
              <a:rPr lang="cs-CZ" dirty="0"/>
              <a:t>, </a:t>
            </a:r>
            <a:r>
              <a:rPr lang="cs-CZ" dirty="0" err="1"/>
              <a:t>girls</a:t>
            </a:r>
            <a:r>
              <a:rPr lang="cs-CZ" dirty="0"/>
              <a:t> and </a:t>
            </a:r>
            <a:r>
              <a:rPr lang="cs-CZ" dirty="0" err="1"/>
              <a:t>boys</a:t>
            </a:r>
            <a:r>
              <a:rPr lang="cs-CZ" dirty="0"/>
              <a:t> </a:t>
            </a:r>
            <a:r>
              <a:rPr lang="cs-CZ" dirty="0" err="1"/>
              <a:t>for</a:t>
            </a:r>
            <a:r>
              <a:rPr lang="cs-CZ" dirty="0"/>
              <a:t> </a:t>
            </a:r>
            <a:r>
              <a:rPr lang="cs-CZ" dirty="0" err="1"/>
              <a:t>all</a:t>
            </a:r>
            <a:r>
              <a:rPr lang="cs-CZ" dirty="0"/>
              <a:t> </a:t>
            </a:r>
            <a:r>
              <a:rPr lang="cs-CZ" dirty="0" err="1"/>
              <a:t>strategies</a:t>
            </a:r>
            <a:r>
              <a:rPr lang="cs-CZ" dirty="0"/>
              <a:t>. </a:t>
            </a:r>
            <a:r>
              <a:rPr lang="cs-CZ" dirty="0" err="1"/>
              <a:t>One</a:t>
            </a:r>
            <a:r>
              <a:rPr lang="cs-CZ" dirty="0"/>
              <a:t> </a:t>
            </a:r>
            <a:r>
              <a:rPr lang="cs-CZ" dirty="0" err="1"/>
              <a:t>exception</a:t>
            </a:r>
            <a:r>
              <a:rPr lang="cs-CZ" dirty="0"/>
              <a:t> </a:t>
            </a:r>
            <a:r>
              <a:rPr lang="cs-CZ" dirty="0" err="1"/>
              <a:t>is</a:t>
            </a:r>
            <a:r>
              <a:rPr lang="cs-CZ" dirty="0"/>
              <a:t> a </a:t>
            </a:r>
            <a:r>
              <a:rPr lang="cs-CZ" dirty="0" err="1"/>
              <a:t>rational</a:t>
            </a:r>
            <a:r>
              <a:rPr lang="cs-CZ" dirty="0"/>
              <a:t> </a:t>
            </a:r>
            <a:r>
              <a:rPr lang="cs-CZ" dirty="0" err="1"/>
              <a:t>stratgy</a:t>
            </a:r>
            <a:r>
              <a:rPr lang="cs-CZ" dirty="0"/>
              <a:t> </a:t>
            </a:r>
            <a:r>
              <a:rPr lang="cs-CZ" dirty="0" err="1"/>
              <a:t>for</a:t>
            </a:r>
            <a:r>
              <a:rPr lang="cs-CZ" dirty="0"/>
              <a:t> </a:t>
            </a:r>
            <a:r>
              <a:rPr lang="cs-CZ" dirty="0" err="1"/>
              <a:t>boys</a:t>
            </a:r>
            <a:r>
              <a:rPr lang="cs-CZ" dirty="0"/>
              <a:t>. </a:t>
            </a:r>
          </a:p>
        </p:txBody>
      </p:sp>
      <p:cxnSp>
        <p:nvCxnSpPr>
          <p:cNvPr id="7" name="Přímá spojnice se šipkou 6"/>
          <p:cNvCxnSpPr/>
          <p:nvPr/>
        </p:nvCxnSpPr>
        <p:spPr>
          <a:xfrm flipV="1">
            <a:off x="1678898" y="2008682"/>
            <a:ext cx="704538" cy="2998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Přímá spojnice se šipkou 8"/>
          <p:cNvCxnSpPr/>
          <p:nvPr/>
        </p:nvCxnSpPr>
        <p:spPr>
          <a:xfrm flipV="1">
            <a:off x="3087974" y="2443397"/>
            <a:ext cx="674557" cy="1349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p:nvPr/>
        </p:nvCxnSpPr>
        <p:spPr>
          <a:xfrm>
            <a:off x="10028420" y="1514007"/>
            <a:ext cx="824459" cy="1648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p:nvPr/>
        </p:nvCxnSpPr>
        <p:spPr>
          <a:xfrm>
            <a:off x="8904157" y="1514007"/>
            <a:ext cx="704538" cy="824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Přímá spojnice se šipkou 16"/>
          <p:cNvCxnSpPr/>
          <p:nvPr/>
        </p:nvCxnSpPr>
        <p:spPr>
          <a:xfrm flipV="1">
            <a:off x="7749915" y="2173574"/>
            <a:ext cx="629587" cy="2698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0881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48062" y="125282"/>
            <a:ext cx="10515600" cy="1325563"/>
          </a:xfrm>
        </p:spPr>
        <p:txBody>
          <a:bodyPr/>
          <a:lstStyle/>
          <a:p>
            <a:r>
              <a:rPr lang="cs-CZ" dirty="0" err="1">
                <a:solidFill>
                  <a:srgbClr val="FFC000"/>
                </a:solidFill>
                <a:latin typeface="Arial Rounded MT Bold" panose="020F0704030504030204" pitchFamily="34" charset="0"/>
              </a:rPr>
              <a:t>Generally</a:t>
            </a:r>
            <a:r>
              <a:rPr lang="cs-CZ" dirty="0">
                <a:solidFill>
                  <a:srgbClr val="FFC000"/>
                </a:solidFill>
                <a:latin typeface="Arial Rounded MT Bold" panose="020F0704030504030204" pitchFamily="34" charset="0"/>
              </a:rPr>
              <a:t> &amp; </a:t>
            </a:r>
            <a:r>
              <a:rPr lang="cs-CZ" dirty="0" err="1">
                <a:solidFill>
                  <a:srgbClr val="FFC000"/>
                </a:solidFill>
                <a:latin typeface="Arial Rounded MT Bold" panose="020F0704030504030204" pitchFamily="34" charset="0"/>
              </a:rPr>
              <a:t>with</a:t>
            </a:r>
            <a:r>
              <a:rPr lang="cs-CZ" dirty="0">
                <a:solidFill>
                  <a:srgbClr val="FFC000"/>
                </a:solidFill>
                <a:latin typeface="Arial Rounded MT Bold" panose="020F0704030504030204" pitchFamily="34" charset="0"/>
              </a:rPr>
              <a:t> </a:t>
            </a:r>
            <a:r>
              <a:rPr lang="cs-CZ" dirty="0" err="1">
                <a:solidFill>
                  <a:srgbClr val="FFC000"/>
                </a:solidFill>
                <a:latin typeface="Arial Rounded MT Bold" panose="020F0704030504030204" pitchFamily="34" charset="0"/>
              </a:rPr>
              <a:t>speculation</a:t>
            </a:r>
            <a:endParaRPr lang="cs-CZ" dirty="0">
              <a:solidFill>
                <a:srgbClr val="FFC000"/>
              </a:solidFill>
              <a:latin typeface="Arial Rounded MT Bold" panose="020F0704030504030204" pitchFamily="34" charset="0"/>
            </a:endParaRPr>
          </a:p>
        </p:txBody>
      </p:sp>
      <p:sp>
        <p:nvSpPr>
          <p:cNvPr id="3" name="Zástupný symbol pro obsah 2"/>
          <p:cNvSpPr>
            <a:spLocks noGrp="1"/>
          </p:cNvSpPr>
          <p:nvPr>
            <p:ph idx="1"/>
          </p:nvPr>
        </p:nvSpPr>
        <p:spPr/>
        <p:txBody>
          <a:bodyPr>
            <a:normAutofit fontScale="92500"/>
          </a:bodyPr>
          <a:lstStyle/>
          <a:p>
            <a:r>
              <a:rPr lang="en-US" dirty="0"/>
              <a:t>Current  cohort of Czech adolescents:</a:t>
            </a:r>
          </a:p>
          <a:p>
            <a:r>
              <a:rPr lang="en-US" dirty="0"/>
              <a:t> they are more </a:t>
            </a:r>
            <a:r>
              <a:rPr lang="en-US" dirty="0" err="1"/>
              <a:t>auton</a:t>
            </a:r>
            <a:r>
              <a:rPr lang="cs-CZ" dirty="0"/>
              <a:t>o</a:t>
            </a:r>
            <a:r>
              <a:rPr lang="en-US" dirty="0" err="1"/>
              <a:t>mous</a:t>
            </a:r>
            <a:r>
              <a:rPr lang="en-US" dirty="0"/>
              <a:t> in terms of self-perception and self-regulation than previous cohorts;</a:t>
            </a:r>
          </a:p>
          <a:p>
            <a:r>
              <a:rPr lang="en-US" dirty="0"/>
              <a:t> they are less accepting formal authorities;</a:t>
            </a:r>
          </a:p>
          <a:p>
            <a:r>
              <a:rPr lang="en-US" dirty="0"/>
              <a:t>their parents  stay for the the most important persons, however peers (friends)have stable position (for their self-evaluation), </a:t>
            </a:r>
          </a:p>
          <a:p>
            <a:r>
              <a:rPr lang="en-US" dirty="0"/>
              <a:t>(surprisingly?) they are less self-confident compared to previous cohort, </a:t>
            </a:r>
            <a:br>
              <a:rPr lang="en-US" dirty="0"/>
            </a:br>
            <a:r>
              <a:rPr lang="en-US" dirty="0"/>
              <a:t>more dependent on social approval? (influence of social networks)</a:t>
            </a:r>
            <a:br>
              <a:rPr lang="en-US" dirty="0"/>
            </a:br>
            <a:r>
              <a:rPr lang="en-US" dirty="0"/>
              <a:t>If they have problems in everyday life, they are more impatient, and less active.</a:t>
            </a:r>
          </a:p>
        </p:txBody>
      </p:sp>
    </p:spTree>
    <p:extLst>
      <p:ext uri="{BB962C8B-B14F-4D97-AF65-F5344CB8AC3E}">
        <p14:creationId xmlns:p14="http://schemas.microsoft.com/office/powerpoint/2010/main" val="4052334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E91E93-FC3E-4EF3-A16D-242FC9624D71}"/>
              </a:ext>
            </a:extLst>
          </p:cNvPr>
          <p:cNvSpPr>
            <a:spLocks noGrp="1"/>
          </p:cNvSpPr>
          <p:nvPr>
            <p:ph type="title"/>
          </p:nvPr>
        </p:nvSpPr>
        <p:spPr/>
        <p:txBody>
          <a:bodyPr/>
          <a:lstStyle/>
          <a:p>
            <a:r>
              <a:rPr lang="cs-CZ" dirty="0" err="1">
                <a:solidFill>
                  <a:srgbClr val="FF0000"/>
                </a:solidFill>
              </a:rPr>
              <a:t>Questions</a:t>
            </a:r>
            <a:r>
              <a:rPr lang="cs-CZ" dirty="0">
                <a:solidFill>
                  <a:srgbClr val="FF0000"/>
                </a:solidFill>
              </a:rPr>
              <a:t> </a:t>
            </a:r>
            <a:r>
              <a:rPr lang="cs-CZ" dirty="0" err="1">
                <a:solidFill>
                  <a:srgbClr val="FF0000"/>
                </a:solidFill>
              </a:rPr>
              <a:t>for</a:t>
            </a:r>
            <a:r>
              <a:rPr lang="cs-CZ" dirty="0">
                <a:solidFill>
                  <a:srgbClr val="FF0000"/>
                </a:solidFill>
              </a:rPr>
              <a:t> </a:t>
            </a:r>
            <a:r>
              <a:rPr lang="cs-CZ" dirty="0" err="1">
                <a:solidFill>
                  <a:srgbClr val="FF0000"/>
                </a:solidFill>
              </a:rPr>
              <a:t>discussion</a:t>
            </a:r>
            <a:r>
              <a:rPr lang="cs-CZ" dirty="0">
                <a:solidFill>
                  <a:srgbClr val="FF0000"/>
                </a:solidFill>
              </a:rPr>
              <a:t> </a:t>
            </a:r>
          </a:p>
        </p:txBody>
      </p:sp>
      <p:sp>
        <p:nvSpPr>
          <p:cNvPr id="3" name="Zástupný symbol pro obsah 2">
            <a:extLst>
              <a:ext uri="{FF2B5EF4-FFF2-40B4-BE49-F238E27FC236}">
                <a16:creationId xmlns:a16="http://schemas.microsoft.com/office/drawing/2014/main" id="{6E1CA5BF-B66F-4F9E-A2B9-50583D945402}"/>
              </a:ext>
            </a:extLst>
          </p:cNvPr>
          <p:cNvSpPr>
            <a:spLocks noGrp="1"/>
          </p:cNvSpPr>
          <p:nvPr>
            <p:ph idx="1"/>
          </p:nvPr>
        </p:nvSpPr>
        <p:spPr/>
        <p:txBody>
          <a:bodyPr/>
          <a:lstStyle/>
          <a:p>
            <a:r>
              <a:rPr lang="cs-CZ" dirty="0" err="1"/>
              <a:t>Based</a:t>
            </a:r>
            <a:r>
              <a:rPr lang="cs-CZ" dirty="0"/>
              <a:t> on </a:t>
            </a:r>
            <a:r>
              <a:rPr lang="cs-CZ" dirty="0" err="1"/>
              <a:t>peresented</a:t>
            </a:r>
            <a:r>
              <a:rPr lang="cs-CZ" dirty="0"/>
              <a:t> </a:t>
            </a:r>
            <a:r>
              <a:rPr lang="cs-CZ" dirty="0" err="1"/>
              <a:t>results</a:t>
            </a:r>
            <a:r>
              <a:rPr lang="cs-CZ" dirty="0"/>
              <a:t>, do </a:t>
            </a:r>
            <a:r>
              <a:rPr lang="cs-CZ" dirty="0" err="1"/>
              <a:t>you</a:t>
            </a:r>
            <a:r>
              <a:rPr lang="cs-CZ" dirty="0"/>
              <a:t> </a:t>
            </a:r>
            <a:r>
              <a:rPr lang="cs-CZ" dirty="0" err="1"/>
              <a:t>expect</a:t>
            </a:r>
            <a:r>
              <a:rPr lang="cs-CZ" dirty="0"/>
              <a:t> </a:t>
            </a:r>
            <a:r>
              <a:rPr lang="cs-CZ" dirty="0" err="1"/>
              <a:t>some</a:t>
            </a:r>
            <a:r>
              <a:rPr lang="cs-CZ" dirty="0"/>
              <a:t> </a:t>
            </a:r>
            <a:r>
              <a:rPr lang="cs-CZ" dirty="0" err="1"/>
              <a:t>differences</a:t>
            </a:r>
            <a:r>
              <a:rPr lang="cs-CZ" dirty="0"/>
              <a:t> </a:t>
            </a:r>
            <a:r>
              <a:rPr lang="cs-CZ" dirty="0" err="1"/>
              <a:t>between</a:t>
            </a:r>
            <a:r>
              <a:rPr lang="cs-CZ" dirty="0"/>
              <a:t> Czech </a:t>
            </a:r>
            <a:r>
              <a:rPr lang="cs-CZ" dirty="0" err="1"/>
              <a:t>adolescents</a:t>
            </a:r>
            <a:r>
              <a:rPr lang="cs-CZ" dirty="0"/>
              <a:t> and </a:t>
            </a:r>
            <a:r>
              <a:rPr lang="cs-CZ" dirty="0" err="1"/>
              <a:t>adolescents</a:t>
            </a:r>
            <a:r>
              <a:rPr lang="cs-CZ" dirty="0"/>
              <a:t> </a:t>
            </a:r>
            <a:r>
              <a:rPr lang="cs-CZ" dirty="0" err="1"/>
              <a:t>from</a:t>
            </a:r>
            <a:r>
              <a:rPr lang="cs-CZ" dirty="0"/>
              <a:t> </a:t>
            </a:r>
            <a:r>
              <a:rPr lang="cs-CZ" dirty="0" err="1"/>
              <a:t>your</a:t>
            </a:r>
            <a:r>
              <a:rPr lang="cs-CZ" dirty="0"/>
              <a:t> country?</a:t>
            </a:r>
          </a:p>
          <a:p>
            <a:r>
              <a:rPr lang="cs-CZ" dirty="0" err="1"/>
              <a:t>What</a:t>
            </a:r>
            <a:r>
              <a:rPr lang="cs-CZ" dirty="0"/>
              <a:t> do </a:t>
            </a:r>
            <a:r>
              <a:rPr lang="cs-CZ" dirty="0" err="1"/>
              <a:t>you</a:t>
            </a:r>
            <a:r>
              <a:rPr lang="cs-CZ" dirty="0"/>
              <a:t> </a:t>
            </a:r>
            <a:r>
              <a:rPr lang="cs-CZ" dirty="0" err="1"/>
              <a:t>see</a:t>
            </a:r>
            <a:r>
              <a:rPr lang="cs-CZ" dirty="0"/>
              <a:t> as </a:t>
            </a:r>
            <a:r>
              <a:rPr lang="cs-CZ" dirty="0" err="1"/>
              <a:t>the</a:t>
            </a:r>
            <a:r>
              <a:rPr lang="cs-CZ" dirty="0"/>
              <a:t> most </a:t>
            </a:r>
            <a:r>
              <a:rPr lang="cs-CZ" dirty="0" err="1"/>
              <a:t>important</a:t>
            </a:r>
            <a:r>
              <a:rPr lang="cs-CZ" dirty="0"/>
              <a:t> </a:t>
            </a:r>
            <a:r>
              <a:rPr lang="cs-CZ" dirty="0" err="1"/>
              <a:t>indicators</a:t>
            </a:r>
            <a:r>
              <a:rPr lang="cs-CZ" dirty="0"/>
              <a:t> </a:t>
            </a:r>
            <a:r>
              <a:rPr lang="cs-CZ" dirty="0" err="1"/>
              <a:t>of</a:t>
            </a:r>
            <a:r>
              <a:rPr lang="cs-CZ" dirty="0"/>
              <a:t> </a:t>
            </a:r>
            <a:r>
              <a:rPr lang="cs-CZ" dirty="0" err="1"/>
              <a:t>subjective</a:t>
            </a:r>
            <a:r>
              <a:rPr lang="cs-CZ" dirty="0"/>
              <a:t> </a:t>
            </a:r>
            <a:r>
              <a:rPr lang="cs-CZ" dirty="0" err="1"/>
              <a:t>well-being</a:t>
            </a:r>
            <a:r>
              <a:rPr lang="cs-CZ" dirty="0"/>
              <a:t> </a:t>
            </a:r>
            <a:r>
              <a:rPr lang="cs-CZ" dirty="0" err="1"/>
              <a:t>of</a:t>
            </a:r>
            <a:r>
              <a:rPr lang="cs-CZ" dirty="0"/>
              <a:t> </a:t>
            </a:r>
            <a:r>
              <a:rPr lang="cs-CZ" dirty="0" err="1"/>
              <a:t>contemporary</a:t>
            </a:r>
            <a:r>
              <a:rPr lang="cs-CZ" dirty="0"/>
              <a:t> </a:t>
            </a:r>
            <a:r>
              <a:rPr lang="cs-CZ" dirty="0" err="1"/>
              <a:t>adolescents</a:t>
            </a:r>
            <a:r>
              <a:rPr lang="cs-CZ" dirty="0"/>
              <a:t>?</a:t>
            </a:r>
          </a:p>
        </p:txBody>
      </p:sp>
    </p:spTree>
    <p:extLst>
      <p:ext uri="{BB962C8B-B14F-4D97-AF65-F5344CB8AC3E}">
        <p14:creationId xmlns:p14="http://schemas.microsoft.com/office/powerpoint/2010/main" val="838960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a:solidFill>
                  <a:srgbClr val="FFC000"/>
                </a:solidFill>
                <a:latin typeface="Arial Rounded MT Bold" panose="020F0704030504030204" pitchFamily="34" charset="0"/>
              </a:rPr>
              <a:t>1990- 2000 „</a:t>
            </a:r>
            <a:r>
              <a:rPr lang="cs-CZ" sz="4000" dirty="0" err="1">
                <a:solidFill>
                  <a:srgbClr val="FFC000"/>
                </a:solidFill>
                <a:latin typeface="Arial Rounded MT Bold" panose="020F0704030504030204" pitchFamily="34" charset="0"/>
              </a:rPr>
              <a:t>Time</a:t>
            </a:r>
            <a:r>
              <a:rPr lang="cs-CZ" sz="4000" dirty="0">
                <a:solidFill>
                  <a:srgbClr val="FFC000"/>
                </a:solidFill>
                <a:latin typeface="Arial Rounded MT Bold" panose="020F0704030504030204" pitchFamily="34" charset="0"/>
              </a:rPr>
              <a:t> </a:t>
            </a:r>
            <a:r>
              <a:rPr lang="cs-CZ" sz="4000" dirty="0" err="1">
                <a:solidFill>
                  <a:srgbClr val="FFC000"/>
                </a:solidFill>
                <a:latin typeface="Arial Rounded MT Bold" panose="020F0704030504030204" pitchFamily="34" charset="0"/>
              </a:rPr>
              <a:t>of</a:t>
            </a:r>
            <a:r>
              <a:rPr lang="cs-CZ" sz="4000" dirty="0">
                <a:solidFill>
                  <a:srgbClr val="FFC000"/>
                </a:solidFill>
                <a:latin typeface="Arial Rounded MT Bold" panose="020F0704030504030204" pitchFamily="34" charset="0"/>
              </a:rPr>
              <a:t> </a:t>
            </a:r>
            <a:r>
              <a:rPr lang="cs-CZ" sz="4000" dirty="0" err="1">
                <a:solidFill>
                  <a:srgbClr val="FFC000"/>
                </a:solidFill>
                <a:latin typeface="Arial Rounded MT Bold" panose="020F0704030504030204" pitchFamily="34" charset="0"/>
              </a:rPr>
              <a:t>social</a:t>
            </a:r>
            <a:r>
              <a:rPr lang="cs-CZ" sz="4000" dirty="0">
                <a:solidFill>
                  <a:srgbClr val="FFC000"/>
                </a:solidFill>
                <a:latin typeface="Arial Rounded MT Bold" panose="020F0704030504030204" pitchFamily="34" charset="0"/>
              </a:rPr>
              <a:t> moratorium“ </a:t>
            </a:r>
            <a:r>
              <a:rPr lang="cs-CZ" sz="4000" dirty="0" err="1">
                <a:solidFill>
                  <a:srgbClr val="FFC000"/>
                </a:solidFill>
                <a:latin typeface="Arial Rounded MT Bold" panose="020F0704030504030204" pitchFamily="34" charset="0"/>
              </a:rPr>
              <a:t>of</a:t>
            </a:r>
            <a:r>
              <a:rPr lang="cs-CZ" sz="4000" dirty="0">
                <a:solidFill>
                  <a:srgbClr val="FFC000"/>
                </a:solidFill>
                <a:latin typeface="Arial Rounded MT Bold" panose="020F0704030504030204" pitchFamily="34" charset="0"/>
              </a:rPr>
              <a:t> Czech society</a:t>
            </a:r>
          </a:p>
        </p:txBody>
      </p:sp>
      <p:sp>
        <p:nvSpPr>
          <p:cNvPr id="3" name="Zástupný symbol pro obsah 2"/>
          <p:cNvSpPr>
            <a:spLocks noGrp="1"/>
          </p:cNvSpPr>
          <p:nvPr>
            <p:ph idx="1"/>
          </p:nvPr>
        </p:nvSpPr>
        <p:spPr/>
        <p:txBody>
          <a:bodyPr>
            <a:normAutofit fontScale="70000" lnSpcReduction="20000"/>
          </a:bodyPr>
          <a:lstStyle/>
          <a:p>
            <a:r>
              <a:rPr lang="en-US" dirty="0"/>
              <a:t>In the early </a:t>
            </a:r>
            <a:r>
              <a:rPr lang="en-US" dirty="0" err="1"/>
              <a:t>1990s</a:t>
            </a:r>
            <a:r>
              <a:rPr lang="en-US" dirty="0"/>
              <a:t>, the Czech Republic was still a post-totalitarian society, which in many respects resembled, metaphorically, the period of adolescence.</a:t>
            </a:r>
            <a:endParaRPr lang="cs-CZ" dirty="0"/>
          </a:p>
          <a:p>
            <a:r>
              <a:rPr lang="en-US" dirty="0"/>
              <a:t> A “social moratorium” offered an opportunity for experimentation and the tolerance for breaking social norms was high. Both the young and the older had to undergo the process of re-socialization, experiencing and managing more personal freedom and responsibility than before.</a:t>
            </a:r>
            <a:endParaRPr lang="cs-CZ" dirty="0"/>
          </a:p>
          <a:p>
            <a:r>
              <a:rPr lang="en-US" dirty="0"/>
              <a:t> Many people had to rearrange their personal values and to choose new life goals and perspectives. Among the post-communist countries, various studies conducted in the Czech Republic have systematically shown a high level of confidence and optimism during the first years of transformation (Macek &amp; </a:t>
            </a:r>
            <a:r>
              <a:rPr lang="en-US" dirty="0" err="1"/>
              <a:t>Marková</a:t>
            </a:r>
            <a:r>
              <a:rPr lang="en-US" dirty="0"/>
              <a:t>, 2004).</a:t>
            </a:r>
            <a:r>
              <a:rPr lang="cs-CZ" dirty="0"/>
              <a:t> </a:t>
            </a:r>
            <a:r>
              <a:rPr lang="en-US" dirty="0"/>
              <a:t>Adolescents saw new social and life conditions in a very positive way, offering personal opportunities and challenges (Macek et al., 1998).</a:t>
            </a:r>
            <a:endParaRPr lang="cs-CZ" dirty="0"/>
          </a:p>
          <a:p>
            <a:r>
              <a:rPr lang="en-US" dirty="0"/>
              <a:t> However, society’s perceptions and the public mood changed drastically during the second half of the </a:t>
            </a:r>
            <a:r>
              <a:rPr lang="en-US" dirty="0" err="1"/>
              <a:t>1990s</a:t>
            </a:r>
            <a:r>
              <a:rPr lang="en-US" dirty="0"/>
              <a:t>. The economic crisis had a negative effect on the state budget and the lack of legal framework of privatization led to the restriction of the rights of small shareholders. General dissatisfaction with the political representation grew rapidly. Many Czechs became disappointed and less optimistic about the future than during the previous era (Macek &amp; </a:t>
            </a:r>
            <a:r>
              <a:rPr lang="en-US" dirty="0" err="1"/>
              <a:t>Marková</a:t>
            </a:r>
            <a:r>
              <a:rPr lang="en-US" dirty="0"/>
              <a:t>, 2004; </a:t>
            </a:r>
            <a:r>
              <a:rPr lang="en-US" dirty="0" err="1"/>
              <a:t>Linek</a:t>
            </a:r>
            <a:r>
              <a:rPr lang="en-US" dirty="0"/>
              <a:t>, 2009).</a:t>
            </a:r>
            <a:endParaRPr lang="cs-CZ" dirty="0"/>
          </a:p>
          <a:p>
            <a:endParaRPr lang="cs-CZ" dirty="0"/>
          </a:p>
        </p:txBody>
      </p:sp>
    </p:spTree>
    <p:extLst>
      <p:ext uri="{BB962C8B-B14F-4D97-AF65-F5344CB8AC3E}">
        <p14:creationId xmlns:p14="http://schemas.microsoft.com/office/powerpoint/2010/main" val="2943475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38004" y="-294442"/>
            <a:ext cx="10515600" cy="1325563"/>
          </a:xfrm>
        </p:spPr>
        <p:txBody>
          <a:bodyPr>
            <a:normAutofit/>
          </a:bodyPr>
          <a:lstStyle/>
          <a:p>
            <a:r>
              <a:rPr lang="cs-CZ" sz="2800" dirty="0">
                <a:solidFill>
                  <a:srgbClr val="FFC000"/>
                </a:solidFill>
                <a:latin typeface="Arial Rounded MT Bold" panose="020F0704030504030204" pitchFamily="34" charset="0"/>
              </a:rPr>
              <a:t>2000 „</a:t>
            </a:r>
            <a:r>
              <a:rPr lang="cs-CZ" sz="2800" dirty="0" err="1">
                <a:solidFill>
                  <a:srgbClr val="FFC000"/>
                </a:solidFill>
                <a:latin typeface="Arial Rounded MT Bold" panose="020F0704030504030204" pitchFamily="34" charset="0"/>
              </a:rPr>
              <a:t>Time</a:t>
            </a:r>
            <a:r>
              <a:rPr lang="cs-CZ" sz="2800" dirty="0">
                <a:solidFill>
                  <a:srgbClr val="FFC000"/>
                </a:solidFill>
                <a:latin typeface="Arial Rounded MT Bold" panose="020F0704030504030204" pitchFamily="34" charset="0"/>
              </a:rPr>
              <a:t> </a:t>
            </a:r>
            <a:r>
              <a:rPr lang="cs-CZ" sz="2800" dirty="0" err="1">
                <a:solidFill>
                  <a:srgbClr val="FFC000"/>
                </a:solidFill>
                <a:latin typeface="Arial Rounded MT Bold" panose="020F0704030504030204" pitchFamily="34" charset="0"/>
              </a:rPr>
              <a:t>of</a:t>
            </a:r>
            <a:r>
              <a:rPr lang="cs-CZ" sz="2800" dirty="0">
                <a:solidFill>
                  <a:srgbClr val="FFC000"/>
                </a:solidFill>
                <a:latin typeface="Arial Rounded MT Bold" panose="020F0704030504030204" pitchFamily="34" charset="0"/>
              </a:rPr>
              <a:t> </a:t>
            </a:r>
            <a:r>
              <a:rPr lang="cs-CZ" sz="2800" dirty="0" err="1">
                <a:solidFill>
                  <a:srgbClr val="FFC000"/>
                </a:solidFill>
                <a:latin typeface="Arial Rounded MT Bold" panose="020F0704030504030204" pitchFamily="34" charset="0"/>
              </a:rPr>
              <a:t>emerging</a:t>
            </a:r>
            <a:r>
              <a:rPr lang="cs-CZ" sz="2800" dirty="0">
                <a:solidFill>
                  <a:srgbClr val="FFC000"/>
                </a:solidFill>
                <a:latin typeface="Arial Rounded MT Bold" panose="020F0704030504030204" pitchFamily="34" charset="0"/>
              </a:rPr>
              <a:t> </a:t>
            </a:r>
            <a:r>
              <a:rPr lang="cs-CZ" sz="2800" dirty="0" err="1">
                <a:solidFill>
                  <a:srgbClr val="FFC000"/>
                </a:solidFill>
                <a:latin typeface="Arial Rounded MT Bold" panose="020F0704030504030204" pitchFamily="34" charset="0"/>
              </a:rPr>
              <a:t>adulthood</a:t>
            </a:r>
            <a:r>
              <a:rPr lang="cs-CZ" sz="2800" dirty="0">
                <a:solidFill>
                  <a:srgbClr val="FFC000"/>
                </a:solidFill>
                <a:latin typeface="Arial Rounded MT Bold" panose="020F0704030504030204" pitchFamily="34" charset="0"/>
              </a:rPr>
              <a:t>“ </a:t>
            </a:r>
            <a:r>
              <a:rPr lang="cs-CZ" sz="2800" dirty="0" err="1">
                <a:solidFill>
                  <a:srgbClr val="FFC000"/>
                </a:solidFill>
                <a:latin typeface="Arial Rounded MT Bold" panose="020F0704030504030204" pitchFamily="34" charset="0"/>
              </a:rPr>
              <a:t>of</a:t>
            </a:r>
            <a:r>
              <a:rPr lang="cs-CZ" sz="2800" dirty="0">
                <a:solidFill>
                  <a:srgbClr val="FFC000"/>
                </a:solidFill>
                <a:latin typeface="Arial Rounded MT Bold" panose="020F0704030504030204" pitchFamily="34" charset="0"/>
              </a:rPr>
              <a:t> Czech society</a:t>
            </a:r>
            <a:r>
              <a:rPr lang="cs-CZ" dirty="0">
                <a:solidFill>
                  <a:srgbClr val="FFC000"/>
                </a:solidFill>
                <a:latin typeface="Arial Rounded MT Bold" panose="020F0704030504030204" pitchFamily="34" charset="0"/>
              </a:rPr>
              <a:t>“</a:t>
            </a:r>
            <a:endParaRPr lang="cs-CZ" dirty="0"/>
          </a:p>
        </p:txBody>
      </p:sp>
      <p:sp>
        <p:nvSpPr>
          <p:cNvPr id="3" name="Zástupný symbol pro obsah 2"/>
          <p:cNvSpPr>
            <a:spLocks noGrp="1"/>
          </p:cNvSpPr>
          <p:nvPr>
            <p:ph idx="1"/>
          </p:nvPr>
        </p:nvSpPr>
        <p:spPr>
          <a:xfrm>
            <a:off x="853190" y="794479"/>
            <a:ext cx="10515600" cy="5246556"/>
          </a:xfrm>
        </p:spPr>
        <p:txBody>
          <a:bodyPr>
            <a:noAutofit/>
          </a:bodyPr>
          <a:lstStyle/>
          <a:p>
            <a:r>
              <a:rPr lang="en-US" sz="1600" dirty="0"/>
              <a:t>Compared to the </a:t>
            </a:r>
            <a:r>
              <a:rPr lang="en-US" sz="1600" dirty="0" err="1"/>
              <a:t>1990s</a:t>
            </a:r>
            <a:r>
              <a:rPr lang="en-US" sz="1600" dirty="0">
                <a:solidFill>
                  <a:srgbClr val="FF0000"/>
                </a:solidFill>
              </a:rPr>
              <a:t>, the first decade of the new millennium can be metaphorically seen as emerging adulthood of the Czech society.</a:t>
            </a:r>
            <a:r>
              <a:rPr lang="en-US" sz="1600" dirty="0"/>
              <a:t> The period of social moratorium was terminated, the Czech Republic joined “adults” in May 2004 when it became a full-fledged member of the European Union (Macek, </a:t>
            </a:r>
            <a:r>
              <a:rPr lang="en-US" sz="1600" dirty="0" err="1"/>
              <a:t>Bejček</a:t>
            </a:r>
            <a:r>
              <a:rPr lang="en-US" sz="1600" dirty="0"/>
              <a:t>, &amp; </a:t>
            </a:r>
            <a:r>
              <a:rPr lang="en-US" sz="1600" dirty="0" err="1"/>
              <a:t>Vaníčková</a:t>
            </a:r>
            <a:r>
              <a:rPr lang="en-US" sz="1600" dirty="0"/>
              <a:t>, 2007). </a:t>
            </a:r>
            <a:endParaRPr lang="cs-CZ" sz="1600" dirty="0"/>
          </a:p>
          <a:p>
            <a:r>
              <a:rPr lang="en-US" sz="1600" dirty="0">
                <a:solidFill>
                  <a:srgbClr val="FF0000"/>
                </a:solidFill>
              </a:rPr>
              <a:t>The unrealistic optimism and naive trust from the early </a:t>
            </a:r>
            <a:r>
              <a:rPr lang="en-US" sz="1600" dirty="0" err="1">
                <a:solidFill>
                  <a:srgbClr val="FF0000"/>
                </a:solidFill>
              </a:rPr>
              <a:t>1990s</a:t>
            </a:r>
            <a:r>
              <a:rPr lang="en-US" sz="1600" dirty="0">
                <a:solidFill>
                  <a:srgbClr val="FF0000"/>
                </a:solidFill>
              </a:rPr>
              <a:t> was replaced by a more realistic view of society </a:t>
            </a:r>
            <a:r>
              <a:rPr lang="en-US" sz="1600" dirty="0"/>
              <a:t>(</a:t>
            </a:r>
            <a:r>
              <a:rPr lang="en-US" sz="1600" dirty="0" err="1"/>
              <a:t>Linek</a:t>
            </a:r>
            <a:r>
              <a:rPr lang="en-US" sz="1600" dirty="0"/>
              <a:t>, 2009). Czech adolescents appears to be more individualistically-oriented than former generations. Relevant empirical findings representing this adolescent cohort from the beginning of new </a:t>
            </a:r>
            <a:r>
              <a:rPr lang="en-US" sz="1600" dirty="0" err="1"/>
              <a:t>milenium</a:t>
            </a:r>
            <a:r>
              <a:rPr lang="en-US" sz="1600" dirty="0"/>
              <a:t> are analogous to results of their peers from Western European countries (Macek, 2003; </a:t>
            </a:r>
            <a:r>
              <a:rPr lang="en-US" sz="1600" dirty="0" err="1"/>
              <a:t>Nurmi</a:t>
            </a:r>
            <a:r>
              <a:rPr lang="en-US" sz="1600" dirty="0"/>
              <a:t>, </a:t>
            </a:r>
            <a:r>
              <a:rPr lang="en-US" sz="1600" dirty="0" err="1"/>
              <a:t>Liiceanu</a:t>
            </a:r>
            <a:r>
              <a:rPr lang="en-US" sz="1600" dirty="0"/>
              <a:t>, &amp; </a:t>
            </a:r>
            <a:r>
              <a:rPr lang="en-US" sz="1600" dirty="0" err="1"/>
              <a:t>Liberska</a:t>
            </a:r>
            <a:r>
              <a:rPr lang="en-US" sz="1600" dirty="0"/>
              <a:t>, 1999). </a:t>
            </a:r>
            <a:endParaRPr lang="cs-CZ" sz="1600" dirty="0"/>
          </a:p>
          <a:p>
            <a:r>
              <a:rPr lang="en-US" sz="1600" dirty="0"/>
              <a:t>Whereas the post-totalitarian generation of Czech adolescents in the early </a:t>
            </a:r>
            <a:r>
              <a:rPr lang="en-US" sz="1600" dirty="0" err="1"/>
              <a:t>1990s</a:t>
            </a:r>
            <a:r>
              <a:rPr lang="en-US" sz="1600" dirty="0"/>
              <a:t> perceived social changes in a very positive way, since those changes represented personal opportunities and challenges (getting a good education, the possibility to travel and live abroad, and political and ideological freedom</a:t>
            </a:r>
            <a:r>
              <a:rPr lang="en-US" sz="1600" dirty="0">
                <a:solidFill>
                  <a:srgbClr val="FF0000"/>
                </a:solidFill>
              </a:rPr>
              <a:t>), the </a:t>
            </a:r>
            <a:r>
              <a:rPr lang="en-US" sz="1600" dirty="0" err="1">
                <a:solidFill>
                  <a:srgbClr val="FF0000"/>
                </a:solidFill>
              </a:rPr>
              <a:t>millenials</a:t>
            </a:r>
            <a:r>
              <a:rPr lang="en-US" sz="1600" dirty="0">
                <a:solidFill>
                  <a:srgbClr val="FF0000"/>
                </a:solidFill>
              </a:rPr>
              <a:t> are more apt to view the same conditions as ordinary attributes of everyday life. They experience personal freedom, but at the same time must take more responsibility for themselves. The value of education, success, social prestige, emancipation, free time, and entertainment has grown considerably </a:t>
            </a:r>
            <a:r>
              <a:rPr lang="en-US" sz="1600" dirty="0"/>
              <a:t>(Macek &amp; </a:t>
            </a:r>
            <a:r>
              <a:rPr lang="en-US" sz="1600" dirty="0" err="1"/>
              <a:t>Polášková</a:t>
            </a:r>
            <a:r>
              <a:rPr lang="en-US" sz="1600" dirty="0"/>
              <a:t>, 2006). </a:t>
            </a:r>
            <a:endParaRPr lang="cs-CZ" sz="1600" dirty="0"/>
          </a:p>
          <a:p>
            <a:r>
              <a:rPr lang="en-US" sz="1600" dirty="0">
                <a:solidFill>
                  <a:srgbClr val="FF0000"/>
                </a:solidFill>
              </a:rPr>
              <a:t>Most young Czechs declare very liberal and tolerant beliefs and values (regarding drugs, abortion, and sexual freedom) and a large majority of them reports no religious beliefs at all. According to data from 2008, only about 18% of them consider themselves religious</a:t>
            </a:r>
            <a:r>
              <a:rPr lang="en-US" sz="1600" dirty="0"/>
              <a:t> (Rabušic &amp; </a:t>
            </a:r>
            <a:r>
              <a:rPr lang="en-US" sz="1600" dirty="0" err="1"/>
              <a:t>Hamanová</a:t>
            </a:r>
            <a:r>
              <a:rPr lang="en-US" sz="1600" dirty="0"/>
              <a:t>, 2009). The dependence on adult authorities has decreased, and, besides the increased emphasis on autonomy and self-regulation, the importance of free and open communication with peers and adults has also increased (Macek, Ježek, &amp; </a:t>
            </a:r>
            <a:r>
              <a:rPr lang="en-US" sz="1600" dirty="0" err="1"/>
              <a:t>Vazsonyi</a:t>
            </a:r>
            <a:r>
              <a:rPr lang="en-US" sz="1600" dirty="0"/>
              <a:t>, 2014).</a:t>
            </a:r>
            <a:endParaRPr lang="cs-CZ" sz="1600" b="1" dirty="0"/>
          </a:p>
          <a:p>
            <a:endParaRPr lang="cs-CZ" sz="1600" dirty="0"/>
          </a:p>
        </p:txBody>
      </p:sp>
    </p:spTree>
    <p:extLst>
      <p:ext uri="{BB962C8B-B14F-4D97-AF65-F5344CB8AC3E}">
        <p14:creationId xmlns:p14="http://schemas.microsoft.com/office/powerpoint/2010/main" val="2143581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20154"/>
            <a:ext cx="10515600" cy="672067"/>
          </a:xfrm>
        </p:spPr>
        <p:txBody>
          <a:bodyPr>
            <a:normAutofit/>
          </a:bodyPr>
          <a:lstStyle/>
          <a:p>
            <a:r>
              <a:rPr lang="cs-CZ" sz="3600" dirty="0" err="1">
                <a:solidFill>
                  <a:srgbClr val="FFC000"/>
                </a:solidFill>
                <a:latin typeface="Arial Rounded MT Bold" panose="020F0704030504030204" pitchFamily="34" charset="0"/>
              </a:rPr>
              <a:t>Current</a:t>
            </a:r>
            <a:r>
              <a:rPr lang="cs-CZ" sz="3600" dirty="0">
                <a:solidFill>
                  <a:srgbClr val="FFC000"/>
                </a:solidFill>
                <a:latin typeface="Arial Rounded MT Bold" panose="020F0704030504030204" pitchFamily="34" charset="0"/>
              </a:rPr>
              <a:t> Czech society –</a:t>
            </a:r>
            <a:r>
              <a:rPr lang="cs-CZ" sz="3600" dirty="0" err="1">
                <a:solidFill>
                  <a:srgbClr val="FFC000"/>
                </a:solidFill>
                <a:latin typeface="Arial Rounded MT Bold" panose="020F0704030504030204" pitchFamily="34" charset="0"/>
              </a:rPr>
              <a:t>Time</a:t>
            </a:r>
            <a:r>
              <a:rPr lang="cs-CZ" sz="3600" dirty="0">
                <a:solidFill>
                  <a:srgbClr val="FFC000"/>
                </a:solidFill>
                <a:latin typeface="Arial Rounded MT Bold" panose="020F0704030504030204" pitchFamily="34" charset="0"/>
              </a:rPr>
              <a:t> </a:t>
            </a:r>
            <a:r>
              <a:rPr lang="cs-CZ" sz="3600" dirty="0" err="1">
                <a:solidFill>
                  <a:srgbClr val="FFC000"/>
                </a:solidFill>
                <a:latin typeface="Arial Rounded MT Bold" panose="020F0704030504030204" pitchFamily="34" charset="0"/>
              </a:rPr>
              <a:t>for</a:t>
            </a:r>
            <a:r>
              <a:rPr lang="cs-CZ" sz="3600" dirty="0">
                <a:solidFill>
                  <a:srgbClr val="FFC000"/>
                </a:solidFill>
                <a:latin typeface="Arial Rounded MT Bold" panose="020F0704030504030204" pitchFamily="34" charset="0"/>
              </a:rPr>
              <a:t> „</a:t>
            </a:r>
            <a:r>
              <a:rPr lang="cs-CZ" sz="3600" dirty="0" err="1">
                <a:solidFill>
                  <a:srgbClr val="FFC000"/>
                </a:solidFill>
                <a:latin typeface="Arial Rounded MT Bold" panose="020F0704030504030204" pitchFamily="34" charset="0"/>
              </a:rPr>
              <a:t>iGeneration</a:t>
            </a:r>
            <a:r>
              <a:rPr lang="cs-CZ" sz="3600" dirty="0">
                <a:solidFill>
                  <a:srgbClr val="FFC000"/>
                </a:solidFill>
                <a:latin typeface="Arial Rounded MT Bold" panose="020F0704030504030204" pitchFamily="34" charset="0"/>
              </a:rPr>
              <a:t>“</a:t>
            </a:r>
          </a:p>
        </p:txBody>
      </p:sp>
      <p:sp>
        <p:nvSpPr>
          <p:cNvPr id="3" name="Zástupný symbol pro obsah 2"/>
          <p:cNvSpPr>
            <a:spLocks noGrp="1"/>
          </p:cNvSpPr>
          <p:nvPr>
            <p:ph idx="1"/>
          </p:nvPr>
        </p:nvSpPr>
        <p:spPr>
          <a:xfrm>
            <a:off x="838200" y="914400"/>
            <a:ext cx="10515600" cy="5943600"/>
          </a:xfrm>
        </p:spPr>
        <p:txBody>
          <a:bodyPr>
            <a:normAutofit fontScale="40000" lnSpcReduction="20000"/>
          </a:bodyPr>
          <a:lstStyle/>
          <a:p>
            <a:r>
              <a:rPr lang="en-US" sz="4000" dirty="0"/>
              <a:t>Most of these characteristics can be applied to the current cohort of Czech adolescents who were born in after the year 2000. Besides the effects of specific social change presented above, the comparison of the generations reflects also the macro-structural trends and changes relevant for everyday life experiences of adolescents in the whole of Europe (Mortimer &amp; Larson, 2003; </a:t>
            </a:r>
            <a:r>
              <a:rPr lang="en-US" sz="4000" dirty="0" err="1"/>
              <a:t>Tomasik</a:t>
            </a:r>
            <a:r>
              <a:rPr lang="en-US" sz="4000" dirty="0"/>
              <a:t> &amp; </a:t>
            </a:r>
            <a:r>
              <a:rPr lang="en-US" sz="4000" dirty="0" err="1"/>
              <a:t>Silbereisen</a:t>
            </a:r>
            <a:r>
              <a:rPr lang="en-US" sz="4000" dirty="0"/>
              <a:t>, 2009; see also Šerek, Macek, Ježek, &amp; Lacinová, 2014). </a:t>
            </a:r>
            <a:endParaRPr lang="cs-CZ" sz="4000" dirty="0"/>
          </a:p>
          <a:p>
            <a:r>
              <a:rPr lang="en-US" sz="4000" dirty="0"/>
              <a:t>First, the most immediate consequences stem from new informational technologies (mobile phones) and communication virtual networks (Anderson, 2002; </a:t>
            </a:r>
            <a:r>
              <a:rPr lang="en-US" sz="4000" dirty="0" err="1"/>
              <a:t>Šmahel</a:t>
            </a:r>
            <a:r>
              <a:rPr lang="en-US" sz="4000" dirty="0"/>
              <a:t>, 2008). The extensive use of smartphones with almost continuous communication in online environments, especially social networks greatly affects the lives of current adolescents. J. M. </a:t>
            </a:r>
            <a:r>
              <a:rPr lang="en-US" sz="4000" dirty="0" err="1"/>
              <a:t>Twenge</a:t>
            </a:r>
            <a:r>
              <a:rPr lang="en-US" sz="4000" dirty="0"/>
              <a:t>, a developmental psychologist, writes about the so called “age of smartphone” and calls the current generation of American adolescents the “</a:t>
            </a:r>
            <a:r>
              <a:rPr lang="en-US" sz="4000" dirty="0" err="1"/>
              <a:t>iGen</a:t>
            </a:r>
            <a:r>
              <a:rPr lang="en-US" sz="4000" dirty="0"/>
              <a:t>(</a:t>
            </a:r>
            <a:r>
              <a:rPr lang="en-US" sz="4000" dirty="0" err="1"/>
              <a:t>eration</a:t>
            </a:r>
            <a:r>
              <a:rPr lang="en-US" sz="4000" dirty="0"/>
              <a:t>)”. According to her, this is the first generation in which social media and communication via text an image messaging replaced normal(offline) a substantial portion of social contacts and activities. This leads to a situation where they spend less time in person among their peers than the previous generations and spend more time at home with their parents - not actually communicating with parents.      </a:t>
            </a:r>
            <a:endParaRPr lang="cs-CZ" sz="4000" dirty="0"/>
          </a:p>
          <a:p>
            <a:r>
              <a:rPr lang="en-US" sz="4000" dirty="0">
                <a:solidFill>
                  <a:srgbClr val="FF0000"/>
                </a:solidFill>
              </a:rPr>
              <a:t>In an online social environment they encounter unrealistic expectations, aggression, inadequate etalons of self- evaluation. That may be a reason for experiencing more anxiety, depressive symptoms, or loneliness. According to </a:t>
            </a:r>
            <a:r>
              <a:rPr lang="en-US" sz="4000" dirty="0" err="1">
                <a:solidFill>
                  <a:srgbClr val="FF0000"/>
                </a:solidFill>
              </a:rPr>
              <a:t>Twenge</a:t>
            </a:r>
            <a:r>
              <a:rPr lang="en-US" sz="4000" dirty="0">
                <a:solidFill>
                  <a:srgbClr val="FF0000"/>
                </a:solidFill>
              </a:rPr>
              <a:t> (2017) the current generation of teenagers matures more slowly, socially and psychologically. They are very tolerant, but at the same time impatient and hesitant.</a:t>
            </a:r>
            <a:endParaRPr lang="cs-CZ" sz="4000" dirty="0">
              <a:solidFill>
                <a:srgbClr val="FF0000"/>
              </a:solidFill>
            </a:endParaRPr>
          </a:p>
          <a:p>
            <a:r>
              <a:rPr lang="en-US" sz="4000" dirty="0"/>
              <a:t>The second change is related to new demographic trends, above all aging of industrial societies and migration between societies (</a:t>
            </a:r>
            <a:r>
              <a:rPr lang="en-US" sz="4000" dirty="0" err="1"/>
              <a:t>Fussel</a:t>
            </a:r>
            <a:r>
              <a:rPr lang="en-US" sz="4000" dirty="0"/>
              <a:t>, 2002). </a:t>
            </a:r>
            <a:endParaRPr lang="cs-CZ" sz="4000" dirty="0"/>
          </a:p>
          <a:p>
            <a:r>
              <a:rPr lang="en-US" sz="4000" dirty="0"/>
              <a:t>Third, the contemporary industrial societies are characterized by a high level of diversity, in terms of individualization and plurality of life courses (Elder, 1998), value orientations (</a:t>
            </a:r>
            <a:r>
              <a:rPr lang="en-US" sz="4000" dirty="0" err="1"/>
              <a:t>Stattin</a:t>
            </a:r>
            <a:r>
              <a:rPr lang="en-US" sz="4000" dirty="0"/>
              <a:t> &amp; Kerr, 2001; </a:t>
            </a:r>
            <a:r>
              <a:rPr lang="en-US" sz="4000" dirty="0" err="1"/>
              <a:t>Tomasik</a:t>
            </a:r>
            <a:r>
              <a:rPr lang="en-US" sz="4000" dirty="0"/>
              <a:t> &amp; </a:t>
            </a:r>
            <a:r>
              <a:rPr lang="en-US" sz="4000" dirty="0" err="1"/>
              <a:t>Silbereisen</a:t>
            </a:r>
            <a:r>
              <a:rPr lang="en-US" sz="4000" dirty="0"/>
              <a:t>, 2009) and possibilities. This diversity extends individual developmental pathways for adolescents from a more advantaged social environment, but it can bring restrictions for adolescents from disadvantaged backgrounds (Mortimer &amp; Larson, 2002). </a:t>
            </a:r>
            <a:r>
              <a:rPr lang="en-US" sz="4000" dirty="0">
                <a:solidFill>
                  <a:srgbClr val="FF0000"/>
                </a:solidFill>
              </a:rPr>
              <a:t>The traditional developmental task of adolescence - identity achievement - seems to be changing. Due to online globalization the cultural and social standards, that the adolescents are using, are eroding and becoming more relative </a:t>
            </a:r>
            <a:r>
              <a:rPr lang="en-US" sz="4000" dirty="0"/>
              <a:t>(Jensen &amp; Arnett, 2012).</a:t>
            </a:r>
            <a:endParaRPr lang="cs-CZ" sz="4000" dirty="0"/>
          </a:p>
          <a:p>
            <a:r>
              <a:rPr lang="en-US" sz="4000" dirty="0"/>
              <a:t>Therefore, when studying the effects of social change on adolescents, we have to consider both short-term and long- term effects. Since such study cannot be based only on one-time evaluation, it is useful to conduct a cohort comparison of samples gathered at different historical points (see Crockett &amp; </a:t>
            </a:r>
            <a:r>
              <a:rPr lang="en-US" sz="4000" dirty="0" err="1"/>
              <a:t>Silbereisen</a:t>
            </a:r>
            <a:r>
              <a:rPr lang="en-US" sz="4000" dirty="0"/>
              <a:t>, 2000).</a:t>
            </a:r>
            <a:endParaRPr lang="cs-CZ" sz="4000" dirty="0"/>
          </a:p>
          <a:p>
            <a:pPr marL="0" indent="0">
              <a:buNone/>
            </a:pPr>
            <a:r>
              <a:rPr lang="en-US" sz="3400" dirty="0"/>
              <a:t> </a:t>
            </a:r>
            <a:endParaRPr lang="cs-CZ" sz="3400" dirty="0"/>
          </a:p>
          <a:p>
            <a:endParaRPr lang="cs-CZ" dirty="0"/>
          </a:p>
        </p:txBody>
      </p:sp>
    </p:spTree>
    <p:extLst>
      <p:ext uri="{BB962C8B-B14F-4D97-AF65-F5344CB8AC3E}">
        <p14:creationId xmlns:p14="http://schemas.microsoft.com/office/powerpoint/2010/main" val="137980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solidFill>
                  <a:srgbClr val="FFC000"/>
                </a:solidFill>
                <a:latin typeface="Arial Rounded MT Bold" panose="020F0704030504030204" pitchFamily="34" charset="0"/>
              </a:rPr>
              <a:t>This</a:t>
            </a:r>
            <a:r>
              <a:rPr lang="cs-CZ" dirty="0">
                <a:solidFill>
                  <a:srgbClr val="FFC000"/>
                </a:solidFill>
                <a:latin typeface="Arial Rounded MT Bold" panose="020F0704030504030204" pitchFamily="34" charset="0"/>
              </a:rPr>
              <a:t> study: </a:t>
            </a:r>
            <a:r>
              <a:rPr lang="cs-CZ" dirty="0" err="1">
                <a:solidFill>
                  <a:srgbClr val="FFC000"/>
                </a:solidFill>
                <a:latin typeface="Arial Rounded MT Bold" panose="020F0704030504030204" pitchFamily="34" charset="0"/>
              </a:rPr>
              <a:t>samples</a:t>
            </a:r>
            <a:r>
              <a:rPr lang="cs-CZ" dirty="0">
                <a:solidFill>
                  <a:srgbClr val="FFC000"/>
                </a:solidFill>
                <a:latin typeface="Arial Rounded MT Bold" panose="020F0704030504030204" pitchFamily="34" charset="0"/>
              </a:rPr>
              <a:t> and </a:t>
            </a:r>
            <a:r>
              <a:rPr lang="cs-CZ" dirty="0" err="1">
                <a:solidFill>
                  <a:srgbClr val="FFC000"/>
                </a:solidFill>
                <a:latin typeface="Arial Rounded MT Bold" panose="020F0704030504030204" pitchFamily="34" charset="0"/>
              </a:rPr>
              <a:t>measures</a:t>
            </a:r>
            <a:br>
              <a:rPr lang="cs-CZ" dirty="0">
                <a:solidFill>
                  <a:srgbClr val="FFC000"/>
                </a:solidFill>
                <a:latin typeface="Arial Rounded MT Bold" panose="020F0704030504030204" pitchFamily="34" charset="0"/>
              </a:rPr>
            </a:br>
            <a:br>
              <a:rPr lang="cs-CZ" dirty="0">
                <a:solidFill>
                  <a:srgbClr val="FFC000"/>
                </a:solidFill>
                <a:latin typeface="Arial Rounded MT Bold" panose="020F0704030504030204" pitchFamily="34" charset="0"/>
              </a:rPr>
            </a:br>
            <a:endParaRPr lang="cs-CZ" dirty="0">
              <a:solidFill>
                <a:srgbClr val="FFC000"/>
              </a:solidFill>
              <a:latin typeface="Arial Rounded MT Bold" panose="020F0704030504030204" pitchFamily="34" charset="0"/>
            </a:endParaRPr>
          </a:p>
        </p:txBody>
      </p:sp>
      <p:sp>
        <p:nvSpPr>
          <p:cNvPr id="3" name="Zástupný symbol pro obsah 2"/>
          <p:cNvSpPr>
            <a:spLocks noGrp="1"/>
          </p:cNvSpPr>
          <p:nvPr>
            <p:ph idx="1"/>
          </p:nvPr>
        </p:nvSpPr>
        <p:spPr>
          <a:xfrm>
            <a:off x="838200" y="1151792"/>
            <a:ext cx="10515600" cy="5025171"/>
          </a:xfrm>
        </p:spPr>
        <p:txBody>
          <a:bodyPr>
            <a:normAutofit fontScale="25000" lnSpcReduction="20000"/>
          </a:bodyPr>
          <a:lstStyle/>
          <a:p>
            <a:pPr marL="0" indent="0">
              <a:buNone/>
            </a:pPr>
            <a:r>
              <a:rPr lang="en-GB" sz="8000" dirty="0"/>
              <a:t>Data of four samples are presented. All samples were originally intended to be composed of 50% younger respondents (about 14 years old) and 50% older adolescents (about 16 years old). </a:t>
            </a:r>
          </a:p>
          <a:p>
            <a:pPr marL="0" indent="0">
              <a:buNone/>
            </a:pPr>
            <a:r>
              <a:rPr lang="en-GB" sz="8000" dirty="0"/>
              <a:t> </a:t>
            </a:r>
            <a:endParaRPr lang="en-GB" sz="8000" dirty="0">
              <a:solidFill>
                <a:srgbClr val="FF0000"/>
              </a:solidFill>
            </a:endParaRPr>
          </a:p>
          <a:p>
            <a:r>
              <a:rPr lang="en-GB" sz="8000" dirty="0">
                <a:solidFill>
                  <a:srgbClr val="FF0000"/>
                </a:solidFill>
              </a:rPr>
              <a:t>Sample I </a:t>
            </a:r>
            <a:r>
              <a:rPr lang="en-GB" sz="8000" dirty="0"/>
              <a:t>was </a:t>
            </a:r>
            <a:r>
              <a:rPr lang="cs-CZ" sz="8000" dirty="0" err="1"/>
              <a:t>collected</a:t>
            </a:r>
            <a:r>
              <a:rPr lang="en-GB" sz="8000" dirty="0"/>
              <a:t> in 1992 as a Czech part of </a:t>
            </a:r>
            <a:r>
              <a:rPr lang="en-GB" sz="8000" dirty="0" err="1"/>
              <a:t>Euronet</a:t>
            </a:r>
            <a:r>
              <a:rPr lang="en-GB" sz="8000" dirty="0"/>
              <a:t> Pilot Study  (n = 249, 113 girls, 136 boys).  These adolescents represent  „post-totalitarian“ generation born during communist regime entering adolescence at the time of the fall of the communist regime.</a:t>
            </a:r>
          </a:p>
          <a:p>
            <a:r>
              <a:rPr lang="en-GB" sz="8000" dirty="0">
                <a:solidFill>
                  <a:srgbClr val="FF0000"/>
                </a:solidFill>
              </a:rPr>
              <a:t>Sample II </a:t>
            </a:r>
            <a:r>
              <a:rPr lang="en-GB" sz="8000" dirty="0"/>
              <a:t>was </a:t>
            </a:r>
            <a:r>
              <a:rPr lang="cs-CZ" sz="8000" dirty="0" err="1"/>
              <a:t>collected</a:t>
            </a:r>
            <a:r>
              <a:rPr lang="cs-CZ" sz="8000" dirty="0"/>
              <a:t> </a:t>
            </a:r>
            <a:r>
              <a:rPr lang="en-GB" sz="8000" dirty="0"/>
              <a:t>in 2001 and includes adolescents  from the “new generation” (n = 280, 155 girls, 125 boys). They  experienced turbulent period of democratic changes during</a:t>
            </a:r>
            <a:r>
              <a:rPr lang="cs-CZ" sz="8000" dirty="0"/>
              <a:t> </a:t>
            </a:r>
            <a:r>
              <a:rPr lang="cs-CZ" sz="8000" dirty="0" err="1"/>
              <a:t>the</a:t>
            </a:r>
            <a:r>
              <a:rPr lang="en-GB" sz="8000" dirty="0"/>
              <a:t> </a:t>
            </a:r>
            <a:r>
              <a:rPr lang="cs-CZ" sz="8000" dirty="0"/>
              <a:t>1990</a:t>
            </a:r>
            <a:r>
              <a:rPr lang="en-GB" sz="8000" dirty="0"/>
              <a:t>s.</a:t>
            </a:r>
          </a:p>
          <a:p>
            <a:r>
              <a:rPr lang="en-GB" sz="8000" dirty="0">
                <a:solidFill>
                  <a:srgbClr val="FF0000"/>
                </a:solidFill>
              </a:rPr>
              <a:t>Sample III </a:t>
            </a:r>
            <a:r>
              <a:rPr lang="en-GB" sz="8000" dirty="0"/>
              <a:t>was </a:t>
            </a:r>
            <a:r>
              <a:rPr lang="cs-CZ" sz="8000" dirty="0" err="1"/>
              <a:t>collected</a:t>
            </a:r>
            <a:r>
              <a:rPr lang="en-GB" sz="8000" dirty="0"/>
              <a:t> in 2011 (n = 362, 171 girls, 191 boys). These respondents represent the generation of adolescents, who have no direct experience with the previous political regime and who have spent all their lives in freedom and democracy</a:t>
            </a:r>
          </a:p>
          <a:p>
            <a:r>
              <a:rPr lang="en-GB" sz="8000" dirty="0">
                <a:solidFill>
                  <a:srgbClr val="FF0000"/>
                </a:solidFill>
              </a:rPr>
              <a:t>Sample IV </a:t>
            </a:r>
            <a:r>
              <a:rPr lang="en-GB" sz="8000" dirty="0"/>
              <a:t>was </a:t>
            </a:r>
            <a:r>
              <a:rPr lang="cs-CZ" sz="8000" dirty="0" err="1"/>
              <a:t>collected</a:t>
            </a:r>
            <a:r>
              <a:rPr lang="en-GB" sz="8000" dirty="0"/>
              <a:t> in 2019  (n = 1 665, 948 girls, 717 boys). They represent </a:t>
            </a:r>
            <a:r>
              <a:rPr lang="cs-CZ" sz="8000" dirty="0" err="1"/>
              <a:t>the</a:t>
            </a:r>
            <a:r>
              <a:rPr lang="cs-CZ" sz="8000" dirty="0"/>
              <a:t> </a:t>
            </a:r>
            <a:r>
              <a:rPr lang="en-GB" sz="8000" dirty="0"/>
              <a:t>current generation of adolescents. Compared to previous ones, the current cohort IV is much more “digital” and strongly influenced by social networks.  </a:t>
            </a:r>
          </a:p>
          <a:p>
            <a:endParaRPr lang="en-GB" dirty="0"/>
          </a:p>
          <a:p>
            <a:endParaRPr lang="en-GB" dirty="0"/>
          </a:p>
          <a:p>
            <a:endParaRPr lang="en-GB" dirty="0"/>
          </a:p>
          <a:p>
            <a:endParaRPr lang="cs-CZ" dirty="0"/>
          </a:p>
          <a:p>
            <a:endParaRPr lang="cs-CZ" dirty="0"/>
          </a:p>
          <a:p>
            <a:endParaRPr lang="cs-CZ" dirty="0"/>
          </a:p>
          <a:p>
            <a:endParaRPr lang="cs-CZ" dirty="0"/>
          </a:p>
          <a:p>
            <a:r>
              <a:rPr lang="en-US" dirty="0"/>
              <a:t>. </a:t>
            </a:r>
            <a:endParaRPr lang="cs-CZ" dirty="0"/>
          </a:p>
          <a:p>
            <a:endParaRPr lang="cs-CZ" dirty="0"/>
          </a:p>
        </p:txBody>
      </p:sp>
    </p:spTree>
    <p:extLst>
      <p:ext uri="{BB962C8B-B14F-4D97-AF65-F5344CB8AC3E}">
        <p14:creationId xmlns:p14="http://schemas.microsoft.com/office/powerpoint/2010/main" val="1797462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solidFill>
                  <a:srgbClr val="FF0000"/>
                </a:solidFill>
              </a:rPr>
              <a:t>This</a:t>
            </a:r>
            <a:r>
              <a:rPr lang="cs-CZ" dirty="0">
                <a:solidFill>
                  <a:srgbClr val="FF0000"/>
                </a:solidFill>
              </a:rPr>
              <a:t> study: sample and </a:t>
            </a:r>
            <a:r>
              <a:rPr lang="cs-CZ" dirty="0" err="1">
                <a:solidFill>
                  <a:srgbClr val="FF0000"/>
                </a:solidFill>
              </a:rPr>
              <a:t>measures</a:t>
            </a:r>
            <a:endParaRPr lang="cs-CZ" dirty="0"/>
          </a:p>
        </p:txBody>
      </p:sp>
      <p:sp>
        <p:nvSpPr>
          <p:cNvPr id="3" name="Zástupný symbol pro obsah 2"/>
          <p:cNvSpPr>
            <a:spLocks noGrp="1"/>
          </p:cNvSpPr>
          <p:nvPr>
            <p:ph idx="1"/>
          </p:nvPr>
        </p:nvSpPr>
        <p:spPr>
          <a:xfrm>
            <a:off x="838200" y="1494692"/>
            <a:ext cx="10515600" cy="5081954"/>
          </a:xfrm>
        </p:spPr>
        <p:txBody>
          <a:bodyPr>
            <a:normAutofit lnSpcReduction="10000"/>
          </a:bodyPr>
          <a:lstStyle/>
          <a:p>
            <a:r>
              <a:rPr lang="en-GB" dirty="0"/>
              <a:t>The majority of measures is based on the </a:t>
            </a:r>
            <a:r>
              <a:rPr lang="en-GB" b="1" dirty="0" err="1"/>
              <a:t>Euronet</a:t>
            </a:r>
            <a:r>
              <a:rPr lang="en-GB" b="1" dirty="0"/>
              <a:t> Pilot Study </a:t>
            </a:r>
            <a:r>
              <a:rPr lang="en-GB" dirty="0"/>
              <a:t>(1992).</a:t>
            </a:r>
            <a:endParaRPr lang="cs-CZ" dirty="0"/>
          </a:p>
          <a:p>
            <a:pPr marL="0" indent="0">
              <a:buNone/>
            </a:pPr>
            <a:r>
              <a:rPr lang="cs-CZ" dirty="0" err="1"/>
              <a:t>Measures</a:t>
            </a:r>
            <a:r>
              <a:rPr lang="cs-CZ" dirty="0"/>
              <a:t> </a:t>
            </a:r>
            <a:r>
              <a:rPr lang="cs-CZ" dirty="0" err="1"/>
              <a:t>of</a:t>
            </a:r>
            <a:endParaRPr lang="cs-CZ" dirty="0"/>
          </a:p>
          <a:p>
            <a:r>
              <a:rPr lang="en-GB" dirty="0"/>
              <a:t>daily activities (DA), </a:t>
            </a:r>
            <a:endParaRPr lang="cs-CZ" dirty="0"/>
          </a:p>
          <a:p>
            <a:r>
              <a:rPr lang="en-GB" dirty="0">
                <a:solidFill>
                  <a:srgbClr val="FF0000"/>
                </a:solidFill>
              </a:rPr>
              <a:t>future expectations </a:t>
            </a:r>
            <a:r>
              <a:rPr lang="en-GB" dirty="0"/>
              <a:t>(FIS, Nurmi, </a:t>
            </a:r>
            <a:r>
              <a:rPr lang="en-GB" dirty="0" err="1"/>
              <a:t>Liiceanu</a:t>
            </a:r>
            <a:r>
              <a:rPr lang="en-GB" dirty="0"/>
              <a:t>, &amp; </a:t>
            </a:r>
            <a:r>
              <a:rPr lang="en-GB" dirty="0" err="1"/>
              <a:t>Liberska</a:t>
            </a:r>
            <a:r>
              <a:rPr lang="en-GB" dirty="0"/>
              <a:t>, 1999), </a:t>
            </a:r>
            <a:endParaRPr lang="cs-CZ" dirty="0"/>
          </a:p>
          <a:p>
            <a:r>
              <a:rPr lang="en-GB" dirty="0">
                <a:solidFill>
                  <a:srgbClr val="FF0000"/>
                </a:solidFill>
              </a:rPr>
              <a:t>coping strategies </a:t>
            </a:r>
            <a:r>
              <a:rPr lang="en-GB" dirty="0"/>
              <a:t>(CS), </a:t>
            </a:r>
            <a:endParaRPr lang="cs-CZ" dirty="0"/>
          </a:p>
          <a:p>
            <a:r>
              <a:rPr lang="en-GB" dirty="0"/>
              <a:t>daily hassles in various domains of life (DH) , </a:t>
            </a:r>
            <a:endParaRPr lang="cs-CZ" dirty="0"/>
          </a:p>
          <a:p>
            <a:r>
              <a:rPr lang="en-GB" dirty="0"/>
              <a:t>control beliefs (CB) with respect to school, self and career (</a:t>
            </a:r>
            <a:r>
              <a:rPr lang="en-GB" dirty="0" err="1"/>
              <a:t>Lüthi</a:t>
            </a:r>
            <a:r>
              <a:rPr lang="en-GB" dirty="0"/>
              <a:t>, </a:t>
            </a:r>
            <a:r>
              <a:rPr lang="en-GB" dirty="0" err="1"/>
              <a:t>Grob</a:t>
            </a:r>
            <a:r>
              <a:rPr lang="en-GB" dirty="0"/>
              <a:t> &amp; Flammer, 1989), </a:t>
            </a:r>
            <a:endParaRPr lang="cs-CZ" dirty="0"/>
          </a:p>
          <a:p>
            <a:r>
              <a:rPr lang="en-GB" dirty="0">
                <a:solidFill>
                  <a:srgbClr val="FF0000"/>
                </a:solidFill>
              </a:rPr>
              <a:t>important representations of self </a:t>
            </a:r>
            <a:r>
              <a:rPr lang="en-GB" dirty="0"/>
              <a:t>( Macek &amp; </a:t>
            </a:r>
            <a:r>
              <a:rPr lang="en-GB" dirty="0" err="1"/>
              <a:t>Osecká</a:t>
            </a:r>
            <a:r>
              <a:rPr lang="en-GB" dirty="0"/>
              <a:t>, 1996),</a:t>
            </a:r>
            <a:endParaRPr lang="cs-CZ" dirty="0"/>
          </a:p>
          <a:p>
            <a:r>
              <a:rPr lang="en-GB" dirty="0"/>
              <a:t>identity styles (Identity Style Inventory, ISI - </a:t>
            </a:r>
            <a:r>
              <a:rPr lang="en-GB" dirty="0" err="1"/>
              <a:t>Berzonsky</a:t>
            </a:r>
            <a:r>
              <a:rPr lang="en-GB" dirty="0"/>
              <a:t>, 1989),</a:t>
            </a:r>
            <a:endParaRPr lang="cs-CZ" dirty="0"/>
          </a:p>
          <a:p>
            <a:r>
              <a:rPr lang="en-GB" dirty="0">
                <a:solidFill>
                  <a:srgbClr val="FF0000"/>
                </a:solidFill>
              </a:rPr>
              <a:t>self-esteem and life satisfaction </a:t>
            </a:r>
            <a:r>
              <a:rPr lang="en-GB" dirty="0"/>
              <a:t>(based on </a:t>
            </a:r>
            <a:r>
              <a:rPr lang="en-GB" dirty="0" err="1"/>
              <a:t>Grob</a:t>
            </a:r>
            <a:r>
              <a:rPr lang="en-GB" dirty="0"/>
              <a:t> et al., 1991 - WB).</a:t>
            </a:r>
          </a:p>
          <a:p>
            <a:endParaRPr lang="cs-CZ" dirty="0"/>
          </a:p>
          <a:p>
            <a:endParaRPr lang="cs-CZ" dirty="0"/>
          </a:p>
        </p:txBody>
      </p:sp>
    </p:spTree>
    <p:extLst>
      <p:ext uri="{BB962C8B-B14F-4D97-AF65-F5344CB8AC3E}">
        <p14:creationId xmlns:p14="http://schemas.microsoft.com/office/powerpoint/2010/main" val="2828594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C000"/>
                </a:solidFill>
                <a:latin typeface="Arial Rounded MT Bold" panose="020F0704030504030204" pitchFamily="34" charset="0"/>
              </a:rPr>
              <a:t>Adolescent </a:t>
            </a:r>
            <a:r>
              <a:rPr lang="cs-CZ" dirty="0" err="1">
                <a:solidFill>
                  <a:srgbClr val="FFC000"/>
                </a:solidFill>
                <a:latin typeface="Arial Rounded MT Bold" panose="020F0704030504030204" pitchFamily="34" charset="0"/>
              </a:rPr>
              <a:t>self-system</a:t>
            </a:r>
            <a:r>
              <a:rPr lang="cs-CZ" dirty="0">
                <a:solidFill>
                  <a:srgbClr val="FFC000"/>
                </a:solidFill>
                <a:latin typeface="Arial Rounded MT Bold" panose="020F0704030504030204" pitchFamily="34" charset="0"/>
              </a:rPr>
              <a:t> and </a:t>
            </a:r>
            <a:r>
              <a:rPr lang="cs-CZ" dirty="0" err="1">
                <a:solidFill>
                  <a:srgbClr val="FFC000"/>
                </a:solidFill>
                <a:latin typeface="Arial Rounded MT Bold" panose="020F0704030504030204" pitchFamily="34" charset="0"/>
              </a:rPr>
              <a:t>social</a:t>
            </a:r>
            <a:r>
              <a:rPr lang="cs-CZ" dirty="0">
                <a:solidFill>
                  <a:srgbClr val="FFC000"/>
                </a:solidFill>
                <a:latin typeface="Arial Rounded MT Bold" panose="020F0704030504030204" pitchFamily="34" charset="0"/>
              </a:rPr>
              <a:t> </a:t>
            </a:r>
            <a:r>
              <a:rPr lang="cs-CZ" dirty="0" err="1">
                <a:solidFill>
                  <a:srgbClr val="FFC000"/>
                </a:solidFill>
                <a:latin typeface="Arial Rounded MT Bold" panose="020F0704030504030204" pitchFamily="34" charset="0"/>
              </a:rPr>
              <a:t>change</a:t>
            </a:r>
            <a:endParaRPr lang="cs-CZ" dirty="0">
              <a:solidFill>
                <a:srgbClr val="FFC000"/>
              </a:solidFill>
              <a:latin typeface="Arial Rounded MT Bold" panose="020F0704030504030204" pitchFamily="34" charset="0"/>
            </a:endParaRPr>
          </a:p>
        </p:txBody>
      </p:sp>
      <p:sp>
        <p:nvSpPr>
          <p:cNvPr id="3" name="Zástupný symbol pro obsah 2"/>
          <p:cNvSpPr>
            <a:spLocks noGrp="1"/>
          </p:cNvSpPr>
          <p:nvPr>
            <p:ph idx="1"/>
          </p:nvPr>
        </p:nvSpPr>
        <p:spPr/>
        <p:txBody>
          <a:bodyPr>
            <a:normAutofit/>
          </a:bodyPr>
          <a:lstStyle/>
          <a:p>
            <a:r>
              <a:rPr lang="cs-CZ" dirty="0"/>
              <a:t>T</a:t>
            </a:r>
            <a:r>
              <a:rPr lang="en-US" dirty="0"/>
              <a:t>he idea of the “looking-glass self” </a:t>
            </a:r>
            <a:r>
              <a:rPr lang="cs-CZ" dirty="0"/>
              <a:t> (</a:t>
            </a:r>
            <a:r>
              <a:rPr lang="cs-CZ" dirty="0" err="1"/>
              <a:t>Cooley</a:t>
            </a:r>
            <a:r>
              <a:rPr lang="cs-CZ" dirty="0"/>
              <a:t>, 1902)</a:t>
            </a:r>
            <a:r>
              <a:rPr lang="en-US" dirty="0"/>
              <a:t> describe</a:t>
            </a:r>
            <a:r>
              <a:rPr lang="cs-CZ" dirty="0"/>
              <a:t>s</a:t>
            </a:r>
            <a:r>
              <a:rPr lang="en-US" dirty="0"/>
              <a:t> a process in which a person observes how others view himself or herself, and then incorporates those views into his/her self-perception and self-evaluation. </a:t>
            </a:r>
            <a:endParaRPr lang="cs-CZ" dirty="0"/>
          </a:p>
          <a:p>
            <a:r>
              <a:rPr lang="en-US" dirty="0"/>
              <a:t> Within this conceptualization, children and adolescents are assumed to internalize the values and opinions expressed by others who are seen as important in their lives (parents, siblings, friends, teachers </a:t>
            </a:r>
            <a:r>
              <a:rPr lang="en-US" dirty="0" err="1"/>
              <a:t>etc</a:t>
            </a:r>
            <a:endParaRPr lang="cs-CZ" dirty="0"/>
          </a:p>
          <a:p>
            <a:r>
              <a:rPr lang="cs-CZ" dirty="0" err="1"/>
              <a:t>However</a:t>
            </a:r>
            <a:r>
              <a:rPr lang="cs-CZ" dirty="0"/>
              <a:t>, p</a:t>
            </a:r>
            <a:r>
              <a:rPr lang="en-US" dirty="0" err="1"/>
              <a:t>eople</a:t>
            </a:r>
            <a:r>
              <a:rPr lang="en-US" dirty="0"/>
              <a:t> are affected not only by </a:t>
            </a:r>
            <a:r>
              <a:rPr lang="cs-CZ" dirty="0" err="1"/>
              <a:t>specific</a:t>
            </a:r>
            <a:r>
              <a:rPr lang="en-US" dirty="0"/>
              <a:t> significant persons but also by imaginary persons, by social groups, social standards and rules.  </a:t>
            </a:r>
            <a:endParaRPr lang="cs-CZ" dirty="0"/>
          </a:p>
        </p:txBody>
      </p:sp>
    </p:spTree>
    <p:extLst>
      <p:ext uri="{BB962C8B-B14F-4D97-AF65-F5344CB8AC3E}">
        <p14:creationId xmlns:p14="http://schemas.microsoft.com/office/powerpoint/2010/main" val="2007044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solidFill>
                  <a:srgbClr val="FFC000"/>
                </a:solidFill>
                <a:latin typeface="Arial Rounded MT Bold" panose="020F0704030504030204" pitchFamily="34" charset="0"/>
              </a:rPr>
              <a:t>Self-Representations Importance Inventory</a:t>
            </a:r>
            <a:endParaRPr lang="cs-CZ" dirty="0">
              <a:solidFill>
                <a:srgbClr val="FFC000"/>
              </a:solidFill>
              <a:latin typeface="Arial Rounded MT Bold" panose="020F0704030504030204" pitchFamily="34" charset="0"/>
            </a:endParaRPr>
          </a:p>
        </p:txBody>
      </p:sp>
      <p:sp>
        <p:nvSpPr>
          <p:cNvPr id="3" name="Zástupný symbol pro obsah 2"/>
          <p:cNvSpPr>
            <a:spLocks noGrp="1"/>
          </p:cNvSpPr>
          <p:nvPr>
            <p:ph idx="1"/>
          </p:nvPr>
        </p:nvSpPr>
        <p:spPr/>
        <p:txBody>
          <a:bodyPr>
            <a:normAutofit fontScale="62500" lnSpcReduction="20000"/>
          </a:bodyPr>
          <a:lstStyle/>
          <a:p>
            <a:pPr marL="0" indent="0">
              <a:buNone/>
            </a:pPr>
            <a:r>
              <a:rPr lang="en-US" dirty="0" err="1"/>
              <a:t>SRII</a:t>
            </a:r>
            <a:r>
              <a:rPr lang="cs-CZ" dirty="0"/>
              <a:t> (</a:t>
            </a:r>
            <a:r>
              <a:rPr lang="en-US" dirty="0"/>
              <a:t>Macek &amp; </a:t>
            </a:r>
            <a:r>
              <a:rPr lang="en-US" dirty="0" err="1"/>
              <a:t>Osecká</a:t>
            </a:r>
            <a:r>
              <a:rPr lang="en-US" dirty="0"/>
              <a:t>, 1996)  is based on a paired comparison of the importance of nine perceived selves:</a:t>
            </a:r>
            <a:endParaRPr lang="cs-CZ" dirty="0"/>
          </a:p>
          <a:p>
            <a:r>
              <a:rPr lang="en-US" dirty="0"/>
              <a:t> </a:t>
            </a:r>
            <a:r>
              <a:rPr lang="en-US" i="1" dirty="0"/>
              <a:t>the actual, real self</a:t>
            </a:r>
            <a:r>
              <a:rPr lang="en-US" dirty="0"/>
              <a:t> (statement: “How I am”); </a:t>
            </a:r>
            <a:endParaRPr lang="cs-CZ" dirty="0"/>
          </a:p>
          <a:p>
            <a:r>
              <a:rPr lang="cs-CZ" i="1" dirty="0"/>
              <a:t> </a:t>
            </a:r>
            <a:r>
              <a:rPr lang="en-US" i="1" dirty="0"/>
              <a:t>the ideal self</a:t>
            </a:r>
            <a:r>
              <a:rPr lang="en-US" dirty="0"/>
              <a:t> (“How I would like to be”);</a:t>
            </a:r>
            <a:endParaRPr lang="cs-CZ" dirty="0"/>
          </a:p>
          <a:p>
            <a:r>
              <a:rPr lang="en-US" dirty="0"/>
              <a:t> </a:t>
            </a:r>
            <a:r>
              <a:rPr lang="en-US" i="1" dirty="0"/>
              <a:t>the unwanted self</a:t>
            </a:r>
            <a:r>
              <a:rPr lang="en-US" dirty="0"/>
              <a:t> (“How I would not like to be</a:t>
            </a:r>
            <a:r>
              <a:rPr lang="en-US" i="1" dirty="0"/>
              <a:t>”); </a:t>
            </a:r>
            <a:endParaRPr lang="cs-CZ" i="1" dirty="0"/>
          </a:p>
          <a:p>
            <a:r>
              <a:rPr lang="cs-CZ" i="1" dirty="0"/>
              <a:t> </a:t>
            </a:r>
            <a:r>
              <a:rPr lang="en-US" i="1" dirty="0"/>
              <a:t>the self according to parents</a:t>
            </a:r>
            <a:r>
              <a:rPr lang="en-US" dirty="0"/>
              <a:t> (“How I think that my parents see me”);</a:t>
            </a:r>
            <a:endParaRPr lang="cs-CZ" dirty="0"/>
          </a:p>
          <a:p>
            <a:r>
              <a:rPr lang="en-US" dirty="0"/>
              <a:t> </a:t>
            </a:r>
            <a:r>
              <a:rPr lang="en-US" i="1" dirty="0"/>
              <a:t>the self according to friends</a:t>
            </a:r>
            <a:r>
              <a:rPr lang="en-US" dirty="0"/>
              <a:t> (“How I think that my friends see me”); </a:t>
            </a:r>
            <a:endParaRPr lang="cs-CZ" dirty="0"/>
          </a:p>
          <a:p>
            <a:r>
              <a:rPr lang="cs-CZ" i="1" dirty="0"/>
              <a:t> </a:t>
            </a:r>
            <a:r>
              <a:rPr lang="en-US" i="1" dirty="0"/>
              <a:t>the self according to adult authorities</a:t>
            </a:r>
            <a:r>
              <a:rPr lang="en-US" dirty="0"/>
              <a:t> (“How I think that my favorite teacher, leader, etc., sees me”);</a:t>
            </a:r>
            <a:endParaRPr lang="cs-CZ" dirty="0"/>
          </a:p>
          <a:p>
            <a:r>
              <a:rPr lang="en-US" dirty="0"/>
              <a:t> </a:t>
            </a:r>
            <a:r>
              <a:rPr lang="en-US" i="1" dirty="0"/>
              <a:t>the ideal according to parents</a:t>
            </a:r>
            <a:r>
              <a:rPr lang="en-US" dirty="0"/>
              <a:t> (“How I think that my parents would like to see me”); </a:t>
            </a:r>
            <a:endParaRPr lang="cs-CZ" dirty="0"/>
          </a:p>
          <a:p>
            <a:r>
              <a:rPr lang="cs-CZ" i="1" dirty="0"/>
              <a:t> </a:t>
            </a:r>
            <a:r>
              <a:rPr lang="en-US" i="1" dirty="0"/>
              <a:t>the ideal according to friends</a:t>
            </a:r>
            <a:r>
              <a:rPr lang="en-US" dirty="0"/>
              <a:t> (“How I think that my friends would like to see me”); </a:t>
            </a:r>
            <a:endParaRPr lang="cs-CZ" dirty="0"/>
          </a:p>
          <a:p>
            <a:r>
              <a:rPr lang="cs-CZ" dirty="0"/>
              <a:t> </a:t>
            </a:r>
            <a:r>
              <a:rPr lang="en-US" i="1" dirty="0"/>
              <a:t>the</a:t>
            </a:r>
            <a:r>
              <a:rPr lang="en-US" dirty="0"/>
              <a:t> </a:t>
            </a:r>
            <a:r>
              <a:rPr lang="en-US" i="1" dirty="0"/>
              <a:t>ideal according to adult authorities</a:t>
            </a:r>
            <a:r>
              <a:rPr lang="en-US" dirty="0"/>
              <a:t> (“How I think that my favorite teacher, leader, etc. would like to see me”). </a:t>
            </a:r>
            <a:endParaRPr lang="cs-CZ" dirty="0"/>
          </a:p>
          <a:p>
            <a:r>
              <a:rPr lang="en-US" dirty="0"/>
              <a:t>These nine self-representations are presented in the form of a list of 36 possible paired combinations. The respondent has to decide which self-representation he/she prefers in each pair by considering the questions</a:t>
            </a:r>
            <a:r>
              <a:rPr lang="cs-CZ" dirty="0"/>
              <a:t>.</a:t>
            </a:r>
          </a:p>
          <a:p>
            <a:endParaRPr lang="cs-CZ" dirty="0"/>
          </a:p>
        </p:txBody>
      </p:sp>
    </p:spTree>
    <p:extLst>
      <p:ext uri="{BB962C8B-B14F-4D97-AF65-F5344CB8AC3E}">
        <p14:creationId xmlns:p14="http://schemas.microsoft.com/office/powerpoint/2010/main" val="2931844575"/>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5160</TotalTime>
  <Words>3799</Words>
  <Application>Microsoft Office PowerPoint</Application>
  <PresentationFormat>Širokoúhlá obrazovka</PresentationFormat>
  <Paragraphs>361</Paragraphs>
  <Slides>28</Slides>
  <Notes>11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28</vt:i4>
      </vt:variant>
    </vt:vector>
  </HeadingPairs>
  <TitlesOfParts>
    <vt:vector size="34" baseType="lpstr">
      <vt:lpstr>Arial</vt:lpstr>
      <vt:lpstr>Arial Rounded MT Bold</vt:lpstr>
      <vt:lpstr>Calibri</vt:lpstr>
      <vt:lpstr>Calibri Light</vt:lpstr>
      <vt:lpstr>Times New Roman</vt:lpstr>
      <vt:lpstr>Motiv Office</vt:lpstr>
      <vt:lpstr>The Adolescent Experience:  Young Czechs during and after Social Change </vt:lpstr>
      <vt:lpstr>Aims of study</vt:lpstr>
      <vt:lpstr>1990- 2000 „Time of social moratorium“ of Czech society</vt:lpstr>
      <vt:lpstr>2000 „Time of emerging adulthood“ of Czech society“</vt:lpstr>
      <vt:lpstr>Current Czech society –Time for „iGeneration“</vt:lpstr>
      <vt:lpstr>This study: samples and measures  </vt:lpstr>
      <vt:lpstr>This study: sample and measures</vt:lpstr>
      <vt:lpstr>Adolescent self-system and social change</vt:lpstr>
      <vt:lpstr>Self-Representations Importance Inventory</vt:lpstr>
      <vt:lpstr>Prezentace aplikace PowerPoint</vt:lpstr>
      <vt:lpstr>Generation differences in importance of self-representations </vt:lpstr>
      <vt:lpstr>Generation differences in importance of self-representations </vt:lpstr>
      <vt:lpstr>Generation differences in importance of self-representations </vt:lpstr>
      <vt:lpstr>Generation differences in importance of self-representations </vt:lpstr>
      <vt:lpstr>In sum:</vt:lpstr>
      <vt:lpstr>Self-esteem</vt:lpstr>
      <vt:lpstr>Self-esteem</vt:lpstr>
      <vt:lpstr>Self-esteem - comparison of four cohorts</vt:lpstr>
      <vt:lpstr>Self-esteem - comparison of four cohorts</vt:lpstr>
      <vt:lpstr>Future expectations</vt:lpstr>
      <vt:lpstr>Future expectations</vt:lpstr>
      <vt:lpstr>Importance of future goals/expectations</vt:lpstr>
      <vt:lpstr>Importance of future goals/expectations</vt:lpstr>
      <vt:lpstr>Coping strategies</vt:lpstr>
      <vt:lpstr>Coping strategies</vt:lpstr>
      <vt:lpstr>Coping strategies</vt:lpstr>
      <vt:lpstr>Generally &amp; with speculation</vt:lpstr>
      <vt:lpstr>Questions for discussion </vt:lpstr>
    </vt:vector>
  </TitlesOfParts>
  <Company>FSS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Adolescent Experience: Young Czechs after and during Social Change</dc:title>
  <dc:creator>Petr Macek</dc:creator>
  <cp:lastModifiedBy>Petr Macek</cp:lastModifiedBy>
  <cp:revision>130</cp:revision>
  <dcterms:created xsi:type="dcterms:W3CDTF">2019-08-19T14:21:20Z</dcterms:created>
  <dcterms:modified xsi:type="dcterms:W3CDTF">2021-03-04T10:53:04Z</dcterms:modified>
</cp:coreProperties>
</file>