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60" r:id="rId5"/>
    <p:sldId id="270" r:id="rId6"/>
    <p:sldId id="312" r:id="rId7"/>
    <p:sldId id="311" r:id="rId8"/>
    <p:sldId id="338" r:id="rId9"/>
    <p:sldId id="309" r:id="rId10"/>
    <p:sldId id="308" r:id="rId11"/>
    <p:sldId id="307" r:id="rId12"/>
    <p:sldId id="339" r:id="rId13"/>
    <p:sldId id="340" r:id="rId14"/>
    <p:sldId id="342" r:id="rId15"/>
    <p:sldId id="343" r:id="rId16"/>
    <p:sldId id="344" r:id="rId17"/>
    <p:sldId id="325" r:id="rId18"/>
    <p:sldId id="261" r:id="rId19"/>
    <p:sldId id="262" r:id="rId20"/>
    <p:sldId id="264" r:id="rId21"/>
    <p:sldId id="265" r:id="rId22"/>
    <p:sldId id="266" r:id="rId23"/>
    <p:sldId id="267" r:id="rId24"/>
    <p:sldId id="387" r:id="rId25"/>
    <p:sldId id="346" r:id="rId26"/>
    <p:sldId id="284" r:id="rId27"/>
    <p:sldId id="285" r:id="rId28"/>
    <p:sldId id="370" r:id="rId29"/>
    <p:sldId id="371" r:id="rId30"/>
    <p:sldId id="372" r:id="rId31"/>
    <p:sldId id="373" r:id="rId32"/>
    <p:sldId id="374" r:id="rId33"/>
    <p:sldId id="375" r:id="rId34"/>
    <p:sldId id="376" r:id="rId35"/>
    <p:sldId id="377" r:id="rId36"/>
    <p:sldId id="378" r:id="rId37"/>
    <p:sldId id="379" r:id="rId38"/>
    <p:sldId id="380" r:id="rId39"/>
    <p:sldId id="381" r:id="rId40"/>
    <p:sldId id="382" r:id="rId41"/>
    <p:sldId id="383" r:id="rId42"/>
    <p:sldId id="384" r:id="rId43"/>
    <p:sldId id="385" r:id="rId44"/>
    <p:sldId id="386" r:id="rId45"/>
    <p:sldId id="295" r:id="rId46"/>
    <p:sldId id="299" r:id="rId47"/>
    <p:sldId id="369" r:id="rId48"/>
    <p:sldId id="347" r:id="rId49"/>
    <p:sldId id="313" r:id="rId50"/>
    <p:sldId id="315" r:id="rId51"/>
  </p:sldIdLst>
  <p:sldSz cx="9144000" cy="6858000" type="screen4x3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6" roundtripDataSignature="AMtx7mh5IR0MhpU7zm9CCiK1yXQ/P4+9h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Humpolík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customschemas.google.com/relationships/presentationmetadata" Target="meta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1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5" y="1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00328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12903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42553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74750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57619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85617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2613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46133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13ab93460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613ab9346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13ab93460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g613ab9346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13ab93460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g613ab9346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13ab93460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g613ab9346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13ab93460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613ab9346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13ab93460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g613ab93460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355023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613ab93460_0_104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g613ab93460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613ab93460_0_109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g613ab9346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613ab93460_0_98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g613ab93460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41b513c6b4_0_55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g41b513c6b4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1b513c6b4_0_62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8" name="Google Shape;318;g41b513c6b4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ffc877e4a_0_0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5ffc877e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41b513c6b4_0_70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g41b513c6b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1b513c6b4_0_78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g41b513c6b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41b513c6b4_0_119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" name="Google Shape;375;g41b513c6b4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41b513c6b4_0_125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2" name="Google Shape;382;g41b513c6b4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41b513c6b4_0_132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8" name="Google Shape;388;g41b513c6b4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41b513c6b4_0_132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8" name="Google Shape;388;g41b513c6b4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33777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60a5cf5ecd_0_112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g60a5cf5ecd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2" name="Google Shape;4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81607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60a5cf5ecd_0_207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7" name="Google Shape;507;g60a5cf5ecd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613c9f9505_0_120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3" name="Google Shape;523;g613c9f9505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ffc877e4a_0_30:notes"/>
          <p:cNvSpPr txBox="1">
            <a:spLocks noGrp="1"/>
          </p:cNvSpPr>
          <p:nvPr>
            <p:ph type="body" idx="1"/>
          </p:nvPr>
        </p:nvSpPr>
        <p:spPr>
          <a:xfrm>
            <a:off x="679768" y="4777960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5ffc877e4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4637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5491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7598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9154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MvfpkSp1Ok&amp;feature=youtu.b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elsevier.com/app/overview/scopu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uk.muni.cz/vyuka/materialy/discovery/index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be.com/products/digitaleditions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nihovna.fss.muni.cz/ckeditor/includes/files/Soubory/bookport%20navod%20pro%20prihlaseni%20mobil_aktualni.png" TargetMode="External"/><Relationship Id="rId4" Type="http://schemas.openxmlformats.org/officeDocument/2006/relationships/hyperlink" Target="https://knihovna.fss.muni.cz/ckeditor/includes/files/Soubory/bookport%20navod%20pro%20prihlaseni_pc_aktualni.png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nihovna.fss.muni.cz/ezdroje.php?podsekce=72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sk.sagepub.com/reference/research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uvi.lf1.cuni.cz/hirschuv-index-h-index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290" y="0"/>
            <a:ext cx="9144000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649946" y="2096718"/>
            <a:ext cx="8396400" cy="167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Základy práce s informačními zdroji pro </a:t>
            </a:r>
            <a:r>
              <a:rPr lang="cs-CZ" sz="4400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bc.</a:t>
            </a: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studenty  PSYb2780</a:t>
            </a:r>
            <a:endParaRPr sz="44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649946" y="3722629"/>
            <a:ext cx="6858000" cy="9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cs-CZ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Mgr. Dana Mazancová, </a:t>
            </a:r>
            <a:r>
              <a:rPr lang="cs-CZ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</a:t>
            </a:r>
            <a:r>
              <a:rPr lang="cs-CZ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649946" y="5630176"/>
            <a:ext cx="6858000" cy="47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Brno, 1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400" dirty="0" err="1">
                <a:solidFill>
                  <a:schemeClr val="dk1"/>
                </a:solidFill>
              </a:rPr>
              <a:t>dubna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202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382974" y="0"/>
            <a:ext cx="806521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Výpočet IF </a:t>
            </a:r>
          </a:p>
          <a:p>
            <a:pPr marL="3810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09612" marR="0" lvl="1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128712" marR="0" lvl="1" indent="-41910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Char char="❖"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8BAE42B-B130-437C-BF80-B9AF7939A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07" y="894168"/>
            <a:ext cx="8848393" cy="5069664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24FA63A-334E-4857-B277-833471773D19}"/>
              </a:ext>
            </a:extLst>
          </p:cNvPr>
          <p:cNvSpPr txBox="1"/>
          <p:nvPr/>
        </p:nvSpPr>
        <p:spPr>
          <a:xfrm>
            <a:off x="485192" y="6027003"/>
            <a:ext cx="8173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kumimoji="0" lang="cs-CZ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Výpočet IF zde vkládám pro zajímavost, není třeba jej běžně vypočítávat, lze jej zjistit v JCR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86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539393" y="466531"/>
            <a:ext cx="806521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Web </a:t>
            </a:r>
            <a:r>
              <a:rPr kumimoji="0" lang="cs-CZ" altLang="cs-CZ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of</a:t>
            </a: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Science</a:t>
            </a:r>
          </a:p>
          <a:p>
            <a:pPr marL="3810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Krátký </a:t>
            </a:r>
            <a:r>
              <a:rPr kumimoji="0" lang="cs-CZ" alt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tutoriál</a:t>
            </a:r>
            <a:r>
              <a:rPr kumimoji="0" lang="cs-CZ" alt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 v češtině</a:t>
            </a: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>
                <a:tab pos="442913" algn="l"/>
              </a:tabLst>
              <a:defRPr/>
            </a:pPr>
            <a:endParaRPr kumimoji="0" lang="cs-CZ" altLang="cs-CZ" sz="30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  <a:p>
            <a:pPr marL="709612" marR="0" lvl="1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128712" marR="0" lvl="1" indent="-41910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Char char="❖"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7816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382974" y="0"/>
            <a:ext cx="806521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Scopus</a:t>
            </a:r>
            <a:endParaRPr kumimoji="0" lang="cs-CZ" altLang="cs-CZ" sz="3600" b="1" i="0" u="none" strike="noStrike" kern="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3810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citační a abstraktová databáze, producent </a:t>
            </a:r>
            <a:r>
              <a:rPr kumimoji="0" lang="cs-CZ" altLang="cs-CZ" sz="30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Elsevier</a:t>
            </a:r>
            <a:endParaRPr kumimoji="0" lang="cs-CZ" altLang="cs-CZ" sz="30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1128713" marR="0" lvl="1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Téměř 60 milionů záznamů</a:t>
            </a:r>
          </a:p>
          <a:p>
            <a:pPr marL="1128713" marR="0" lvl="1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24.000 recenzovaných vědeckých časopisů ze všech vědních oblastí, odborné knihy a jejich části</a:t>
            </a:r>
          </a:p>
          <a:p>
            <a:pPr marL="1128713" marR="0" lvl="1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zaměření na Evropu (včetně vybraných časopisů z České republiky) </a:t>
            </a:r>
          </a:p>
          <a:p>
            <a:pPr marL="1128713" marR="0" lvl="1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Plné pokrytí dat garantuje od r. 1996</a:t>
            </a:r>
          </a:p>
          <a:p>
            <a:pPr marL="1128713" marR="0" lvl="1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Každoročně jsou přidány zhruba 3 miliony záznamů</a:t>
            </a:r>
          </a:p>
          <a:p>
            <a:pPr marL="709612" marR="0" lvl="1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0645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382974" y="0"/>
            <a:ext cx="806521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Indikátory SJR, SNIP</a:t>
            </a:r>
          </a:p>
          <a:p>
            <a:pPr marL="3810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Metrika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pro měření "prestiže" časopisů:</a:t>
            </a:r>
            <a:endParaRPr kumimoji="0" lang="cs-CZ" altLang="cs-CZ" sz="2400" b="1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1128713" marR="0" lvl="1" indent="-4191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SJR (</a:t>
            </a:r>
            <a:r>
              <a:rPr kumimoji="0" lang="cs-CZ" alt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SCImago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Journal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Rank) 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 hodnota indikátoru pro daný časopis (do hodnoty se promítá vědecký obor, kvalita a renomé </a:t>
            </a:r>
            <a:r>
              <a:rPr kumimoji="0" lang="cs-CZ" altLang="cs-CZ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časop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.)</a:t>
            </a:r>
          </a:p>
          <a:p>
            <a:pPr marL="709613" marR="0" lvl="1" indent="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>
                <a:tab pos="442913" algn="l"/>
              </a:tabLst>
              <a:defRPr/>
            </a:pPr>
            <a:endParaRPr kumimoji="0" lang="cs-CZ" altLang="cs-CZ" sz="22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28713" marR="0" lvl="1" indent="-4191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SNIP (Source-</a:t>
            </a:r>
            <a:r>
              <a:rPr kumimoji="0" lang="cs-CZ" alt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Normalized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Impact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per </a:t>
            </a:r>
            <a:r>
              <a:rPr kumimoji="0" lang="cs-CZ" alt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Paper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- měří kontextuální citační dopad na základě celkového počtu citací v jednotlivých věd. obor.)</a:t>
            </a:r>
          </a:p>
          <a:p>
            <a:pPr marL="1128713" marR="0" lvl="1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endParaRPr kumimoji="0" lang="cs-CZ" alt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09612" marR="0" lvl="1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5860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382974" y="0"/>
            <a:ext cx="806521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H-index</a:t>
            </a:r>
          </a:p>
          <a:p>
            <a:pPr marL="3810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Pro výpočet používá </a:t>
            </a:r>
            <a:r>
              <a:rPr kumimoji="0" lang="cs-CZ" altLang="cs-CZ" sz="30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h-index (</a:t>
            </a:r>
            <a:r>
              <a:rPr kumimoji="0" lang="cs-CZ" altLang="cs-CZ" sz="30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highly</a:t>
            </a:r>
            <a:r>
              <a:rPr kumimoji="0" lang="cs-CZ" altLang="cs-CZ" sz="30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cs-CZ" altLang="cs-CZ" sz="30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cited</a:t>
            </a:r>
            <a:r>
              <a:rPr kumimoji="0" lang="cs-CZ" altLang="cs-CZ" sz="30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 index - index vysoké citovanosti)</a:t>
            </a:r>
          </a:p>
          <a:p>
            <a:pPr marL="1128713" marR="0" lvl="1" indent="-4191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2006- vyvinut prof. Hirschem z Kalifornské univerzity v San Diegu</a:t>
            </a:r>
          </a:p>
          <a:p>
            <a:pPr marL="1128713" marR="0" lvl="1" indent="-4191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Výpočet dopadu a kvantity vědecké výkonnosti jednotlivých badatelů</a:t>
            </a:r>
          </a:p>
          <a:p>
            <a:pPr marL="1128713" marR="0" lvl="1" indent="-4191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200" b="1" i="1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Výpočet - vědec má index h, pokud h-počet jeho publikací získaly každá alespoň h-počet citací, zatímco ostatní práce mají každá méně než h citací</a:t>
            </a:r>
          </a:p>
          <a:p>
            <a:pPr marL="709612" marR="0" lvl="1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6335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606908" y="438539"/>
            <a:ext cx="806521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Scopus</a:t>
            </a:r>
            <a:endParaRPr kumimoji="0" lang="cs-CZ" altLang="cs-CZ" sz="3600" b="1" i="0" u="none" strike="noStrike" kern="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3810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Uživatelské příručky</a:t>
            </a:r>
            <a:endParaRPr kumimoji="0" lang="cs-CZ" altLang="cs-CZ" sz="30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</a:endParaRPr>
          </a:p>
          <a:p>
            <a:pPr marL="709612" marR="0" lvl="1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1398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539393" y="307910"/>
            <a:ext cx="806521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Impact</a:t>
            </a: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cs-CZ" altLang="cs-CZ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factor</a:t>
            </a: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x h-index</a:t>
            </a:r>
          </a:p>
          <a:p>
            <a:pPr marL="3810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3000" b="1" i="1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cs-CZ" altLang="cs-CZ" sz="3000" b="1" i="1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Impact</a:t>
            </a:r>
            <a:r>
              <a:rPr kumimoji="0" lang="cs-CZ" altLang="cs-CZ" sz="3000" b="1" i="1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3000" b="1" i="1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factor</a:t>
            </a:r>
            <a:r>
              <a:rPr kumimoji="0" lang="cs-CZ" altLang="cs-CZ" sz="3000" b="1" i="1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se zakládá na evaluaci časopisů, </a:t>
            </a:r>
            <a:r>
              <a:rPr kumimoji="0" lang="cs-CZ" altLang="cs-CZ" sz="3000" b="1" i="1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h-index</a:t>
            </a:r>
            <a:r>
              <a:rPr kumimoji="0" lang="cs-CZ" alt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je založen na celkové práci konkrétního výzkumníka a nepřihlíží k vlivu vnějších faktorů (např. redakční strategie)</a:t>
            </a:r>
            <a:endParaRPr kumimoji="0" lang="cs-CZ" altLang="cs-CZ" sz="3000" b="1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1128713" marR="0" lvl="1" indent="-4191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endParaRPr kumimoji="0" lang="cs-CZ" altLang="cs-CZ" sz="22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  <a:p>
            <a:pPr marL="709612" marR="0" lvl="1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6137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268806" y="101209"/>
            <a:ext cx="840866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Shrnutí</a:t>
            </a: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Web </a:t>
            </a:r>
            <a:r>
              <a:rPr kumimoji="0" lang="cs-CZ" altLang="cs-CZ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of</a:t>
            </a: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Knowledge</a:t>
            </a:r>
            <a:endParaRPr kumimoji="0" lang="cs-CZ" altLang="cs-CZ" sz="2400" b="1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1128713" marR="0" lvl="1" indent="-4191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Clarivate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Analytics</a:t>
            </a:r>
            <a:endParaRPr kumimoji="0" lang="cs-CZ" alt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28713" marR="0" lvl="1" indent="-4191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"Delší" historie, z počátku hlavně </a:t>
            </a:r>
            <a:r>
              <a:rPr kumimoji="0" lang="cs-CZ" alt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anglo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-americká produkce</a:t>
            </a:r>
          </a:p>
          <a:p>
            <a:pPr marL="1128713" marR="0" lvl="1" indent="-4191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Journal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Citation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Reports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cs-CZ" alt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Impact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factor</a:t>
            </a:r>
            <a:endParaRPr kumimoji="0" lang="cs-CZ" alt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28713" marR="0" lvl="1" indent="-4191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>
                <a:tab pos="442913" algn="l"/>
              </a:tabLst>
              <a:defRPr/>
            </a:pPr>
            <a:endParaRPr kumimoji="0" lang="cs-CZ" altLang="cs-CZ" sz="22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Scopus</a:t>
            </a:r>
            <a:endParaRPr kumimoji="0" lang="cs-CZ" altLang="cs-CZ" sz="2400" b="1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1128713" marR="0" lvl="1" indent="-4191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Elsevier</a:t>
            </a:r>
            <a:endParaRPr kumimoji="0" lang="cs-CZ" alt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28713" marR="0" lvl="1" indent="-4191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Od počátku zaměření na Evropu (i časopisy z ČR)</a:t>
            </a:r>
          </a:p>
          <a:p>
            <a:pPr marL="1128713" marR="0" lvl="1" indent="-4191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Jiné metriky - h index, SNIP, SJR</a:t>
            </a:r>
          </a:p>
          <a:p>
            <a:pPr marL="709613" marR="0" lvl="1" indent="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>
                <a:tab pos="442913" algn="l"/>
              </a:tabLst>
              <a:defRPr/>
            </a:pPr>
            <a:endParaRPr kumimoji="0" lang="cs-CZ" altLang="cs-CZ" sz="22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09612" marR="0" lvl="1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7666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13ab93460_0_13"/>
          <p:cNvSpPr txBox="1"/>
          <p:nvPr/>
        </p:nvSpPr>
        <p:spPr>
          <a:xfrm>
            <a:off x="414475" y="459575"/>
            <a:ext cx="8880900" cy="45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62"/>
              </a:spcBef>
              <a:spcAft>
                <a:spcPts val="0"/>
              </a:spcAft>
              <a:buClr>
                <a:srgbClr val="000000"/>
              </a:buClr>
              <a:buSzPts val="2565"/>
              <a:buFont typeface="Arial"/>
              <a:buNone/>
              <a:tabLst/>
              <a:defRPr/>
            </a:pPr>
            <a:endParaRPr kumimoji="0" sz="25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g613ab93460_0_13" descr="ED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875" y="1196975"/>
            <a:ext cx="4038600" cy="41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613ab93460_0_13"/>
          <p:cNvSpPr txBox="1"/>
          <p:nvPr/>
        </p:nvSpPr>
        <p:spPr>
          <a:xfrm>
            <a:off x="1730725" y="5299075"/>
            <a:ext cx="5985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tabLst/>
              <a:defRPr/>
            </a:pPr>
            <a:r>
              <a:rPr kumimoji="0" lang="cs-CZ" sz="5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discovery.muni.cz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13ab93460_0_20"/>
          <p:cNvSpPr txBox="1"/>
          <p:nvPr/>
        </p:nvSpPr>
        <p:spPr>
          <a:xfrm>
            <a:off x="603681" y="571825"/>
            <a:ext cx="7827937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40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EBSCO </a:t>
            </a:r>
            <a:r>
              <a:rPr kumimoji="0" lang="cs-CZ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Discovery</a:t>
            </a:r>
            <a:r>
              <a:rPr kumimoji="0" lang="cs-CZ" sz="40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cs-CZ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Service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132" name="Google Shape;132;g613ab93460_0_20"/>
          <p:cNvSpPr txBox="1"/>
          <p:nvPr/>
        </p:nvSpPr>
        <p:spPr>
          <a:xfrm>
            <a:off x="414475" y="2137050"/>
            <a:ext cx="8017144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  <a:tabLst/>
              <a:defRPr/>
            </a:pP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Na základě jednoho vyhledávacího  dotazu umožňuje prohledávat více zdrojů současně v rámci jednoho rozhraní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39700" algn="just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  <a:tabLst/>
              <a:defRPr/>
            </a:pP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Podpora vzdáleného přístupu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39700" algn="just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  <a:tabLst/>
              <a:defRPr/>
            </a:pP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Producent fa EBSCO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486607" y="177274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Osnova kurzu</a:t>
            </a:r>
            <a:endParaRPr sz="40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415585" y="1038336"/>
            <a:ext cx="8470962" cy="5815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lvl="0" indent="-3044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cs-CZ" sz="26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Úvodní lekce - samostudium</a:t>
            </a:r>
          </a:p>
          <a:p>
            <a:pPr marL="838518" lvl="1">
              <a:spcBef>
                <a:spcPts val="1000"/>
              </a:spcBef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práce s informacemi - informační a post-informační společnost, informační gramotnost</a:t>
            </a:r>
          </a:p>
          <a:p>
            <a:pPr marL="838518" lvl="1"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psaní odborných (závěrečných) prací</a:t>
            </a:r>
          </a:p>
          <a:p>
            <a:pPr marL="838518" lvl="1"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informační zdroje - typy, licencované zdroje, kde hledat?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04482" algn="l" rtl="0">
              <a:lnSpc>
                <a:spcPct val="140000"/>
              </a:lnSpc>
              <a:spcBef>
                <a:spcPts val="881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cs-CZ" sz="2600" b="1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Seminář 1 - praktická práce s elektronickými informačními zdroji</a:t>
            </a:r>
            <a:endParaRPr sz="2600" b="1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800100" lvl="1" indent="-327976" algn="l" rtl="0">
              <a:spcBef>
                <a:spcPts val="1000"/>
              </a:spcBef>
              <a:spcAft>
                <a:spcPts val="50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samostudium – opakování a případné upřesnění látky</a:t>
            </a:r>
          </a:p>
          <a:p>
            <a:pPr marL="800100" lvl="1" indent="-327976" algn="l" rtl="0">
              <a:spcAft>
                <a:spcPts val="50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základy vyhledávacích technik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spcAft>
                <a:spcPts val="50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tvorba rešeršního dotazu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spcAft>
                <a:spcPts val="50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praktické vyhledávání v oborových databázích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04482" algn="l" rtl="0">
              <a:lnSpc>
                <a:spcPct val="140000"/>
              </a:lnSpc>
              <a:spcBef>
                <a:spcPts val="881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cs-CZ" b="1" dirty="0">
                <a:latin typeface="Arial"/>
                <a:ea typeface="Arial"/>
                <a:cs typeface="Arial"/>
                <a:sym typeface="Arial"/>
              </a:rPr>
              <a:t>Přednáška citace, citování, plagiátorství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spcBef>
                <a:spcPts val="1000"/>
              </a:spcBef>
              <a:spcAft>
                <a:spcPts val="50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základní terminologie, citační styl APA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spcAft>
                <a:spcPts val="50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základy citování jednotlivých druhů dokumentů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spcAft>
                <a:spcPts val="50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citační software, zvláštnosti citování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04482" algn="l" rtl="0">
              <a:lnSpc>
                <a:spcPct val="140000"/>
              </a:lnSpc>
              <a:spcBef>
                <a:spcPts val="881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cs-CZ" sz="22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b="1" dirty="0">
                <a:solidFill>
                  <a:srgbClr val="FF00FF"/>
                </a:solidFill>
                <a:latin typeface="Arial"/>
                <a:cs typeface="Arial"/>
                <a:sym typeface="Arial"/>
              </a:rPr>
              <a:t>Seminář 2 - praktická práce s elektronickými informačními zdroji</a:t>
            </a:r>
            <a:endParaRPr sz="2600" b="1" dirty="0">
              <a:solidFill>
                <a:srgbClr val="FF00FF"/>
              </a:solidFill>
              <a:latin typeface="Arial"/>
              <a:cs typeface="Arial"/>
              <a:sym typeface="Arial"/>
            </a:endParaRPr>
          </a:p>
          <a:p>
            <a:pPr marL="800100" lvl="1" indent="-327976">
              <a:spcBef>
                <a:spcPts val="1000"/>
              </a:spcBef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nadstavbové nástroje </a:t>
            </a:r>
          </a:p>
          <a:p>
            <a:pPr marL="800100" lvl="1" indent="-327976">
              <a:spcBef>
                <a:spcPts val="1000"/>
              </a:spcBef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databáze elektronických knih, e-knihy</a:t>
            </a:r>
            <a:endParaRPr sz="2300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13ab93460_0_33"/>
          <p:cNvSpPr txBox="1"/>
          <p:nvPr/>
        </p:nvSpPr>
        <p:spPr>
          <a:xfrm>
            <a:off x="282925" y="571825"/>
            <a:ext cx="8361345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40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EBSCO </a:t>
            </a:r>
            <a:r>
              <a:rPr kumimoji="0" lang="cs-CZ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Discovery</a:t>
            </a:r>
            <a:r>
              <a:rPr kumimoji="0" lang="cs-CZ" sz="40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cs-CZ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Service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146" name="Google Shape;146;g613ab93460_0_33"/>
          <p:cNvSpPr txBox="1"/>
          <p:nvPr/>
        </p:nvSpPr>
        <p:spPr>
          <a:xfrm>
            <a:off x="414475" y="213705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  <a:tabLst/>
              <a:defRPr/>
            </a:pP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Umožňuje prohledávání: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38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Souborného katalogu knihoven MU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38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Univerzitních databází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38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Databází elektronických knih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38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Závěrečných prací MU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38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Volně dostupných zdrojů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613ab93460_0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613ab93460_0_40"/>
          <p:cNvSpPr txBox="1"/>
          <p:nvPr/>
        </p:nvSpPr>
        <p:spPr>
          <a:xfrm>
            <a:off x="282925" y="571825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40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Více informací o EDS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153" name="Google Shape;153;g613ab93460_0_40"/>
          <p:cNvSpPr txBox="1"/>
          <p:nvPr/>
        </p:nvSpPr>
        <p:spPr>
          <a:xfrm>
            <a:off x="414475" y="213705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❑"/>
              <a:tabLst/>
              <a:defRPr/>
            </a:pP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Můžete využít např. tento </a:t>
            </a:r>
            <a:r>
              <a:rPr kumimoji="0" lang="cs-CZ" sz="32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interaktivní</a:t>
            </a:r>
            <a:r>
              <a:rPr kumimoji="0" lang="cs-CZ" sz="32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tutoriál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13ab93460_0_48"/>
          <p:cNvSpPr txBox="1"/>
          <p:nvPr/>
        </p:nvSpPr>
        <p:spPr>
          <a:xfrm>
            <a:off x="282925" y="571825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40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EBSCO Full Text </a:t>
            </a:r>
            <a:r>
              <a:rPr kumimoji="0" lang="cs-CZ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Finder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160" name="Google Shape;160;g613ab93460_0_48"/>
          <p:cNvSpPr txBox="1"/>
          <p:nvPr/>
        </p:nvSpPr>
        <p:spPr>
          <a:xfrm>
            <a:off x="414475" y="213705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❑"/>
              <a:tabLst/>
              <a:defRPr/>
            </a:pPr>
            <a:r>
              <a:rPr kumimoji="0" lang="cs-CZ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Pokud v databázi není obsažen plný text  </a:t>
            </a:r>
            <a:endParaRPr kumimoji="0" sz="3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kumimoji="0" lang="cs-CZ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dokumentu, tak je prostřednictvím této   </a:t>
            </a:r>
            <a:endParaRPr kumimoji="0" sz="3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kumimoji="0" lang="cs-CZ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služby nabídnuto jeho dohledání v jiném </a:t>
            </a:r>
            <a:endParaRPr kumimoji="0" sz="3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kumimoji="0" lang="cs-CZ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zdroji (databázi, katalogu, vyhledávači)</a:t>
            </a:r>
            <a:endParaRPr kumimoji="0" sz="3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13ab93460_0_55"/>
          <p:cNvSpPr txBox="1"/>
          <p:nvPr/>
        </p:nvSpPr>
        <p:spPr>
          <a:xfrm>
            <a:off x="414474" y="581700"/>
            <a:ext cx="8463711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Seznam dostupných časopisů a knih na MU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167" name="Google Shape;167;g613ab93460_0_55"/>
          <p:cNvSpPr txBox="1"/>
          <p:nvPr/>
        </p:nvSpPr>
        <p:spPr>
          <a:xfrm>
            <a:off x="414475" y="2264734"/>
            <a:ext cx="8070306" cy="3217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❑"/>
              <a:tabLst/>
              <a:defRPr/>
            </a:pP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Umožňuje zjistit, zda má MU přístup k elektronické verzi zadaného časopisu nebo knihy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39700" algn="just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❑"/>
              <a:tabLst/>
              <a:defRPr/>
            </a:pP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Je propojen s technologií A-to-Z Link </a:t>
            </a:r>
            <a:r>
              <a:rPr kumimoji="0" lang="cs-CZ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Resolver</a:t>
            </a: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(EBSCO Full Text </a:t>
            </a:r>
            <a:r>
              <a:rPr kumimoji="0" lang="cs-CZ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Finder</a:t>
            </a: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268806" y="101209"/>
            <a:ext cx="840866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Shrnutí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Jednoduché i pokročilé vyhledávání – možnost vztáhnout k jednotlivým vědním oborům</a:t>
            </a: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lang="cs-CZ" alt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Full Text </a:t>
            </a:r>
            <a:r>
              <a:rPr lang="cs-CZ" altLang="cs-CZ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Finder</a:t>
            </a:r>
            <a:r>
              <a:rPr lang="cs-CZ" alt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- linker ke zdroji, kde se nachází plný text dokumentu</a:t>
            </a: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lang="cs-CZ" alt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Seznam dostupných časopisů a knih </a:t>
            </a:r>
            <a:r>
              <a:rPr lang="cs-CZ" altLang="cs-CZ" sz="3200" b="1">
                <a:latin typeface="Calibri" panose="020F0502020204030204" pitchFamily="34" charset="0"/>
                <a:cs typeface="Calibri" panose="020F0502020204030204" pitchFamily="34" charset="0"/>
              </a:rPr>
              <a:t>na MU </a:t>
            </a:r>
            <a:endParaRPr lang="cs-CZ" alt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9613" marR="0" lvl="1" indent="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>
                <a:tab pos="442913" algn="l"/>
              </a:tabLst>
              <a:defRPr/>
            </a:pPr>
            <a:endParaRPr kumimoji="0" lang="cs-CZ" altLang="cs-CZ" sz="22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09612" marR="0" lvl="1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9998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g613ab93460_0_10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613ab93460_0_104"/>
          <p:cNvSpPr txBox="1"/>
          <p:nvPr/>
        </p:nvSpPr>
        <p:spPr>
          <a:xfrm>
            <a:off x="723014" y="2200940"/>
            <a:ext cx="7240772" cy="4040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Licencované databáze e-knih</a:t>
            </a:r>
            <a:endParaRPr kumimoji="0" sz="6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613ab93460_0_109"/>
          <p:cNvSpPr txBox="1">
            <a:spLocks noGrp="1"/>
          </p:cNvSpPr>
          <p:nvPr>
            <p:ph type="title"/>
          </p:nvPr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EBSCO </a:t>
            </a: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eBook</a:t>
            </a: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Academic</a:t>
            </a: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Colection</a:t>
            </a:r>
            <a:endParaRPr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9" name="Google Shape;299;g613ab93460_0_109"/>
          <p:cNvSpPr txBox="1"/>
          <p:nvPr/>
        </p:nvSpPr>
        <p:spPr>
          <a:xfrm>
            <a:off x="424350" y="1970001"/>
            <a:ext cx="8081400" cy="395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073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  <a:tabLst/>
              <a:defRPr/>
            </a:pPr>
            <a:r>
              <a:rPr kumimoji="0" 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Multioborová kolekce e-</a:t>
            </a:r>
            <a:r>
              <a:rPr kumimoji="0" 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books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pro MU na rok 202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61937" algn="l" defTabSz="914400" rtl="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  <a:tabLst/>
              <a:defRPr/>
            </a:pP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Více než 180.000 e-knih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61937" algn="l" defTabSz="914400" rtl="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Ukládání do složky (pro trvalé uložení je zapotřebí si založit účet v </a:t>
            </a:r>
            <a:r>
              <a:rPr kumimoji="0" 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db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EBSCO)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61937" algn="l" defTabSz="914400" rtl="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  <a:tabLst/>
              <a:defRPr/>
            </a:pPr>
            <a:r>
              <a:rPr kumimoji="0" 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Offline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čtení přes Adobe Digital </a:t>
            </a:r>
            <a:r>
              <a:rPr kumimoji="0" 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Editions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61937" algn="l" defTabSz="914400" rtl="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Sdílení s dalšími uživateli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61937" algn="l" defTabSz="914400" rtl="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Import do Citace.com a </a:t>
            </a:r>
            <a:r>
              <a:rPr kumimoji="0" 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EndNote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Web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00" name="Google Shape;300;g613ab93460_0_109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E8A02AAB-9EF5-48E0-BBC1-D7943FAD4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5539"/>
            <a:ext cx="9144000" cy="606692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1137CF9-2EBD-4245-A762-7CEEF2C4F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4341"/>
            <a:ext cx="9144000" cy="448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13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2C17094-484D-46AD-8CB1-F1E06FA2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69" y="431564"/>
            <a:ext cx="8369558" cy="998375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EBSCO </a:t>
            </a: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Ebook</a:t>
            </a: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Academic</a:t>
            </a: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Collection</a:t>
            </a: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–</a:t>
            </a:r>
            <a:r>
              <a:rPr lang="cs-CZ" sz="31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zobrazení konkrétního titulu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B393AC8-EB97-4DA9-9B8F-3A6502774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5159"/>
            <a:ext cx="9144000" cy="482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28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5ffc877e4a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5ffc877e4a_0_0"/>
          <p:cNvSpPr txBox="1">
            <a:spLocks noGrp="1"/>
          </p:cNvSpPr>
          <p:nvPr>
            <p:ph type="title"/>
          </p:nvPr>
        </p:nvSpPr>
        <p:spPr>
          <a:xfrm>
            <a:off x="628650" y="393150"/>
            <a:ext cx="83361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Na co se dnes zaměříme?</a:t>
            </a:r>
            <a:endParaRPr sz="4000" dirty="0"/>
          </a:p>
        </p:txBody>
      </p:sp>
      <p:sp>
        <p:nvSpPr>
          <p:cNvPr id="105" name="Google Shape;105;g5ffc877e4a_0_0"/>
          <p:cNvSpPr txBox="1">
            <a:spLocks noGrp="1"/>
          </p:cNvSpPr>
          <p:nvPr>
            <p:ph type="body" idx="1"/>
          </p:nvPr>
        </p:nvSpPr>
        <p:spPr>
          <a:xfrm>
            <a:off x="628650" y="1474501"/>
            <a:ext cx="7886700" cy="49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buSzPct val="100000"/>
              <a:buFont typeface="Wingdings" panose="05000000000000000000" pitchFamily="2" charset="2"/>
              <a:buChar char="q"/>
            </a:pPr>
            <a:r>
              <a:rPr lang="cs-CZ" sz="3000" b="1" dirty="0">
                <a:ea typeface="Verdana"/>
                <a:cs typeface="Verdana"/>
                <a:sym typeface="Verdana"/>
              </a:rPr>
              <a:t>Úkol: </a:t>
            </a:r>
            <a:r>
              <a:rPr lang="cs-CZ" sz="3000" dirty="0">
                <a:ea typeface="Verdana"/>
                <a:cs typeface="Verdana"/>
                <a:sym typeface="Verdana"/>
              </a:rPr>
              <a:t>kontrola, společné chyby, diskuse</a:t>
            </a:r>
          </a:p>
          <a:p>
            <a:pPr indent="-457200">
              <a:buSzPct val="100000"/>
              <a:buFont typeface="Wingdings" panose="05000000000000000000" pitchFamily="2" charset="2"/>
              <a:buChar char="q"/>
            </a:pPr>
            <a:r>
              <a:rPr lang="cs-CZ" sz="3000" b="1" dirty="0">
                <a:ea typeface="Verdana"/>
                <a:cs typeface="Verdana"/>
                <a:sym typeface="Verdana"/>
              </a:rPr>
              <a:t>Citační a abstraktové databáze: </a:t>
            </a:r>
          </a:p>
          <a:p>
            <a:pPr lvl="1" indent="-457200">
              <a:buSzPct val="80000"/>
              <a:buFont typeface="Wingdings" panose="05000000000000000000" pitchFamily="2" charset="2"/>
              <a:buChar char="v"/>
            </a:pPr>
            <a:r>
              <a:rPr lang="cs-CZ" sz="3000" dirty="0">
                <a:ea typeface="Verdana"/>
                <a:cs typeface="Verdana"/>
                <a:sym typeface="Verdana"/>
              </a:rPr>
              <a:t>Web </a:t>
            </a:r>
            <a:r>
              <a:rPr lang="cs-CZ" sz="3000" dirty="0" err="1">
                <a:ea typeface="Verdana"/>
                <a:cs typeface="Verdana"/>
                <a:sym typeface="Verdana"/>
              </a:rPr>
              <a:t>of</a:t>
            </a:r>
            <a:r>
              <a:rPr lang="cs-CZ" sz="3000" dirty="0">
                <a:ea typeface="Verdana"/>
                <a:cs typeface="Verdana"/>
                <a:sym typeface="Verdana"/>
              </a:rPr>
              <a:t> Science</a:t>
            </a:r>
          </a:p>
          <a:p>
            <a:pPr lvl="1" indent="-457200">
              <a:buSzPct val="80000"/>
              <a:buFont typeface="Wingdings" panose="05000000000000000000" pitchFamily="2" charset="2"/>
              <a:buChar char="v"/>
            </a:pPr>
            <a:r>
              <a:rPr lang="cs-CZ" sz="3000" dirty="0" err="1">
                <a:ea typeface="Verdana"/>
                <a:cs typeface="Verdana"/>
                <a:sym typeface="Verdana"/>
              </a:rPr>
              <a:t>Scopus</a:t>
            </a:r>
            <a:endParaRPr lang="cs-CZ" sz="3000" dirty="0">
              <a:ea typeface="Verdana"/>
              <a:cs typeface="Verdana"/>
              <a:sym typeface="Verdana"/>
            </a:endParaRPr>
          </a:p>
          <a:p>
            <a:pPr indent="-457200">
              <a:buSzPct val="100000"/>
              <a:buFont typeface="Wingdings" panose="05000000000000000000" pitchFamily="2" charset="2"/>
              <a:buChar char="q"/>
            </a:pPr>
            <a:r>
              <a:rPr lang="en-US" sz="3000" b="1" dirty="0">
                <a:ea typeface="Verdana"/>
                <a:cs typeface="Verdana"/>
                <a:sym typeface="Verdana"/>
              </a:rPr>
              <a:t>EBSCO Discovery</a:t>
            </a:r>
            <a:r>
              <a:rPr lang="cs-CZ" sz="3000" b="1" dirty="0">
                <a:ea typeface="Verdana"/>
                <a:cs typeface="Verdana"/>
                <a:sym typeface="Verdana"/>
              </a:rPr>
              <a:t> </a:t>
            </a:r>
            <a:r>
              <a:rPr lang="cs-CZ" sz="3000" b="1" dirty="0" err="1">
                <a:ea typeface="Verdana"/>
                <a:cs typeface="Verdana"/>
                <a:sym typeface="Verdana"/>
              </a:rPr>
              <a:t>Service</a:t>
            </a:r>
            <a:endParaRPr lang="cs-CZ" sz="3000" b="1" dirty="0">
              <a:ea typeface="Verdana"/>
              <a:cs typeface="Verdana"/>
              <a:sym typeface="Verdana"/>
            </a:endParaRPr>
          </a:p>
          <a:p>
            <a:pPr indent="-457200">
              <a:buSzPct val="100000"/>
              <a:buFont typeface="Wingdings" panose="05000000000000000000" pitchFamily="2" charset="2"/>
              <a:buChar char="q"/>
            </a:pPr>
            <a:r>
              <a:rPr lang="cs-CZ" sz="3000" b="1" dirty="0">
                <a:ea typeface="Verdana"/>
                <a:cs typeface="Verdana"/>
                <a:sym typeface="Verdana"/>
              </a:rPr>
              <a:t>E-knihy</a:t>
            </a:r>
          </a:p>
          <a:p>
            <a:pPr marL="0" indent="0">
              <a:buNone/>
            </a:pPr>
            <a:endParaRPr lang="cs-CZ" sz="3000" dirty="0">
              <a:ea typeface="Verdana"/>
              <a:cs typeface="Verdana"/>
              <a:sym typeface="Verdana"/>
            </a:endParaRPr>
          </a:p>
          <a:p>
            <a:pPr indent="-457200">
              <a:buFont typeface="Wingdings" panose="05000000000000000000" pitchFamily="2" charset="2"/>
              <a:buChar char="q"/>
            </a:pPr>
            <a:endParaRPr lang="cs-CZ" sz="3000" b="1" dirty="0"/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None/>
            </a:pPr>
            <a:endParaRPr lang="en-US" sz="2700" kern="1200" dirty="0">
              <a:solidFill>
                <a:prstClr val="black"/>
              </a:solidFill>
              <a:ea typeface="Verdana"/>
              <a:cs typeface="Verdana"/>
              <a:sym typeface="Verdana"/>
            </a:endParaRPr>
          </a:p>
          <a:p>
            <a:pPr marL="0" lvl="0" indent="0">
              <a:spcAft>
                <a:spcPts val="600"/>
              </a:spcAft>
              <a:buNone/>
            </a:pPr>
            <a:endParaRPr lang="cs-CZ" sz="2400" b="1" dirty="0"/>
          </a:p>
          <a:p>
            <a:pPr marL="114300" lvl="0" indent="0">
              <a:spcAft>
                <a:spcPts val="600"/>
              </a:spcAft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FF"/>
              </a:solidFill>
              <a:latin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41b513c6b4_0_55"/>
          <p:cNvSpPr txBox="1">
            <a:spLocks noGrp="1"/>
          </p:cNvSpPr>
          <p:nvPr>
            <p:ph type="title"/>
          </p:nvPr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Výpůjčka e-knih - Adobe Digital </a:t>
            </a:r>
            <a:r>
              <a:rPr lang="cs-CZ" sz="30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Editions</a:t>
            </a:r>
            <a:endParaRPr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4" name="Google Shape;314;g41b513c6b4_0_55"/>
          <p:cNvSpPr txBox="1"/>
          <p:nvPr/>
        </p:nvSpPr>
        <p:spPr>
          <a:xfrm>
            <a:off x="503275" y="1970001"/>
            <a:ext cx="7644132" cy="362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073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  <a:tabLst/>
              <a:defRPr/>
            </a:pP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Ke stažení (vypůjčení) e-knih je potřebné nainstalovat do počítače  </a:t>
            </a:r>
            <a:r>
              <a:rPr kumimoji="0" lang="cs-CZ" sz="28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/>
              </a:rPr>
              <a:t>Adobe® Digital </a:t>
            </a:r>
            <a:r>
              <a:rPr kumimoji="0" lang="cs-CZ" sz="2800" b="0" i="0" u="sng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/>
              </a:rPr>
              <a:t>Editions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 aktivovat </a:t>
            </a:r>
            <a:r>
              <a:rPr kumimoji="0" 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AdobeID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8100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E-knihy lze stáhnout do kteréhokoliv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zařízení, které podporuje Adobe® Digital </a:t>
            </a:r>
            <a:r>
              <a:rPr kumimoji="0" 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Editions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8100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Možnost číst knihy na zařízení s OS Android (android market) a </a:t>
            </a:r>
            <a:r>
              <a:rPr kumimoji="0" 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iPad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g41b513c6b4_0_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41b513c6b4_0_62"/>
          <p:cNvSpPr txBox="1">
            <a:spLocks noGrp="1"/>
          </p:cNvSpPr>
          <p:nvPr>
            <p:ph type="title"/>
          </p:nvPr>
        </p:nvSpPr>
        <p:spPr>
          <a:xfrm>
            <a:off x="400692" y="150300"/>
            <a:ext cx="8084633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4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Adobe Digital </a:t>
            </a:r>
            <a:r>
              <a:rPr lang="cs-CZ" sz="3400" b="1" dirty="0" err="1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Editions</a:t>
            </a:r>
            <a:endParaRPr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2" name="Google Shape;322;g41b513c6b4_0_62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g41b513c6b4_0_62" descr="ADE verze 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28688"/>
            <a:ext cx="9144000" cy="5929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41b513c6b4_0_70"/>
          <p:cNvSpPr txBox="1">
            <a:spLocks noGrp="1"/>
          </p:cNvSpPr>
          <p:nvPr>
            <p:ph type="title"/>
          </p:nvPr>
        </p:nvSpPr>
        <p:spPr>
          <a:xfrm>
            <a:off x="403925" y="318498"/>
            <a:ext cx="8396100" cy="52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Adobe Digital </a:t>
            </a:r>
            <a:r>
              <a:rPr lang="cs-CZ" sz="3400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Editions</a:t>
            </a:r>
            <a:r>
              <a:rPr lang="cs-CZ" sz="3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- otevřená kniha</a:t>
            </a:r>
            <a:endParaRPr sz="3400" dirty="0"/>
          </a:p>
        </p:txBody>
      </p:sp>
      <p:sp>
        <p:nvSpPr>
          <p:cNvPr id="329" name="Google Shape;329;g41b513c6b4_0_70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g41b513c6b4_0_70" descr="ADE verze 2 otevrena kniha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913" y="1357300"/>
            <a:ext cx="8215313" cy="5500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41b513c6b4_0_78"/>
          <p:cNvSpPr txBox="1">
            <a:spLocks noGrp="1"/>
          </p:cNvSpPr>
          <p:nvPr>
            <p:ph type="title"/>
          </p:nvPr>
        </p:nvSpPr>
        <p:spPr>
          <a:xfrm>
            <a:off x="531300" y="532362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Sage</a:t>
            </a: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Knowledge</a:t>
            </a:r>
            <a:endParaRPr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7" name="Google Shape;337;g41b513c6b4_0_78"/>
          <p:cNvSpPr txBox="1"/>
          <p:nvPr/>
        </p:nvSpPr>
        <p:spPr>
          <a:xfrm>
            <a:off x="204400" y="1626780"/>
            <a:ext cx="8599358" cy="500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683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Char char="❑"/>
              <a:tabLst/>
              <a:defRPr/>
            </a:pP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Více než 1700 e-knih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111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❖"/>
              <a:tabLst/>
              <a:defRPr/>
            </a:pP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Vydavatelství </a:t>
            </a: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Sage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Publications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11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❖"/>
              <a:tabLst/>
              <a:defRPr/>
            </a:pP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kolekce: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43000" marR="0" lvl="2" indent="-254000" algn="l" defTabSz="914400" rtl="0" eaLnBrk="1" fontAlgn="auto" latinLnBrk="0" hangingPunct="1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cs-CZ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Counseling</a:t>
            </a:r>
            <a:r>
              <a:rPr kumimoji="0" lang="cs-CZ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and </a:t>
            </a:r>
            <a:r>
              <a:rPr kumimoji="0" lang="cs-CZ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Psychotherapy</a:t>
            </a:r>
            <a:r>
              <a:rPr kumimoji="0" lang="cs-CZ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sz="24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</a:t>
            </a:r>
            <a:endParaRPr kumimoji="0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43000" marR="0" lvl="2" indent="-254000" algn="l" defTabSz="914400" rtl="0" eaLnBrk="1" fontAlgn="auto" latinLnBrk="0" hangingPunct="1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cs-CZ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Geography</a:t>
            </a:r>
            <a:r>
              <a:rPr kumimoji="0" lang="cs-CZ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cs-CZ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Earth</a:t>
            </a:r>
            <a:r>
              <a:rPr kumimoji="0" lang="cs-CZ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&amp; </a:t>
            </a:r>
            <a:r>
              <a:rPr kumimoji="0" lang="cs-CZ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Environmental</a:t>
            </a:r>
            <a:r>
              <a:rPr kumimoji="0" lang="cs-CZ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Science </a:t>
            </a:r>
            <a:endParaRPr kumimoji="0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43000" marR="0" lvl="2" indent="-254000" algn="l" defTabSz="914400" rtl="0" eaLnBrk="1" fontAlgn="auto" latinLnBrk="0" hangingPunct="1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cs-CZ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Health</a:t>
            </a:r>
            <a:r>
              <a:rPr kumimoji="0" lang="cs-CZ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and </a:t>
            </a:r>
            <a:r>
              <a:rPr kumimoji="0" lang="cs-CZ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kumimoji="0" lang="cs-CZ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Care</a:t>
            </a:r>
            <a:endParaRPr kumimoji="0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43000" marR="0" lvl="2" indent="-254000" algn="l" defTabSz="914400" rtl="0" eaLnBrk="1" fontAlgn="auto" latinLnBrk="0" hangingPunct="1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cs-CZ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Media, </a:t>
            </a:r>
            <a:r>
              <a:rPr kumimoji="0" lang="cs-CZ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Communication</a:t>
            </a:r>
            <a:r>
              <a:rPr kumimoji="0" lang="cs-CZ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&amp; </a:t>
            </a:r>
            <a:r>
              <a:rPr kumimoji="0" lang="cs-CZ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Cultural</a:t>
            </a:r>
            <a:r>
              <a:rPr kumimoji="0" lang="cs-CZ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Studies</a:t>
            </a:r>
            <a:r>
              <a:rPr kumimoji="0" lang="cs-CZ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kumimoji="0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43000" marR="0" lvl="2" indent="-254000" algn="l" defTabSz="914400" rtl="0" eaLnBrk="1" fontAlgn="auto" latinLnBrk="0" hangingPunct="1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cs-CZ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sz="24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Politics</a:t>
            </a:r>
            <a:r>
              <a:rPr kumimoji="0" lang="cs-CZ" sz="24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and International Relations</a:t>
            </a:r>
            <a:endParaRPr kumimoji="0" sz="240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43000" marR="0" lvl="2" indent="-254000" algn="l" defTabSz="914400" rtl="0" eaLnBrk="1" fontAlgn="auto" latinLnBrk="0" hangingPunct="1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cs-CZ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Psychology</a:t>
            </a:r>
            <a:endParaRPr kumimoji="0" sz="2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43000" marR="0" lvl="2" indent="-254000" algn="l" defTabSz="914400" rtl="0" eaLnBrk="1" fontAlgn="auto" latinLnBrk="0" hangingPunct="1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cs-CZ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Sociology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671898C-97E6-4592-8058-C9C1915A5E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3447" r="1734" b="5102"/>
          <a:stretch/>
        </p:blipFill>
        <p:spPr>
          <a:xfrm>
            <a:off x="0" y="149290"/>
            <a:ext cx="9144000" cy="641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63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D28EC23-7B41-44AF-AD75-FD9A2A365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0687"/>
            <a:ext cx="9144000" cy="521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076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A30C155-6C9A-436F-A6B7-EBF991239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3041"/>
            <a:ext cx="9144000" cy="537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52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3A60DA0B-FC1A-417A-AAB6-AB5A7DAC454B}"/>
              </a:ext>
            </a:extLst>
          </p:cNvPr>
          <p:cNvSpPr txBox="1"/>
          <p:nvPr/>
        </p:nvSpPr>
        <p:spPr>
          <a:xfrm>
            <a:off x="6736702" y="1251751"/>
            <a:ext cx="2407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Práce s e-knihou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47C2E3-00A4-49B2-AC40-25407DF88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67"/>
            <a:ext cx="6054571" cy="256563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86DD5A9-1F56-48F3-8B5C-44EDA3857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1055"/>
            <a:ext cx="9144000" cy="410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149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g41b513c6b4_0_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g41b513c6b4_0_119"/>
          <p:cNvSpPr txBox="1">
            <a:spLocks noGrp="1"/>
          </p:cNvSpPr>
          <p:nvPr>
            <p:ph type="title"/>
          </p:nvPr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Gale </a:t>
            </a: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Virtual</a:t>
            </a: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Reference </a:t>
            </a: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Library</a:t>
            </a:r>
            <a:endParaRPr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9" name="Google Shape;379;g41b513c6b4_0_119"/>
          <p:cNvSpPr txBox="1"/>
          <p:nvPr/>
        </p:nvSpPr>
        <p:spPr>
          <a:xfrm>
            <a:off x="204400" y="2451075"/>
            <a:ext cx="92208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  <a:tabLst/>
              <a:defRPr/>
            </a:pP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Knihy převážně encyklopedického charakteru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  <a:tabLst/>
              <a:defRPr/>
            </a:pP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Cca 40 e-knih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41b513c6b4_0_125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5" name="Google Shape;385;g41b513c6b4_0_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0"/>
            <a:ext cx="8616678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/>
          <p:nvPr/>
        </p:nvSpPr>
        <p:spPr>
          <a:xfrm>
            <a:off x="0" y="89532"/>
            <a:ext cx="9144000" cy="2039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buSzPts val="6000"/>
            </a:pPr>
            <a:r>
              <a:rPr lang="cs-CZ" sz="6000" b="1" dirty="0">
                <a:solidFill>
                  <a:schemeClr val="bg1"/>
                </a:solidFill>
              </a:rPr>
              <a:t>Diskuse k 1. úkolu</a:t>
            </a:r>
            <a:endParaRPr sz="6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3" descr="K:\VÝUKA KNIHOVNA\obrázky\homework.jpg">
            <a:extLst>
              <a:ext uri="{FF2B5EF4-FFF2-40B4-BE49-F238E27FC236}">
                <a16:creationId xmlns:a16="http://schemas.microsoft.com/office/drawing/2014/main" id="{0338FB18-9E9A-4D24-A57A-BDE95784A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721" y="2218382"/>
            <a:ext cx="5428556" cy="410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g41b513c6b4_0_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41b513c6b4_0_132"/>
          <p:cNvSpPr txBox="1">
            <a:spLocks noGrp="1"/>
          </p:cNvSpPr>
          <p:nvPr>
            <p:ph type="title"/>
          </p:nvPr>
        </p:nvSpPr>
        <p:spPr>
          <a:xfrm>
            <a:off x="531300" y="70078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Online knihovna Bookport</a:t>
            </a:r>
            <a:endParaRPr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2" name="Google Shape;392;g41b513c6b4_0_132"/>
          <p:cNvSpPr txBox="1"/>
          <p:nvPr/>
        </p:nvSpPr>
        <p:spPr>
          <a:xfrm>
            <a:off x="213278" y="1498525"/>
            <a:ext cx="8556828" cy="3860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Knihy můžete číst na počítači, tabletu nebo mobilním telefonu </a:t>
            </a:r>
          </a:p>
          <a:p>
            <a:pPr marL="3429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České odborné knihy od nakladatelství </a:t>
            </a:r>
            <a:r>
              <a:rPr kumimoji="0" 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Grada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Portál, Jota, </a:t>
            </a:r>
            <a:r>
              <a:rPr kumimoji="0" 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Galén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Karolinum a další.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 přihlášení Vám bude stačit jen UČO a primární     heslo, není potřeba ani vzdálený přístup.</a:t>
            </a:r>
          </a:p>
          <a:p>
            <a:pPr marL="3429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4"/>
              </a:rPr>
              <a:t>Návod pro přihlášení na počítači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nebo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5"/>
              </a:rPr>
              <a:t>Návod pro instalaci aplikace do mobilního telefonu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po instalaci aplikace Bookport je možné číst i bez připojení k internetu.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g41b513c6b4_0_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41b513c6b4_0_132"/>
          <p:cNvSpPr txBox="1">
            <a:spLocks noGrp="1"/>
          </p:cNvSpPr>
          <p:nvPr>
            <p:ph type="title"/>
          </p:nvPr>
        </p:nvSpPr>
        <p:spPr>
          <a:xfrm>
            <a:off x="531300" y="70078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Demand</a:t>
            </a: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Driven</a:t>
            </a: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Acquisition</a:t>
            </a: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(DDA)</a:t>
            </a:r>
            <a:endParaRPr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2" name="Google Shape;392;g41b513c6b4_0_132"/>
          <p:cNvSpPr txBox="1"/>
          <p:nvPr/>
        </p:nvSpPr>
        <p:spPr>
          <a:xfrm>
            <a:off x="204400" y="1935126"/>
            <a:ext cx="8556828" cy="3860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kolekce knih (cca 200 000 titulů)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uživatelé si vybírají na základě vlastních požadavků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po 5 minutách mohou poslat knihovníkům  požadavek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na nákup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výhodou je téměř okamžitá dostupnost knihy (pokud je daný požadavek schválen)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Více na webu knihovny v sekci </a:t>
            </a:r>
            <a:r>
              <a:rPr kumimoji="0" lang="cs-CZ" sz="28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E-kniha na počkání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48913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2FD163D-0126-4242-8570-744737F0F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0122"/>
            <a:ext cx="9144000" cy="423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94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172A11-AC07-44D4-B196-A6EF7369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330" y="9331"/>
            <a:ext cx="7886700" cy="638051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00DC"/>
                </a:solidFill>
                <a:latin typeface="Arial"/>
                <a:cs typeface="Arial"/>
                <a:sym typeface="Arial"/>
              </a:rPr>
              <a:t>Zkušební</a:t>
            </a:r>
            <a:r>
              <a:rPr lang="cs-CZ" sz="3200" dirty="0"/>
              <a:t> </a:t>
            </a:r>
            <a:r>
              <a:rPr lang="cs-CZ" sz="3200" b="1" dirty="0">
                <a:solidFill>
                  <a:srgbClr val="0000DC"/>
                </a:solidFill>
                <a:latin typeface="Arial"/>
                <a:cs typeface="Arial"/>
              </a:rPr>
              <a:t>přístupy do databází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8D3F135-656B-409D-ACC5-7B77AA0DA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04754"/>
            <a:ext cx="8985360" cy="6232125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q"/>
            </a:pPr>
            <a:r>
              <a:rPr lang="en-US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CEEAS (Central and Eastern European Academic Source) - </a:t>
            </a:r>
            <a:r>
              <a:rPr lang="en-US" sz="20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přístup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do 31. 5.</a:t>
            </a:r>
          </a:p>
          <a:p>
            <a:pPr marL="114300" indent="0">
              <a:buNone/>
            </a:pP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Kolekce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obsahuje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více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než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400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plnotextových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publikací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ze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zemí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střední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východní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Evropy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Zastoupeny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jsou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mezinárodní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vztahy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politologie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další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společenskovědní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obory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114300" indent="0">
              <a:buNone/>
            </a:pPr>
            <a:endParaRPr lang="en-US" sz="2000" b="0" i="0" dirty="0">
              <a:solidFill>
                <a:srgbClr val="6C6C6C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en-US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Routledge Encyclopedia of Philosophy - do 30. 4. 2021</a:t>
            </a:r>
          </a:p>
          <a:p>
            <a:pPr marL="114300" indent="0" algn="l">
              <a:buNone/>
            </a:pP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příležitosti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20.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výročí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vzniku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online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verze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Routledge Encyclopedia of Philosophy od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vyd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Routledge/Taylor and Francis je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dočasně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zpřístupněna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zdarma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bez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nutnosti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registrace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její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velká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část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cca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2000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článků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marL="114300" indent="0" algn="l">
              <a:buNone/>
            </a:pPr>
            <a:endParaRPr lang="en-US" sz="2000" b="0" i="0" dirty="0">
              <a:solidFill>
                <a:srgbClr val="6C6C6C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en-US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Project Syndicate - do 22. 3. 2022</a:t>
            </a:r>
          </a:p>
          <a:p>
            <a:pPr marL="114300" indent="0" algn="l">
              <a:buNone/>
            </a:pP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Project Syndicate je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nezisková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mezinárodní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zpravodajská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organizace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která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produkuje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dodává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originální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vysoce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kvalitní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komentáře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názory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globálnímu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publiku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Obsahuje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exkluzivní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příspěvky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předních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politických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lídrů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vědců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podnikatelů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občanských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aktivistů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z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více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než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100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zemí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11430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1245612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01755-C2E9-4030-A161-710BD12B5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  <a:sym typeface="Arial"/>
              </a:rPr>
              <a:t>Tip na e-knihu </a:t>
            </a: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  <a:sym typeface="Wingdings" panose="05000000000000000000" pitchFamily="2" charset="2"/>
              </a:rPr>
              <a:t></a:t>
            </a:r>
            <a:endParaRPr lang="cs-CZ" sz="3600" b="1" dirty="0">
              <a:solidFill>
                <a:srgbClr val="0000DC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4CE4232-A720-4B02-BD40-28D6EB3D2C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Sage</a:t>
            </a:r>
            <a:r>
              <a:rPr lang="cs-CZ" b="1" dirty="0"/>
              <a:t> </a:t>
            </a:r>
            <a:r>
              <a:rPr lang="cs-CZ" b="1" dirty="0" err="1"/>
              <a:t>Encyclopedia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Qualitative</a:t>
            </a:r>
            <a:r>
              <a:rPr lang="cs-CZ" b="1" dirty="0"/>
              <a:t> </a:t>
            </a:r>
            <a:r>
              <a:rPr lang="cs-CZ" b="1" dirty="0" err="1"/>
              <a:t>Research</a:t>
            </a:r>
            <a:r>
              <a:rPr lang="cs-CZ" b="1" dirty="0"/>
              <a:t> </a:t>
            </a:r>
            <a:r>
              <a:rPr lang="cs-CZ" b="1" dirty="0" err="1"/>
              <a:t>Methods</a:t>
            </a:r>
            <a:endParaRPr lang="cs-CZ" b="1" dirty="0"/>
          </a:p>
          <a:p>
            <a:endParaRPr lang="cs-CZ" dirty="0"/>
          </a:p>
          <a:p>
            <a:r>
              <a:rPr lang="cs-CZ" sz="2000" dirty="0">
                <a:hlinkClick r:id="rId2"/>
              </a:rPr>
              <a:t>https://sk.sagepub.com/reference/research</a:t>
            </a:r>
            <a:endParaRPr lang="cs-CZ" sz="2000" dirty="0"/>
          </a:p>
          <a:p>
            <a:endParaRPr lang="cs-CZ" sz="1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CF148F8-0067-4091-9FC3-A05155260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976" y="3615909"/>
            <a:ext cx="1846991" cy="238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047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60a5cf5ecd_0_112"/>
          <p:cNvSpPr txBox="1">
            <a:spLocks noGrp="1"/>
          </p:cNvSpPr>
          <p:nvPr>
            <p:ph type="title"/>
          </p:nvPr>
        </p:nvSpPr>
        <p:spPr>
          <a:xfrm>
            <a:off x="628650" y="789371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60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Zadání úkolů</a:t>
            </a:r>
            <a:endParaRPr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2" name="Google Shape;372;g60a5cf5ecd_0_112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g60a5cf5ecd_0_112"/>
          <p:cNvSpPr txBox="1"/>
          <p:nvPr/>
        </p:nvSpPr>
        <p:spPr>
          <a:xfrm>
            <a:off x="480150" y="1887983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2A59B3C-6BE3-4B9C-9894-F59E62BBD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307" y="921600"/>
            <a:ext cx="3776693" cy="5223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6C8EB07-C69A-492A-9F8E-4BB3262D6F1E}"/>
              </a:ext>
            </a:extLst>
          </p:cNvPr>
          <p:cNvSpPr txBox="1"/>
          <p:nvPr/>
        </p:nvSpPr>
        <p:spPr>
          <a:xfrm>
            <a:off x="5281127" y="6519446"/>
            <a:ext cx="3753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Zdroj: https://mansukhmann.wordpress.com/2012/12/15/got-homework/keep-calm-and-do-your-homework/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45CEA58-810E-4A74-B171-A2E5BA203550}"/>
              </a:ext>
            </a:extLst>
          </p:cNvPr>
          <p:cNvSpPr txBox="1"/>
          <p:nvPr/>
        </p:nvSpPr>
        <p:spPr>
          <a:xfrm>
            <a:off x="-195309" y="2248132"/>
            <a:ext cx="4625265" cy="2029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8713" lvl="1" indent="-4191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lang="cs-CZ" sz="30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Dílčí praktický úkol</a:t>
            </a:r>
          </a:p>
          <a:p>
            <a:pPr marL="1128713" lvl="1" indent="-4191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v"/>
              <a:tabLst>
                <a:tab pos="442913" algn="l"/>
              </a:tabLst>
              <a:defRPr/>
            </a:pPr>
            <a:endParaRPr lang="cs-CZ" sz="30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3" lvl="1" indent="-4191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lang="cs-CZ" sz="30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Závěrečná rešerše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7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5"/>
          <p:cNvSpPr txBox="1"/>
          <p:nvPr/>
        </p:nvSpPr>
        <p:spPr>
          <a:xfrm>
            <a:off x="2011988" y="2626700"/>
            <a:ext cx="5120400" cy="29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7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Shrnutí</a:t>
            </a:r>
            <a:endParaRPr kumimoji="0" sz="7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473109" y="825623"/>
            <a:ext cx="8065214" cy="6698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  <a:tabLst/>
              <a:defRPr/>
            </a:pPr>
            <a:r>
              <a:rPr kumimoji="0" 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E-knihy I.</a:t>
            </a:r>
          </a:p>
          <a:p>
            <a:pPr marL="3810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810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2912" marR="0" lvl="0" indent="-404812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Char char="❑"/>
              <a:tabLst/>
              <a:defRPr/>
            </a:pP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EBSCO </a:t>
            </a:r>
            <a:r>
              <a:rPr kumimoji="0" 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eBook</a:t>
            </a: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Academic</a:t>
            </a: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Collection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128712" marR="0" lvl="1" indent="-39370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Char char="❖"/>
              <a:tabLst/>
              <a:defRPr/>
            </a:pP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Multioborová databáze, více jak 180.000 e-knih</a:t>
            </a: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2912" marR="0" lvl="0" indent="-404812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Char char="❑"/>
              <a:tabLst/>
              <a:defRPr/>
            </a:pPr>
            <a:r>
              <a:rPr kumimoji="0" 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Sage</a:t>
            </a: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Knowledge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128712" marR="0" lvl="1" indent="-39370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Char char="❖"/>
              <a:tabLst/>
              <a:defRPr/>
            </a:pP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Více než 1700 e-knih od vydavatele </a:t>
            </a:r>
            <a:r>
              <a:rPr kumimoji="0" lang="cs-CZ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Sage</a:t>
            </a: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cs-CZ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Publications</a:t>
            </a:r>
            <a:endParaRPr kumimoji="0" lang="cs-CZ" sz="22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2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2912" marR="0" lvl="0" indent="-442912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Char char="❑"/>
              <a:tabLst/>
              <a:defRPr/>
            </a:pP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Gale </a:t>
            </a:r>
            <a:r>
              <a:rPr kumimoji="0" 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Virtual</a:t>
            </a: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Reference </a:t>
            </a:r>
            <a:r>
              <a:rPr kumimoji="0" 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Library</a:t>
            </a:r>
            <a:endParaRPr kumimoji="0" lang="cs-CZ" sz="2200" b="1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128712" marR="0" lvl="1" indent="-41910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Char char="❖"/>
              <a:tabLst/>
              <a:defRPr/>
            </a:pP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Multioborová databáze, cca 40 e-knih</a:t>
            </a:r>
          </a:p>
          <a:p>
            <a:pPr marL="1128712" marR="0" lvl="1" indent="-41910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Char char="❖"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128712" marR="0" lvl="1" indent="-41910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Char char="❖"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202042" y="923277"/>
            <a:ext cx="8773282" cy="6698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  <a:tabLst/>
              <a:defRPr/>
            </a:pPr>
            <a:r>
              <a:rPr kumimoji="0" 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E-knihy II.</a:t>
            </a:r>
          </a:p>
          <a:p>
            <a:pPr marL="3810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2912" marR="0" lvl="0" indent="-442912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ct val="100000"/>
              <a:buFont typeface="Arial"/>
              <a:buChar char="❑"/>
              <a:tabLst/>
              <a:defRPr/>
            </a:pP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Bookport</a:t>
            </a:r>
            <a:endParaRPr kumimoji="0" lang="cs-CZ" sz="22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128712" marR="0" lvl="1" indent="-41910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Char char="❖"/>
              <a:tabLst/>
              <a:defRPr/>
            </a:pP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Online knihovna e-knih v češtině nakl. </a:t>
            </a:r>
            <a:r>
              <a:rPr kumimoji="0" lang="cs-CZ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Grada</a:t>
            </a: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Portál, Jota a další</a:t>
            </a:r>
          </a:p>
          <a:p>
            <a:pPr marL="709612" marR="0" lvl="1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None/>
              <a:tabLst/>
              <a:defRPr/>
            </a:pPr>
            <a:endParaRPr kumimoji="0" lang="cs-CZ" sz="2200" b="1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2912" marR="0" lvl="0" indent="-404812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ct val="100000"/>
              <a:buFont typeface="Arial"/>
              <a:buChar char="❑"/>
              <a:tabLst/>
              <a:defRPr/>
            </a:pP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DDA - E-kniha na počkání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128712" marR="0" lvl="1" indent="-41910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Char char="❖"/>
              <a:tabLst/>
              <a:defRPr/>
            </a:pP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 </a:t>
            </a:r>
            <a:r>
              <a:rPr kumimoji="0" lang="pt-BR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platformě Proquest Ebook Central</a:t>
            </a: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přes 500 000 titulů</a:t>
            </a:r>
          </a:p>
          <a:p>
            <a:pPr marL="709612" marR="0" lvl="1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128712" marR="0" lvl="1" indent="-41910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Char char="❖"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62726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60a5cf5ecd_0_207"/>
          <p:cNvSpPr txBox="1">
            <a:spLocks noGrp="1"/>
          </p:cNvSpPr>
          <p:nvPr>
            <p:ph type="title"/>
          </p:nvPr>
        </p:nvSpPr>
        <p:spPr>
          <a:xfrm>
            <a:off x="480150" y="247809"/>
            <a:ext cx="82626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Literatura</a:t>
            </a:r>
            <a:endParaRPr sz="3600" dirty="0"/>
          </a:p>
        </p:txBody>
      </p:sp>
      <p:sp>
        <p:nvSpPr>
          <p:cNvPr id="511" name="Google Shape;511;g60a5cf5ecd_0_207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g60a5cf5ecd_0_207"/>
          <p:cNvSpPr txBox="1"/>
          <p:nvPr/>
        </p:nvSpPr>
        <p:spPr>
          <a:xfrm>
            <a:off x="480150" y="1166829"/>
            <a:ext cx="82626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2912" indent="-442912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Steinerová, J. </a:t>
            </a:r>
            <a:r>
              <a:rPr lang="en-US" sz="2000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&amp;</a:t>
            </a:r>
            <a:r>
              <a:rPr lang="cs-CZ" sz="2000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cs-CZ" sz="2000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Ilavská</a:t>
            </a:r>
            <a:r>
              <a:rPr lang="cs-CZ" sz="2000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, J. (2010). </a:t>
            </a:r>
            <a:r>
              <a:rPr lang="cs-CZ" sz="2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Informačné</a:t>
            </a:r>
            <a:r>
              <a:rPr lang="cs-CZ" sz="2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cs-CZ" sz="2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stratégie</a:t>
            </a:r>
            <a:r>
              <a:rPr lang="cs-CZ" sz="2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v </a:t>
            </a:r>
            <a:r>
              <a:rPr lang="cs-CZ" sz="2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elektronickom</a:t>
            </a:r>
            <a:r>
              <a:rPr lang="cs-CZ" sz="2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cs-CZ" sz="2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prostredí</a:t>
            </a:r>
            <a:r>
              <a:rPr lang="cs-CZ" sz="2000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. Bratislava: Univerzita Komenského v Bratislavě, 190 s. </a:t>
            </a:r>
          </a:p>
          <a:p>
            <a:pPr marL="442912" indent="-442912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2000" dirty="0">
                <a:ea typeface="Verdana" panose="020B0604030504040204" pitchFamily="34" charset="0"/>
                <a:cs typeface="Verdana" panose="020B0604030504040204" pitchFamily="34" charset="0"/>
              </a:rPr>
              <a:t>Hirschův index (h-index). (2015). </a:t>
            </a:r>
            <a:r>
              <a:rPr lang="cs-CZ" sz="2000" i="1" dirty="0">
                <a:ea typeface="Verdana" panose="020B0604030504040204" pitchFamily="34" charset="0"/>
                <a:cs typeface="Verdana" panose="020B0604030504040204" pitchFamily="34" charset="0"/>
              </a:rPr>
              <a:t>Ústav vědeckých informací 1.LF UK a VFN</a:t>
            </a:r>
            <a:r>
              <a:rPr lang="cs-CZ" sz="2000" dirty="0">
                <a:ea typeface="Verdana" panose="020B0604030504040204" pitchFamily="34" charset="0"/>
                <a:cs typeface="Verdana" panose="020B0604030504040204" pitchFamily="34" charset="0"/>
              </a:rPr>
              <a:t>. Dostupné z: </a:t>
            </a:r>
            <a:r>
              <a:rPr lang="cs-CZ" sz="2000" dirty="0"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http://uvi.lf1.cuni.cz/hirschuv-index-h-index</a:t>
            </a:r>
            <a:endParaRPr lang="cs-CZ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42912" indent="-442912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chemeClr val="dk1"/>
                </a:solidFill>
                <a:ea typeface="Verdana"/>
              </a:rPr>
              <a:t>Informace z portálu ezdroje.muni.cz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5ffc877e4a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5ffc877e4a_0_30"/>
          <p:cNvSpPr txBox="1"/>
          <p:nvPr/>
        </p:nvSpPr>
        <p:spPr>
          <a:xfrm>
            <a:off x="998920" y="961334"/>
            <a:ext cx="7288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90000"/>
              </a:lnSpc>
              <a:buSzPts val="6000"/>
            </a:pPr>
            <a:endParaRPr lang="cs-CZ" sz="6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F7D0BA2-A1EB-48F6-94D5-F869B56BD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7924" y="3789701"/>
            <a:ext cx="4248150" cy="153352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57D4DC8-2DC4-4EDF-BB72-8A6E63CBE9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4561" y="1261093"/>
            <a:ext cx="4714875" cy="74295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3A232263-9A52-4FCC-B086-043AC8F3CD86}"/>
              </a:ext>
            </a:extLst>
          </p:cNvPr>
          <p:cNvSpPr txBox="1"/>
          <p:nvPr/>
        </p:nvSpPr>
        <p:spPr>
          <a:xfrm>
            <a:off x="4103795" y="2572962"/>
            <a:ext cx="26721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500" dirty="0">
                <a:solidFill>
                  <a:schemeClr val="bg1"/>
                </a:solidFill>
              </a:rPr>
              <a:t>vs.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g613c9f9505_0_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g613c9f9505_0_120"/>
          <p:cNvSpPr txBox="1">
            <a:spLocks noGrp="1"/>
          </p:cNvSpPr>
          <p:nvPr>
            <p:ph type="title"/>
          </p:nvPr>
        </p:nvSpPr>
        <p:spPr>
          <a:xfrm>
            <a:off x="798991" y="1407584"/>
            <a:ext cx="7874493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60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Děkuji vám za pozornost</a:t>
            </a:r>
            <a:endParaRPr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7" name="Google Shape;527;g613c9f9505_0_120"/>
          <p:cNvSpPr txBox="1"/>
          <p:nvPr/>
        </p:nvSpPr>
        <p:spPr>
          <a:xfrm>
            <a:off x="131550" y="235759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Dana Mazancová</a:t>
            </a: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sym typeface="Calibri"/>
              </a:rPr>
              <a:t>mazancov@fss.muni.cz</a:t>
            </a:r>
            <a:endParaRPr sz="4000" b="1" dirty="0">
              <a:solidFill>
                <a:srgbClr val="0000DC"/>
              </a:solidFill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616239" y="307910"/>
            <a:ext cx="806521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Producenti databází</a:t>
            </a:r>
          </a:p>
          <a:p>
            <a:pPr marL="3810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Web </a:t>
            </a:r>
            <a:r>
              <a:rPr kumimoji="0" lang="cs-CZ" alt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of</a:t>
            </a:r>
            <a:r>
              <a:rPr kumimoji="0" lang="cs-CZ" alt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Science </a:t>
            </a:r>
            <a:r>
              <a:rPr kumimoji="0" lang="cs-CZ" altLang="cs-CZ" sz="2800" b="0" i="1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→ ISI → Thomson Reuters → </a:t>
            </a:r>
            <a:r>
              <a:rPr kumimoji="0" lang="cs-CZ" altLang="cs-CZ" sz="2800" b="0" i="1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Clarivate</a:t>
            </a:r>
            <a:r>
              <a:rPr kumimoji="0" lang="cs-CZ" altLang="cs-CZ" sz="2800" b="0" i="1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800" b="0" i="1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Analytics</a:t>
            </a:r>
            <a:endParaRPr kumimoji="0" lang="cs-CZ" altLang="cs-CZ" sz="2800" b="0" i="1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>
                <a:tab pos="442913" algn="l"/>
              </a:tabLst>
              <a:defRPr/>
            </a:pPr>
            <a:endParaRPr kumimoji="0" lang="cs-CZ" altLang="cs-CZ" sz="2800" b="1" i="1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Scopus</a:t>
            </a:r>
            <a:r>
              <a:rPr kumimoji="0" lang="cs-CZ" alt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→ </a:t>
            </a:r>
            <a:r>
              <a:rPr kumimoji="0" lang="cs-CZ" altLang="cs-CZ" sz="2800" b="0" i="1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Elsevier</a:t>
            </a:r>
            <a:endParaRPr kumimoji="0" lang="cs-CZ" altLang="cs-CZ" sz="2800" b="0" i="1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709612" marR="0" lvl="1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128712" marR="0" lvl="1" indent="-41910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Char char="❖"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6556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382974" y="0"/>
            <a:ext cx="806521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Web </a:t>
            </a:r>
            <a:r>
              <a:rPr kumimoji="0" lang="cs-CZ" altLang="cs-CZ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of</a:t>
            </a: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Science (</a:t>
            </a:r>
            <a:r>
              <a:rPr kumimoji="0" lang="cs-CZ" altLang="cs-CZ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WoS</a:t>
            </a: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)</a:t>
            </a:r>
          </a:p>
          <a:p>
            <a:pPr marL="3810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2913" marR="0" lvl="0" indent="-442913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Citační a abstraktová </a:t>
            </a:r>
            <a:r>
              <a:rPr kumimoji="0" lang="cs-CZ" altLang="cs-CZ" sz="26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db</a:t>
            </a:r>
            <a:r>
              <a:rPr kumimoji="0" lang="cs-CZ" alt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, producent </a:t>
            </a:r>
            <a:r>
              <a:rPr kumimoji="0" lang="cs-CZ" altLang="cs-CZ" sz="26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Clarivate</a:t>
            </a:r>
            <a:r>
              <a:rPr kumimoji="0" lang="cs-CZ" alt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6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Analytics</a:t>
            </a:r>
            <a:r>
              <a:rPr kumimoji="0" lang="cs-CZ" alt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(dříve Thomson Reuters, předtím ISI) </a:t>
            </a:r>
          </a:p>
          <a:p>
            <a:pPr marL="442913" marR="0" lvl="0" indent="-442913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76+ miliónu záznamů, více jak 1 miliarda citovaných referencí</a:t>
            </a:r>
          </a:p>
          <a:p>
            <a:pPr marL="442913" marR="0" lvl="0" indent="-442913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Pravidelně aktualizované bibliografické údaje o článcích z více jak </a:t>
            </a:r>
            <a:r>
              <a:rPr kumimoji="0" lang="cs-CZ" altLang="cs-CZ" sz="26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21.000 předních světových odborných časopisů</a:t>
            </a:r>
            <a:r>
              <a:rPr kumimoji="0" lang="cs-CZ" alt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ze všech oblastí vědy</a:t>
            </a:r>
          </a:p>
          <a:p>
            <a:pPr marL="442913" marR="0" lvl="0" indent="-442913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26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Restrospektiva</a:t>
            </a:r>
            <a:r>
              <a:rPr kumimoji="0" lang="cs-CZ" alt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více jak 60 let (u některých rejstříků jsou k dispozici data od r. 1945)</a:t>
            </a:r>
          </a:p>
          <a:p>
            <a:pPr marL="442912" marR="0" lvl="0" indent="-404812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Char char="❑"/>
              <a:tabLst/>
              <a:defRPr/>
            </a:pP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09612" marR="0" lvl="1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128712" marR="0" lvl="1" indent="-41910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Char char="❖"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52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336320" y="0"/>
            <a:ext cx="806521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WoS</a:t>
            </a:r>
            <a:endParaRPr kumimoji="0" lang="cs-CZ" altLang="cs-CZ" sz="3600" b="1" i="0" u="none" strike="noStrike" kern="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3810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Citační </a:t>
            </a: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rejstříky:</a:t>
            </a:r>
          </a:p>
          <a:p>
            <a:pPr marL="1128713" marR="0" lvl="1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Science </a:t>
            </a:r>
            <a:r>
              <a:rPr kumimoji="0" lang="cs-CZ" altLang="cs-CZ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Citation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Index </a:t>
            </a:r>
            <a:r>
              <a:rPr kumimoji="0" lang="cs-CZ" altLang="cs-CZ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Expanded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- 1945 - současnost</a:t>
            </a:r>
          </a:p>
          <a:p>
            <a:pPr marL="1128713" marR="0" lvl="1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Sciences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Citation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Index 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- 1977 -současnost </a:t>
            </a:r>
          </a:p>
          <a:p>
            <a:pPr marL="1128713" marR="0" lvl="1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Arts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&amp; </a:t>
            </a:r>
            <a:r>
              <a:rPr kumimoji="0" lang="cs-CZ" altLang="cs-CZ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Humanities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Citation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Index - 1977- současnost</a:t>
            </a:r>
          </a:p>
          <a:p>
            <a:pPr marL="1128713" marR="0" lvl="1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Conference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Proceedings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Citation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Index - Science - 1990 - současnost</a:t>
            </a:r>
          </a:p>
          <a:p>
            <a:pPr marL="1128713" marR="0" lvl="1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Conference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Proceedings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Citation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Index- </a:t>
            </a:r>
            <a:r>
              <a:rPr kumimoji="0" lang="cs-CZ" alt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Science &amp; </a:t>
            </a:r>
            <a:r>
              <a:rPr kumimoji="0" lang="cs-CZ" alt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Humanities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- 1990 - současnost</a:t>
            </a:r>
          </a:p>
          <a:p>
            <a:pPr marL="1128713" marR="0" lvl="1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Emerging</a:t>
            </a: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Sources</a:t>
            </a: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Citation</a:t>
            </a: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Index (ESCI) </a:t>
            </a: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- 2015 – současnost</a:t>
            </a:r>
          </a:p>
          <a:p>
            <a:pPr marL="1128713" marR="0" lvl="1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en-US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Book Citation Index– Science (BKCI-S) 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 </a:t>
            </a:r>
            <a:r>
              <a:rPr kumimoji="0" lang="en-US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2008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současnost</a:t>
            </a:r>
            <a:endParaRPr kumimoji="0" lang="en-US" altLang="cs-CZ" sz="22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28713" marR="0" lvl="1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en-US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Book Citation Index– Social Sciences &amp; Humanities (BKCI-SSH) 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 </a:t>
            </a:r>
            <a:r>
              <a:rPr kumimoji="0" lang="en-US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2008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současnost</a:t>
            </a:r>
          </a:p>
          <a:p>
            <a:pPr marL="442912" marR="0" lvl="0" indent="-404812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Char char="❑"/>
              <a:tabLst/>
              <a:defRPr/>
            </a:pP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3009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382974" y="0"/>
            <a:ext cx="806521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Journal</a:t>
            </a: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cs-CZ" altLang="cs-CZ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Citation</a:t>
            </a: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cs-CZ" altLang="cs-CZ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Reports</a:t>
            </a: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(JCR)</a:t>
            </a:r>
          </a:p>
          <a:p>
            <a:pPr marL="3810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2912" marR="0" lvl="0" indent="-404812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Char char="❑"/>
              <a:tabLst/>
              <a:defRPr/>
            </a:pPr>
            <a:r>
              <a:rPr kumimoji="0" lang="cs-CZ" alt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Součást </a:t>
            </a:r>
            <a:r>
              <a:rPr kumimoji="0" lang="cs-CZ" alt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WoS</a:t>
            </a:r>
            <a:endParaRPr kumimoji="0" lang="cs-CZ" altLang="cs-CZ" sz="28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Měření kvality excerpovaných časopisů pomocí tzv. </a:t>
            </a:r>
            <a:r>
              <a:rPr kumimoji="0" lang="cs-CZ" alt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impact</a:t>
            </a:r>
            <a:r>
              <a:rPr kumimoji="0" lang="cs-CZ" alt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faktoru</a:t>
            </a: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2800" b="0" i="1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Impact</a:t>
            </a:r>
            <a:r>
              <a:rPr kumimoji="0" lang="cs-CZ" altLang="cs-CZ" sz="2800" b="0" i="1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faktor </a:t>
            </a:r>
            <a:r>
              <a:rPr kumimoji="0" lang="en-US" alt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=</a:t>
            </a:r>
            <a:r>
              <a:rPr kumimoji="0" lang="cs-CZ" alt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míra frekvence citací průměrného článku daného časopisu za dané časové období </a:t>
            </a: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IF lze využít jako základ pro odhad prestiže odborných časopisů </a:t>
            </a:r>
          </a:p>
          <a:p>
            <a:pPr marL="442912" marR="0" lvl="0" indent="-404812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Char char="❑"/>
              <a:tabLst/>
              <a:defRPr/>
            </a:pP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09612" marR="0" lvl="1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128712" marR="0" lvl="1" indent="-41910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Char char="❖"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9691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1492</Words>
  <Application>Microsoft Office PowerPoint</Application>
  <PresentationFormat>Předvádění na obrazovce (4:3)</PresentationFormat>
  <Paragraphs>279</Paragraphs>
  <Slides>50</Slides>
  <Notes>41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7" baseType="lpstr">
      <vt:lpstr>Arial</vt:lpstr>
      <vt:lpstr>Calibri</vt:lpstr>
      <vt:lpstr>Noto Sans Symbols</vt:lpstr>
      <vt:lpstr>Tahoma</vt:lpstr>
      <vt:lpstr>Verdana</vt:lpstr>
      <vt:lpstr>Wingdings</vt:lpstr>
      <vt:lpstr>Motiv Office</vt:lpstr>
      <vt:lpstr>Základy práce s informačními zdroji pro bc. studenty  PSYb2780</vt:lpstr>
      <vt:lpstr>Osnova kurzu</vt:lpstr>
      <vt:lpstr>Na co se dnes zaměříme?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EBSCO eBook Academic Colection</vt:lpstr>
      <vt:lpstr>Prezentace aplikace PowerPoint</vt:lpstr>
      <vt:lpstr>Prezentace aplikace PowerPoint</vt:lpstr>
      <vt:lpstr>EBSCO Ebook Academic Collection –zobrazení konkrétního titulu</vt:lpstr>
      <vt:lpstr>Výpůjčka e-knih - Adobe Digital Editions</vt:lpstr>
      <vt:lpstr>Adobe Digital Editions</vt:lpstr>
      <vt:lpstr>Adobe Digital Editions - otevřená kniha</vt:lpstr>
      <vt:lpstr>Sage Knowledge</vt:lpstr>
      <vt:lpstr>Prezentace aplikace PowerPoint</vt:lpstr>
      <vt:lpstr>Prezentace aplikace PowerPoint</vt:lpstr>
      <vt:lpstr>Prezentace aplikace PowerPoint</vt:lpstr>
      <vt:lpstr>Prezentace aplikace PowerPoint</vt:lpstr>
      <vt:lpstr>Gale Virtual Reference Library</vt:lpstr>
      <vt:lpstr>Prezentace aplikace PowerPoint</vt:lpstr>
      <vt:lpstr>Online knihovna Bookport</vt:lpstr>
      <vt:lpstr>Demand Driven Acquisition (DDA)</vt:lpstr>
      <vt:lpstr>Prezentace aplikace PowerPoint</vt:lpstr>
      <vt:lpstr>Zkušební přístupy do databází</vt:lpstr>
      <vt:lpstr>Tip na e-knihu </vt:lpstr>
      <vt:lpstr>Zadání úkolů</vt:lpstr>
      <vt:lpstr>Prezentace aplikace PowerPoint</vt:lpstr>
      <vt:lpstr>Prezentace aplikace PowerPoint</vt:lpstr>
      <vt:lpstr>Prezentace aplikace PowerPoint</vt:lpstr>
      <vt:lpstr>Literatura</vt:lpstr>
      <vt:lpstr>Děkuji vám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práce s informačními zdroji pro bc. studenty MVZ221</dc:title>
  <dc:creator>Aneta Pilátová</dc:creator>
  <cp:lastModifiedBy>Dana Mazancová</cp:lastModifiedBy>
  <cp:revision>81</cp:revision>
  <cp:lastPrinted>2021-04-15T05:33:30Z</cp:lastPrinted>
  <dcterms:created xsi:type="dcterms:W3CDTF">2019-07-22T10:37:01Z</dcterms:created>
  <dcterms:modified xsi:type="dcterms:W3CDTF">2021-04-15T13:00:21Z</dcterms:modified>
</cp:coreProperties>
</file>