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6" r:id="rId2"/>
    <p:sldId id="259" r:id="rId3"/>
    <p:sldId id="260" r:id="rId4"/>
    <p:sldId id="262" r:id="rId5"/>
    <p:sldId id="263" r:id="rId6"/>
    <p:sldId id="264" r:id="rId7"/>
    <p:sldId id="265" r:id="rId8"/>
    <p:sldId id="266" r:id="rId9"/>
    <p:sldId id="277" r:id="rId10"/>
    <p:sldId id="261" r:id="rId11"/>
    <p:sldId id="267" r:id="rId12"/>
    <p:sldId id="269" r:id="rId13"/>
    <p:sldId id="271" r:id="rId14"/>
    <p:sldId id="270" r:id="rId15"/>
    <p:sldId id="272" r:id="rId16"/>
    <p:sldId id="285" r:id="rId17"/>
    <p:sldId id="273" r:id="rId18"/>
    <p:sldId id="274" r:id="rId19"/>
    <p:sldId id="275" r:id="rId20"/>
    <p:sldId id="268" r:id="rId21"/>
    <p:sldId id="276"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2564" autoAdjust="0"/>
  </p:normalViewPr>
  <p:slideViewPr>
    <p:cSldViewPr snapToGrid="0">
      <p:cViewPr varScale="1">
        <p:scale>
          <a:sx n="51" d="100"/>
          <a:sy n="51" d="100"/>
        </p:scale>
        <p:origin x="19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CD046-43FD-4B09-A618-FA6E49B1AE0D}" type="datetimeFigureOut">
              <a:rPr lang="en-GB" smtClean="0"/>
              <a:t>04/05/2021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4238F-94C5-4C74-BE81-5F0009E70168}" type="slidenum">
              <a:rPr lang="en-GB" smtClean="0"/>
              <a:t>‹#›</a:t>
            </a:fld>
            <a:endParaRPr lang="en-GB"/>
          </a:p>
        </p:txBody>
      </p:sp>
    </p:spTree>
    <p:extLst>
      <p:ext uri="{BB962C8B-B14F-4D97-AF65-F5344CB8AC3E}">
        <p14:creationId xmlns:p14="http://schemas.microsoft.com/office/powerpoint/2010/main" val="181924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point especially a problem for younger infants</a:t>
            </a:r>
          </a:p>
          <a:p>
            <a:r>
              <a:rPr lang="en-GB" dirty="0"/>
              <a:t>Can present novel stimulus alone, or alongside old stimulus (presenting alone removes need for novelty preference)</a:t>
            </a:r>
          </a:p>
        </p:txBody>
      </p:sp>
      <p:sp>
        <p:nvSpPr>
          <p:cNvPr id="4" name="Slide Number Placeholder 3"/>
          <p:cNvSpPr>
            <a:spLocks noGrp="1"/>
          </p:cNvSpPr>
          <p:nvPr>
            <p:ph type="sldNum" sz="quarter" idx="5"/>
          </p:nvPr>
        </p:nvSpPr>
        <p:spPr/>
        <p:txBody>
          <a:bodyPr/>
          <a:lstStyle/>
          <a:p>
            <a:fld id="{6CF4238F-94C5-4C74-BE81-5F0009E70168}" type="slidenum">
              <a:rPr lang="en-GB" smtClean="0"/>
              <a:t>17</a:t>
            </a:fld>
            <a:endParaRPr lang="en-GB"/>
          </a:p>
        </p:txBody>
      </p:sp>
    </p:spTree>
    <p:extLst>
      <p:ext uri="{BB962C8B-B14F-4D97-AF65-F5344CB8AC3E}">
        <p14:creationId xmlns:p14="http://schemas.microsoft.com/office/powerpoint/2010/main" val="144355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point especially a problem for younger infants</a:t>
            </a:r>
          </a:p>
          <a:p>
            <a:r>
              <a:rPr lang="en-GB" dirty="0"/>
              <a:t>Can present novel stimulus alone, or alongside old stimulus (presenting alone removes need for novelty preference)</a:t>
            </a:r>
          </a:p>
        </p:txBody>
      </p:sp>
      <p:sp>
        <p:nvSpPr>
          <p:cNvPr id="4" name="Slide Number Placeholder 3"/>
          <p:cNvSpPr>
            <a:spLocks noGrp="1"/>
          </p:cNvSpPr>
          <p:nvPr>
            <p:ph type="sldNum" sz="quarter" idx="5"/>
          </p:nvPr>
        </p:nvSpPr>
        <p:spPr/>
        <p:txBody>
          <a:bodyPr/>
          <a:lstStyle/>
          <a:p>
            <a:fld id="{6CF4238F-94C5-4C74-BE81-5F0009E70168}" type="slidenum">
              <a:rPr lang="en-GB" smtClean="0"/>
              <a:t>18</a:t>
            </a:fld>
            <a:endParaRPr lang="en-GB"/>
          </a:p>
        </p:txBody>
      </p:sp>
    </p:spTree>
    <p:extLst>
      <p:ext uri="{BB962C8B-B14F-4D97-AF65-F5344CB8AC3E}">
        <p14:creationId xmlns:p14="http://schemas.microsoft.com/office/powerpoint/2010/main" val="137204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shows cap</a:t>
            </a:r>
          </a:p>
        </p:txBody>
      </p:sp>
      <p:sp>
        <p:nvSpPr>
          <p:cNvPr id="4" name="Slide Number Placeholder 3"/>
          <p:cNvSpPr>
            <a:spLocks noGrp="1"/>
          </p:cNvSpPr>
          <p:nvPr>
            <p:ph type="sldNum" sz="quarter" idx="5"/>
          </p:nvPr>
        </p:nvSpPr>
        <p:spPr/>
        <p:txBody>
          <a:bodyPr/>
          <a:lstStyle/>
          <a:p>
            <a:fld id="{6CF4238F-94C5-4C74-BE81-5F0009E70168}" type="slidenum">
              <a:rPr lang="en-GB" smtClean="0"/>
              <a:t>22</a:t>
            </a:fld>
            <a:endParaRPr lang="en-GB"/>
          </a:p>
        </p:txBody>
      </p:sp>
    </p:spTree>
    <p:extLst>
      <p:ext uri="{BB962C8B-B14F-4D97-AF65-F5344CB8AC3E}">
        <p14:creationId xmlns:p14="http://schemas.microsoft.com/office/powerpoint/2010/main" val="24048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8440E77-2E43-4BAF-B0A2-20E1227A6120}" type="datetimeFigureOut">
              <a:rPr lang="en-GB" smtClean="0"/>
              <a:t>04/05/2021</a:t>
            </a:fld>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59088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18675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43376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23807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40E77-2E43-4BAF-B0A2-20E1227A612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849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440E77-2E43-4BAF-B0A2-20E1227A612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408431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40E77-2E43-4BAF-B0A2-20E1227A6120}"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87770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440E77-2E43-4BAF-B0A2-20E1227A6120}"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82957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40E77-2E43-4BAF-B0A2-20E1227A6120}"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63525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46474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23090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8440E77-2E43-4BAF-B0A2-20E1227A6120}" type="datetimeFigureOut">
              <a:rPr lang="en-GB" smtClean="0"/>
              <a:t>04/05/2021</a:t>
            </a:fld>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E92D568C-694D-4D95-8C7F-1FA20B97AB7B}" type="slidenum">
              <a:rPr lang="en-GB" smtClean="0"/>
              <a:t>‹#›</a:t>
            </a:fld>
            <a:endParaRPr lang="en-GB"/>
          </a:p>
        </p:txBody>
      </p:sp>
    </p:spTree>
    <p:extLst>
      <p:ext uri="{BB962C8B-B14F-4D97-AF65-F5344CB8AC3E}">
        <p14:creationId xmlns:p14="http://schemas.microsoft.com/office/powerpoint/2010/main" val="27285508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UiB2ZX1phmc"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dlilZh60qd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youtube.com/watch?v=QoDXnbGVrt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AFD1D-BDF0-4448-BBB7-441A0CE970B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1227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1323439"/>
          </a:xfrm>
          <a:prstGeom prst="rect">
            <a:avLst/>
          </a:prstGeom>
          <a:noFill/>
        </p:spPr>
        <p:txBody>
          <a:bodyPr wrap="square" rtlCol="0">
            <a:spAutoFit/>
          </a:bodyPr>
          <a:lstStyle/>
          <a:p>
            <a:r>
              <a:rPr lang="en-GB" sz="4000" dirty="0"/>
              <a:t>Okay, so now we know why we’re studying this… But how do we do it?!</a:t>
            </a:r>
          </a:p>
        </p:txBody>
      </p:sp>
      <p:pic>
        <p:nvPicPr>
          <p:cNvPr id="4" name="Picture 3">
            <a:extLst>
              <a:ext uri="{FF2B5EF4-FFF2-40B4-BE49-F238E27FC236}">
                <a16:creationId xmlns:a16="http://schemas.microsoft.com/office/drawing/2014/main" id="{33E6509D-B330-4AEC-838F-E74313C65DC2}"/>
              </a:ext>
            </a:extLst>
          </p:cNvPr>
          <p:cNvPicPr>
            <a:picLocks noChangeAspect="1"/>
          </p:cNvPicPr>
          <p:nvPr/>
        </p:nvPicPr>
        <p:blipFill>
          <a:blip r:embed="rId2"/>
          <a:stretch>
            <a:fillRect/>
          </a:stretch>
        </p:blipFill>
        <p:spPr>
          <a:xfrm>
            <a:off x="3458441" y="2195080"/>
            <a:ext cx="5275118" cy="3839114"/>
          </a:xfrm>
          <a:prstGeom prst="rect">
            <a:avLst/>
          </a:prstGeom>
        </p:spPr>
      </p:pic>
      <p:sp>
        <p:nvSpPr>
          <p:cNvPr id="5" name="Thought Bubble: Cloud 4">
            <a:extLst>
              <a:ext uri="{FF2B5EF4-FFF2-40B4-BE49-F238E27FC236}">
                <a16:creationId xmlns:a16="http://schemas.microsoft.com/office/drawing/2014/main" id="{2C5DC653-E436-43C9-B0BC-A9B18C5A857E}"/>
              </a:ext>
            </a:extLst>
          </p:cNvPr>
          <p:cNvSpPr/>
          <p:nvPr/>
        </p:nvSpPr>
        <p:spPr>
          <a:xfrm rot="660000">
            <a:off x="7092734" y="2122381"/>
            <a:ext cx="3103418" cy="171190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can’t talk!</a:t>
            </a:r>
          </a:p>
        </p:txBody>
      </p:sp>
      <p:sp>
        <p:nvSpPr>
          <p:cNvPr id="6" name="Thought Bubble: Cloud 5">
            <a:extLst>
              <a:ext uri="{FF2B5EF4-FFF2-40B4-BE49-F238E27FC236}">
                <a16:creationId xmlns:a16="http://schemas.microsoft.com/office/drawing/2014/main" id="{6CBBB68B-8A92-44C8-BCF6-FFBA50FA8EED}"/>
              </a:ext>
            </a:extLst>
          </p:cNvPr>
          <p:cNvSpPr/>
          <p:nvPr/>
        </p:nvSpPr>
        <p:spPr>
          <a:xfrm rot="-1740000">
            <a:off x="1731818" y="2464766"/>
            <a:ext cx="3103418" cy="171190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can’t press buttons!</a:t>
            </a:r>
          </a:p>
        </p:txBody>
      </p:sp>
    </p:spTree>
    <p:extLst>
      <p:ext uri="{BB962C8B-B14F-4D97-AF65-F5344CB8AC3E}">
        <p14:creationId xmlns:p14="http://schemas.microsoft.com/office/powerpoint/2010/main" val="321412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2277525" y="1281375"/>
            <a:ext cx="7636948" cy="707886"/>
          </a:xfrm>
          <a:prstGeom prst="rect">
            <a:avLst/>
          </a:prstGeom>
          <a:noFill/>
        </p:spPr>
        <p:txBody>
          <a:bodyPr wrap="square" rtlCol="0">
            <a:spAutoFit/>
          </a:bodyPr>
          <a:lstStyle/>
          <a:p>
            <a:r>
              <a:rPr lang="en-GB" sz="4000" dirty="0"/>
              <a:t>Methodology Pt. 1: Behavioural</a:t>
            </a:r>
          </a:p>
        </p:txBody>
      </p:sp>
      <p:pic>
        <p:nvPicPr>
          <p:cNvPr id="3" name="Picture 2">
            <a:extLst>
              <a:ext uri="{FF2B5EF4-FFF2-40B4-BE49-F238E27FC236}">
                <a16:creationId xmlns:a16="http://schemas.microsoft.com/office/drawing/2014/main" id="{177A6D61-7A0A-4631-83B8-2AD1C957EBD0}"/>
              </a:ext>
            </a:extLst>
          </p:cNvPr>
          <p:cNvPicPr>
            <a:picLocks noChangeAspect="1"/>
          </p:cNvPicPr>
          <p:nvPr/>
        </p:nvPicPr>
        <p:blipFill>
          <a:blip r:embed="rId2"/>
          <a:stretch>
            <a:fillRect/>
          </a:stretch>
        </p:blipFill>
        <p:spPr>
          <a:xfrm>
            <a:off x="2867600" y="2249337"/>
            <a:ext cx="6456799" cy="4268421"/>
          </a:xfrm>
          <a:prstGeom prst="rect">
            <a:avLst/>
          </a:prstGeom>
        </p:spPr>
      </p:pic>
    </p:spTree>
    <p:extLst>
      <p:ext uri="{BB962C8B-B14F-4D97-AF65-F5344CB8AC3E}">
        <p14:creationId xmlns:p14="http://schemas.microsoft.com/office/powerpoint/2010/main" val="265372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Basic Principles</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Infants show more emotional arousal in response to new/novel stimuli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They also show less interest in a stimulus the more they’re exposed to it (i.e. emotional arousal reduces). This is called habituation.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We can use this to examine which </a:t>
            </a:r>
            <a:r>
              <a:rPr lang="en-GB" sz="2400" dirty="0">
                <a:solidFill>
                  <a:srgbClr val="FFFFFF"/>
                </a:solidFill>
                <a:latin typeface="Century Schoolbook" panose="02040604050505020304"/>
              </a:rPr>
              <a:t>stimuli infants can discriminate between– for example, if we show an infant happy faces until they habituate, then we show them a surprised thing, one of two things can happen. They dishabituate, or they don’t. The former tells us they can tell the difference between happy &amp; surprised faces.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hlinkClick r:id="rId2"/>
              </a:rPr>
              <a:t>https://www.youtube.com/watch?v=UiB2ZX1phmc</a:t>
            </a:r>
            <a:endParaRPr lang="en-GB" sz="2400" dirty="0">
              <a:solidFill>
                <a:srgbClr val="FFFFFF"/>
              </a:solidFill>
              <a:latin typeface="Century Schoolbook" panose="02040604050505020304"/>
            </a:endParaRPr>
          </a:p>
        </p:txBody>
      </p:sp>
      <p:pic>
        <p:nvPicPr>
          <p:cNvPr id="5" name="Picture 4">
            <a:extLst>
              <a:ext uri="{FF2B5EF4-FFF2-40B4-BE49-F238E27FC236}">
                <a16:creationId xmlns:a16="http://schemas.microsoft.com/office/drawing/2014/main" id="{B96EF4DC-2F1B-4344-9C40-DAA512350CDC}"/>
              </a:ext>
            </a:extLst>
          </p:cNvPr>
          <p:cNvPicPr>
            <a:picLocks noChangeAspect="1"/>
          </p:cNvPicPr>
          <p:nvPr/>
        </p:nvPicPr>
        <p:blipFill>
          <a:blip r:embed="rId3"/>
          <a:stretch>
            <a:fillRect/>
          </a:stretch>
        </p:blipFill>
        <p:spPr>
          <a:xfrm>
            <a:off x="8139659" y="4578558"/>
            <a:ext cx="4052341" cy="2279442"/>
          </a:xfrm>
          <a:prstGeom prst="rect">
            <a:avLst/>
          </a:prstGeom>
        </p:spPr>
      </p:pic>
    </p:spTree>
    <p:extLst>
      <p:ext uri="{BB962C8B-B14F-4D97-AF65-F5344CB8AC3E}">
        <p14:creationId xmlns:p14="http://schemas.microsoft.com/office/powerpoint/2010/main" val="199674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Mouthing Behaviour</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measure of tendency to suckle on a pacifier or protrude the tongue can be used as an approximation of emotional arousal.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This can tell us how a stimulus affects an infant, and can also tell us that they can distinguish two stimuli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For example Keen (1964) examined non-nutritive sucking in response to different sounds in neonates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This is useful when examining neonates, since they are very limited otherwise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Can be </a:t>
            </a:r>
            <a:r>
              <a:rPr lang="en-GB" sz="2400" dirty="0">
                <a:solidFill>
                  <a:srgbClr val="FFFFFF"/>
                </a:solidFill>
                <a:latin typeface="Century Schoolbook" panose="02040604050505020304"/>
              </a:rPr>
              <a:t>difficult to use in older infants</a:t>
            </a: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Picture 3">
            <a:extLst>
              <a:ext uri="{FF2B5EF4-FFF2-40B4-BE49-F238E27FC236}">
                <a16:creationId xmlns:a16="http://schemas.microsoft.com/office/drawing/2014/main" id="{5B2204D9-5CB7-4226-88F6-3D11EE230554}"/>
              </a:ext>
            </a:extLst>
          </p:cNvPr>
          <p:cNvPicPr>
            <a:picLocks noChangeAspect="1"/>
          </p:cNvPicPr>
          <p:nvPr/>
        </p:nvPicPr>
        <p:blipFill>
          <a:blip r:embed="rId2"/>
          <a:stretch>
            <a:fillRect/>
          </a:stretch>
        </p:blipFill>
        <p:spPr>
          <a:xfrm>
            <a:off x="7215963" y="4121179"/>
            <a:ext cx="4976037" cy="2736821"/>
          </a:xfrm>
          <a:prstGeom prst="rect">
            <a:avLst/>
          </a:prstGeom>
        </p:spPr>
      </p:pic>
    </p:spTree>
    <p:extLst>
      <p:ext uri="{BB962C8B-B14F-4D97-AF65-F5344CB8AC3E}">
        <p14:creationId xmlns:p14="http://schemas.microsoft.com/office/powerpoint/2010/main" val="143431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2BDBEC-AFBC-46F4-971C-1125C3E3A4DE}"/>
              </a:ext>
            </a:extLst>
          </p:cNvPr>
          <p:cNvPicPr>
            <a:picLocks noChangeAspect="1"/>
          </p:cNvPicPr>
          <p:nvPr/>
        </p:nvPicPr>
        <p:blipFill>
          <a:blip r:embed="rId2"/>
          <a:stretch>
            <a:fillRect/>
          </a:stretch>
        </p:blipFill>
        <p:spPr>
          <a:xfrm>
            <a:off x="7060019" y="3989572"/>
            <a:ext cx="5131982" cy="2868428"/>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Eye-Opening Behaviour</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230832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is the measure of the tendency of infants to open their eyes or keep their eyes open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It c</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an be used to approximate arousal or reactivity to a stimulus. It can be used as evidence for differentiation of these stimuli.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can be used in conjunction with methods such as habituation, as dishabituation will be associated with increased arousal.</a:t>
            </a:r>
          </a:p>
        </p:txBody>
      </p:sp>
    </p:spTree>
    <p:extLst>
      <p:ext uri="{BB962C8B-B14F-4D97-AF65-F5344CB8AC3E}">
        <p14:creationId xmlns:p14="http://schemas.microsoft.com/office/powerpoint/2010/main" val="365728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Looking Preference</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involves testing which stimulus infants orient to preferentially when they’re presented simultaneously.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This</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can be used as evidence that infants distinguish two stimuli– if they prefer one, that means they can tell the difference between them.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can give us some insight into how infants process emotional expressions.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But it’s less sensitive than habituation &amp; infants might just like the stimuli equally even if they can distinguish them.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Also, simple </a:t>
            </a:r>
            <a:r>
              <a:rPr lang="en-GB" sz="2400" dirty="0">
                <a:solidFill>
                  <a:srgbClr val="FFFFFF"/>
                </a:solidFill>
                <a:latin typeface="Century Schoolbook" panose="02040604050505020304"/>
              </a:rPr>
              <a:t>perceptual cues</a:t>
            </a: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Picture 3">
            <a:extLst>
              <a:ext uri="{FF2B5EF4-FFF2-40B4-BE49-F238E27FC236}">
                <a16:creationId xmlns:a16="http://schemas.microsoft.com/office/drawing/2014/main" id="{9A44367F-ADF8-41CA-9E88-F410DD25D0BC}"/>
              </a:ext>
            </a:extLst>
          </p:cNvPr>
          <p:cNvPicPr>
            <a:picLocks noChangeAspect="1"/>
          </p:cNvPicPr>
          <p:nvPr/>
        </p:nvPicPr>
        <p:blipFill>
          <a:blip r:embed="rId2"/>
          <a:stretch>
            <a:fillRect/>
          </a:stretch>
        </p:blipFill>
        <p:spPr>
          <a:xfrm>
            <a:off x="7868093" y="4211500"/>
            <a:ext cx="4323907" cy="2646500"/>
          </a:xfrm>
          <a:prstGeom prst="rect">
            <a:avLst/>
          </a:prstGeom>
        </p:spPr>
      </p:pic>
    </p:spTree>
    <p:extLst>
      <p:ext uri="{BB962C8B-B14F-4D97-AF65-F5344CB8AC3E}">
        <p14:creationId xmlns:p14="http://schemas.microsoft.com/office/powerpoint/2010/main" val="330296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Eye Tracking Data</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230832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involves using special equipment to measure the way in which infants scan faces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This is often used in examining cultural differences in face processing– e.g. </a:t>
            </a:r>
            <a:r>
              <a:rPr lang="en-GB" sz="2400" dirty="0" err="1">
                <a:solidFill>
                  <a:srgbClr val="FFFFFF"/>
                </a:solidFill>
                <a:latin typeface="Century Schoolbook" panose="02040604050505020304"/>
              </a:rPr>
              <a:t>Haensel</a:t>
            </a:r>
            <a:r>
              <a:rPr lang="en-GB" sz="2400" dirty="0">
                <a:solidFill>
                  <a:srgbClr val="FFFFFF"/>
                </a:solidFill>
                <a:latin typeface="Century Schoolbook" panose="02040604050505020304"/>
              </a:rPr>
              <a:t> et al., 2020 find more mouth scanning in British participants and more central face scanning, find these differences present by 10-months</a:t>
            </a: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153958B0-C3CA-469C-B24F-F1008AF06C6A}"/>
              </a:ext>
            </a:extLst>
          </p:cNvPr>
          <p:cNvPicPr>
            <a:picLocks noChangeAspect="1"/>
          </p:cNvPicPr>
          <p:nvPr/>
        </p:nvPicPr>
        <p:blipFill>
          <a:blip r:embed="rId2"/>
          <a:stretch>
            <a:fillRect/>
          </a:stretch>
        </p:blipFill>
        <p:spPr>
          <a:xfrm>
            <a:off x="8867553" y="3567551"/>
            <a:ext cx="3324447" cy="3324447"/>
          </a:xfrm>
          <a:prstGeom prst="rect">
            <a:avLst/>
          </a:prstGeom>
        </p:spPr>
      </p:pic>
    </p:spTree>
    <p:extLst>
      <p:ext uri="{BB962C8B-B14F-4D97-AF65-F5344CB8AC3E}">
        <p14:creationId xmlns:p14="http://schemas.microsoft.com/office/powerpoint/2010/main" val="3151489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104931"/>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Habituation</a:t>
            </a:r>
          </a:p>
        </p:txBody>
      </p:sp>
      <p:sp>
        <p:nvSpPr>
          <p:cNvPr id="3" name="TextBox 2">
            <a:extLst>
              <a:ext uri="{FF2B5EF4-FFF2-40B4-BE49-F238E27FC236}">
                <a16:creationId xmlns:a16="http://schemas.microsoft.com/office/drawing/2014/main" id="{43F972C7-12B9-4182-A658-976095026F4F}"/>
              </a:ext>
            </a:extLst>
          </p:cNvPr>
          <p:cNvSpPr txBox="1"/>
          <p:nvPr/>
        </p:nvSpPr>
        <p:spPr>
          <a:xfrm>
            <a:off x="639353" y="812817"/>
            <a:ext cx="8952613" cy="452431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is when infants are presented with the same stimulus or class of stimuli until it no longer elicits the same level of responsiveness as it did at first.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For example, with visual habituation paradigms, the looking time to the stimulus will decrease with successive presentations.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Habituation can also be used with auditory stimuli, with dishabituation when one sound transitions to another measured through metrics such as eye opening and mouthing behaviour.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hlinkClick r:id="rId3"/>
              </a:rPr>
              <a:t>https://www.youtube.com/watch?v=dlilZh60qdA</a:t>
            </a:r>
            <a:endParaRPr lang="en-GB" sz="2400" dirty="0">
              <a:solidFill>
                <a:srgbClr val="FFFFFF"/>
              </a:solidFill>
              <a:latin typeface="Century Schoolbook" panose="02040604050505020304"/>
            </a:endParaRPr>
          </a:p>
          <a:p>
            <a:pPr marR="0" lvl="0" algn="l" defTabSz="4572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5FA32107-6E7C-4E8B-9301-D51B3E2C3A3E}"/>
              </a:ext>
            </a:extLst>
          </p:cNvPr>
          <p:cNvPicPr>
            <a:picLocks noChangeAspect="1"/>
          </p:cNvPicPr>
          <p:nvPr/>
        </p:nvPicPr>
        <p:blipFill>
          <a:blip r:embed="rId4"/>
          <a:stretch>
            <a:fillRect/>
          </a:stretch>
        </p:blipFill>
        <p:spPr>
          <a:xfrm>
            <a:off x="8334532" y="4019107"/>
            <a:ext cx="3857468" cy="2838893"/>
          </a:xfrm>
          <a:prstGeom prst="rect">
            <a:avLst/>
          </a:prstGeom>
        </p:spPr>
      </p:pic>
    </p:spTree>
    <p:extLst>
      <p:ext uri="{BB962C8B-B14F-4D97-AF65-F5344CB8AC3E}">
        <p14:creationId xmlns:p14="http://schemas.microsoft.com/office/powerpoint/2010/main" val="1276521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55FCB1-115D-4B77-93D1-7D398414B4D1}"/>
              </a:ext>
            </a:extLst>
          </p:cNvPr>
          <p:cNvPicPr>
            <a:picLocks noChangeAspect="1"/>
          </p:cNvPicPr>
          <p:nvPr/>
        </p:nvPicPr>
        <p:blipFill>
          <a:blip r:embed="rId3"/>
          <a:stretch>
            <a:fillRect/>
          </a:stretch>
        </p:blipFill>
        <p:spPr>
          <a:xfrm>
            <a:off x="8332897" y="4017018"/>
            <a:ext cx="3859102" cy="2840982"/>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108363" y="158391"/>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Habituation</a:t>
            </a:r>
          </a:p>
        </p:txBody>
      </p:sp>
      <p:sp>
        <p:nvSpPr>
          <p:cNvPr id="3" name="TextBox 2">
            <a:extLst>
              <a:ext uri="{FF2B5EF4-FFF2-40B4-BE49-F238E27FC236}">
                <a16:creationId xmlns:a16="http://schemas.microsoft.com/office/drawing/2014/main" id="{43F972C7-12B9-4182-A658-976095026F4F}"/>
              </a:ext>
            </a:extLst>
          </p:cNvPr>
          <p:cNvSpPr txBox="1"/>
          <p:nvPr/>
        </p:nvSpPr>
        <p:spPr>
          <a:xfrm>
            <a:off x="690690" y="1024668"/>
            <a:ext cx="8952613"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methodology can be more sensitive than simple looking preference, with discrimination between some expressions seen only when habituation is used. It can also allow for testing of categorisation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However,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pre-existent stimulus preferences and experience can affect results and either novelty or familiarity preference can be observed.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We can see the former problem with an example:</a:t>
            </a:r>
          </a:p>
        </p:txBody>
      </p:sp>
      <p:pic>
        <p:nvPicPr>
          <p:cNvPr id="6" name="Picture 5">
            <a:extLst>
              <a:ext uri="{FF2B5EF4-FFF2-40B4-BE49-F238E27FC236}">
                <a16:creationId xmlns:a16="http://schemas.microsoft.com/office/drawing/2014/main" id="{5DADC61B-4039-47B8-9195-63D64F0EE217}"/>
              </a:ext>
            </a:extLst>
          </p:cNvPr>
          <p:cNvPicPr>
            <a:picLocks noChangeAspect="1"/>
          </p:cNvPicPr>
          <p:nvPr/>
        </p:nvPicPr>
        <p:blipFill>
          <a:blip r:embed="rId4"/>
          <a:stretch>
            <a:fillRect/>
          </a:stretch>
        </p:blipFill>
        <p:spPr>
          <a:xfrm>
            <a:off x="928577" y="4230047"/>
            <a:ext cx="2102362" cy="2627953"/>
          </a:xfrm>
          <a:prstGeom prst="rect">
            <a:avLst/>
          </a:prstGeom>
        </p:spPr>
      </p:pic>
      <p:pic>
        <p:nvPicPr>
          <p:cNvPr id="7" name="Picture 6">
            <a:extLst>
              <a:ext uri="{FF2B5EF4-FFF2-40B4-BE49-F238E27FC236}">
                <a16:creationId xmlns:a16="http://schemas.microsoft.com/office/drawing/2014/main" id="{7052FEC4-4435-4F02-95BD-0BD3D8CE68F1}"/>
              </a:ext>
            </a:extLst>
          </p:cNvPr>
          <p:cNvPicPr>
            <a:picLocks noChangeAspect="1"/>
          </p:cNvPicPr>
          <p:nvPr/>
        </p:nvPicPr>
        <p:blipFill>
          <a:blip r:embed="rId5"/>
          <a:stretch>
            <a:fillRect/>
          </a:stretch>
        </p:blipFill>
        <p:spPr>
          <a:xfrm>
            <a:off x="3872475" y="4565971"/>
            <a:ext cx="2628900" cy="1743075"/>
          </a:xfrm>
          <a:prstGeom prst="rect">
            <a:avLst/>
          </a:prstGeom>
        </p:spPr>
      </p:pic>
    </p:spTree>
    <p:extLst>
      <p:ext uri="{BB962C8B-B14F-4D97-AF65-F5344CB8AC3E}">
        <p14:creationId xmlns:p14="http://schemas.microsoft.com/office/powerpoint/2010/main" val="391690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Pupil Diameter</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isn’t strictly behavioural, but is sometimes used alongside behavioural methods utilising looking behaviour (which is why it’s here)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It is used as a measure of emotional arousal in response to a stimulus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It’s useful because it’s</a:t>
            </a:r>
            <a:r>
              <a:rPr lang="en-GB" sz="2400" dirty="0">
                <a:solidFill>
                  <a:srgbClr val="FFFFFF"/>
                </a:solidFill>
                <a:latin typeface="Century Schoolbook" panose="02040604050505020304"/>
              </a:rPr>
              <a:t> very temporally sensitive, and can tell us a little more about how a stimulus is affecting the infant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However, results can be difficult to interpret directionally (larger diameters are observed for </a:t>
            </a:r>
            <a:r>
              <a:rPr lang="en-GB" sz="2400" dirty="0">
                <a:solidFill>
                  <a:srgbClr val="FFFFFF"/>
                </a:solidFill>
                <a:latin typeface="Century Schoolbook" panose="02040604050505020304"/>
              </a:rPr>
              <a:t>–</a:t>
            </a:r>
            <a:r>
              <a:rPr lang="en-GB" sz="2400" dirty="0" err="1">
                <a:solidFill>
                  <a:srgbClr val="FFFFFF"/>
                </a:solidFill>
                <a:latin typeface="Century Schoolbook" panose="02040604050505020304"/>
              </a:rPr>
              <a:t>ve</a:t>
            </a:r>
            <a:r>
              <a:rPr lang="en-GB" sz="2400" dirty="0">
                <a:solidFill>
                  <a:srgbClr val="FFFFFF"/>
                </a:solidFill>
                <a:latin typeface="Century Schoolbook" panose="02040604050505020304"/>
              </a:rPr>
              <a:t> and +</a:t>
            </a:r>
            <a:r>
              <a:rPr lang="en-GB" sz="2400" dirty="0" err="1">
                <a:solidFill>
                  <a:srgbClr val="FFFFFF"/>
                </a:solidFill>
                <a:latin typeface="Century Schoolbook" panose="02040604050505020304"/>
              </a:rPr>
              <a:t>ve</a:t>
            </a:r>
            <a:r>
              <a:rPr lang="en-GB" sz="2400" dirty="0">
                <a:solidFill>
                  <a:srgbClr val="FFFFFF"/>
                </a:solidFill>
                <a:latin typeface="Century Schoolbook" panose="02040604050505020304"/>
              </a:rPr>
              <a:t> emotions– see </a:t>
            </a:r>
            <a:r>
              <a:rPr lang="en-GB" sz="2400" dirty="0" err="1">
                <a:solidFill>
                  <a:srgbClr val="FFFFFF"/>
                </a:solidFill>
                <a:latin typeface="Century Schoolbook" panose="02040604050505020304"/>
              </a:rPr>
              <a:t>Geangu</a:t>
            </a:r>
            <a:r>
              <a:rPr lang="en-GB" sz="2400" dirty="0">
                <a:solidFill>
                  <a:srgbClr val="FFFFFF"/>
                </a:solidFill>
                <a:latin typeface="Century Schoolbook" panose="02040604050505020304"/>
              </a:rPr>
              <a:t> et al. 2011)</a:t>
            </a: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Picture 3">
            <a:extLst>
              <a:ext uri="{FF2B5EF4-FFF2-40B4-BE49-F238E27FC236}">
                <a16:creationId xmlns:a16="http://schemas.microsoft.com/office/drawing/2014/main" id="{9A44367F-ADF8-41CA-9E88-F410DD25D0BC}"/>
              </a:ext>
            </a:extLst>
          </p:cNvPr>
          <p:cNvPicPr>
            <a:picLocks noChangeAspect="1"/>
          </p:cNvPicPr>
          <p:nvPr/>
        </p:nvPicPr>
        <p:blipFill>
          <a:blip r:embed="rId2"/>
          <a:stretch>
            <a:fillRect/>
          </a:stretch>
        </p:blipFill>
        <p:spPr>
          <a:xfrm>
            <a:off x="7868093" y="4211500"/>
            <a:ext cx="4323907" cy="2646500"/>
          </a:xfrm>
          <a:prstGeom prst="rect">
            <a:avLst/>
          </a:prstGeom>
        </p:spPr>
      </p:pic>
    </p:spTree>
    <p:extLst>
      <p:ext uri="{BB962C8B-B14F-4D97-AF65-F5344CB8AC3E}">
        <p14:creationId xmlns:p14="http://schemas.microsoft.com/office/powerpoint/2010/main" val="3314414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1323439"/>
          </a:xfrm>
          <a:prstGeom prst="rect">
            <a:avLst/>
          </a:prstGeom>
          <a:noFill/>
        </p:spPr>
        <p:txBody>
          <a:bodyPr wrap="square" rtlCol="0">
            <a:spAutoFit/>
          </a:bodyPr>
          <a:lstStyle/>
          <a:p>
            <a:r>
              <a:rPr lang="en-GB" sz="4000" dirty="0"/>
              <a:t>Workshop 1: Why and How We Study Socio-Emotional Processing Development</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687354"/>
            <a:ext cx="10529454" cy="4801314"/>
          </a:xfrm>
          <a:prstGeom prst="rect">
            <a:avLst/>
          </a:prstGeom>
          <a:noFill/>
        </p:spPr>
        <p:txBody>
          <a:bodyPr wrap="square" rtlCol="0">
            <a:spAutoFit/>
          </a:bodyPr>
          <a:lstStyle/>
          <a:p>
            <a:r>
              <a:rPr lang="en-GB" sz="2400" dirty="0"/>
              <a:t>Aims for today:</a:t>
            </a:r>
          </a:p>
          <a:p>
            <a:r>
              <a:rPr lang="en-GB" sz="2400" dirty="0"/>
              <a:t> •	We will address the question of why it is useful to study socio-emotional skills, especially emotional expression processing</a:t>
            </a:r>
          </a:p>
          <a:p>
            <a:r>
              <a:rPr lang="en-GB" sz="2400" dirty="0"/>
              <a:t>•	We will discuss why it is important to understand the developmental trajectory of these skills.</a:t>
            </a:r>
          </a:p>
          <a:p>
            <a:r>
              <a:rPr lang="en-GB" sz="2400" dirty="0"/>
              <a:t>•	We will discuss methods for studying these processes (behavioural and physiological) in infants and young children.</a:t>
            </a:r>
          </a:p>
          <a:p>
            <a:r>
              <a:rPr lang="en-GB" sz="2400" dirty="0"/>
              <a:t>•	We will introduce the basics of EEG and how to understand the results.</a:t>
            </a:r>
          </a:p>
          <a:p>
            <a:r>
              <a:rPr lang="en-GB" sz="2400" dirty="0"/>
              <a:t>•	We will discuss which EEG and ERP components are relevant to the literature here.</a:t>
            </a:r>
          </a:p>
          <a:p>
            <a:r>
              <a:rPr lang="en-GB" sz="2400" dirty="0"/>
              <a:t>•	We will have group discussions centred around designing a study</a:t>
            </a:r>
          </a:p>
          <a:p>
            <a:endParaRPr lang="en-GB" dirty="0"/>
          </a:p>
        </p:txBody>
      </p:sp>
    </p:spTree>
    <p:extLst>
      <p:ext uri="{BB962C8B-B14F-4D97-AF65-F5344CB8AC3E}">
        <p14:creationId xmlns:p14="http://schemas.microsoft.com/office/powerpoint/2010/main" val="212423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31154-EA06-450B-AD4A-1AA07D9B1BD1}"/>
              </a:ext>
            </a:extLst>
          </p:cNvPr>
          <p:cNvPicPr>
            <a:picLocks noChangeAspect="1"/>
          </p:cNvPicPr>
          <p:nvPr/>
        </p:nvPicPr>
        <p:blipFill>
          <a:blip r:embed="rId2"/>
          <a:stretch>
            <a:fillRect/>
          </a:stretch>
        </p:blipFill>
        <p:spPr>
          <a:xfrm>
            <a:off x="2870791" y="2249337"/>
            <a:ext cx="6453608" cy="4268421"/>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2277524" y="1281375"/>
            <a:ext cx="7972261" cy="707886"/>
          </a:xfrm>
          <a:prstGeom prst="rect">
            <a:avLst/>
          </a:prstGeom>
          <a:noFill/>
        </p:spPr>
        <p:txBody>
          <a:bodyPr wrap="square" rtlCol="0">
            <a:spAutoFit/>
          </a:bodyPr>
          <a:lstStyle/>
          <a:p>
            <a:r>
              <a:rPr lang="en-GB" sz="4000" dirty="0"/>
              <a:t>Methodology Pt. 2: Physiological</a:t>
            </a:r>
          </a:p>
        </p:txBody>
      </p:sp>
    </p:spTree>
    <p:extLst>
      <p:ext uri="{BB962C8B-B14F-4D97-AF65-F5344CB8AC3E}">
        <p14:creationId xmlns:p14="http://schemas.microsoft.com/office/powerpoint/2010/main" val="2372898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53F78-ACEF-4E0E-A28C-BB1A0725EFCB}"/>
              </a:ext>
            </a:extLst>
          </p:cNvPr>
          <p:cNvPicPr>
            <a:picLocks noChangeAspect="1"/>
          </p:cNvPicPr>
          <p:nvPr/>
        </p:nvPicPr>
        <p:blipFill>
          <a:blip r:embed="rId2"/>
          <a:stretch>
            <a:fillRect/>
          </a:stretch>
        </p:blipFill>
        <p:spPr>
          <a:xfrm>
            <a:off x="7322439" y="4211500"/>
            <a:ext cx="4869561" cy="26465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Non-Brain Indicators</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Factors like heart-rate and cortisol levels can be used as measures of arousal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However, these can be difficult/expensive to measure and can’t tell us as much about what is causing the emotional arousal– many other things outside of the stimuli can affect these factors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Usually, factors like this are used alongside other measures or in paradigms where sympathetic arousal is of interest for other reasons (e.g. experiments looking at emotional reactivity)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74985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23054-A022-4390-88D9-7219CE348C16}"/>
              </a:ext>
            </a:extLst>
          </p:cNvPr>
          <p:cNvPicPr>
            <a:picLocks noChangeAspect="1"/>
          </p:cNvPicPr>
          <p:nvPr/>
        </p:nvPicPr>
        <p:blipFill>
          <a:blip r:embed="rId3"/>
          <a:stretch>
            <a:fillRect/>
          </a:stretch>
        </p:blipFill>
        <p:spPr>
          <a:xfrm>
            <a:off x="7322439" y="3838575"/>
            <a:ext cx="4869561" cy="3019425"/>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What is it?</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(or electroencephalogram) measures brain activity from the scalp</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The reading shows us what’s going on at the top layer of the brain (in the cortex) through recording voltage fluctuations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ERPs (event related potentials) are extracted from EEG and represent the fluctuations associated with particular events, stimuli etc</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EEG uses electrodes attached to caps (see below)</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hlinkClick r:id="rId4"/>
              </a:rPr>
              <a:t>https://www.youtube.com/watch?v=QoDXnbGVrtE</a:t>
            </a:r>
            <a:endParaRPr lang="en-GB" sz="2400" dirty="0">
              <a:solidFill>
                <a:srgbClr val="FFFFFF"/>
              </a:solidFill>
              <a:latin typeface="Century Schoolbook" panose="02040604050505020304"/>
            </a:endParaRPr>
          </a:p>
          <a:p>
            <a:pPr marR="0" lvl="0" algn="l" defTabSz="457200" rtl="0" eaLnBrk="1" fontAlgn="auto" latinLnBrk="0" hangingPunct="1">
              <a:lnSpc>
                <a:spcPct val="100000"/>
              </a:lnSpc>
              <a:spcBef>
                <a:spcPts val="0"/>
              </a:spcBef>
              <a:spcAft>
                <a:spcPts val="0"/>
              </a:spcAft>
              <a:buClrTx/>
              <a:buSzTx/>
              <a:tabLst/>
              <a:defRPr/>
            </a:pPr>
            <a:endParaRPr lang="en-GB" sz="2400" dirty="0">
              <a:solidFill>
                <a:srgbClr val="FFFFFF"/>
              </a:solidFill>
              <a:latin typeface="Century Schoolbook" panose="02040604050505020304"/>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567373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23054-A022-4390-88D9-7219CE348C16}"/>
              </a:ext>
            </a:extLst>
          </p:cNvPr>
          <p:cNvPicPr>
            <a:picLocks noChangeAspect="1"/>
          </p:cNvPicPr>
          <p:nvPr/>
        </p:nvPicPr>
        <p:blipFill>
          <a:blip r:embed="rId2"/>
          <a:stretch>
            <a:fillRect/>
          </a:stretch>
        </p:blipFill>
        <p:spPr>
          <a:xfrm>
            <a:off x="7322439" y="3838575"/>
            <a:ext cx="4869561" cy="3019425"/>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Advantages/Disadvantages</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has good temporal resolution, is cheap and easy(-</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ish</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to use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However, it has poor spatial resolution and has limited ability to show is subcortical activity when compared to other methods like fMRI.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So, why do we use it for infants? Primarily for practical reasons. It is very unlikely a conscious infant would remain still and calm enough for fMRI (though some have managed it)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The vast majority of infant imaging uses EEG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88709962-23BD-4422-B6C4-A27D7991F756}"/>
              </a:ext>
            </a:extLst>
          </p:cNvPr>
          <p:cNvPicPr>
            <a:picLocks noChangeAspect="1"/>
          </p:cNvPicPr>
          <p:nvPr/>
        </p:nvPicPr>
        <p:blipFill>
          <a:blip r:embed="rId3"/>
          <a:stretch>
            <a:fillRect/>
          </a:stretch>
        </p:blipFill>
        <p:spPr>
          <a:xfrm>
            <a:off x="24658" y="3838575"/>
            <a:ext cx="5367867" cy="3019425"/>
          </a:xfrm>
          <a:prstGeom prst="rect">
            <a:avLst/>
          </a:prstGeom>
        </p:spPr>
      </p:pic>
    </p:spTree>
    <p:extLst>
      <p:ext uri="{BB962C8B-B14F-4D97-AF65-F5344CB8AC3E}">
        <p14:creationId xmlns:p14="http://schemas.microsoft.com/office/powerpoint/2010/main" val="322170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Components Often Discussed</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1115888" cy="489364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dirty="0">
                <a:solidFill>
                  <a:srgbClr val="FFFFFF"/>
                </a:solidFill>
                <a:latin typeface="Century Schoolbook" panose="02040604050505020304"/>
              </a:rPr>
              <a:t>Nc. </a:t>
            </a:r>
            <a:r>
              <a:rPr lang="en-GB" sz="2400" dirty="0">
                <a:solidFill>
                  <a:srgbClr val="FFFFFF"/>
                </a:solidFill>
                <a:latin typeface="Century Schoolbook" panose="02040604050505020304"/>
              </a:rPr>
              <a:t>In children and infants, this relatively large, long-latency negative ERP component is thought to be an indicator of attention or alerting (Reynolds, 2015).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dirty="0">
                <a:solidFill>
                  <a:srgbClr val="FFFFFF"/>
                </a:solidFill>
                <a:latin typeface="Century Schoolbook" panose="02040604050505020304"/>
              </a:rPr>
              <a:t>N290. </a:t>
            </a:r>
            <a:r>
              <a:rPr lang="en-GB" sz="2400" dirty="0">
                <a:solidFill>
                  <a:srgbClr val="FFFFFF"/>
                </a:solidFill>
                <a:latin typeface="Century Schoolbook" panose="02040604050505020304"/>
              </a:rPr>
              <a:t>This is a face-sensitive ERP component in infants and is one of the precursors to the adult N170 (Di Lorenzo et al., 2020). It is a negative component that occurs at roughly 290 milliseconds and is larger in amplitude across midline posterior electrodes.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dirty="0">
                <a:solidFill>
                  <a:srgbClr val="FFFFFF"/>
                </a:solidFill>
                <a:latin typeface="Century Schoolbook" panose="02040604050505020304"/>
              </a:rPr>
              <a:t>P400. </a:t>
            </a:r>
            <a:r>
              <a:rPr lang="en-GB" sz="2400" dirty="0">
                <a:solidFill>
                  <a:srgbClr val="FFFFFF"/>
                </a:solidFill>
                <a:latin typeface="Century Schoolbook" panose="02040604050505020304"/>
              </a:rPr>
              <a:t>Face/non-face differentiation is observed in this component. It is a positive component that occurs at around 400 milliseconds after stimulus onset, and is greater at posterior electrodes (De </a:t>
            </a:r>
            <a:r>
              <a:rPr lang="en-GB" sz="2400" dirty="0" err="1">
                <a:solidFill>
                  <a:srgbClr val="FFFFFF"/>
                </a:solidFill>
                <a:latin typeface="Century Schoolbook" panose="02040604050505020304"/>
              </a:rPr>
              <a:t>Haan</a:t>
            </a:r>
            <a:r>
              <a:rPr lang="en-GB" sz="2400" dirty="0">
                <a:solidFill>
                  <a:srgbClr val="FFFFFF"/>
                </a:solidFill>
                <a:latin typeface="Century Schoolbook" panose="02040604050505020304"/>
              </a:rPr>
              <a:t>, Johnson and </a:t>
            </a:r>
            <a:r>
              <a:rPr lang="en-GB" sz="2400" dirty="0" err="1">
                <a:solidFill>
                  <a:srgbClr val="FFFFFF"/>
                </a:solidFill>
                <a:latin typeface="Century Schoolbook" panose="02040604050505020304"/>
              </a:rPr>
              <a:t>Halit</a:t>
            </a:r>
            <a:r>
              <a:rPr lang="en-GB" sz="2400" dirty="0">
                <a:solidFill>
                  <a:srgbClr val="FFFFFF"/>
                </a:solidFill>
                <a:latin typeface="Century Schoolbook" panose="02040604050505020304"/>
              </a:rPr>
              <a:t>, 2003). This component is also involved in facial emotion processing in infants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6808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Components Often Discussed</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1115888" cy="526297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N170.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component is a negative signal at </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occipito</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-temporal sites observed at 170 milliseconds after a stimulus is presented and is recorded both sooner and at a greater amplitude for faces as compared to objects in adults (</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Itier</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and Taylor, 2004). The amplitude of this component is implicated in emotional expression processing in adults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Frontal Asymmetry.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Frontal asymmetry is the degree to which there is a difference in activity between the hemispheres of the frontal cortex, and the direction of this difference (i.e., more activity in the left hemisphere or the right hemisphere). Can be associated with temperament.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N1/N100.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negative component occurs at around 100 milliseconds after stimulus onset, is generated in part by the auditory cortex, and is generated in response to auditory stimuli (Onitsuka et al., 2013). It implicated in vocal emotion processing in infants (Crespo-</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Llado</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2018). </a:t>
            </a:r>
          </a:p>
        </p:txBody>
      </p:sp>
    </p:spTree>
    <p:extLst>
      <p:ext uri="{BB962C8B-B14F-4D97-AF65-F5344CB8AC3E}">
        <p14:creationId xmlns:p14="http://schemas.microsoft.com/office/powerpoint/2010/main" val="1317182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EEG– Components Often Discussed</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1115888" cy="489364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LPC.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late positive component peaks at around 600 milliseconds after stimulus onset and is found parietally (</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Daltrozzo</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2012). It is modulated by different emotional vocal prosodies in adults (</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Paulmann</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2013). This component is also implicated in vocal emotion processing in infants (Crespo-</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Llado</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P200.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positive component peaks at around 200 milliseconds and is implicated in vocal emotion processing in infants (Crespo-</a:t>
            </a:r>
            <a:r>
              <a:rPr kumimoji="0" lang="en-GB" sz="24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Llado</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FFFF"/>
                </a:solidFill>
                <a:effectLst/>
                <a:uLnTx/>
                <a:uFillTx/>
                <a:latin typeface="Century Schoolbook" panose="02040604050505020304"/>
                <a:ea typeface="+mn-ea"/>
                <a:cs typeface="+mn-cs"/>
              </a:rPr>
              <a:t>P1. </a:t>
            </a: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is a positive face-sensitive ERP component in infants, though it is not face-specific, being sensitive to differences in visual features (Di Lorenzo et al., 2020). P1 amplitude and modulation by different facial expressions in adults (Batty and Taylor, 2003).</a:t>
            </a:r>
          </a:p>
          <a:p>
            <a:pPr marR="0" lvl="0" algn="l" defTabSz="4572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4067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Group Task Time!</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8057894" cy="526297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We’re now going to split up into groups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FFFFFF"/>
                </a:solidFill>
                <a:effectLst/>
                <a:uLnTx/>
                <a:uFillTx/>
                <a:latin typeface="Century Schoolbook" panose="02040604050505020304"/>
                <a:ea typeface="+mn-ea"/>
                <a:cs typeface="+mn-cs"/>
              </a:rPr>
              <a:t>Your task is to de</a:t>
            </a:r>
            <a:r>
              <a:rPr lang="en-GB" sz="2400" dirty="0">
                <a:solidFill>
                  <a:srgbClr val="FFFFFF"/>
                </a:solidFill>
                <a:latin typeface="Century Schoolbook" panose="02040604050505020304"/>
              </a:rPr>
              <a:t>sign a study using the methods discussed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FFFFFF"/>
                </a:solidFill>
                <a:effectLst/>
                <a:uLnTx/>
                <a:uFillTx/>
                <a:latin typeface="Century Schoolbook" panose="02040604050505020304"/>
                <a:ea typeface="+mn-ea"/>
                <a:cs typeface="+mn-cs"/>
              </a:rPr>
              <a:t>Your study should address a question pertaining to how infants process emotional expressions– for example, you could design a study designed to test which emotional expressions infants prefer at birth, or a study designed to test whether </a:t>
            </a:r>
            <a:r>
              <a:rPr kumimoji="0" lang="en-GB" sz="2400" i="0" u="none" strike="noStrike" kern="1200" cap="none" spc="0" normalizeH="0" baseline="0" noProof="0" dirty="0" err="1">
                <a:ln>
                  <a:noFill/>
                </a:ln>
                <a:solidFill>
                  <a:srgbClr val="FFFFFF"/>
                </a:solidFill>
                <a:effectLst/>
                <a:uLnTx/>
                <a:uFillTx/>
                <a:latin typeface="Century Schoolbook" panose="02040604050505020304"/>
                <a:ea typeface="+mn-ea"/>
                <a:cs typeface="+mn-cs"/>
              </a:rPr>
              <a:t>newborns</a:t>
            </a:r>
            <a:r>
              <a:rPr kumimoji="0" lang="en-GB" sz="2400" i="0" u="none" strike="noStrike" kern="1200" cap="none" spc="0" normalizeH="0" baseline="0" noProof="0" dirty="0">
                <a:ln>
                  <a:noFill/>
                </a:ln>
                <a:solidFill>
                  <a:srgbClr val="FFFFFF"/>
                </a:solidFill>
                <a:effectLst/>
                <a:uLnTx/>
                <a:uFillTx/>
                <a:latin typeface="Century Schoolbook" panose="02040604050505020304"/>
                <a:ea typeface="+mn-ea"/>
                <a:cs typeface="+mn-cs"/>
              </a:rPr>
              <a:t> can tell the difference between angry and sad voices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FFFFFF"/>
                </a:solidFill>
                <a:latin typeface="Century Schoolbook" panose="02040604050505020304"/>
              </a:rPr>
              <a:t>You should have: an aim or research question; hypotheses; a target sample; stimuli; and a task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FFFFFF"/>
                </a:solidFill>
                <a:effectLst/>
                <a:uLnTx/>
                <a:uFillTx/>
                <a:latin typeface="Century Schoolbook" panose="02040604050505020304"/>
                <a:ea typeface="+mn-ea"/>
                <a:cs typeface="+mn-cs"/>
              </a:rPr>
              <a:t>You can use behavioural or physiological measures (or both)</a:t>
            </a:r>
          </a:p>
          <a:p>
            <a:pPr marR="0" lvl="0" algn="l" defTabSz="4572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Picture 3">
            <a:extLst>
              <a:ext uri="{FF2B5EF4-FFF2-40B4-BE49-F238E27FC236}">
                <a16:creationId xmlns:a16="http://schemas.microsoft.com/office/drawing/2014/main" id="{97875A98-3C4C-4B7C-ABBF-B9A05B4B09A6}"/>
              </a:ext>
            </a:extLst>
          </p:cNvPr>
          <p:cNvPicPr>
            <a:picLocks noChangeAspect="1"/>
          </p:cNvPicPr>
          <p:nvPr/>
        </p:nvPicPr>
        <p:blipFill>
          <a:blip r:embed="rId2"/>
          <a:stretch>
            <a:fillRect/>
          </a:stretch>
        </p:blipFill>
        <p:spPr>
          <a:xfrm>
            <a:off x="8454452" y="0"/>
            <a:ext cx="3737548" cy="2494813"/>
          </a:xfrm>
          <a:prstGeom prst="rect">
            <a:avLst/>
          </a:prstGeom>
        </p:spPr>
      </p:pic>
    </p:spTree>
    <p:extLst>
      <p:ext uri="{BB962C8B-B14F-4D97-AF65-F5344CB8AC3E}">
        <p14:creationId xmlns:p14="http://schemas.microsoft.com/office/powerpoint/2010/main" val="23711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Thank you!</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687354"/>
            <a:ext cx="10529454"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Next time we will focus on what research has already been done in this field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626766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Why do we Study Socio-Emotional Skills?</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85572"/>
            <a:ext cx="1052945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	This might seem like a strange question, but with the resources and time poured into researching socio-emotional skills, it’s an important one!</a:t>
            </a:r>
          </a:p>
          <a:p>
            <a:pPr marL="342900" indent="-342900">
              <a:buFont typeface="Arial" panose="020B0604020202020204" pitchFamily="34" charset="0"/>
              <a:buChar char="•"/>
            </a:pPr>
            <a:r>
              <a:rPr lang="en-GB" sz="2400" dirty="0"/>
              <a:t>Generally speaking, the answer can be broken down into socio-emotional processing being both “important” and “special”</a:t>
            </a:r>
          </a:p>
        </p:txBody>
      </p:sp>
      <p:pic>
        <p:nvPicPr>
          <p:cNvPr id="4" name="Picture 3">
            <a:extLst>
              <a:ext uri="{FF2B5EF4-FFF2-40B4-BE49-F238E27FC236}">
                <a16:creationId xmlns:a16="http://schemas.microsoft.com/office/drawing/2014/main" id="{90070460-772B-4919-9D6A-5B65C3E4CFE4}"/>
              </a:ext>
            </a:extLst>
          </p:cNvPr>
          <p:cNvPicPr>
            <a:picLocks noChangeAspect="1"/>
          </p:cNvPicPr>
          <p:nvPr/>
        </p:nvPicPr>
        <p:blipFill>
          <a:blip r:embed="rId2"/>
          <a:stretch>
            <a:fillRect/>
          </a:stretch>
        </p:blipFill>
        <p:spPr>
          <a:xfrm>
            <a:off x="7786141" y="4544924"/>
            <a:ext cx="4405859" cy="2313076"/>
          </a:xfrm>
          <a:prstGeom prst="rect">
            <a:avLst/>
          </a:prstGeom>
        </p:spPr>
      </p:pic>
    </p:spTree>
    <p:extLst>
      <p:ext uri="{BB962C8B-B14F-4D97-AF65-F5344CB8AC3E}">
        <p14:creationId xmlns:p14="http://schemas.microsoft.com/office/powerpoint/2010/main" val="58429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Socio-Emotional Skills are Important</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85572"/>
            <a:ext cx="8732452"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a:t>As compared to other species, our social and emotional worlds are rich, and an understanding of them is essential for normal functioning within societies and social groups. </a:t>
            </a:r>
          </a:p>
          <a:p>
            <a:pPr marL="342900" indent="-342900">
              <a:buFont typeface="Arial" panose="020B0604020202020204" pitchFamily="34" charset="0"/>
              <a:buChar char="•"/>
            </a:pPr>
            <a:r>
              <a:rPr lang="en-GB" sz="2400" dirty="0"/>
              <a:t>Deficits in subdomains of these skills have been observed as central in disorders from Autism Spectrum Disorder (Lombardo et al., 2007) through to antisocial personality disorder (Marsden et al., 2019)</a:t>
            </a:r>
          </a:p>
          <a:p>
            <a:pPr marL="342900" indent="-342900">
              <a:buFont typeface="Arial" panose="020B0604020202020204" pitchFamily="34" charset="0"/>
              <a:buChar char="•"/>
            </a:pPr>
            <a:r>
              <a:rPr lang="en-GB" sz="2400" dirty="0"/>
              <a:t> Deficits have also been observed in disorders that would not be traditionally be classified as social, such as schizophrenia (</a:t>
            </a:r>
            <a:r>
              <a:rPr lang="en-GB" sz="2400" dirty="0" err="1"/>
              <a:t>Derntl</a:t>
            </a:r>
            <a:r>
              <a:rPr lang="en-GB" sz="2400" dirty="0"/>
              <a:t> et al., 2009). </a:t>
            </a:r>
          </a:p>
          <a:p>
            <a:pPr marL="342900" indent="-342900">
              <a:buFont typeface="Arial" panose="020B0604020202020204" pitchFamily="34" charset="0"/>
              <a:buChar char="•"/>
            </a:pPr>
            <a:r>
              <a:rPr lang="en-GB" sz="2400" dirty="0"/>
              <a:t>Difficulties in these skills can have a broad-reaching and profound impact on everyday functioning.</a:t>
            </a:r>
          </a:p>
        </p:txBody>
      </p:sp>
      <p:pic>
        <p:nvPicPr>
          <p:cNvPr id="4" name="Picture 3">
            <a:extLst>
              <a:ext uri="{FF2B5EF4-FFF2-40B4-BE49-F238E27FC236}">
                <a16:creationId xmlns:a16="http://schemas.microsoft.com/office/drawing/2014/main" id="{3778F869-88BD-4B04-8F99-71F2B2BBF81C}"/>
              </a:ext>
            </a:extLst>
          </p:cNvPr>
          <p:cNvPicPr>
            <a:picLocks noChangeAspect="1"/>
          </p:cNvPicPr>
          <p:nvPr/>
        </p:nvPicPr>
        <p:blipFill>
          <a:blip r:embed="rId2"/>
          <a:stretch>
            <a:fillRect/>
          </a:stretch>
        </p:blipFill>
        <p:spPr>
          <a:xfrm>
            <a:off x="9334500" y="1124887"/>
            <a:ext cx="2857500" cy="1790700"/>
          </a:xfrm>
          <a:prstGeom prst="rect">
            <a:avLst/>
          </a:prstGeom>
        </p:spPr>
      </p:pic>
    </p:spTree>
    <p:extLst>
      <p:ext uri="{BB962C8B-B14F-4D97-AF65-F5344CB8AC3E}">
        <p14:creationId xmlns:p14="http://schemas.microsoft.com/office/powerpoint/2010/main" val="1310413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Socio-Emotional Skills are Special</a:t>
            </a:r>
          </a:p>
        </p:txBody>
      </p:sp>
      <p:sp>
        <p:nvSpPr>
          <p:cNvPr id="3" name="TextBox 2">
            <a:extLst>
              <a:ext uri="{FF2B5EF4-FFF2-40B4-BE49-F238E27FC236}">
                <a16:creationId xmlns:a16="http://schemas.microsoft.com/office/drawing/2014/main" id="{43F972C7-12B9-4182-A658-976095026F4F}"/>
              </a:ext>
            </a:extLst>
          </p:cNvPr>
          <p:cNvSpPr txBox="1"/>
          <p:nvPr/>
        </p:nvSpPr>
        <p:spPr>
          <a:xfrm>
            <a:off x="396558" y="1105690"/>
            <a:ext cx="8147835"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t>The many ways in which social processing and specifically the ability to decode the emotional stimuli encountered in our environments can be impaired also highlights the diversity and complexity of skills needed. </a:t>
            </a:r>
          </a:p>
          <a:p>
            <a:pPr marL="342900" indent="-342900">
              <a:buFont typeface="Arial" panose="020B0604020202020204" pitchFamily="34" charset="0"/>
              <a:buChar char="•"/>
            </a:pPr>
            <a:r>
              <a:rPr lang="en-GB" sz="2400" dirty="0"/>
              <a:t>At least on the basis of cross-species comparisons, this social cognition appears to be cognitively complex, with animals engaging in more sophisticated social processes tending to have larger neocortical ratios (Dunbar and Shultz, 2007). </a:t>
            </a:r>
          </a:p>
          <a:p>
            <a:pPr marL="342900" indent="-342900">
              <a:buFont typeface="Arial" panose="020B0604020202020204" pitchFamily="34" charset="0"/>
              <a:buChar char="•"/>
            </a:pPr>
            <a:r>
              <a:rPr lang="en-GB" sz="2400" dirty="0"/>
              <a:t>Indeed, primates—and particularly humans—are distinguished from other animals through the number and kind of social bonds that are typically formed (Dunbar, 2012). </a:t>
            </a:r>
            <a:r>
              <a:rPr lang="en-GB" sz="2400" b="1" dirty="0"/>
              <a:t>Social brain hypothesis</a:t>
            </a:r>
            <a:endParaRPr lang="en-GB" sz="2400" dirty="0"/>
          </a:p>
        </p:txBody>
      </p:sp>
      <p:pic>
        <p:nvPicPr>
          <p:cNvPr id="4" name="Picture 3">
            <a:extLst>
              <a:ext uri="{FF2B5EF4-FFF2-40B4-BE49-F238E27FC236}">
                <a16:creationId xmlns:a16="http://schemas.microsoft.com/office/drawing/2014/main" id="{32532A2E-C65C-4AB1-80D8-2E44DD865585}"/>
              </a:ext>
            </a:extLst>
          </p:cNvPr>
          <p:cNvPicPr>
            <a:picLocks noChangeAspect="1"/>
          </p:cNvPicPr>
          <p:nvPr/>
        </p:nvPicPr>
        <p:blipFill>
          <a:blip r:embed="rId2"/>
          <a:stretch>
            <a:fillRect/>
          </a:stretch>
        </p:blipFill>
        <p:spPr>
          <a:xfrm>
            <a:off x="8163774" y="4422097"/>
            <a:ext cx="4028225" cy="2412111"/>
          </a:xfrm>
          <a:prstGeom prst="rect">
            <a:avLst/>
          </a:prstGeom>
        </p:spPr>
      </p:pic>
    </p:spTree>
    <p:extLst>
      <p:ext uri="{BB962C8B-B14F-4D97-AF65-F5344CB8AC3E}">
        <p14:creationId xmlns:p14="http://schemas.microsoft.com/office/powerpoint/2010/main" val="26602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177838"/>
            <a:ext cx="10654146" cy="1323439"/>
          </a:xfrm>
          <a:prstGeom prst="rect">
            <a:avLst/>
          </a:prstGeom>
          <a:noFill/>
        </p:spPr>
        <p:txBody>
          <a:bodyPr wrap="square" rtlCol="0">
            <a:spAutoFit/>
          </a:bodyPr>
          <a:lstStyle/>
          <a:p>
            <a:pPr algn="ctr"/>
            <a:r>
              <a:rPr lang="en-GB" sz="4000" dirty="0"/>
              <a:t>Why do we Study Emotional Expression Processing?</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85572"/>
            <a:ext cx="8192806" cy="5632311"/>
          </a:xfrm>
          <a:prstGeom prst="rect">
            <a:avLst/>
          </a:prstGeom>
          <a:noFill/>
        </p:spPr>
        <p:txBody>
          <a:bodyPr wrap="square" rtlCol="0">
            <a:spAutoFit/>
          </a:bodyPr>
          <a:lstStyle/>
          <a:p>
            <a:pPr marL="342900" indent="-342900">
              <a:buFont typeface="Arial" panose="020B0604020202020204" pitchFamily="34" charset="0"/>
              <a:buChar char="•"/>
            </a:pPr>
            <a:r>
              <a:rPr lang="en-GB" sz="2400" dirty="0"/>
              <a:t>In typically-developing adults, emotional expressions are processed rapidly and provide a rich avenue of communication (Frith, 2009). </a:t>
            </a:r>
          </a:p>
          <a:p>
            <a:pPr marL="342900" indent="-342900">
              <a:buFont typeface="Arial" panose="020B0604020202020204" pitchFamily="34" charset="0"/>
              <a:buChar char="•"/>
            </a:pPr>
            <a:r>
              <a:rPr lang="en-GB" sz="2400" dirty="0"/>
              <a:t>Humans and other great apes are distinctive in the frequency with which they are used– humans have faces adapted for communicative value (</a:t>
            </a:r>
            <a:r>
              <a:rPr lang="en-GB" sz="2400" dirty="0" err="1"/>
              <a:t>Kret</a:t>
            </a:r>
            <a:r>
              <a:rPr lang="en-GB" sz="2400" dirty="0"/>
              <a:t> et al., 2020). </a:t>
            </a:r>
          </a:p>
          <a:p>
            <a:pPr marL="342900" indent="-342900">
              <a:buFont typeface="Arial" panose="020B0604020202020204" pitchFamily="34" charset="0"/>
              <a:buChar char="•"/>
            </a:pPr>
            <a:r>
              <a:rPr lang="en-GB" sz="2400" dirty="0"/>
              <a:t>Both facial and vocal emotional expressions are integral to human society, with aspects of both universal across cultures (Bryant and Barrett, 2008)</a:t>
            </a:r>
          </a:p>
          <a:p>
            <a:pPr marL="342900" indent="-342900">
              <a:buFont typeface="Arial" panose="020B0604020202020204" pitchFamily="34" charset="0"/>
              <a:buChar char="•"/>
            </a:pPr>
            <a:r>
              <a:rPr lang="en-GB" sz="2400" dirty="0"/>
              <a:t>Decoding emotional expressions is usually the first stage of socio-emotional communication</a:t>
            </a:r>
          </a:p>
          <a:p>
            <a:pPr marL="342900" indent="-342900">
              <a:buFont typeface="Arial" panose="020B0604020202020204" pitchFamily="34" charset="0"/>
              <a:buChar char="•"/>
            </a:pPr>
            <a:r>
              <a:rPr lang="en-GB" sz="2400" dirty="0"/>
              <a:t>Infants aren’t born with these abilities</a:t>
            </a:r>
          </a:p>
          <a:p>
            <a:pPr marL="342900" indent="-342900">
              <a:buFont typeface="Arial" panose="020B0604020202020204" pitchFamily="34" charset="0"/>
              <a:buChar char="•"/>
            </a:pPr>
            <a:r>
              <a:rPr lang="en-GB" sz="2400" dirty="0"/>
              <a:t>Emotional expression processing is intertwined with more complex social behaviour (like </a:t>
            </a:r>
            <a:r>
              <a:rPr lang="en-GB" sz="2400" dirty="0" err="1"/>
              <a:t>ToM</a:t>
            </a:r>
            <a:r>
              <a:rPr lang="en-GB" sz="2400" dirty="0"/>
              <a:t>)</a:t>
            </a:r>
          </a:p>
        </p:txBody>
      </p:sp>
      <p:pic>
        <p:nvPicPr>
          <p:cNvPr id="4" name="Picture 3">
            <a:extLst>
              <a:ext uri="{FF2B5EF4-FFF2-40B4-BE49-F238E27FC236}">
                <a16:creationId xmlns:a16="http://schemas.microsoft.com/office/drawing/2014/main" id="{3D24EADF-BCFA-45CC-B37D-2B7857739A73}"/>
              </a:ext>
            </a:extLst>
          </p:cNvPr>
          <p:cNvPicPr>
            <a:picLocks noChangeAspect="1"/>
          </p:cNvPicPr>
          <p:nvPr/>
        </p:nvPicPr>
        <p:blipFill rotWithShape="1">
          <a:blip r:embed="rId2"/>
          <a:srcRect b="8527"/>
          <a:stretch/>
        </p:blipFill>
        <p:spPr>
          <a:xfrm>
            <a:off x="8730524" y="4316819"/>
            <a:ext cx="3461476" cy="2541181"/>
          </a:xfrm>
          <a:prstGeom prst="rect">
            <a:avLst/>
          </a:prstGeom>
        </p:spPr>
      </p:pic>
    </p:spTree>
    <p:extLst>
      <p:ext uri="{BB962C8B-B14F-4D97-AF65-F5344CB8AC3E}">
        <p14:creationId xmlns:p14="http://schemas.microsoft.com/office/powerpoint/2010/main" val="45930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Why do we Study Development?</a:t>
            </a:r>
          </a:p>
        </p:txBody>
      </p:sp>
      <p:sp>
        <p:nvSpPr>
          <p:cNvPr id="3" name="TextBox 2">
            <a:extLst>
              <a:ext uri="{FF2B5EF4-FFF2-40B4-BE49-F238E27FC236}">
                <a16:creationId xmlns:a16="http://schemas.microsoft.com/office/drawing/2014/main" id="{43F972C7-12B9-4182-A658-976095026F4F}"/>
              </a:ext>
            </a:extLst>
          </p:cNvPr>
          <p:cNvSpPr txBox="1"/>
          <p:nvPr/>
        </p:nvSpPr>
        <p:spPr>
          <a:xfrm>
            <a:off x="405970" y="1166842"/>
            <a:ext cx="7547182"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t>Again, this might seem like a very basic question– but why don’t we just examine emotional expression processing in adults– it would be easier!</a:t>
            </a:r>
          </a:p>
          <a:p>
            <a:pPr marL="342900" indent="-342900">
              <a:buFont typeface="Arial" panose="020B0604020202020204" pitchFamily="34" charset="0"/>
              <a:buChar char="•"/>
            </a:pPr>
            <a:r>
              <a:rPr lang="en-GB" sz="2400" dirty="0"/>
              <a:t>The study of the emergence of these skills in infancy is especially important because the processing at this early stage in development is different in both proficiency and nature</a:t>
            </a:r>
          </a:p>
          <a:p>
            <a:pPr marL="342900" indent="-342900">
              <a:buFont typeface="Arial" panose="020B0604020202020204" pitchFamily="34" charset="0"/>
              <a:buChar char="•"/>
            </a:pPr>
            <a:r>
              <a:rPr lang="en-GB" sz="2400" dirty="0"/>
              <a:t>Infant processing of faces involves differences in both the cognitive and neural networks called upon—for example, in early infancy face processing recruits subcortical areas, with a shift to cortically-based mature processing over the course of development (Johnson et al., 2015). </a:t>
            </a:r>
          </a:p>
        </p:txBody>
      </p:sp>
      <p:pic>
        <p:nvPicPr>
          <p:cNvPr id="4" name="Picture 3">
            <a:extLst>
              <a:ext uri="{FF2B5EF4-FFF2-40B4-BE49-F238E27FC236}">
                <a16:creationId xmlns:a16="http://schemas.microsoft.com/office/drawing/2014/main" id="{E2A738F5-780D-4AA1-B79A-B58F3FD231EF}"/>
              </a:ext>
            </a:extLst>
          </p:cNvPr>
          <p:cNvPicPr>
            <a:picLocks noChangeAspect="1"/>
          </p:cNvPicPr>
          <p:nvPr/>
        </p:nvPicPr>
        <p:blipFill rotWithShape="1">
          <a:blip r:embed="rId2"/>
          <a:srcRect l="25320" r="10836"/>
          <a:stretch/>
        </p:blipFill>
        <p:spPr>
          <a:xfrm>
            <a:off x="7953152" y="3829478"/>
            <a:ext cx="4238847" cy="3028522"/>
          </a:xfrm>
          <a:prstGeom prst="rect">
            <a:avLst/>
          </a:prstGeom>
        </p:spPr>
      </p:pic>
      <p:pic>
        <p:nvPicPr>
          <p:cNvPr id="5" name="Picture 4">
            <a:extLst>
              <a:ext uri="{FF2B5EF4-FFF2-40B4-BE49-F238E27FC236}">
                <a16:creationId xmlns:a16="http://schemas.microsoft.com/office/drawing/2014/main" id="{74349F5A-EB14-45F8-81F4-241328AA9393}"/>
              </a:ext>
            </a:extLst>
          </p:cNvPr>
          <p:cNvPicPr>
            <a:picLocks noChangeAspect="1"/>
          </p:cNvPicPr>
          <p:nvPr/>
        </p:nvPicPr>
        <p:blipFill>
          <a:blip r:embed="rId3"/>
          <a:stretch>
            <a:fillRect/>
          </a:stretch>
        </p:blipFill>
        <p:spPr>
          <a:xfrm>
            <a:off x="7953152" y="972433"/>
            <a:ext cx="4238847" cy="2825898"/>
          </a:xfrm>
          <a:prstGeom prst="rect">
            <a:avLst/>
          </a:prstGeom>
        </p:spPr>
      </p:pic>
    </p:spTree>
    <p:extLst>
      <p:ext uri="{BB962C8B-B14F-4D97-AF65-F5344CB8AC3E}">
        <p14:creationId xmlns:p14="http://schemas.microsoft.com/office/powerpoint/2010/main" val="263551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Why do we Study Development?</a:t>
            </a:r>
          </a:p>
        </p:txBody>
      </p:sp>
      <p:sp>
        <p:nvSpPr>
          <p:cNvPr id="3" name="TextBox 2">
            <a:extLst>
              <a:ext uri="{FF2B5EF4-FFF2-40B4-BE49-F238E27FC236}">
                <a16:creationId xmlns:a16="http://schemas.microsoft.com/office/drawing/2014/main" id="{43F972C7-12B9-4182-A658-976095026F4F}"/>
              </a:ext>
            </a:extLst>
          </p:cNvPr>
          <p:cNvSpPr txBox="1"/>
          <p:nvPr/>
        </p:nvSpPr>
        <p:spPr>
          <a:xfrm>
            <a:off x="469766" y="1166842"/>
            <a:ext cx="8853289"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t>The cortical networks of infants undergo must undergo many years of maturation (</a:t>
            </a:r>
            <a:r>
              <a:rPr lang="en-GB" sz="2400" dirty="0" err="1"/>
              <a:t>Uhlhaas</a:t>
            </a:r>
            <a:r>
              <a:rPr lang="en-GB" sz="2400" dirty="0"/>
              <a:t> et al., 2010). E.g., while for adults this the N170 component is face-selective, in infants the equivalents are N290 and P400, which do not show the same specificity for human faces in young infants (</a:t>
            </a:r>
            <a:r>
              <a:rPr lang="en-GB" sz="2400" dirty="0" err="1"/>
              <a:t>Halit</a:t>
            </a:r>
            <a:r>
              <a:rPr lang="en-GB" sz="2400" dirty="0"/>
              <a:t> et al., 2003). </a:t>
            </a:r>
          </a:p>
          <a:p>
            <a:pPr marL="342900" indent="-342900">
              <a:buFont typeface="Arial" panose="020B0604020202020204" pitchFamily="34" charset="0"/>
              <a:buChar char="•"/>
            </a:pPr>
            <a:r>
              <a:rPr lang="en-GB" sz="2400" dirty="0"/>
              <a:t>Another factor that makes infancy a unique and important period to examine is speed. Maurer et al. (1999) followed the visual acuity of infants treated for cataracts. Within as little as one hour of visual input there was improvement.</a:t>
            </a:r>
          </a:p>
          <a:p>
            <a:pPr marL="342900" indent="-342900">
              <a:buFont typeface="Arial" panose="020B0604020202020204" pitchFamily="34" charset="0"/>
              <a:buChar char="•"/>
            </a:pPr>
            <a:r>
              <a:rPr lang="en-GB" sz="2400" dirty="0"/>
              <a:t> Disruption of the development of a skill earlier on in developmental time results in profound later differences: e.g. cataracts -&gt; face processing impairment (</a:t>
            </a:r>
            <a:r>
              <a:rPr lang="en-GB" sz="2400" dirty="0" err="1"/>
              <a:t>Geldart</a:t>
            </a:r>
            <a:r>
              <a:rPr lang="en-GB" sz="2400" dirty="0"/>
              <a:t> et al., 2002). </a:t>
            </a:r>
          </a:p>
        </p:txBody>
      </p:sp>
      <p:pic>
        <p:nvPicPr>
          <p:cNvPr id="4" name="Picture 3">
            <a:extLst>
              <a:ext uri="{FF2B5EF4-FFF2-40B4-BE49-F238E27FC236}">
                <a16:creationId xmlns:a16="http://schemas.microsoft.com/office/drawing/2014/main" id="{1A62EC17-2E8A-4A63-BA51-0C98EAE5A4A0}"/>
              </a:ext>
            </a:extLst>
          </p:cNvPr>
          <p:cNvPicPr>
            <a:picLocks noChangeAspect="1"/>
          </p:cNvPicPr>
          <p:nvPr/>
        </p:nvPicPr>
        <p:blipFill>
          <a:blip r:embed="rId2"/>
          <a:stretch>
            <a:fillRect/>
          </a:stretch>
        </p:blipFill>
        <p:spPr>
          <a:xfrm>
            <a:off x="8973879" y="4694812"/>
            <a:ext cx="3189768" cy="2180506"/>
          </a:xfrm>
          <a:prstGeom prst="rect">
            <a:avLst/>
          </a:prstGeom>
        </p:spPr>
      </p:pic>
    </p:spTree>
    <p:extLst>
      <p:ext uri="{BB962C8B-B14F-4D97-AF65-F5344CB8AC3E}">
        <p14:creationId xmlns:p14="http://schemas.microsoft.com/office/powerpoint/2010/main" val="194623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108363" y="207818"/>
            <a:ext cx="10654146" cy="707886"/>
          </a:xfrm>
          <a:prstGeom prst="rect">
            <a:avLst/>
          </a:prstGeom>
          <a:noFill/>
        </p:spPr>
        <p:txBody>
          <a:bodyPr wrap="square" rtlCol="0">
            <a:spAutoFit/>
          </a:bodyPr>
          <a:lstStyle/>
          <a:p>
            <a:r>
              <a:rPr lang="en-GB" sz="4000" dirty="0"/>
              <a:t>What Questions are of Interest?</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225689"/>
            <a:ext cx="10529454"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When do infants develop the ability to distinguish emotional expressions?</a:t>
            </a:r>
          </a:p>
          <a:p>
            <a:pPr marL="342900" indent="-342900">
              <a:buFont typeface="Arial" panose="020B0604020202020204" pitchFamily="34" charset="0"/>
              <a:buChar char="•"/>
            </a:pPr>
            <a:r>
              <a:rPr lang="en-GB" sz="2400" dirty="0"/>
              <a:t>How do they process emotional expressions? When does this become adult-like?</a:t>
            </a:r>
          </a:p>
          <a:p>
            <a:pPr marL="342900" indent="-342900">
              <a:buFont typeface="Arial" panose="020B0604020202020204" pitchFamily="34" charset="0"/>
              <a:buChar char="•"/>
            </a:pPr>
            <a:r>
              <a:rPr lang="en-GB" sz="2400" dirty="0"/>
              <a:t>What abilities are infants born with?</a:t>
            </a:r>
          </a:p>
          <a:p>
            <a:pPr marL="342900" indent="-342900">
              <a:buFont typeface="Arial" panose="020B0604020202020204" pitchFamily="34" charset="0"/>
              <a:buChar char="•"/>
            </a:pPr>
            <a:r>
              <a:rPr lang="en-GB" sz="2400" dirty="0"/>
              <a:t>How do infants learn to distinguish emotional expressions, as well as what they mean? What drives this?</a:t>
            </a:r>
          </a:p>
        </p:txBody>
      </p:sp>
      <p:pic>
        <p:nvPicPr>
          <p:cNvPr id="5" name="Picture 4">
            <a:extLst>
              <a:ext uri="{FF2B5EF4-FFF2-40B4-BE49-F238E27FC236}">
                <a16:creationId xmlns:a16="http://schemas.microsoft.com/office/drawing/2014/main" id="{F57DDA29-023A-40C3-A0D0-4E08AAF0D6D8}"/>
              </a:ext>
            </a:extLst>
          </p:cNvPr>
          <p:cNvPicPr>
            <a:picLocks noChangeAspect="1"/>
          </p:cNvPicPr>
          <p:nvPr/>
        </p:nvPicPr>
        <p:blipFill>
          <a:blip r:embed="rId2"/>
          <a:stretch>
            <a:fillRect/>
          </a:stretch>
        </p:blipFill>
        <p:spPr>
          <a:xfrm>
            <a:off x="5888737" y="3903345"/>
            <a:ext cx="6303264" cy="2954655"/>
          </a:xfrm>
          <a:prstGeom prst="rect">
            <a:avLst/>
          </a:prstGeom>
        </p:spPr>
      </p:pic>
    </p:spTree>
    <p:extLst>
      <p:ext uri="{BB962C8B-B14F-4D97-AF65-F5344CB8AC3E}">
        <p14:creationId xmlns:p14="http://schemas.microsoft.com/office/powerpoint/2010/main" val="325387354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2674</TotalTime>
  <Words>2407</Words>
  <Application>Microsoft Office PowerPoint</Application>
  <PresentationFormat>Widescreen</PresentationFormat>
  <Paragraphs>126</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Schoolbook</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Jayne Jackson</dc:creator>
  <cp:lastModifiedBy>Emma Jayne Jackson</cp:lastModifiedBy>
  <cp:revision>24</cp:revision>
  <dcterms:created xsi:type="dcterms:W3CDTF">2021-05-04T15:20:52Z</dcterms:created>
  <dcterms:modified xsi:type="dcterms:W3CDTF">2021-05-06T11:55:30Z</dcterms:modified>
</cp:coreProperties>
</file>