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9" r:id="rId3"/>
    <p:sldId id="263" r:id="rId4"/>
    <p:sldId id="262" r:id="rId5"/>
    <p:sldId id="264" r:id="rId6"/>
    <p:sldId id="265" r:id="rId7"/>
    <p:sldId id="266" r:id="rId8"/>
    <p:sldId id="267" r:id="rId9"/>
    <p:sldId id="268" r:id="rId10"/>
    <p:sldId id="271" r:id="rId11"/>
    <p:sldId id="272" r:id="rId12"/>
    <p:sldId id="269" r:id="rId13"/>
    <p:sldId id="274" r:id="rId14"/>
    <p:sldId id="275" r:id="rId15"/>
    <p:sldId id="270" r:id="rId16"/>
    <p:sldId id="273" r:id="rId17"/>
    <p:sldId id="276" r:id="rId18"/>
    <p:sldId id="278" r:id="rId19"/>
    <p:sldId id="279" r:id="rId20"/>
    <p:sldId id="277" r:id="rId21"/>
    <p:sldId id="283" r:id="rId22"/>
    <p:sldId id="285" r:id="rId23"/>
    <p:sldId id="284" r:id="rId24"/>
    <p:sldId id="286" r:id="rId25"/>
    <p:sldId id="287" r:id="rId26"/>
    <p:sldId id="288" r:id="rId27"/>
    <p:sldId id="289" r:id="rId28"/>
    <p:sldId id="280" r:id="rId29"/>
    <p:sldId id="281"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51" d="100"/>
          <a:sy n="51" d="100"/>
        </p:scale>
        <p:origin x="92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8E461-2098-4921-B4D1-7A91415731C1}"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5E946-3B17-4AF2-B106-CAFFBC2ADB0D}" type="slidenum">
              <a:rPr lang="en-GB" smtClean="0"/>
              <a:t>‹#›</a:t>
            </a:fld>
            <a:endParaRPr lang="en-GB"/>
          </a:p>
        </p:txBody>
      </p:sp>
    </p:spTree>
    <p:extLst>
      <p:ext uri="{BB962C8B-B14F-4D97-AF65-F5344CB8AC3E}">
        <p14:creationId xmlns:p14="http://schemas.microsoft.com/office/powerpoint/2010/main" val="249923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Carbajal-Valenzuela, C. C., Santiago-Rodríguez, E., </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Quirarte</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G. L., &amp; Harmony, T. (2017). Development of emotional face processing in premature and full-term infants: a quantitative EEG study. Clinical EEG and neuroscience, 48(2), 88-95.</a:t>
            </a:r>
            <a:endParaRPr lang="en-GB" sz="1800" kern="12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195E946-3B17-4AF2-B106-CAFFBC2ADB0D}" type="slidenum">
              <a:rPr lang="en-GB" smtClean="0"/>
              <a:t>10</a:t>
            </a:fld>
            <a:endParaRPr lang="en-GB"/>
          </a:p>
        </p:txBody>
      </p:sp>
    </p:spTree>
    <p:extLst>
      <p:ext uri="{BB962C8B-B14F-4D97-AF65-F5344CB8AC3E}">
        <p14:creationId xmlns:p14="http://schemas.microsoft.com/office/powerpoint/2010/main" val="398166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D. F., Waters, C. S., </a:t>
            </a:r>
            <a:r>
              <a:rPr lang="en-GB" dirty="0" err="1"/>
              <a:t>Perra</a:t>
            </a:r>
            <a:r>
              <a:rPr lang="en-GB" dirty="0"/>
              <a:t>, O., Swift, N., </a:t>
            </a:r>
            <a:r>
              <a:rPr lang="en-GB" dirty="0" err="1"/>
              <a:t>Kairis</a:t>
            </a:r>
            <a:r>
              <a:rPr lang="en-GB" dirty="0"/>
              <a:t>, V., Phillips, R., ... &amp; Van </a:t>
            </a:r>
            <a:r>
              <a:rPr lang="en-GB" dirty="0" err="1"/>
              <a:t>Goozen</a:t>
            </a:r>
            <a:r>
              <a:rPr lang="en-GB" dirty="0"/>
              <a:t>, S. (2014). Precursors to aggression are evident by 6 months of age. Developmental Science, 17(3), 471-480.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Bedford, R., Pickles, A., Sharp, H., Wright, N., &amp; Hill, J. (2015). Reduced face preference in infancy: a developmental precursor to callous-unemotional traits?. </a:t>
            </a:r>
            <a:r>
              <a:rPr lang="en-GB" b="0" i="1" dirty="0">
                <a:solidFill>
                  <a:srgbClr val="222222"/>
                </a:solidFill>
                <a:effectLst/>
                <a:latin typeface="Arial" panose="020B0604020202020204" pitchFamily="34" charset="0"/>
              </a:rPr>
              <a:t>Biological psychiatry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78</a:t>
            </a:r>
            <a:r>
              <a:rPr lang="en-GB" b="0" i="0" dirty="0">
                <a:solidFill>
                  <a:srgbClr val="222222"/>
                </a:solidFill>
                <a:effectLst/>
                <a:latin typeface="Arial" panose="020B0604020202020204" pitchFamily="34" charset="0"/>
              </a:rPr>
              <a:t>(2), 144-150.</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7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89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46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03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45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95E946-3B17-4AF2-B106-CAFFBC2ADB0D}" type="slidenum">
              <a:rPr lang="en-GB" smtClean="0"/>
              <a:t>11</a:t>
            </a:fld>
            <a:endParaRPr lang="en-GB"/>
          </a:p>
        </p:txBody>
      </p:sp>
    </p:spTree>
    <p:extLst>
      <p:ext uri="{BB962C8B-B14F-4D97-AF65-F5344CB8AC3E}">
        <p14:creationId xmlns:p14="http://schemas.microsoft.com/office/powerpoint/2010/main" val="69600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17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03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71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Gao, X., Maurer, D., &amp; Nishimura, M. (2013). Altered representation of facial expressions after early visual deprivation. </a:t>
            </a:r>
            <a:r>
              <a:rPr lang="en-GB" b="0" i="1" dirty="0">
                <a:solidFill>
                  <a:srgbClr val="222222"/>
                </a:solidFill>
                <a:effectLst/>
                <a:latin typeface="Arial" panose="020B0604020202020204" pitchFamily="34" charset="0"/>
              </a:rPr>
              <a:t>Frontiers in Psychology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 878.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Good, A., Gordon, K. A., </a:t>
            </a:r>
            <a:r>
              <a:rPr lang="en-GB" b="0" i="0" dirty="0" err="1">
                <a:solidFill>
                  <a:srgbClr val="222222"/>
                </a:solidFill>
                <a:effectLst/>
                <a:latin typeface="Arial" panose="020B0604020202020204" pitchFamily="34" charset="0"/>
              </a:rPr>
              <a:t>Papsin</a:t>
            </a:r>
            <a:r>
              <a:rPr lang="en-GB" b="0" i="0" dirty="0">
                <a:solidFill>
                  <a:srgbClr val="222222"/>
                </a:solidFill>
                <a:effectLst/>
                <a:latin typeface="Arial" panose="020B0604020202020204" pitchFamily="34" charset="0"/>
              </a:rPr>
              <a:t>, B. C., Nespoli, G., </a:t>
            </a:r>
            <a:r>
              <a:rPr lang="en-GB" b="0" i="0" dirty="0" err="1">
                <a:solidFill>
                  <a:srgbClr val="222222"/>
                </a:solidFill>
                <a:effectLst/>
                <a:latin typeface="Arial" panose="020B0604020202020204" pitchFamily="34" charset="0"/>
              </a:rPr>
              <a:t>Hopyan</a:t>
            </a:r>
            <a:r>
              <a:rPr lang="en-GB" b="0" i="0" dirty="0">
                <a:solidFill>
                  <a:srgbClr val="222222"/>
                </a:solidFill>
                <a:effectLst/>
                <a:latin typeface="Arial" panose="020B0604020202020204" pitchFamily="34" charset="0"/>
              </a:rPr>
              <a:t>, T., </a:t>
            </a:r>
            <a:r>
              <a:rPr lang="en-GB" b="0" i="0" dirty="0" err="1">
                <a:solidFill>
                  <a:srgbClr val="222222"/>
                </a:solidFill>
                <a:effectLst/>
                <a:latin typeface="Arial" panose="020B0604020202020204" pitchFamily="34" charset="0"/>
              </a:rPr>
              <a:t>Peretz</a:t>
            </a:r>
            <a:r>
              <a:rPr lang="en-GB" b="0" i="0" dirty="0">
                <a:solidFill>
                  <a:srgbClr val="222222"/>
                </a:solidFill>
                <a:effectLst/>
                <a:latin typeface="Arial" panose="020B0604020202020204" pitchFamily="34" charset="0"/>
              </a:rPr>
              <a:t>, I., &amp; Russo, F. A. (2017). Benefits of music training for perception of emotional speech prosody in deaf children with cochlear implants. </a:t>
            </a:r>
            <a:r>
              <a:rPr lang="en-GB" b="0" i="1" dirty="0">
                <a:solidFill>
                  <a:srgbClr val="222222"/>
                </a:solidFill>
                <a:effectLst/>
                <a:latin typeface="Arial" panose="020B0604020202020204" pitchFamily="34" charset="0"/>
              </a:rPr>
              <a:t>Ear and Hearing</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38</a:t>
            </a:r>
            <a:r>
              <a:rPr lang="en-GB" b="0" i="0" dirty="0">
                <a:solidFill>
                  <a:srgbClr val="222222"/>
                </a:solidFill>
                <a:effectLst/>
                <a:latin typeface="Arial" panose="020B0604020202020204" pitchFamily="34" charset="0"/>
              </a:rPr>
              <a:t>(4), 455.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6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83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99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222222"/>
                </a:solidFill>
                <a:effectLst/>
                <a:latin typeface="Arial" panose="020B0604020202020204" pitchFamily="34" charset="0"/>
              </a:rPr>
              <a:t>Konstantareas</a:t>
            </a:r>
            <a:r>
              <a:rPr lang="en-GB" b="0" i="0" dirty="0">
                <a:solidFill>
                  <a:srgbClr val="222222"/>
                </a:solidFill>
                <a:effectLst/>
                <a:latin typeface="Arial" panose="020B0604020202020204" pitchFamily="34" charset="0"/>
              </a:rPr>
              <a:t>, M. M., &amp; Stewart, K. (2006). Affect regulation and temperament in children with autism spectrum disorder. </a:t>
            </a:r>
            <a:r>
              <a:rPr lang="en-GB" b="0" i="1" dirty="0">
                <a:solidFill>
                  <a:srgbClr val="222222"/>
                </a:solidFill>
                <a:effectLst/>
                <a:latin typeface="Arial" panose="020B0604020202020204" pitchFamily="34" charset="0"/>
              </a:rPr>
              <a:t>Journal of autism and developmental disorders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36</a:t>
            </a:r>
            <a:r>
              <a:rPr lang="en-GB" b="0" i="0" dirty="0">
                <a:solidFill>
                  <a:srgbClr val="222222"/>
                </a:solidFill>
                <a:effectLst/>
                <a:latin typeface="Arial" panose="020B0604020202020204" pitchFamily="34" charset="0"/>
              </a:rPr>
              <a:t>(2), 143-154.</a:t>
            </a:r>
          </a:p>
          <a:p>
            <a:pPr fontAlgn="t"/>
            <a:r>
              <a:rPr lang="en-GB" dirty="0" err="1">
                <a:effectLst/>
                <a:latin typeface="Arial" panose="020B0604020202020204" pitchFamily="34" charset="0"/>
              </a:rPr>
              <a:t>Althoff</a:t>
            </a:r>
            <a:r>
              <a:rPr lang="en-GB" dirty="0">
                <a:effectLst/>
                <a:latin typeface="Arial" panose="020B0604020202020204" pitchFamily="34" charset="0"/>
              </a:rPr>
              <a:t>, R. R., Verhulst, F. C., </a:t>
            </a:r>
            <a:r>
              <a:rPr lang="en-GB" dirty="0" err="1">
                <a:effectLst/>
                <a:latin typeface="Arial" panose="020B0604020202020204" pitchFamily="34" charset="0"/>
              </a:rPr>
              <a:t>Rettew</a:t>
            </a:r>
            <a:r>
              <a:rPr lang="en-GB" dirty="0">
                <a:effectLst/>
                <a:latin typeface="Arial" panose="020B0604020202020204" pitchFamily="34" charset="0"/>
              </a:rPr>
              <a:t>, D. C., </a:t>
            </a:r>
            <a:r>
              <a:rPr lang="en-GB" dirty="0" err="1">
                <a:effectLst/>
                <a:latin typeface="Arial" panose="020B0604020202020204" pitchFamily="34" charset="0"/>
              </a:rPr>
              <a:t>Hudziak</a:t>
            </a:r>
            <a:r>
              <a:rPr lang="en-GB" dirty="0">
                <a:effectLst/>
                <a:latin typeface="Arial" panose="020B0604020202020204" pitchFamily="34" charset="0"/>
              </a:rPr>
              <a:t>, J. J., &amp; van der Ende, J. (2010). Adult outcomes of childhood dysregulation: a 14-year follow-up study. </a:t>
            </a:r>
            <a:r>
              <a:rPr lang="en-GB" i="1" dirty="0">
                <a:effectLst/>
                <a:latin typeface="Arial" panose="020B0604020202020204" pitchFamily="34" charset="0"/>
              </a:rPr>
              <a:t>Journal of the American Academy of Child &amp; Adolescent Psychiatry</a:t>
            </a:r>
            <a:r>
              <a:rPr lang="en-GB" dirty="0">
                <a:effectLst/>
                <a:latin typeface="Arial" panose="020B0604020202020204" pitchFamily="34" charset="0"/>
              </a:rPr>
              <a:t>, </a:t>
            </a:r>
            <a:r>
              <a:rPr lang="en-GB" i="1" dirty="0">
                <a:effectLst/>
                <a:latin typeface="Arial" panose="020B0604020202020204" pitchFamily="34" charset="0"/>
              </a:rPr>
              <a:t>49</a:t>
            </a:r>
            <a:r>
              <a:rPr lang="en-GB" dirty="0">
                <a:effectLst/>
                <a:latin typeface="Arial" panose="020B0604020202020204" pitchFamily="34" charset="0"/>
              </a:rPr>
              <a:t>(11), 1105-1116.</a:t>
            </a:r>
          </a:p>
          <a:p>
            <a:r>
              <a:rPr lang="en-GB" dirty="0"/>
              <a:t>Chicago</a:t>
            </a:r>
            <a:br>
              <a:rPr lang="en-GB" dirty="0"/>
            </a:b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Dennis et al 5- to -9-years-old– P1 is associated with processing of different emotional expressions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E946-3B17-4AF2-B106-CAFFBC2ADB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37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15598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557377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389783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267992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40E77-2E43-4BAF-B0A2-20E1227A6120}" type="datetimeFigureOut">
              <a:rPr lang="en-GB" smtClean="0"/>
              <a:t>02/06/2021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2D568C-694D-4D95-8C7F-1FA20B97AB7B}" type="slidenum">
              <a:rPr lang="en-GB" smtClean="0"/>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41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73389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440E77-2E43-4BAF-B0A2-20E1227A6120}" type="datetimeFigureOut">
              <a:rPr lang="en-GB" smtClean="0"/>
              <a:t>02/06/2021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86368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440E77-2E43-4BAF-B0A2-20E1227A6120}" type="datetimeFigureOut">
              <a:rPr lang="en-GB" smtClean="0"/>
              <a:t>02/06/2021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00432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40E77-2E43-4BAF-B0A2-20E1227A6120}" type="datetimeFigureOut">
              <a:rPr lang="en-GB" smtClean="0"/>
              <a:t>02/06/2021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27016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184308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40E77-2E43-4BAF-B0A2-20E1227A6120}" type="datetimeFigureOut">
              <a:rPr lang="en-GB" smtClean="0"/>
              <a:t>02/06/2021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2D568C-694D-4D95-8C7F-1FA20B97AB7B}" type="slidenum">
              <a:rPr lang="en-GB" smtClean="0"/>
              <a:t>‹#›</a:t>
            </a:fld>
            <a:endParaRPr lang="en-GB"/>
          </a:p>
        </p:txBody>
      </p:sp>
    </p:spTree>
    <p:extLst>
      <p:ext uri="{BB962C8B-B14F-4D97-AF65-F5344CB8AC3E}">
        <p14:creationId xmlns:p14="http://schemas.microsoft.com/office/powerpoint/2010/main" val="427516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8440E77-2E43-4BAF-B0A2-20E1227A6120}" type="datetimeFigureOut">
              <a:rPr lang="en-GB" smtClean="0"/>
              <a:t>02/06/2021</a:t>
            </a:fld>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E92D568C-694D-4D95-8C7F-1FA20B97AB7B}" type="slidenum">
              <a:rPr lang="en-GB" smtClean="0"/>
              <a:t>‹#›</a:t>
            </a:fld>
            <a:endParaRPr lang="en-GB"/>
          </a:p>
        </p:txBody>
      </p:sp>
    </p:spTree>
    <p:extLst>
      <p:ext uri="{BB962C8B-B14F-4D97-AF65-F5344CB8AC3E}">
        <p14:creationId xmlns:p14="http://schemas.microsoft.com/office/powerpoint/2010/main" val="92930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youtube.com/watch?v=fAmyt5gRd3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docs.google.com/presentation/d/1_6jhJ-fCNLVZF_Jl34qZE2ToZyWl3u1PtJimtHXQiOg/edit?usp=sharing" TargetMode="External"/><Relationship Id="rId5" Type="http://schemas.openxmlformats.org/officeDocument/2006/relationships/hyperlink" Target="https://docs.google.com/document/d/1MkfIkI3WOovePRB9FOlcmBFM49Re-ABG2j5dCEqphO4/edit?usp=sharing"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AFD1D-BDF0-4448-BBB7-441A0CE970B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1227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283DD-AACF-4925-93AC-E8A1B1804E75}"/>
              </a:ext>
            </a:extLst>
          </p:cNvPr>
          <p:cNvPicPr>
            <a:picLocks noChangeAspect="1"/>
          </p:cNvPicPr>
          <p:nvPr/>
        </p:nvPicPr>
        <p:blipFill>
          <a:blip r:embed="rId3"/>
          <a:stretch>
            <a:fillRect/>
          </a:stretch>
        </p:blipFill>
        <p:spPr>
          <a:xfrm>
            <a:off x="12191" y="1305717"/>
            <a:ext cx="6906091" cy="4596867"/>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Pre-Term Infants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Pre-term infants are at a different stage to full-term infants when they are first exposed to the environment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Pre-term infants </a:t>
            </a:r>
            <a:r>
              <a:rPr lang="en-US" sz="1500" b="1" dirty="0">
                <a:solidFill>
                  <a:srgbClr val="FFFFFF"/>
                </a:solidFill>
                <a:latin typeface="Century Schoolbook" panose="02040604050505020304"/>
              </a:rPr>
              <a:t>are </a:t>
            </a:r>
            <a:r>
              <a:rPr lang="en-US" sz="1500" dirty="0">
                <a:solidFill>
                  <a:srgbClr val="FFFFFF"/>
                </a:solidFill>
                <a:latin typeface="Century Schoolbook" panose="02040604050505020304"/>
              </a:rPr>
              <a:t>more likely to develop socio-emotional deficits (Spittle et al., 2009)</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Responses to facial emotional expressions have also been shown t</a:t>
            </a:r>
            <a:r>
              <a:rPr lang="en-US" sz="1500" dirty="0">
                <a:solidFill>
                  <a:srgbClr val="FFFFFF"/>
                </a:solidFill>
                <a:latin typeface="Century Schoolbook" panose="02040604050505020304"/>
              </a:rPr>
              <a:t>o differ between pre-term and full-term infants at the level of EEG (e.g., full-term infants show differential activation in response to positive faces as compared to neutral and non-faces; premature infants don’t</a:t>
            </a:r>
            <a:r>
              <a:rPr lang="en-US" sz="1500" baseline="30000" dirty="0">
                <a:solidFill>
                  <a:srgbClr val="FFFFFF"/>
                </a:solidFill>
                <a:latin typeface="Century Schoolbook" panose="02040604050505020304"/>
              </a:rPr>
              <a:t>1</a:t>
            </a:r>
            <a:r>
              <a:rPr lang="en-US" sz="1500" dirty="0">
                <a:solidFill>
                  <a:srgbClr val="FFFFFF"/>
                </a:solidFill>
                <a:latin typeface="Century Schoolbook" panose="02040604050505020304"/>
              </a:rPr>
              <a: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However, can we </a:t>
            </a:r>
            <a:r>
              <a:rPr lang="en-US" sz="1500" dirty="0">
                <a:solidFill>
                  <a:srgbClr val="FFFFFF"/>
                </a:solidFill>
                <a:latin typeface="Century Schoolbook" panose="02040604050505020304"/>
              </a:rPr>
              <a:t>say for sure these two groups do not differ in other ways?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25780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50B0E-CC65-473B-B35F-B356BD3EE064}"/>
              </a:ext>
            </a:extLst>
          </p:cNvPr>
          <p:cNvPicPr>
            <a:picLocks noChangeAspect="1"/>
          </p:cNvPicPr>
          <p:nvPr/>
        </p:nvPicPr>
        <p:blipFill rotWithShape="1">
          <a:blip r:embed="rId3"/>
          <a:srcRect r="15798"/>
          <a:stretch/>
        </p:blipFill>
        <p:spPr>
          <a:xfrm>
            <a:off x="-3970" y="1278254"/>
            <a:ext cx="6922252" cy="4624329"/>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Early Brain Lesions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There is not as much evidence in this domain directly addressing emotional expression processing– but there is some on faces, and there is overlap between face processing and facial expression processing</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Farah et al. (2010): report on individual who </a:t>
            </a:r>
            <a:r>
              <a:rPr lang="en-GB" sz="1500" dirty="0">
                <a:solidFill>
                  <a:srgbClr val="FFFFFF"/>
                </a:solidFill>
                <a:latin typeface="Century Schoolbook" panose="02040604050505020304"/>
              </a:rPr>
              <a:t>acquired bilateral occipital and </a:t>
            </a:r>
            <a:r>
              <a:rPr lang="en-GB" sz="1500" dirty="0" err="1">
                <a:solidFill>
                  <a:srgbClr val="FFFFFF"/>
                </a:solidFill>
                <a:latin typeface="Century Schoolbook" panose="02040604050505020304"/>
              </a:rPr>
              <a:t>occipito</a:t>
            </a:r>
            <a:r>
              <a:rPr lang="en-GB" sz="1500" dirty="0">
                <a:solidFill>
                  <a:srgbClr val="FFFFFF"/>
                </a:solidFill>
                <a:latin typeface="Century Schoolbook" panose="02040604050505020304"/>
              </a:rPr>
              <a:t>-temporal lesions at 1 day of age </a:t>
            </a:r>
            <a:r>
              <a:rPr lang="en-US" sz="1500" dirty="0">
                <a:solidFill>
                  <a:srgbClr val="FFFFFF"/>
                </a:solidFill>
                <a:latin typeface="Century Schoolbook" panose="02040604050505020304"/>
              </a:rPr>
              <a:t>and never developed the ability to recognize faces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So, certain neural substrates </a:t>
            </a:r>
            <a:r>
              <a:rPr lang="en-US" sz="1500" dirty="0">
                <a:solidFill>
                  <a:srgbClr val="FFFFFF"/>
                </a:solidFill>
                <a:latin typeface="Century Schoolbook" panose="02040604050505020304"/>
              </a:rPr>
              <a:t>are destined to underpin face processing, and neither environmental input nor neuroplasticity is enough to overcome this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But we must consider the question of necessary vs sufficient factors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Also, face emotion processing is possible without face identity processing (prosopagnosia) </a:t>
            </a: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098334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04331A-C67B-4D64-B73A-06832DDE06D2}"/>
              </a:ext>
            </a:extLst>
          </p:cNvPr>
          <p:cNvPicPr>
            <a:picLocks noChangeAspect="1"/>
          </p:cNvPicPr>
          <p:nvPr/>
        </p:nvPicPr>
        <p:blipFill rotWithShape="1">
          <a:blip r:embed="rId2">
            <a:alphaModFix amt="40000"/>
          </a:blip>
          <a:srcRect t="16667"/>
          <a:stretch/>
        </p:blipFill>
        <p:spPr>
          <a:xfrm>
            <a:off x="20" y="-2"/>
            <a:ext cx="12191980" cy="68580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The Evidence for Environmental Theories</a:t>
            </a:r>
          </a:p>
        </p:txBody>
      </p:sp>
    </p:spTree>
    <p:extLst>
      <p:ext uri="{BB962C8B-B14F-4D97-AF65-F5344CB8AC3E}">
        <p14:creationId xmlns:p14="http://schemas.microsoft.com/office/powerpoint/2010/main" val="243187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0E2F7-2305-46DA-9BA1-506BB2BA2D70}"/>
              </a:ext>
            </a:extLst>
          </p:cNvPr>
          <p:cNvPicPr>
            <a:picLocks noChangeAspect="1"/>
          </p:cNvPicPr>
          <p:nvPr/>
        </p:nvPicPr>
        <p:blipFill rotWithShape="1">
          <a:blip r:embed="rId3"/>
          <a:srcRect b="5078"/>
          <a:stretch/>
        </p:blipFill>
        <p:spPr>
          <a:xfrm>
            <a:off x="-7380" y="1305717"/>
            <a:ext cx="6918282" cy="4596867"/>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Maternal Depression</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Infants of depressed parents would likely experience significant differences in the emotional expressions they see and hear</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There is evidence to suggest that processing of emotional expressions differs in these infants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E.g., </a:t>
            </a:r>
            <a:r>
              <a:rPr kumimoji="0" lang="en-US"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Kataja</a:t>
            </a: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(2018) find infants of mothers exhibiting depressive symptoms </a:t>
            </a:r>
            <a:r>
              <a:rPr lang="en-US" sz="1500" dirty="0">
                <a:solidFill>
                  <a:srgbClr val="FFFFFF"/>
                </a:solidFill>
                <a:latin typeface="Century Schoolbook" panose="02040604050505020304"/>
              </a:rPr>
              <a:t>while pregnant and postpartum show an greater bias in attention towards fearful faces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However, we have no direct measure of what differs in the environments of these infants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Also, potential explanatory genetic differences?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5551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5FC1E6-DF24-44DF-B1FE-A1F7F272E602}"/>
              </a:ext>
            </a:extLst>
          </p:cNvPr>
          <p:cNvPicPr>
            <a:picLocks noChangeAspect="1"/>
          </p:cNvPicPr>
          <p:nvPr/>
        </p:nvPicPr>
        <p:blipFill>
          <a:blip r:embed="rId3"/>
          <a:stretch>
            <a:fillRect/>
          </a:stretch>
        </p:blipFill>
        <p:spPr>
          <a:xfrm>
            <a:off x="-7380" y="1285762"/>
            <a:ext cx="6898711" cy="4636775"/>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Institutionalized Children</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“Institutional” orphanages such as those that were found in Romania provide(d) a highly atypical social environment, with little caregiver/infant interaction and attention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We would expect from this much less early input of emotional expressions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Sloutsky (1997) do indeed find developmental differences that extend to emotional expression processing</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Institutionalized children exhibited impaired emotional expression identification associated with length of institutionalization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However, confounds: other forms of neglect, characteristics of children likely to be social orphans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40747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0D1F39-C83F-4867-A663-0BFE5D396391}"/>
              </a:ext>
            </a:extLst>
          </p:cNvPr>
          <p:cNvPicPr>
            <a:picLocks noChangeAspect="1"/>
          </p:cNvPicPr>
          <p:nvPr/>
        </p:nvPicPr>
        <p:blipFill rotWithShape="1">
          <a:blip r:embed="rId2">
            <a:alphaModFix amt="40000"/>
          </a:blip>
          <a:srcRect t="16667"/>
          <a:stretch/>
        </p:blipFill>
        <p:spPr>
          <a:xfrm>
            <a:off x="20" y="-2"/>
            <a:ext cx="12191980" cy="68580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The Evidence for Mixed Theories</a:t>
            </a:r>
          </a:p>
        </p:txBody>
      </p:sp>
    </p:spTree>
    <p:extLst>
      <p:ext uri="{BB962C8B-B14F-4D97-AF65-F5344CB8AC3E}">
        <p14:creationId xmlns:p14="http://schemas.microsoft.com/office/powerpoint/2010/main" val="64044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6F09A-97A4-4C41-9230-7DCD7980E37D}"/>
              </a:ext>
            </a:extLst>
          </p:cNvPr>
          <p:cNvPicPr>
            <a:picLocks noChangeAspect="1"/>
          </p:cNvPicPr>
          <p:nvPr/>
        </p:nvPicPr>
        <p:blipFill>
          <a:blip r:embed="rId3"/>
          <a:stretch>
            <a:fillRect/>
          </a:stretch>
        </p:blipFill>
        <p:spPr>
          <a:xfrm>
            <a:off x="-19979" y="1267973"/>
            <a:ext cx="6942231" cy="4624329"/>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fMRI Evidence</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While the maturational account would predict unidirectional, region to skill development, mixed models like interactive specialisation do not predict this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Joseph et al. (2011) examined responses to faces in children 5- to 12-years-old and adults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While they do find increased specialisation in some brain regions, they also find that this skills recruits networks, there are changes in skill to region mappings and there are regressive changes (decreases in specialisation) in the networks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Same </a:t>
            </a:r>
            <a:r>
              <a:rPr lang="en-GB" sz="1500" dirty="0">
                <a:solidFill>
                  <a:srgbClr val="FFFFFF"/>
                </a:solidFill>
                <a:latin typeface="Century Schoolbook" panose="02040604050505020304"/>
              </a:rPr>
              <a:t>issue with faces vs facial emotional expressions as before</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Doesn’t examine infancy (which may be special/</a:t>
            </a:r>
            <a:r>
              <a:rPr kumimoji="0" lang="en-GB"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diffe</a:t>
            </a:r>
            <a:r>
              <a:rPr lang="en-GB" sz="1500" dirty="0">
                <a:solidFill>
                  <a:srgbClr val="FFFFFF"/>
                </a:solidFill>
                <a:latin typeface="Century Schoolbook" panose="02040604050505020304"/>
              </a:rPr>
              <a:t>rent)</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76518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5CD49C-DF2F-492B-B8D5-C07EB09DEF6E}"/>
              </a:ext>
            </a:extLst>
          </p:cNvPr>
          <p:cNvPicPr>
            <a:picLocks noChangeAspect="1"/>
          </p:cNvPicPr>
          <p:nvPr/>
        </p:nvPicPr>
        <p:blipFill>
          <a:blip r:embed="rId3"/>
          <a:stretch>
            <a:fillRect/>
          </a:stretch>
        </p:blipFill>
        <p:spPr>
          <a:xfrm>
            <a:off x="-19980" y="1240510"/>
            <a:ext cx="7071557" cy="4651791"/>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Critical Periods and Cataracts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79"/>
            <a:ext cx="4401509" cy="4828321"/>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Theories that call upon the idea of gene-environment interactions suggest that there exist critical periods: the timing and nature is innately determined, but the input at this point is very influential</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One example is cataracts, which occlude vision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Infants born with </a:t>
            </a:r>
            <a:r>
              <a:rPr lang="en-GB" sz="1500" dirty="0">
                <a:solidFill>
                  <a:srgbClr val="FFFFFF"/>
                </a:solidFill>
                <a:latin typeface="Century Schoolbook" panose="02040604050505020304"/>
              </a:rPr>
              <a:t>bilateral congenital cataracts show later impairments in face processing, even though they are usually rectified quickly (</a:t>
            </a:r>
            <a:r>
              <a:rPr lang="en-GB" sz="1500" dirty="0" err="1">
                <a:solidFill>
                  <a:srgbClr val="FFFFFF"/>
                </a:solidFill>
                <a:latin typeface="Century Schoolbook" panose="02040604050505020304"/>
              </a:rPr>
              <a:t>Geldart</a:t>
            </a:r>
            <a:r>
              <a:rPr lang="en-GB" sz="1500" dirty="0">
                <a:solidFill>
                  <a:srgbClr val="FFFFFF"/>
                </a:solidFill>
                <a:latin typeface="Century Schoolbook" panose="02040604050505020304"/>
              </a:rPr>
              <a:t> et al., 2002)</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A</a:t>
            </a:r>
            <a:r>
              <a:rPr lang="en-GB" sz="1500" dirty="0" err="1">
                <a:solidFill>
                  <a:srgbClr val="FFFFFF"/>
                </a:solidFill>
                <a:latin typeface="Century Schoolbook" panose="02040604050505020304"/>
              </a:rPr>
              <a:t>dults</a:t>
            </a:r>
            <a:r>
              <a:rPr lang="en-GB" sz="1500" dirty="0">
                <a:solidFill>
                  <a:srgbClr val="FFFFFF"/>
                </a:solidFill>
                <a:latin typeface="Century Schoolbook" panose="02040604050505020304"/>
              </a:rPr>
              <a:t> who experienced bilateral congenital cataracts demonstrate subtle qualitative differences in processing of emotional expressions in terms of the dimensions represented (especially arousal) (Gao et al., 2013)</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Similar if less extensive evidence for vocal emotional prosody processing can be seen in deaf children fitted with cochlear implants (Good et al., 2017)</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14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w ways of working: 12 implications of an innovation society for FMs">
            <a:extLst>
              <a:ext uri="{FF2B5EF4-FFF2-40B4-BE49-F238E27FC236}">
                <a16:creationId xmlns:a16="http://schemas.microsoft.com/office/drawing/2014/main" id="{626A5134-03FA-47C5-8472-269F04A595A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444"/>
          <a:stretch/>
        </p:blipFill>
        <p:spPr bwMode="auto">
          <a:xfrm>
            <a:off x="20" y="-2"/>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The Implications of Thes</a:t>
            </a:r>
            <a:r>
              <a:rPr lang="en-US" sz="7200" spc="-50">
                <a:latin typeface="+mj-lt"/>
                <a:ea typeface="+mj-ea"/>
                <a:cs typeface="+mj-cs"/>
              </a:rPr>
              <a:t>e Theories</a:t>
            </a:r>
            <a:endParaRPr kumimoji="0" lang="en-US" sz="7200" b="0" i="0" u="none" strike="noStrike" cap="none" spc="-50" normalizeH="0" noProof="0">
              <a:ln>
                <a:noFill/>
              </a:ln>
              <a:effectLst/>
              <a:uLnTx/>
              <a:uFillTx/>
              <a:latin typeface="+mj-lt"/>
              <a:ea typeface="+mj-ea"/>
              <a:cs typeface="+mj-cs"/>
            </a:endParaRPr>
          </a:p>
        </p:txBody>
      </p:sp>
    </p:spTree>
    <p:extLst>
      <p:ext uri="{BB962C8B-B14F-4D97-AF65-F5344CB8AC3E}">
        <p14:creationId xmlns:p14="http://schemas.microsoft.com/office/powerpoint/2010/main" val="262105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49679" y="1698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Implications for Our Timeline</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576655" y="2656899"/>
            <a:ext cx="3653270"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 timepoint at which emotions were differentiated would be determined by a set timeline, which potentially served an adaptive function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This is especially pertinent for the changes in processing threat-related emotional expressions at about 6m: perhaps this is a survival mechanism?</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Individual differences (and disorders) would result from genetic and physiological differences</a:t>
            </a:r>
          </a:p>
        </p:txBody>
      </p:sp>
      <p:sp>
        <p:nvSpPr>
          <p:cNvPr id="3" name="TextBox 2">
            <a:extLst>
              <a:ext uri="{FF2B5EF4-FFF2-40B4-BE49-F238E27FC236}">
                <a16:creationId xmlns:a16="http://schemas.microsoft.com/office/drawing/2014/main" id="{43F972C7-12B9-4182-A658-976095026F4F}"/>
              </a:ext>
            </a:extLst>
          </p:cNvPr>
          <p:cNvSpPr txBox="1"/>
          <p:nvPr/>
        </p:nvSpPr>
        <p:spPr>
          <a:xfrm>
            <a:off x="7962074" y="1933575"/>
            <a:ext cx="299243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TextBox 7">
            <a:extLst>
              <a:ext uri="{FF2B5EF4-FFF2-40B4-BE49-F238E27FC236}">
                <a16:creationId xmlns:a16="http://schemas.microsoft.com/office/drawing/2014/main" id="{0C24D4D4-9022-4454-AA45-C484CB941394}"/>
              </a:ext>
            </a:extLst>
          </p:cNvPr>
          <p:cNvSpPr txBox="1"/>
          <p:nvPr/>
        </p:nvSpPr>
        <p:spPr>
          <a:xfrm>
            <a:off x="4338887" y="2656899"/>
            <a:ext cx="3514225"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 timepoint at which emotions are differentiated would result from an interaction between innate and environmental factors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Innate factors of infants may lead them to shape their own environments (e.g., infants prone to negative emotionality will engage with emotional expressions differently, changing the input)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A combination of risk </a:t>
            </a:r>
            <a:r>
              <a:rPr lang="en-US" sz="1500" dirty="0">
                <a:solidFill>
                  <a:srgbClr val="FFFFFF"/>
                </a:solidFill>
                <a:latin typeface="Century Schoolbook" panose="02040604050505020304"/>
              </a:rPr>
              <a:t>alleles and environmental differences would contribute to individual differences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9" name="TextBox 8">
            <a:extLst>
              <a:ext uri="{FF2B5EF4-FFF2-40B4-BE49-F238E27FC236}">
                <a16:creationId xmlns:a16="http://schemas.microsoft.com/office/drawing/2014/main" id="{5C43898C-C391-43F3-80D1-8C89B79578D6}"/>
              </a:ext>
            </a:extLst>
          </p:cNvPr>
          <p:cNvSpPr txBox="1"/>
          <p:nvPr/>
        </p:nvSpPr>
        <p:spPr>
          <a:xfrm>
            <a:off x="7853112" y="2656899"/>
            <a:ext cx="3345061"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 timepoint at which emotions were differentiated would be determined by the stimuli infants are exposed to</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So, happy emotional expressions would be differentiated first because infants are exposed to them so often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Threat-related emotional expressions would be differentiated around time of mobility because infants seem them more often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Individual differences (and disorders) would emerge from environmental differences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0" name="TextBox 9">
            <a:extLst>
              <a:ext uri="{FF2B5EF4-FFF2-40B4-BE49-F238E27FC236}">
                <a16:creationId xmlns:a16="http://schemas.microsoft.com/office/drawing/2014/main" id="{A3CF0B58-CB12-424C-A983-CD361A67F544}"/>
              </a:ext>
            </a:extLst>
          </p:cNvPr>
          <p:cNvSpPr txBox="1"/>
          <p:nvPr/>
        </p:nvSpPr>
        <p:spPr>
          <a:xfrm>
            <a:off x="1519647" y="840606"/>
            <a:ext cx="1453619" cy="33537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rPr>
              <a:t>Maturational</a:t>
            </a:r>
          </a:p>
        </p:txBody>
      </p:sp>
      <p:sp>
        <p:nvSpPr>
          <p:cNvPr id="11" name="TextBox 10">
            <a:extLst>
              <a:ext uri="{FF2B5EF4-FFF2-40B4-BE49-F238E27FC236}">
                <a16:creationId xmlns:a16="http://schemas.microsoft.com/office/drawing/2014/main" id="{9C30915B-AF6D-4500-A30D-31A0173BDFC6}"/>
              </a:ext>
            </a:extLst>
          </p:cNvPr>
          <p:cNvSpPr txBox="1"/>
          <p:nvPr/>
        </p:nvSpPr>
        <p:spPr>
          <a:xfrm>
            <a:off x="8798832" y="840605"/>
            <a:ext cx="1453619" cy="335379"/>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rPr>
              <a:t>Environmental</a:t>
            </a:r>
          </a:p>
        </p:txBody>
      </p:sp>
      <p:sp>
        <p:nvSpPr>
          <p:cNvPr id="12" name="TextBox 11">
            <a:extLst>
              <a:ext uri="{FF2B5EF4-FFF2-40B4-BE49-F238E27FC236}">
                <a16:creationId xmlns:a16="http://schemas.microsoft.com/office/drawing/2014/main" id="{686B5B37-6B5B-4F98-8231-D3C516F6C2E9}"/>
              </a:ext>
            </a:extLst>
          </p:cNvPr>
          <p:cNvSpPr txBox="1"/>
          <p:nvPr/>
        </p:nvSpPr>
        <p:spPr>
          <a:xfrm>
            <a:off x="5369189" y="843931"/>
            <a:ext cx="1453619" cy="33537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rPr>
              <a:t>Mixed</a:t>
            </a:r>
          </a:p>
        </p:txBody>
      </p:sp>
      <p:pic>
        <p:nvPicPr>
          <p:cNvPr id="13" name="Picture 12">
            <a:extLst>
              <a:ext uri="{FF2B5EF4-FFF2-40B4-BE49-F238E27FC236}">
                <a16:creationId xmlns:a16="http://schemas.microsoft.com/office/drawing/2014/main" id="{05590F15-1CEC-488A-977E-1D608CF674A4}"/>
              </a:ext>
            </a:extLst>
          </p:cNvPr>
          <p:cNvPicPr>
            <a:picLocks noChangeAspect="1"/>
          </p:cNvPicPr>
          <p:nvPr/>
        </p:nvPicPr>
        <p:blipFill>
          <a:blip r:embed="rId2"/>
          <a:stretch>
            <a:fillRect/>
          </a:stretch>
        </p:blipFill>
        <p:spPr>
          <a:xfrm>
            <a:off x="1209780" y="1242457"/>
            <a:ext cx="2073354" cy="1382236"/>
          </a:xfrm>
          <a:prstGeom prst="rect">
            <a:avLst/>
          </a:prstGeom>
        </p:spPr>
      </p:pic>
      <p:pic>
        <p:nvPicPr>
          <p:cNvPr id="4" name="Picture 3">
            <a:extLst>
              <a:ext uri="{FF2B5EF4-FFF2-40B4-BE49-F238E27FC236}">
                <a16:creationId xmlns:a16="http://schemas.microsoft.com/office/drawing/2014/main" id="{30B52E83-5893-4FE4-ACF6-C6B3EDFE2F3B}"/>
              </a:ext>
            </a:extLst>
          </p:cNvPr>
          <p:cNvPicPr>
            <a:picLocks noChangeAspect="1"/>
          </p:cNvPicPr>
          <p:nvPr/>
        </p:nvPicPr>
        <p:blipFill>
          <a:blip r:embed="rId3"/>
          <a:stretch>
            <a:fillRect/>
          </a:stretch>
        </p:blipFill>
        <p:spPr>
          <a:xfrm>
            <a:off x="8488964" y="1242457"/>
            <a:ext cx="2073354" cy="1400568"/>
          </a:xfrm>
          <a:prstGeom prst="rect">
            <a:avLst/>
          </a:prstGeom>
        </p:spPr>
      </p:pic>
      <p:pic>
        <p:nvPicPr>
          <p:cNvPr id="14" name="Picture 13">
            <a:extLst>
              <a:ext uri="{FF2B5EF4-FFF2-40B4-BE49-F238E27FC236}">
                <a16:creationId xmlns:a16="http://schemas.microsoft.com/office/drawing/2014/main" id="{7D846AC3-6072-440E-9C65-FF9394E2D0CB}"/>
              </a:ext>
            </a:extLst>
          </p:cNvPr>
          <p:cNvPicPr>
            <a:picLocks noChangeAspect="1"/>
          </p:cNvPicPr>
          <p:nvPr/>
        </p:nvPicPr>
        <p:blipFill>
          <a:blip r:embed="rId4"/>
          <a:stretch>
            <a:fillRect/>
          </a:stretch>
        </p:blipFill>
        <p:spPr>
          <a:xfrm>
            <a:off x="4860350" y="1242457"/>
            <a:ext cx="2107951" cy="1423002"/>
          </a:xfrm>
          <a:prstGeom prst="rect">
            <a:avLst/>
          </a:prstGeom>
        </p:spPr>
      </p:pic>
    </p:spTree>
    <p:extLst>
      <p:ext uri="{BB962C8B-B14F-4D97-AF65-F5344CB8AC3E}">
        <p14:creationId xmlns:p14="http://schemas.microsoft.com/office/powerpoint/2010/main" val="1390744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100" b="0" i="0" u="none" strike="noStrike" cap="none" spc="-50" normalizeH="0" noProof="0" dirty="0">
                <a:ln>
                  <a:noFill/>
                </a:ln>
                <a:effectLst/>
                <a:uLnTx/>
                <a:uFillTx/>
                <a:latin typeface="+mj-lt"/>
                <a:ea typeface="+mj-ea"/>
                <a:cs typeface="+mj-cs"/>
              </a:rPr>
              <a:t>Workshop 3: Factors Driving Development and Individual Differences</a:t>
            </a:r>
          </a:p>
        </p:txBody>
      </p:sp>
      <p:pic>
        <p:nvPicPr>
          <p:cNvPr id="5" name="Picture 4" descr="A child in a car&#10;&#10;Description automatically generated with low confidence">
            <a:extLst>
              <a:ext uri="{FF2B5EF4-FFF2-40B4-BE49-F238E27FC236}">
                <a16:creationId xmlns:a16="http://schemas.microsoft.com/office/drawing/2014/main" id="{5F289688-760F-4C96-B8E5-22452124CDF2}"/>
              </a:ext>
            </a:extLst>
          </p:cNvPr>
          <p:cNvPicPr>
            <a:picLocks noChangeAspect="1"/>
          </p:cNvPicPr>
          <p:nvPr/>
        </p:nvPicPr>
        <p:blipFill rotWithShape="1">
          <a:blip r:embed="rId2"/>
          <a:srcRect l="19445" r="1115" b="2"/>
          <a:stretch/>
        </p:blipFill>
        <p:spPr>
          <a:xfrm>
            <a:off x="1401457" y="1933575"/>
            <a:ext cx="3304622" cy="3639872"/>
          </a:xfrm>
          <a:prstGeom prst="rect">
            <a:avLst/>
          </a:prstGeom>
        </p:spPr>
      </p:pic>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fontAlgn="auto">
              <a:lnSpc>
                <a:spcPct val="90000"/>
              </a:lnSpc>
              <a:spcBef>
                <a:spcPts val="0"/>
              </a:spcBef>
              <a:spcAft>
                <a:spcPts val="600"/>
              </a:spcAft>
              <a:buClr>
                <a:schemeClr val="accent1"/>
              </a:buClr>
              <a:buSzTx/>
              <a:buFontTx/>
              <a:buNone/>
              <a:tabLst/>
              <a:defRPr/>
            </a:pPr>
            <a:r>
              <a:rPr kumimoji="0" lang="en-US" b="0" i="0" u="none" strike="noStrike" cap="none" spc="0" normalizeH="0" baseline="0" noProof="0" dirty="0">
                <a:ln>
                  <a:noFill/>
                </a:ln>
                <a:effectLst/>
                <a:uLnTx/>
                <a:uFillTx/>
              </a:rPr>
              <a:t>Aims for today:</a:t>
            </a:r>
          </a:p>
          <a:p>
            <a:pPr marL="34290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0" i="0" u="none" strike="noStrike" cap="none" spc="0" normalizeH="0" baseline="0" noProof="0" dirty="0">
                <a:ln>
                  <a:noFill/>
                </a:ln>
                <a:effectLst/>
                <a:uLnTx/>
                <a:uFillTx/>
              </a:rPr>
              <a:t>We will introduce different theoretical perspectives on what drives socio-emotional development (especially emotional expression processing)</a:t>
            </a:r>
          </a:p>
          <a:p>
            <a:pPr marL="34290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0" i="0" u="none" strike="noStrike" cap="none" spc="0" normalizeH="0" baseline="0" noProof="0" dirty="0">
                <a:ln>
                  <a:noFill/>
                </a:ln>
                <a:effectLst/>
                <a:uLnTx/>
                <a:uFillTx/>
              </a:rPr>
              <a:t>We will learn about the research in support of these different perspectives</a:t>
            </a:r>
          </a:p>
          <a:p>
            <a:pPr marL="34290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0" i="0" u="none" strike="noStrike" cap="none" spc="0" normalizeH="0" baseline="0" noProof="0" dirty="0">
                <a:ln>
                  <a:noFill/>
                </a:ln>
                <a:effectLst/>
                <a:uLnTx/>
                <a:uFillTx/>
              </a:rPr>
              <a:t>We will learn about how individual differences up to and including disorders may emerge, as well as what individual differences might lead to them</a:t>
            </a:r>
          </a:p>
          <a:p>
            <a:pPr marL="342900" marR="0" lvl="0" indent="-182880" fontAlgn="auto">
              <a:lnSpc>
                <a:spcPct val="90000"/>
              </a:lnSpc>
              <a:spcBef>
                <a:spcPts val="0"/>
              </a:spcBef>
              <a:spcAft>
                <a:spcPts val="600"/>
              </a:spcAft>
              <a:buClr>
                <a:schemeClr val="accent1"/>
              </a:buClr>
              <a:buSzTx/>
              <a:buFont typeface="Arial" panose="020B0604020202020204" pitchFamily="34" charset="0"/>
              <a:buChar char="•"/>
              <a:tabLst/>
              <a:defRPr/>
            </a:pPr>
            <a:r>
              <a:rPr lang="en-US" dirty="0"/>
              <a:t>As a group we will debate the theories of development</a:t>
            </a:r>
            <a:endParaRPr kumimoji="0" lang="en-US" b="0" i="0" u="none" strike="noStrike" cap="none" spc="0" normalizeH="0" baseline="0" noProof="0" dirty="0">
              <a:ln>
                <a:noFill/>
              </a:ln>
              <a:effectLst/>
              <a:uLnTx/>
              <a:uFillTx/>
            </a:endParaRPr>
          </a:p>
        </p:txBody>
      </p:sp>
    </p:spTree>
    <p:extLst>
      <p:ext uri="{BB962C8B-B14F-4D97-AF65-F5344CB8AC3E}">
        <p14:creationId xmlns:p14="http://schemas.microsoft.com/office/powerpoint/2010/main" val="212423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590C45-F6B7-47FF-9DBC-F3221C6802A7}"/>
              </a:ext>
            </a:extLst>
          </p:cNvPr>
          <p:cNvPicPr>
            <a:picLocks noChangeAspect="1"/>
          </p:cNvPicPr>
          <p:nvPr/>
        </p:nvPicPr>
        <p:blipFill rotWithShape="1">
          <a:blip r:embed="rId2">
            <a:alphaModFix amt="40000"/>
          </a:blip>
          <a:srcRect t="7798" b="5664"/>
          <a:stretch/>
        </p:blipFill>
        <p:spPr>
          <a:xfrm>
            <a:off x="20" y="-1"/>
            <a:ext cx="12191980" cy="68580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Individual Differences</a:t>
            </a:r>
          </a:p>
        </p:txBody>
      </p:sp>
    </p:spTree>
    <p:extLst>
      <p:ext uri="{BB962C8B-B14F-4D97-AF65-F5344CB8AC3E}">
        <p14:creationId xmlns:p14="http://schemas.microsoft.com/office/powerpoint/2010/main" val="274664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fontScale="5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Variation and Disorders Related to Socio-Emotional Processing</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There is a range of normal variation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At certain extremes, this becomes clinical</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There are no disorders defined by  emotional expression processing per se, but there are several where this is implicated</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We covered some of these last time– the most pertinent here are antisocial personality disorder (ASPD) and autism spectrum disorder (ASD)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a:t>
            </a:r>
            <a:r>
              <a:rPr lang="en-GB" sz="1500" dirty="0">
                <a:solidFill>
                  <a:srgbClr val="FFFFFF"/>
                </a:solidFill>
                <a:latin typeface="Century Schoolbook" panose="02040604050505020304"/>
              </a:rPr>
              <a:t>is because these differences typically originate in early childhood and infancy</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So, we want to know: what individual differences in infancy are related to later differences in emotional expression processing, and how?</a:t>
            </a: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E88E2741-7C87-4CE4-91DA-E8F63652B91C}"/>
              </a:ext>
            </a:extLst>
          </p:cNvPr>
          <p:cNvPicPr>
            <a:picLocks noChangeAspect="1"/>
          </p:cNvPicPr>
          <p:nvPr/>
        </p:nvPicPr>
        <p:blipFill>
          <a:blip r:embed="rId3"/>
          <a:stretch>
            <a:fillRect/>
          </a:stretch>
        </p:blipFill>
        <p:spPr>
          <a:xfrm>
            <a:off x="749309" y="2066426"/>
            <a:ext cx="5751462" cy="3233841"/>
          </a:xfrm>
          <a:prstGeom prst="rect">
            <a:avLst/>
          </a:prstGeom>
        </p:spPr>
      </p:pic>
    </p:spTree>
    <p:extLst>
      <p:ext uri="{BB962C8B-B14F-4D97-AF65-F5344CB8AC3E}">
        <p14:creationId xmlns:p14="http://schemas.microsoft.com/office/powerpoint/2010/main" val="271700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BB872-23CB-4127-918D-837A1662857E}"/>
              </a:ext>
            </a:extLst>
          </p:cNvPr>
          <p:cNvPicPr>
            <a:picLocks noChangeAspect="1"/>
          </p:cNvPicPr>
          <p:nvPr/>
        </p:nvPicPr>
        <p:blipFill>
          <a:blip r:embed="rId3"/>
          <a:stretch>
            <a:fillRect/>
          </a:stretch>
        </p:blipFill>
        <p:spPr>
          <a:xfrm>
            <a:off x="-19979" y="1282962"/>
            <a:ext cx="6936494" cy="4624329"/>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Infant Temperament</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A significant early individual difference is infant temperament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Two broad dimensions are emotional reactivity and emotional regulation (Rothbart, 1986)</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These </a:t>
            </a:r>
            <a:r>
              <a:rPr kumimoji="0" lang="en-GB"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dimens</a:t>
            </a:r>
            <a:r>
              <a:rPr lang="en-GB" sz="1500" dirty="0">
                <a:solidFill>
                  <a:srgbClr val="FFFFFF"/>
                </a:solidFill>
                <a:latin typeface="Century Schoolbook" panose="02040604050505020304"/>
              </a:rPr>
              <a:t>ions can either be measured via parent questionnaire (IBQ) or observation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hlinkClick r:id="rId4"/>
              </a:rPr>
              <a:t>https://www.youtube.com/watch?v=fAmyt5gRd3k</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4745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fontScale="6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Temperament and Socio-Emotional Processing (Childhood)</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4"/>
            <a:ext cx="4401509" cy="5438535"/>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Populations with impaired procession of emotional expressions demonstrate differences in temperament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For example, in children aged 3- to 10-years-old, a diagnosis of ASD is associated with less effective emotional regulation (</a:t>
            </a:r>
            <a:r>
              <a:rPr lang="en-GB" sz="1500" dirty="0" err="1">
                <a:solidFill>
                  <a:srgbClr val="FFFFFF"/>
                </a:solidFill>
                <a:latin typeface="Century Schoolbook" panose="02040604050505020304"/>
              </a:rPr>
              <a:t>Konstantareas</a:t>
            </a:r>
            <a:r>
              <a:rPr lang="en-GB" sz="1500" dirty="0">
                <a:solidFill>
                  <a:srgbClr val="FFFFFF"/>
                </a:solidFill>
                <a:latin typeface="Century Schoolbook" panose="02040604050505020304"/>
              </a:rPr>
              <a:t> and Stewart, 2006)</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In children, regulation dysfunction is associated with later development of disruptive behaviour disorders (</a:t>
            </a:r>
            <a:r>
              <a:rPr lang="en-GB" sz="1500" dirty="0" err="1">
                <a:solidFill>
                  <a:srgbClr val="FFFFFF"/>
                </a:solidFill>
                <a:latin typeface="Century Schoolbook" panose="02040604050505020304"/>
              </a:rPr>
              <a:t>Althoff</a:t>
            </a:r>
            <a:r>
              <a:rPr lang="en-GB" sz="1500" dirty="0">
                <a:solidFill>
                  <a:srgbClr val="FFFFFF"/>
                </a:solidFill>
                <a:latin typeface="Century Schoolbook" panose="02040604050505020304"/>
              </a:rPr>
              <a:t> et al., 2010)</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Childhood temperament moderates emotional expression processing– Dennis et al. (2009) larger P1  and Nc amplitudes in response to fearful and sad faces associated with higher emotional regulation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Early childhood social functioning has been associated with earlier infant temperament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Infants who are both highly negatively emotionally later demonstrate greater social reticence (Fox and Henderson, 1999), and less reactive infants later demonstrate less empathic behaviour (Young, Fox and Zahn-</a:t>
            </a:r>
            <a:r>
              <a:rPr lang="en-GB" sz="1500" dirty="0" err="1">
                <a:solidFill>
                  <a:srgbClr val="FFFFFF"/>
                </a:solidFill>
                <a:latin typeface="Century Schoolbook" panose="02040604050505020304"/>
              </a:rPr>
              <a:t>Waxler</a:t>
            </a:r>
            <a:r>
              <a:rPr lang="en-GB" sz="1500" dirty="0">
                <a:solidFill>
                  <a:srgbClr val="FFFFFF"/>
                </a:solidFill>
                <a:latin typeface="Century Schoolbook" panose="02040604050505020304"/>
              </a:rPr>
              <a:t>, 1999)</a:t>
            </a: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0D4481AF-50AB-4E41-96CD-F82BA79DFAD6}"/>
              </a:ext>
            </a:extLst>
          </p:cNvPr>
          <p:cNvPicPr>
            <a:picLocks noChangeAspect="1"/>
          </p:cNvPicPr>
          <p:nvPr/>
        </p:nvPicPr>
        <p:blipFill>
          <a:blip r:embed="rId3"/>
          <a:stretch>
            <a:fillRect/>
          </a:stretch>
        </p:blipFill>
        <p:spPr>
          <a:xfrm>
            <a:off x="789490" y="1081780"/>
            <a:ext cx="4996713" cy="4996713"/>
          </a:xfrm>
          <a:prstGeom prst="rect">
            <a:avLst/>
          </a:prstGeom>
        </p:spPr>
      </p:pic>
    </p:spTree>
    <p:extLst>
      <p:ext uri="{BB962C8B-B14F-4D97-AF65-F5344CB8AC3E}">
        <p14:creationId xmlns:p14="http://schemas.microsoft.com/office/powerpoint/2010/main" val="381307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58E37-BB43-4B9E-AFF3-4CDFB64E62C4}"/>
              </a:ext>
            </a:extLst>
          </p:cNvPr>
          <p:cNvPicPr>
            <a:picLocks noChangeAspect="1"/>
          </p:cNvPicPr>
          <p:nvPr/>
        </p:nvPicPr>
        <p:blipFill>
          <a:blip r:embed="rId3"/>
          <a:stretch>
            <a:fillRect/>
          </a:stretch>
        </p:blipFill>
        <p:spPr>
          <a:xfrm>
            <a:off x="-19979" y="1267973"/>
            <a:ext cx="6911310" cy="4606137"/>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fontScale="6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Temperament and Socio-Emotional Processing (Infancy)</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4"/>
            <a:ext cx="4401509" cy="5438535"/>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Ravicz</a:t>
            </a: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(2015) found preferential activation of the left PFC  in response to smiling in infants (7-months) with low negative emotionality.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Martinos</a:t>
            </a: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 et al. (2012) peak latency of Nc slower for infants (3- to 13-months) with poorer regulation regardless of expression. Better regulation associated with enhanced Nc responses to fearful faces; higher negative emotionality enhanced Nc to happy faces.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Higher negative emotionality (anger) in infancy is associated with later CU traits (Hay et al., 2014), as is lower face preference in infancy (Bedford et al., 2015</a:t>
            </a:r>
            <a:endPar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So</a:t>
            </a:r>
            <a:r>
              <a:rPr lang="en-GB" sz="1500" dirty="0">
                <a:solidFill>
                  <a:srgbClr val="FFFFFF"/>
                </a:solidFill>
                <a:latin typeface="Century Schoolbook" panose="02040604050505020304"/>
              </a:rPr>
              <a:t>, how do we get from simple differential attention and processing mechanism differences to varying levels of proficiency and socio-emotional skill?</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We’re not sure yet, but temperamental differences may change the way infants interact </a:t>
            </a:r>
            <a:r>
              <a:rPr lang="en-US" sz="1500" dirty="0">
                <a:solidFill>
                  <a:srgbClr val="FFFFFF"/>
                </a:solidFill>
                <a:latin typeface="Century Schoolbook" panose="02040604050505020304"/>
              </a:rPr>
              <a:t>with their environment</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5654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EA23C-CFE2-4232-8696-8204DA767474}"/>
              </a:ext>
            </a:extLst>
          </p:cNvPr>
          <p:cNvPicPr>
            <a:picLocks noChangeAspect="1"/>
          </p:cNvPicPr>
          <p:nvPr/>
        </p:nvPicPr>
        <p:blipFill>
          <a:blip r:embed="rId3"/>
          <a:stretch>
            <a:fillRect/>
          </a:stretch>
        </p:blipFill>
        <p:spPr>
          <a:xfrm>
            <a:off x="-19979" y="1265775"/>
            <a:ext cx="7058921" cy="4614770"/>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Parental Variables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The parents form a significant component of the socialisation that infants are exposed to</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So, as we might expect, there are many parental variables that have been associated with infant socio-emotional processing</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But there is more than one pathway to this– it is not necessarily environmental in nature</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Here, we will focus on </a:t>
            </a:r>
            <a:r>
              <a:rPr lang="en-GB" sz="1500" dirty="0">
                <a:solidFill>
                  <a:srgbClr val="FFFFFF"/>
                </a:solidFill>
                <a:latin typeface="Century Schoolbook" panose="02040604050505020304"/>
              </a:rPr>
              <a:t>maternal sensitivity</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86426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97AA1-9C22-455A-AC86-8EBA37B10E71}"/>
              </a:ext>
            </a:extLst>
          </p:cNvPr>
          <p:cNvPicPr>
            <a:picLocks noChangeAspect="1"/>
          </p:cNvPicPr>
          <p:nvPr/>
        </p:nvPicPr>
        <p:blipFill>
          <a:blip r:embed="rId3"/>
          <a:stretch>
            <a:fillRect/>
          </a:stretch>
        </p:blipFill>
        <p:spPr>
          <a:xfrm>
            <a:off x="0" y="1265775"/>
            <a:ext cx="6553003" cy="4819734"/>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Maternal Sensitivity</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Maternal sensitivity is a measure of  how contingent the behaviours of the mother are on the behaviour of the child</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It is dependent on an ability to interpret correctly what the behaviour of the infant is communicating</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Typically, this is measured through observation of the mother and child interacting </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7412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97AA1-9C22-455A-AC86-8EBA37B10E71}"/>
              </a:ext>
            </a:extLst>
          </p:cNvPr>
          <p:cNvPicPr>
            <a:picLocks noChangeAspect="1"/>
          </p:cNvPicPr>
          <p:nvPr/>
        </p:nvPicPr>
        <p:blipFill>
          <a:blip r:embed="rId3"/>
          <a:stretch>
            <a:fillRect/>
          </a:stretch>
        </p:blipFill>
        <p:spPr>
          <a:xfrm>
            <a:off x="0" y="1265775"/>
            <a:ext cx="6553003" cy="4819734"/>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Maternal Sensitivity</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53705"/>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Maternal sensitivity of a mother is associated with the temperament of the infant (Blair et al., 2006)</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It is associated with later parenting style– low sensitivity is associated with harsh parenting (</a:t>
            </a:r>
            <a:r>
              <a:rPr lang="en-GB" sz="1500" dirty="0" err="1">
                <a:solidFill>
                  <a:srgbClr val="FFFFFF"/>
                </a:solidFill>
                <a:latin typeface="Century Schoolbook" panose="02040604050505020304"/>
              </a:rPr>
              <a:t>Joosen</a:t>
            </a:r>
            <a:r>
              <a:rPr lang="en-GB" sz="1500" dirty="0">
                <a:solidFill>
                  <a:srgbClr val="FFFFFF"/>
                </a:solidFill>
                <a:latin typeface="Century Schoolbook" panose="02040604050505020304"/>
              </a:rPr>
              <a:t> et al., 2012)</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GB" sz="1500" dirty="0">
                <a:solidFill>
                  <a:srgbClr val="FFFFFF"/>
                </a:solidFill>
                <a:latin typeface="Century Schoolbook" panose="02040604050505020304"/>
              </a:rPr>
              <a:t>Differences in maternal sensitivity are also related to the ways in which infants engage with socio-emotional stimuli</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Higher maternal sensitivity is associated wit</a:t>
            </a:r>
            <a:r>
              <a:rPr lang="en-GB" sz="1500" dirty="0">
                <a:solidFill>
                  <a:srgbClr val="FFFFFF"/>
                </a:solidFill>
                <a:latin typeface="Century Schoolbook" panose="02040604050505020304"/>
              </a:rPr>
              <a:t>h increased looking preference for a familiar face (Thompson et al., 2009)</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GB"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However, we do not yet know the exact </a:t>
            </a:r>
            <a:r>
              <a:rPr lang="en-GB" sz="1500" dirty="0">
                <a:solidFill>
                  <a:srgbClr val="FFFFFF"/>
                </a:solidFill>
                <a:latin typeface="Century Schoolbook" panose="02040604050505020304"/>
              </a:rPr>
              <a:t>nature of the relationship between maternal sensitivity, infant temperament and infant engagement with socio-emotional stimuli</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834354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B85FEF-8E54-4BAD-9678-E6147C916E33}"/>
              </a:ext>
            </a:extLst>
          </p:cNvPr>
          <p:cNvPicPr>
            <a:picLocks noChangeAspect="1"/>
          </p:cNvPicPr>
          <p:nvPr/>
        </p:nvPicPr>
        <p:blipFill rotWithShape="1">
          <a:blip r:embed="rId2">
            <a:alphaModFix amt="40000"/>
          </a:blip>
          <a:srcRect/>
          <a:stretch/>
        </p:blipFill>
        <p:spPr>
          <a:xfrm>
            <a:off x="20" y="-2"/>
            <a:ext cx="12191980" cy="68580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dirty="0">
                <a:ln>
                  <a:noFill/>
                </a:ln>
                <a:effectLst/>
                <a:uLnTx/>
                <a:uFillTx/>
                <a:latin typeface="+mj-lt"/>
                <a:ea typeface="+mj-ea"/>
                <a:cs typeface="+mj-cs"/>
              </a:rPr>
              <a:t>Debate: Theories of Development</a:t>
            </a:r>
          </a:p>
        </p:txBody>
      </p:sp>
    </p:spTree>
    <p:extLst>
      <p:ext uri="{BB962C8B-B14F-4D97-AF65-F5344CB8AC3E}">
        <p14:creationId xmlns:p14="http://schemas.microsoft.com/office/powerpoint/2010/main" val="1567749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590F15-1CEC-488A-977E-1D608CF674A4}"/>
              </a:ext>
            </a:extLst>
          </p:cNvPr>
          <p:cNvPicPr>
            <a:picLocks noChangeAspect="1"/>
          </p:cNvPicPr>
          <p:nvPr/>
        </p:nvPicPr>
        <p:blipFill rotWithShape="1">
          <a:blip r:embed="rId2">
            <a:alphaModFix amt="50000"/>
          </a:blip>
          <a:srcRect t="3407" r="-3" b="11062"/>
          <a:stretch/>
        </p:blipFill>
        <p:spPr>
          <a:xfrm>
            <a:off x="5622232" y="-4497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30B52E83-5893-4FE4-ACF6-C6B3EDFE2F3B}"/>
              </a:ext>
            </a:extLst>
          </p:cNvPr>
          <p:cNvPicPr>
            <a:picLocks noChangeAspect="1"/>
          </p:cNvPicPr>
          <p:nvPr/>
        </p:nvPicPr>
        <p:blipFill rotWithShape="1">
          <a:blip r:embed="rId3">
            <a:alphaModFix amt="50000"/>
          </a:blip>
          <a:srcRect t="33532" b="11534"/>
          <a:stretch/>
        </p:blipFill>
        <p:spPr>
          <a:xfrm>
            <a:off x="4182011" y="390288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Picture 13">
            <a:extLst>
              <a:ext uri="{FF2B5EF4-FFF2-40B4-BE49-F238E27FC236}">
                <a16:creationId xmlns:a16="http://schemas.microsoft.com/office/drawing/2014/main" id="{7D846AC3-6072-440E-9C65-FF9394E2D0CB}"/>
              </a:ext>
            </a:extLst>
          </p:cNvPr>
          <p:cNvPicPr>
            <a:picLocks noChangeAspect="1"/>
          </p:cNvPicPr>
          <p:nvPr/>
        </p:nvPicPr>
        <p:blipFill rotWithShape="1">
          <a:blip r:embed="rId4">
            <a:alphaModFix amt="35000"/>
          </a:blip>
          <a:srcRect l="13420" r="13824"/>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 name="TextBox 2">
            <a:extLst>
              <a:ext uri="{FF2B5EF4-FFF2-40B4-BE49-F238E27FC236}">
                <a16:creationId xmlns:a16="http://schemas.microsoft.com/office/drawing/2014/main" id="{43F972C7-12B9-4182-A658-976095026F4F}"/>
              </a:ext>
            </a:extLst>
          </p:cNvPr>
          <p:cNvSpPr txBox="1"/>
          <p:nvPr/>
        </p:nvSpPr>
        <p:spPr>
          <a:xfrm>
            <a:off x="7962074" y="1933575"/>
            <a:ext cx="299243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5" name="TextBox 14">
            <a:extLst>
              <a:ext uri="{FF2B5EF4-FFF2-40B4-BE49-F238E27FC236}">
                <a16:creationId xmlns:a16="http://schemas.microsoft.com/office/drawing/2014/main" id="{2B727D83-E620-411D-8446-6770399915F3}"/>
              </a:ext>
            </a:extLst>
          </p:cNvPr>
          <p:cNvSpPr txBox="1"/>
          <p:nvPr/>
        </p:nvSpPr>
        <p:spPr>
          <a:xfrm>
            <a:off x="252634" y="301926"/>
            <a:ext cx="11432467" cy="4246562"/>
          </a:xfrm>
          <a:prstGeom prst="rect">
            <a:avLst/>
          </a:prstGeom>
        </p:spPr>
        <p:txBody>
          <a:bodyPr vert="horz" lIns="91440" tIns="45720" rIns="91440" bIns="45720" rtlCol="0">
            <a:normAutofit lnSpcReduction="10000"/>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2400" b="1" dirty="0">
                <a:latin typeface="Century Schoolbook" panose="02040604050505020304"/>
              </a:rPr>
              <a:t>We’ll now split into groups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Schoolbook" panose="02040604050505020304"/>
                <a:ea typeface="+mn-ea"/>
                <a:cs typeface="+mn-cs"/>
              </a:rPr>
              <a:t>Your group will be assigned an approach </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2400" b="1" dirty="0">
                <a:latin typeface="Century Schoolbook" panose="02040604050505020304"/>
              </a:rPr>
              <a:t>Construct an argument in </a:t>
            </a:r>
            <a:r>
              <a:rPr lang="en-US" sz="2400" b="1" dirty="0" err="1">
                <a:latin typeface="Century Schoolbook" panose="02040604050505020304"/>
              </a:rPr>
              <a:t>favour</a:t>
            </a:r>
            <a:r>
              <a:rPr lang="en-US" sz="2400" b="1" dirty="0">
                <a:latin typeface="Century Schoolbook" panose="02040604050505020304"/>
              </a:rPr>
              <a:t> of your approach together and summarize it in the google document (</a:t>
            </a:r>
            <a:r>
              <a:rPr lang="en-US" sz="2400" b="1" dirty="0">
                <a:latin typeface="Century Schoolbook" panose="02040604050505020304"/>
                <a:hlinkClick r:id="rId5"/>
              </a:rPr>
              <a:t>https://docs.google.com/document/d/1MkfIkI3WOovePRB9FOlcmBFM49Re-ABG2j5dCEqphO4/edit?usp=sharing</a:t>
            </a:r>
            <a:r>
              <a:rPr lang="en-US" sz="2400" b="1" dirty="0">
                <a:latin typeface="Century Schoolbook" panose="02040604050505020304"/>
              </a:rPr>
              <a: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Schoolbook" panose="02040604050505020304"/>
                <a:ea typeface="+mn-ea"/>
                <a:cs typeface="+mn-cs"/>
              </a:rPr>
              <a:t>Then choose a</a:t>
            </a:r>
            <a:r>
              <a:rPr lang="en-US" sz="2400" b="1" dirty="0">
                <a:latin typeface="Century Schoolbook" panose="02040604050505020304"/>
              </a:rPr>
              <a:t>n argument from another group and construct a counterargument to it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2400" b="1" dirty="0">
                <a:latin typeface="Century Schoolbook" panose="02040604050505020304"/>
              </a:rPr>
              <a:t>If you have time to fill, construct a second argument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Schoolbook" panose="02040604050505020304"/>
                <a:ea typeface="+mn-ea"/>
                <a:cs typeface="+mn-cs"/>
              </a:rPr>
              <a:t>If you need </a:t>
            </a:r>
            <a:r>
              <a:rPr lang="en-US" sz="2400" b="1" dirty="0">
                <a:latin typeface="Century Schoolbook" panose="02040604050505020304"/>
              </a:rPr>
              <a:t>to reference the slides, find them here (</a:t>
            </a:r>
            <a:r>
              <a:rPr lang="en-US" sz="2400" b="1" dirty="0">
                <a:latin typeface="Century Schoolbook" panose="02040604050505020304"/>
                <a:hlinkClick r:id="rId6"/>
              </a:rPr>
              <a:t>https://docs.google.com/presentation/d/1_6jhJ-fCNLVZF_Jl34qZE2ToZyWl3u1PtJimtHXQiOg/edit?usp=sharing</a:t>
            </a:r>
            <a:r>
              <a:rPr lang="en-US" sz="2400" b="1" dirty="0">
                <a:latin typeface="Century Schoolbook" panose="02040604050505020304"/>
              </a:rPr>
              <a:t>)</a:t>
            </a:r>
            <a:endParaRPr kumimoji="0" lang="en-US" sz="2400" b="1" i="0" u="none" strike="noStrike" kern="1200" cap="none" spc="0" normalizeH="0" baseline="0" noProof="0" dirty="0">
              <a:ln>
                <a:noFill/>
              </a:ln>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55968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132556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cap="none" spc="-50" normalizeH="0" noProof="0">
                <a:ln>
                  <a:noFill/>
                </a:ln>
                <a:effectLst/>
                <a:uLnTx/>
                <a:uFillTx/>
                <a:latin typeface="+mj-lt"/>
                <a:ea typeface="+mj-ea"/>
                <a:cs typeface="+mj-cs"/>
              </a:rPr>
              <a:t>Recap: Infants Cannot Differentiate and Interpret Expressions from Birth</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994807"/>
            <a:ext cx="4401509" cy="4246562"/>
          </a:xfrm>
          <a:prstGeom prst="rect">
            <a:avLst/>
          </a:prstGeom>
        </p:spPr>
        <p:txBody>
          <a:bodyPr vert="horz" lIns="91440" tIns="45720" rIns="91440" bIns="45720" rtlCol="0">
            <a:normAutofit lnSpcReduction="10000"/>
          </a:bodyPr>
          <a:lstStyle/>
          <a:p>
            <a:pPr marL="285750" indent="-182880">
              <a:lnSpc>
                <a:spcPct val="90000"/>
              </a:lnSpc>
              <a:spcAft>
                <a:spcPts val="600"/>
              </a:spcAft>
              <a:buClr>
                <a:schemeClr val="accent1"/>
              </a:buClr>
              <a:buFont typeface="Arial" panose="020B0604020202020204" pitchFamily="34" charset="0"/>
              <a:buChar char="•"/>
            </a:pPr>
            <a:r>
              <a:rPr lang="en-US" sz="1500" dirty="0"/>
              <a:t>Different methodologies can produce different results</a:t>
            </a:r>
          </a:p>
          <a:p>
            <a:pPr marL="285750" indent="-182880">
              <a:lnSpc>
                <a:spcPct val="90000"/>
              </a:lnSpc>
              <a:spcAft>
                <a:spcPts val="600"/>
              </a:spcAft>
              <a:buClr>
                <a:schemeClr val="accent1"/>
              </a:buClr>
              <a:buFont typeface="Arial" panose="020B0604020202020204" pitchFamily="34" charset="0"/>
              <a:buChar char="•"/>
            </a:pPr>
            <a:r>
              <a:rPr lang="en-US" sz="1500" dirty="0"/>
              <a:t>Results are sometimes inconsistent or disproven between papers</a:t>
            </a:r>
          </a:p>
          <a:p>
            <a:pPr marL="285750" indent="-182880">
              <a:lnSpc>
                <a:spcPct val="90000"/>
              </a:lnSpc>
              <a:spcAft>
                <a:spcPts val="600"/>
              </a:spcAft>
              <a:buClr>
                <a:schemeClr val="accent1"/>
              </a:buClr>
              <a:buFont typeface="Arial" panose="020B0604020202020204" pitchFamily="34" charset="0"/>
              <a:buChar char="•"/>
            </a:pPr>
            <a:r>
              <a:rPr lang="en-US" sz="1500" dirty="0"/>
              <a:t>Especially for young infants, differentiation isn’t consistent across contexts/individuals (lack of categorical understanding)</a:t>
            </a:r>
          </a:p>
          <a:p>
            <a:pPr marL="285750" indent="-182880">
              <a:lnSpc>
                <a:spcPct val="90000"/>
              </a:lnSpc>
              <a:spcAft>
                <a:spcPts val="600"/>
              </a:spcAft>
              <a:buClr>
                <a:schemeClr val="accent1"/>
              </a:buClr>
              <a:buFont typeface="Arial" panose="020B0604020202020204" pitchFamily="34" charset="0"/>
              <a:buChar char="•"/>
            </a:pPr>
            <a:r>
              <a:rPr lang="en-US" sz="1500" dirty="0"/>
              <a:t>There is limited evidence at certain timepoints (e.g., around the 1- and 2-month mark)</a:t>
            </a:r>
          </a:p>
          <a:p>
            <a:pPr marL="285750" indent="-182880">
              <a:lnSpc>
                <a:spcPct val="90000"/>
              </a:lnSpc>
              <a:spcAft>
                <a:spcPts val="600"/>
              </a:spcAft>
              <a:buClr>
                <a:schemeClr val="accent1"/>
              </a:buClr>
              <a:buFont typeface="Arial" panose="020B0604020202020204" pitchFamily="34" charset="0"/>
              <a:buChar char="•"/>
            </a:pPr>
            <a:r>
              <a:rPr lang="en-US" sz="1500" dirty="0"/>
              <a:t>We don’t know why some expressions are distinguished earlier than others for sure</a:t>
            </a:r>
          </a:p>
          <a:p>
            <a:pPr marL="285750" indent="-182880">
              <a:lnSpc>
                <a:spcPct val="90000"/>
              </a:lnSpc>
              <a:spcAft>
                <a:spcPts val="600"/>
              </a:spcAft>
              <a:buClr>
                <a:schemeClr val="accent1"/>
              </a:buClr>
              <a:buFont typeface="Arial" panose="020B0604020202020204" pitchFamily="34" charset="0"/>
              <a:buChar char="•"/>
            </a:pPr>
            <a:r>
              <a:rPr lang="en-US" sz="1500" dirty="0"/>
              <a:t>Potential subcortical processing of expressions before cortical differentiation </a:t>
            </a:r>
          </a:p>
          <a:p>
            <a:pPr marL="285750" indent="-182880">
              <a:lnSpc>
                <a:spcPct val="90000"/>
              </a:lnSpc>
              <a:spcAft>
                <a:spcPts val="600"/>
              </a:spcAft>
              <a:buClr>
                <a:schemeClr val="accent1"/>
              </a:buClr>
              <a:buFont typeface="Arial" panose="020B0604020202020204" pitchFamily="34" charset="0"/>
              <a:buChar char="•"/>
            </a:pPr>
            <a:r>
              <a:rPr lang="en-US" sz="1500" dirty="0"/>
              <a:t>Potential adaptive role for threat bias around 6-months?</a:t>
            </a:r>
          </a:p>
          <a:p>
            <a:pPr marL="285750" indent="-182880">
              <a:lnSpc>
                <a:spcPct val="90000"/>
              </a:lnSpc>
              <a:spcAft>
                <a:spcPts val="600"/>
              </a:spcAft>
              <a:buClr>
                <a:schemeClr val="accent1"/>
              </a:buClr>
              <a:buFont typeface="Arial" panose="020B0604020202020204" pitchFamily="34" charset="0"/>
              <a:buChar char="•"/>
            </a:pPr>
            <a:r>
              <a:rPr lang="en-US" sz="1500" dirty="0"/>
              <a:t>Role of experience for happy/fearful expressions? We don’t know what the experience is!</a:t>
            </a:r>
          </a:p>
        </p:txBody>
      </p:sp>
      <p:pic>
        <p:nvPicPr>
          <p:cNvPr id="10" name="Picture 9">
            <a:extLst>
              <a:ext uri="{FF2B5EF4-FFF2-40B4-BE49-F238E27FC236}">
                <a16:creationId xmlns:a16="http://schemas.microsoft.com/office/drawing/2014/main" id="{FF912104-DA82-426D-B598-162374018169}"/>
              </a:ext>
            </a:extLst>
          </p:cNvPr>
          <p:cNvPicPr>
            <a:picLocks noChangeAspect="1"/>
          </p:cNvPicPr>
          <p:nvPr/>
        </p:nvPicPr>
        <p:blipFill rotWithShape="1">
          <a:blip r:embed="rId2"/>
          <a:srcRect l="23447" t="20951" r="9410" b="12805"/>
          <a:stretch/>
        </p:blipFill>
        <p:spPr>
          <a:xfrm>
            <a:off x="0" y="1994807"/>
            <a:ext cx="6895301" cy="3826675"/>
          </a:xfrm>
          <a:prstGeom prst="rect">
            <a:avLst/>
          </a:prstGeom>
        </p:spPr>
      </p:pic>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99211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Conclusions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Knowing what drives development can help us to understand more about the developmental timeline and why changes happen as they do</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There is some evidence for both the maturational and environmental accounts, but we need more direct evidence (a measure of environmental input) </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Picture 3">
            <a:extLst>
              <a:ext uri="{FF2B5EF4-FFF2-40B4-BE49-F238E27FC236}">
                <a16:creationId xmlns:a16="http://schemas.microsoft.com/office/drawing/2014/main" id="{B3ED83C1-9F4A-45F6-8D6D-1638FB93E940}"/>
              </a:ext>
            </a:extLst>
          </p:cNvPr>
          <p:cNvPicPr>
            <a:picLocks noChangeAspect="1"/>
          </p:cNvPicPr>
          <p:nvPr/>
        </p:nvPicPr>
        <p:blipFill>
          <a:blip r:embed="rId3"/>
          <a:stretch>
            <a:fillRect/>
          </a:stretch>
        </p:blipFill>
        <p:spPr>
          <a:xfrm>
            <a:off x="-58751" y="1213048"/>
            <a:ext cx="4401508" cy="4848155"/>
          </a:xfrm>
          <a:prstGeom prst="rect">
            <a:avLst/>
          </a:prstGeom>
        </p:spPr>
      </p:pic>
    </p:spTree>
    <p:extLst>
      <p:ext uri="{BB962C8B-B14F-4D97-AF65-F5344CB8AC3E}">
        <p14:creationId xmlns:p14="http://schemas.microsoft.com/office/powerpoint/2010/main" val="303508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AF14B-3CDE-4401-97E3-E0377EA078CF}"/>
              </a:ext>
            </a:extLst>
          </p:cNvPr>
          <p:cNvPicPr>
            <a:picLocks noChangeAspect="1"/>
          </p:cNvPicPr>
          <p:nvPr/>
        </p:nvPicPr>
        <p:blipFill rotWithShape="1">
          <a:blip r:embed="rId2"/>
          <a:srcRect l="6935" r="15034"/>
          <a:stretch/>
        </p:blipFill>
        <p:spPr>
          <a:xfrm>
            <a:off x="5515758" y="1571027"/>
            <a:ext cx="5210629" cy="4510827"/>
          </a:xfrm>
          <a:prstGeom prst="rect">
            <a:avLst/>
          </a:prstGeom>
        </p:spPr>
      </p:pic>
      <p:pic>
        <p:nvPicPr>
          <p:cNvPr id="4" name="Picture 3">
            <a:extLst>
              <a:ext uri="{FF2B5EF4-FFF2-40B4-BE49-F238E27FC236}">
                <a16:creationId xmlns:a16="http://schemas.microsoft.com/office/drawing/2014/main" id="{FB37BF99-57B3-4C6E-9560-9D619A96C6DC}"/>
              </a:ext>
            </a:extLst>
          </p:cNvPr>
          <p:cNvPicPr>
            <a:picLocks noChangeAspect="1"/>
          </p:cNvPicPr>
          <p:nvPr/>
        </p:nvPicPr>
        <p:blipFill rotWithShape="1">
          <a:blip r:embed="rId3"/>
          <a:srcRect l="-1" r="35837"/>
          <a:stretch/>
        </p:blipFill>
        <p:spPr>
          <a:xfrm>
            <a:off x="2322679" y="1571026"/>
            <a:ext cx="4341357" cy="4510828"/>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88685" y="189713"/>
            <a:ext cx="106541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Century Schoolbook" panose="02040604050505020304"/>
                <a:ea typeface="+mn-ea"/>
                <a:cs typeface="+mn-cs"/>
              </a:rPr>
              <a:t>Theories of Development</a:t>
            </a:r>
          </a:p>
        </p:txBody>
      </p:sp>
      <p:pic>
        <p:nvPicPr>
          <p:cNvPr id="6" name="Picture 5">
            <a:extLst>
              <a:ext uri="{FF2B5EF4-FFF2-40B4-BE49-F238E27FC236}">
                <a16:creationId xmlns:a16="http://schemas.microsoft.com/office/drawing/2014/main" id="{2953B0FC-7A93-44B8-BBFB-B0E0804E7FE3}"/>
              </a:ext>
            </a:extLst>
          </p:cNvPr>
          <p:cNvPicPr>
            <a:picLocks noChangeAspect="1"/>
          </p:cNvPicPr>
          <p:nvPr/>
        </p:nvPicPr>
        <p:blipFill>
          <a:blip r:embed="rId4"/>
          <a:stretch>
            <a:fillRect/>
          </a:stretch>
        </p:blipFill>
        <p:spPr>
          <a:xfrm>
            <a:off x="5350157" y="5084495"/>
            <a:ext cx="2627758" cy="1773505"/>
          </a:xfrm>
          <a:prstGeom prst="rect">
            <a:avLst/>
          </a:prstGeom>
        </p:spPr>
      </p:pic>
    </p:spTree>
    <p:extLst>
      <p:ext uri="{BB962C8B-B14F-4D97-AF65-F5344CB8AC3E}">
        <p14:creationId xmlns:p14="http://schemas.microsoft.com/office/powerpoint/2010/main" val="248957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8EC11-EB69-4F22-A8F9-B2F2A2754613}"/>
              </a:ext>
            </a:extLst>
          </p:cNvPr>
          <p:cNvPicPr>
            <a:picLocks noChangeAspect="1"/>
          </p:cNvPicPr>
          <p:nvPr/>
        </p:nvPicPr>
        <p:blipFill>
          <a:blip r:embed="rId2"/>
          <a:stretch>
            <a:fillRect/>
          </a:stretch>
        </p:blipFill>
        <p:spPr>
          <a:xfrm>
            <a:off x="-3970" y="1305718"/>
            <a:ext cx="6895301" cy="4596867"/>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Maturational Theories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lnSpcReduction="10000"/>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perspective suggests that development is a sequence of set events determined by genetics, which drive neuromaturation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Development is predicated on changes in the nervous system</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This progression is linear, and skills are seen to improve with maturation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Regressive changes are not accounted for</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Typically, region to skill mapping is expected</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There are a series of set “milestones”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There is some allowance made for the environment to have a secondary role in potentially impairing development, but innate mechanisms are considered primary</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Little allowance for or explanation of variation is included</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Often “stage theories” are encompassed here</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5116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at is the Role of Environment in Child Development?">
            <a:extLst>
              <a:ext uri="{FF2B5EF4-FFF2-40B4-BE49-F238E27FC236}">
                <a16:creationId xmlns:a16="http://schemas.microsoft.com/office/drawing/2014/main" id="{58A836F5-736C-4EB3-9086-46081AC0E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 y="1278256"/>
            <a:ext cx="6895301" cy="466014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4400" spc="-50" dirty="0">
                <a:solidFill>
                  <a:srgbClr val="FFFFFF"/>
                </a:solidFill>
                <a:latin typeface="Century Schoolbook" panose="02040604050505020304"/>
              </a:rPr>
              <a:t>Environmental</a:t>
            </a: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 Theories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This perspective suggests that the environmental input infants are exposed to shapes development primarily</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At the extreme end are the ‘tabula rasa’ type theorist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Infants are proposed to become more proficient at skills with age as a result of being exposed to more information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It is proposed that infants will become more proficient with classes of stimulus they are exposed to often (and vice versa)</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Infants will vary in skill level dependent on the environment– this leads to a lot of proposed variation</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7099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7C037-767A-40B3-BF59-91D77730846C}"/>
              </a:ext>
            </a:extLst>
          </p:cNvPr>
          <p:cNvPicPr>
            <a:picLocks noChangeAspect="1"/>
          </p:cNvPicPr>
          <p:nvPr/>
        </p:nvPicPr>
        <p:blipFill>
          <a:blip r:embed="rId2"/>
          <a:stretch>
            <a:fillRect/>
          </a:stretch>
        </p:blipFill>
        <p:spPr>
          <a:xfrm>
            <a:off x="-11932" y="1278256"/>
            <a:ext cx="6903263" cy="4660142"/>
          </a:xfrm>
          <a:prstGeom prst="rect">
            <a:avLst/>
          </a:prstGeom>
        </p:spPr>
      </p:pic>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61872" y="365760"/>
            <a:ext cx="9692640" cy="670758"/>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Mixed Theories</a:t>
            </a:r>
          </a:p>
        </p:txBody>
      </p:sp>
      <p:sp>
        <p:nvSpPr>
          <p:cNvPr id="7" name="TextBox 6">
            <a:extLst>
              <a:ext uri="{FF2B5EF4-FFF2-40B4-BE49-F238E27FC236}">
                <a16:creationId xmlns:a16="http://schemas.microsoft.com/office/drawing/2014/main" id="{9EDA521E-77CF-4720-9490-D652BF626564}"/>
              </a:ext>
            </a:extLst>
          </p:cNvPr>
          <p:cNvSpPr txBox="1"/>
          <p:nvPr/>
        </p:nvSpPr>
        <p:spPr>
          <a:xfrm>
            <a:off x="6891331" y="1063980"/>
            <a:ext cx="4401509"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Most researchers and theories now fall somewhere in the middle, suggesting a role both for genes/maturation and the environmental input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For example, suggestions of the environment moderating the expression of genes fall into this category (such as in discussion of risk alleles and epigenetics)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So do discussions of critical/sensitive periods: the timing/nature of these periods is suggested to be biologically determined, but the input at this time shapes the output</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Examples of mixed theories include interactive specialization (development is not unidirectional; there are interactions between brain and environment;  no direct, simple region to function mapping)</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5104384" y="1933575"/>
            <a:ext cx="585012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2474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E374F591-2686-454D-8987-C764B8D92008}"/>
              </a:ext>
            </a:extLst>
          </p:cNvPr>
          <p:cNvSpPr txBox="1"/>
          <p:nvPr/>
        </p:nvSpPr>
        <p:spPr>
          <a:xfrm>
            <a:off x="1249679" y="169860"/>
            <a:ext cx="9692640" cy="670758"/>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rPr>
              <a:t>What Evidence Would </a:t>
            </a:r>
            <a:r>
              <a:rPr kumimoji="0" lang="en-US" sz="4400" b="0" i="0" u="none" strike="noStrike" kern="1200" cap="none" spc="-50" normalizeH="0" baseline="0" noProof="0" dirty="0" err="1">
                <a:ln>
                  <a:noFill/>
                </a:ln>
                <a:solidFill>
                  <a:srgbClr val="FFFFFF"/>
                </a:solidFill>
                <a:effectLst/>
                <a:uLnTx/>
                <a:uFillTx/>
                <a:latin typeface="Century Schoolbook" panose="02040604050505020304"/>
                <a:ea typeface="+mn-ea"/>
                <a:cs typeface="+mn-cs"/>
              </a:rPr>
              <a:t>Su</a:t>
            </a:r>
            <a:r>
              <a:rPr lang="en-US" sz="4400" spc="-50" dirty="0" err="1">
                <a:solidFill>
                  <a:srgbClr val="FFFFFF"/>
                </a:solidFill>
                <a:latin typeface="Century Schoolbook" panose="02040604050505020304"/>
              </a:rPr>
              <a:t>pport</a:t>
            </a:r>
            <a:r>
              <a:rPr lang="en-US" sz="4400" spc="-50" dirty="0">
                <a:solidFill>
                  <a:srgbClr val="FFFFFF"/>
                </a:solidFill>
                <a:latin typeface="Century Schoolbook" panose="02040604050505020304"/>
              </a:rPr>
              <a:t> Them?</a:t>
            </a:r>
            <a:endParaRPr kumimoji="0" lang="en-US" sz="44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7" name="TextBox 6">
            <a:extLst>
              <a:ext uri="{FF2B5EF4-FFF2-40B4-BE49-F238E27FC236}">
                <a16:creationId xmlns:a16="http://schemas.microsoft.com/office/drawing/2014/main" id="{9EDA521E-77CF-4720-9490-D652BF626564}"/>
              </a:ext>
            </a:extLst>
          </p:cNvPr>
          <p:cNvSpPr txBox="1"/>
          <p:nvPr/>
        </p:nvSpPr>
        <p:spPr>
          <a:xfrm>
            <a:off x="576655" y="2656899"/>
            <a:ext cx="3653270"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Disruption to development stemming from physiological changes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Points of change in the developmental timelines </a:t>
            </a:r>
            <a:r>
              <a:rPr kumimoji="0" lang="en-US" sz="15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corres</a:t>
            </a:r>
            <a:r>
              <a:rPr lang="en-US" sz="1500" dirty="0">
                <a:solidFill>
                  <a:srgbClr val="FFFFFF"/>
                </a:solidFill>
                <a:latin typeface="Century Schoolbook" panose="02040604050505020304"/>
              </a:rPr>
              <a:t>ponding to physiological changes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Individual variation associated with genes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Progressive “activation” of cortical areas and networks leading to improvement in skills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Absence of regressive changes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3" name="TextBox 2">
            <a:extLst>
              <a:ext uri="{FF2B5EF4-FFF2-40B4-BE49-F238E27FC236}">
                <a16:creationId xmlns:a16="http://schemas.microsoft.com/office/drawing/2014/main" id="{43F972C7-12B9-4182-A658-976095026F4F}"/>
              </a:ext>
            </a:extLst>
          </p:cNvPr>
          <p:cNvSpPr txBox="1"/>
          <p:nvPr/>
        </p:nvSpPr>
        <p:spPr>
          <a:xfrm>
            <a:off x="7962074" y="1933575"/>
            <a:ext cx="2992438" cy="4246562"/>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90000"/>
              </a:lnSpc>
              <a:spcBef>
                <a:spcPts val="0"/>
              </a:spcBef>
              <a:spcAft>
                <a:spcPts val="600"/>
              </a:spcAft>
              <a:buClr>
                <a:srgbClr val="6F6F7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TextBox 7">
            <a:extLst>
              <a:ext uri="{FF2B5EF4-FFF2-40B4-BE49-F238E27FC236}">
                <a16:creationId xmlns:a16="http://schemas.microsoft.com/office/drawing/2014/main" id="{0C24D4D4-9022-4454-AA45-C484CB941394}"/>
              </a:ext>
            </a:extLst>
          </p:cNvPr>
          <p:cNvSpPr txBox="1"/>
          <p:nvPr/>
        </p:nvSpPr>
        <p:spPr>
          <a:xfrm>
            <a:off x="4338887" y="2656899"/>
            <a:ext cx="3514225"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Disruption possible from both, especially at critical periods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Points of change corresponding to both: interconnectedness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Gene environment interactions, risk alleles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Reciprocal relationships between physiological and environmental factors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Regressive changes; networks of brain activity for skills</a:t>
            </a:r>
          </a:p>
        </p:txBody>
      </p:sp>
      <p:sp>
        <p:nvSpPr>
          <p:cNvPr id="9" name="TextBox 8">
            <a:extLst>
              <a:ext uri="{FF2B5EF4-FFF2-40B4-BE49-F238E27FC236}">
                <a16:creationId xmlns:a16="http://schemas.microsoft.com/office/drawing/2014/main" id="{5C43898C-C391-43F3-80D1-8C89B79578D6}"/>
              </a:ext>
            </a:extLst>
          </p:cNvPr>
          <p:cNvSpPr txBox="1"/>
          <p:nvPr/>
        </p:nvSpPr>
        <p:spPr>
          <a:xfrm>
            <a:off x="7853112" y="2656899"/>
            <a:ext cx="3345061" cy="4246562"/>
          </a:xfrm>
          <a:prstGeom prst="rect">
            <a:avLst/>
          </a:prstGeom>
        </p:spPr>
        <p:txBody>
          <a:bodyPr vert="horz" lIns="91440" tIns="45720" rIns="91440" bIns="45720" rtlCol="0">
            <a:normAutofit/>
          </a:bodyPr>
          <a:lstStyle/>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Disruption to development resulting from environmental input changes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Points of change in the developmental timeline corresponding to environmental input changes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rPr>
              <a:t>Individual variation associated with environmental factors</a:t>
            </a: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r>
              <a:rPr lang="en-US" sz="1500" dirty="0">
                <a:solidFill>
                  <a:srgbClr val="FFFFFF"/>
                </a:solidFill>
                <a:latin typeface="Century Schoolbook" panose="02040604050505020304"/>
              </a:rPr>
              <a:t>Environmental changes precede neurophysiological changes</a:t>
            </a: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182880" algn="l" defTabSz="914400" rtl="0" eaLnBrk="1" fontAlgn="auto" latinLnBrk="0" hangingPunct="1">
              <a:lnSpc>
                <a:spcPct val="90000"/>
              </a:lnSpc>
              <a:spcBef>
                <a:spcPts val="0"/>
              </a:spcBef>
              <a:spcAft>
                <a:spcPts val="600"/>
              </a:spcAft>
              <a:buClr>
                <a:srgbClr val="6F6F74"/>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0" name="TextBox 9">
            <a:extLst>
              <a:ext uri="{FF2B5EF4-FFF2-40B4-BE49-F238E27FC236}">
                <a16:creationId xmlns:a16="http://schemas.microsoft.com/office/drawing/2014/main" id="{A3CF0B58-CB12-424C-A983-CD361A67F544}"/>
              </a:ext>
            </a:extLst>
          </p:cNvPr>
          <p:cNvSpPr txBox="1"/>
          <p:nvPr/>
        </p:nvSpPr>
        <p:spPr>
          <a:xfrm>
            <a:off x="1519647" y="840606"/>
            <a:ext cx="1453619" cy="33537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1600" spc="-50" dirty="0">
                <a:solidFill>
                  <a:srgbClr val="FFFFFF"/>
                </a:solidFill>
                <a:latin typeface="Century Schoolbook" panose="02040604050505020304"/>
              </a:rPr>
              <a:t>Maturational</a:t>
            </a:r>
            <a:endPar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11" name="TextBox 10">
            <a:extLst>
              <a:ext uri="{FF2B5EF4-FFF2-40B4-BE49-F238E27FC236}">
                <a16:creationId xmlns:a16="http://schemas.microsoft.com/office/drawing/2014/main" id="{9C30915B-AF6D-4500-A30D-31A0173BDFC6}"/>
              </a:ext>
            </a:extLst>
          </p:cNvPr>
          <p:cNvSpPr txBox="1"/>
          <p:nvPr/>
        </p:nvSpPr>
        <p:spPr>
          <a:xfrm>
            <a:off x="8798832" y="840605"/>
            <a:ext cx="1453619" cy="335379"/>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1600" spc="-50" dirty="0">
                <a:solidFill>
                  <a:srgbClr val="FFFFFF"/>
                </a:solidFill>
                <a:latin typeface="Century Schoolbook" panose="02040604050505020304"/>
              </a:rPr>
              <a:t>Environmental</a:t>
            </a:r>
            <a:endPar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endParaRPr>
          </a:p>
        </p:txBody>
      </p:sp>
      <p:sp>
        <p:nvSpPr>
          <p:cNvPr id="12" name="TextBox 11">
            <a:extLst>
              <a:ext uri="{FF2B5EF4-FFF2-40B4-BE49-F238E27FC236}">
                <a16:creationId xmlns:a16="http://schemas.microsoft.com/office/drawing/2014/main" id="{686B5B37-6B5B-4F98-8231-D3C516F6C2E9}"/>
              </a:ext>
            </a:extLst>
          </p:cNvPr>
          <p:cNvSpPr txBox="1"/>
          <p:nvPr/>
        </p:nvSpPr>
        <p:spPr>
          <a:xfrm>
            <a:off x="5369189" y="843931"/>
            <a:ext cx="1453619" cy="33537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50" normalizeH="0" baseline="0" noProof="0" dirty="0">
                <a:ln>
                  <a:noFill/>
                </a:ln>
                <a:solidFill>
                  <a:srgbClr val="FFFFFF"/>
                </a:solidFill>
                <a:effectLst/>
                <a:uLnTx/>
                <a:uFillTx/>
                <a:latin typeface="Century Schoolbook" panose="02040604050505020304"/>
                <a:ea typeface="+mn-ea"/>
                <a:cs typeface="+mn-cs"/>
              </a:rPr>
              <a:t>Mixed</a:t>
            </a:r>
          </a:p>
        </p:txBody>
      </p:sp>
      <p:pic>
        <p:nvPicPr>
          <p:cNvPr id="13" name="Picture 12">
            <a:extLst>
              <a:ext uri="{FF2B5EF4-FFF2-40B4-BE49-F238E27FC236}">
                <a16:creationId xmlns:a16="http://schemas.microsoft.com/office/drawing/2014/main" id="{05590F15-1CEC-488A-977E-1D608CF674A4}"/>
              </a:ext>
            </a:extLst>
          </p:cNvPr>
          <p:cNvPicPr>
            <a:picLocks noChangeAspect="1"/>
          </p:cNvPicPr>
          <p:nvPr/>
        </p:nvPicPr>
        <p:blipFill>
          <a:blip r:embed="rId2"/>
          <a:stretch>
            <a:fillRect/>
          </a:stretch>
        </p:blipFill>
        <p:spPr>
          <a:xfrm>
            <a:off x="1209780" y="1242457"/>
            <a:ext cx="2073354" cy="1382236"/>
          </a:xfrm>
          <a:prstGeom prst="rect">
            <a:avLst/>
          </a:prstGeom>
        </p:spPr>
      </p:pic>
      <p:pic>
        <p:nvPicPr>
          <p:cNvPr id="4" name="Picture 3">
            <a:extLst>
              <a:ext uri="{FF2B5EF4-FFF2-40B4-BE49-F238E27FC236}">
                <a16:creationId xmlns:a16="http://schemas.microsoft.com/office/drawing/2014/main" id="{30B52E83-5893-4FE4-ACF6-C6B3EDFE2F3B}"/>
              </a:ext>
            </a:extLst>
          </p:cNvPr>
          <p:cNvPicPr>
            <a:picLocks noChangeAspect="1"/>
          </p:cNvPicPr>
          <p:nvPr/>
        </p:nvPicPr>
        <p:blipFill>
          <a:blip r:embed="rId3"/>
          <a:stretch>
            <a:fillRect/>
          </a:stretch>
        </p:blipFill>
        <p:spPr>
          <a:xfrm>
            <a:off x="8488964" y="1242457"/>
            <a:ext cx="2073354" cy="1400568"/>
          </a:xfrm>
          <a:prstGeom prst="rect">
            <a:avLst/>
          </a:prstGeom>
        </p:spPr>
      </p:pic>
      <p:pic>
        <p:nvPicPr>
          <p:cNvPr id="14" name="Picture 13">
            <a:extLst>
              <a:ext uri="{FF2B5EF4-FFF2-40B4-BE49-F238E27FC236}">
                <a16:creationId xmlns:a16="http://schemas.microsoft.com/office/drawing/2014/main" id="{7D846AC3-6072-440E-9C65-FF9394E2D0CB}"/>
              </a:ext>
            </a:extLst>
          </p:cNvPr>
          <p:cNvPicPr>
            <a:picLocks noChangeAspect="1"/>
          </p:cNvPicPr>
          <p:nvPr/>
        </p:nvPicPr>
        <p:blipFill>
          <a:blip r:embed="rId4"/>
          <a:stretch>
            <a:fillRect/>
          </a:stretch>
        </p:blipFill>
        <p:spPr>
          <a:xfrm>
            <a:off x="4860350" y="1242457"/>
            <a:ext cx="2107951" cy="1423002"/>
          </a:xfrm>
          <a:prstGeom prst="rect">
            <a:avLst/>
          </a:prstGeom>
        </p:spPr>
      </p:pic>
    </p:spTree>
    <p:extLst>
      <p:ext uri="{BB962C8B-B14F-4D97-AF65-F5344CB8AC3E}">
        <p14:creationId xmlns:p14="http://schemas.microsoft.com/office/powerpoint/2010/main" val="169566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olorful balloons&#10;&#10;Description automatically generated with low confidence">
            <a:extLst>
              <a:ext uri="{FF2B5EF4-FFF2-40B4-BE49-F238E27FC236}">
                <a16:creationId xmlns:a16="http://schemas.microsoft.com/office/drawing/2014/main" id="{2EEB2B30-082E-4538-BA01-FEE8E63DC340}"/>
              </a:ext>
            </a:extLst>
          </p:cNvPr>
          <p:cNvPicPr>
            <a:picLocks noChangeAspect="1"/>
          </p:cNvPicPr>
          <p:nvPr/>
        </p:nvPicPr>
        <p:blipFill rotWithShape="1">
          <a:blip r:embed="rId2">
            <a:alphaModFix amt="40000"/>
          </a:blip>
          <a:srcRect t="4029" b="11701"/>
          <a:stretch/>
        </p:blipFill>
        <p:spPr>
          <a:xfrm>
            <a:off x="20" y="-2"/>
            <a:ext cx="12191980" cy="6858000"/>
          </a:xfrm>
          <a:prstGeom prst="rect">
            <a:avLst/>
          </a:prstGeom>
        </p:spPr>
      </p:pic>
      <p:sp>
        <p:nvSpPr>
          <p:cNvPr id="2" name="TextBox 1">
            <a:extLst>
              <a:ext uri="{FF2B5EF4-FFF2-40B4-BE49-F238E27FC236}">
                <a16:creationId xmlns:a16="http://schemas.microsoft.com/office/drawing/2014/main" id="{E374F591-2686-454D-8987-C764B8D92008}"/>
              </a:ext>
            </a:extLst>
          </p:cNvPr>
          <p:cNvSpPr txBox="1"/>
          <p:nvPr/>
        </p:nvSpPr>
        <p:spPr>
          <a:xfrm>
            <a:off x="1261872" y="758952"/>
            <a:ext cx="9418320" cy="4041648"/>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r>
              <a:rPr kumimoji="0" lang="en-US" sz="7200" b="0" i="0" u="none" strike="noStrike" cap="none" spc="-50" normalizeH="0" noProof="0">
                <a:ln>
                  <a:noFill/>
                </a:ln>
                <a:effectLst/>
                <a:uLnTx/>
                <a:uFillTx/>
                <a:latin typeface="+mj-lt"/>
                <a:ea typeface="+mj-ea"/>
                <a:cs typeface="+mj-cs"/>
              </a:rPr>
              <a:t>The Evidence for Maturational Theories</a:t>
            </a:r>
          </a:p>
        </p:txBody>
      </p:sp>
    </p:spTree>
    <p:extLst>
      <p:ext uri="{BB962C8B-B14F-4D97-AF65-F5344CB8AC3E}">
        <p14:creationId xmlns:p14="http://schemas.microsoft.com/office/powerpoint/2010/main" val="361983645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3041</TotalTime>
  <Words>2663</Words>
  <Application>Microsoft Office PowerPoint</Application>
  <PresentationFormat>Widescreen</PresentationFormat>
  <Paragraphs>184</Paragraphs>
  <Slides>30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Schoolbook</vt:lpstr>
      <vt:lpstr>Times New Roman</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Jayne Jackson</dc:creator>
  <cp:lastModifiedBy>Emma Jayne Jackson</cp:lastModifiedBy>
  <cp:revision>38</cp:revision>
  <dcterms:created xsi:type="dcterms:W3CDTF">2021-05-26T14:21:42Z</dcterms:created>
  <dcterms:modified xsi:type="dcterms:W3CDTF">2021-06-03T11:49:03Z</dcterms:modified>
</cp:coreProperties>
</file>