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37"/>
  </p:notesMasterIdLst>
  <p:sldIdLst>
    <p:sldId id="257" r:id="rId3"/>
    <p:sldId id="259" r:id="rId4"/>
    <p:sldId id="270" r:id="rId5"/>
    <p:sldId id="275" r:id="rId6"/>
    <p:sldId id="276" r:id="rId7"/>
    <p:sldId id="277" r:id="rId8"/>
    <p:sldId id="278" r:id="rId9"/>
    <p:sldId id="263" r:id="rId10"/>
    <p:sldId id="279" r:id="rId11"/>
    <p:sldId id="281" r:id="rId12"/>
    <p:sldId id="282" r:id="rId13"/>
    <p:sldId id="283" r:id="rId14"/>
    <p:sldId id="286" r:id="rId15"/>
    <p:sldId id="288" r:id="rId16"/>
    <p:sldId id="284" r:id="rId17"/>
    <p:sldId id="289" r:id="rId18"/>
    <p:sldId id="285" r:id="rId19"/>
    <p:sldId id="290" r:id="rId20"/>
    <p:sldId id="287" r:id="rId21"/>
    <p:sldId id="291" r:id="rId22"/>
    <p:sldId id="274" r:id="rId23"/>
    <p:sldId id="272" r:id="rId24"/>
    <p:sldId id="273" r:id="rId25"/>
    <p:sldId id="271" r:id="rId26"/>
    <p:sldId id="292" r:id="rId27"/>
    <p:sldId id="260" r:id="rId28"/>
    <p:sldId id="261" r:id="rId29"/>
    <p:sldId id="293" r:id="rId30"/>
    <p:sldId id="294" r:id="rId31"/>
    <p:sldId id="296" r:id="rId32"/>
    <p:sldId id="295" r:id="rId33"/>
    <p:sldId id="297" r:id="rId34"/>
    <p:sldId id="298" r:id="rId35"/>
    <p:sldId id="29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8080"/>
    <a:srgbClr val="808000"/>
    <a:srgbClr val="94E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0998" autoAdjust="0"/>
  </p:normalViewPr>
  <p:slideViewPr>
    <p:cSldViewPr snapToGrid="0">
      <p:cViewPr varScale="1">
        <p:scale>
          <a:sx n="50" d="100"/>
          <a:sy n="50" d="100"/>
        </p:scale>
        <p:origin x="22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07357-0439-4268-945A-1E6F1FD2D138}" type="datetimeFigureOut">
              <a:rPr lang="en-GB" smtClean="0"/>
              <a:t>03/06/2021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BDB84-2FC4-4E9A-949A-B10E508B7810}" type="slidenum">
              <a:rPr lang="en-GB" smtClean="0"/>
              <a:t>‹#›</a:t>
            </a:fld>
            <a:endParaRPr lang="en-GB"/>
          </a:p>
        </p:txBody>
      </p:sp>
    </p:spTree>
    <p:extLst>
      <p:ext uri="{BB962C8B-B14F-4D97-AF65-F5344CB8AC3E}">
        <p14:creationId xmlns:p14="http://schemas.microsoft.com/office/powerpoint/2010/main" val="212670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https://onlinelibrary.wiley.com/doi/full/10.1111/j.1467-7687.2007.00659.x</a:t>
            </a:r>
          </a:p>
        </p:txBody>
      </p:sp>
      <p:sp>
        <p:nvSpPr>
          <p:cNvPr id="4" name="Slide Number Placeholder 3"/>
          <p:cNvSpPr>
            <a:spLocks noGrp="1"/>
          </p:cNvSpPr>
          <p:nvPr>
            <p:ph type="sldNum" sz="quarter" idx="5"/>
          </p:nvPr>
        </p:nvSpPr>
        <p:spPr/>
        <p:txBody>
          <a:bodyPr/>
          <a:lstStyle/>
          <a:p>
            <a:fld id="{054BDB84-2FC4-4E9A-949A-B10E508B7810}" type="slidenum">
              <a:rPr lang="en-GB" smtClean="0"/>
              <a:t>28</a:t>
            </a:fld>
            <a:endParaRPr lang="en-GB"/>
          </a:p>
        </p:txBody>
      </p:sp>
    </p:spTree>
    <p:extLst>
      <p:ext uri="{BB962C8B-B14F-4D97-AF65-F5344CB8AC3E}">
        <p14:creationId xmlns:p14="http://schemas.microsoft.com/office/powerpoint/2010/main" val="867154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https://onlinelibrary.wiley.com/doi/full/10.1111/j.1467-7687.2007.00659.x</a:t>
            </a:r>
          </a:p>
        </p:txBody>
      </p:sp>
      <p:sp>
        <p:nvSpPr>
          <p:cNvPr id="4" name="Slide Number Placeholder 3"/>
          <p:cNvSpPr>
            <a:spLocks noGrp="1"/>
          </p:cNvSpPr>
          <p:nvPr>
            <p:ph type="sldNum" sz="quarter" idx="5"/>
          </p:nvPr>
        </p:nvSpPr>
        <p:spPr/>
        <p:txBody>
          <a:bodyPr/>
          <a:lstStyle/>
          <a:p>
            <a:fld id="{054BDB84-2FC4-4E9A-949A-B10E508B7810}" type="slidenum">
              <a:rPr lang="en-GB" smtClean="0"/>
              <a:t>29</a:t>
            </a:fld>
            <a:endParaRPr lang="en-GB"/>
          </a:p>
        </p:txBody>
      </p:sp>
    </p:spTree>
    <p:extLst>
      <p:ext uri="{BB962C8B-B14F-4D97-AF65-F5344CB8AC3E}">
        <p14:creationId xmlns:p14="http://schemas.microsoft.com/office/powerpoint/2010/main" val="224816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https://onlinelibrary.wiley.com/doi/full/10.1111/j.1467-7687.2007.00659.x</a:t>
            </a:r>
          </a:p>
        </p:txBody>
      </p:sp>
      <p:sp>
        <p:nvSpPr>
          <p:cNvPr id="4" name="Slide Number Placeholder 3"/>
          <p:cNvSpPr>
            <a:spLocks noGrp="1"/>
          </p:cNvSpPr>
          <p:nvPr>
            <p:ph type="sldNum" sz="quarter" idx="5"/>
          </p:nvPr>
        </p:nvSpPr>
        <p:spPr/>
        <p:txBody>
          <a:bodyPr/>
          <a:lstStyle/>
          <a:p>
            <a:fld id="{054BDB84-2FC4-4E9A-949A-B10E508B7810}" type="slidenum">
              <a:rPr lang="en-GB" smtClean="0"/>
              <a:t>30</a:t>
            </a:fld>
            <a:endParaRPr lang="en-GB"/>
          </a:p>
        </p:txBody>
      </p:sp>
    </p:spTree>
    <p:extLst>
      <p:ext uri="{BB962C8B-B14F-4D97-AF65-F5344CB8AC3E}">
        <p14:creationId xmlns:p14="http://schemas.microsoft.com/office/powerpoint/2010/main" val="21979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https://onlinelibrary.wiley.com/doi/full/10.1111/j.1467-7687.2007.00659.x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4BDB84-2FC4-4E9A-949A-B10E508B78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66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E92D568C-694D-4D95-8C7F-1FA20B97AB7B}" type="slidenum">
              <a:rPr lang="en-GB" smtClean="0"/>
              <a:t>‹#›</a:t>
            </a:fld>
            <a:endParaRPr lang="en-GB"/>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507505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362546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15741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6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GB"/>
          </a:p>
        </p:txBody>
      </p:sp>
      <p:sp>
        <p:nvSpPr>
          <p:cNvPr id="6" name="Slide Number Placeholder 5"/>
          <p:cNvSpPr>
            <a:spLocks noGrp="1"/>
          </p:cNvSpPr>
          <p:nvPr>
            <p:ph type="sldNum" sz="quarter" idx="12"/>
          </p:nvPr>
        </p:nvSpPr>
        <p:spPr/>
        <p:txBody>
          <a:bodyPr vert="horz" lIns="45720" tIns="45720" rIns="45720" bIns="45720" rtlCol="0" anchor="ctr">
            <a:normAutofit/>
          </a:bodyPr>
          <a:lstStyle>
            <a:lvl1pPr>
              <a:defRPr lang="en-US"/>
            </a:lvl1pPr>
          </a:lstStyle>
          <a:p>
            <a:fld id="{E92D568C-694D-4D95-8C7F-1FA20B97AB7B}" type="slidenum">
              <a:rPr lang="en-GB" smtClean="0"/>
              <a:t>‹#›</a:t>
            </a:fld>
            <a:endParaRPr lang="en-GB"/>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36344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657747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0278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440E77-2E43-4BAF-B0A2-20E1227A6120}" type="datetimeFigureOut">
              <a:rPr lang="en-GB" smtClean="0"/>
              <a:t>02/06/2021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2519904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7879"/>
            <a:ext cx="4480560" cy="731520"/>
          </a:xfrm>
        </p:spPr>
        <p:txBody>
          <a:bodyPr anchor="b">
            <a:normAutofit/>
          </a:bodyPr>
          <a:lstStyle>
            <a:lvl1pPr marL="0" indent="0">
              <a:spcBef>
                <a:spcPts val="0"/>
              </a:spcBef>
              <a:buNone/>
              <a:defRPr sz="2000" b="0">
                <a:solidFill>
                  <a:schemeClr val="tx1">
                    <a:lumMod val="6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3"/>
          </p:nvPr>
        </p:nvSpPr>
        <p:spPr>
          <a:xfrm>
            <a:off x="6126480" y="1717879"/>
            <a:ext cx="4480560" cy="731520"/>
          </a:xfrm>
        </p:spPr>
        <p:txBody>
          <a:bodyPr anchor="b">
            <a:normAutofit/>
          </a:bodyPr>
          <a:lstStyle>
            <a:lvl1pPr marL="0" indent="0">
              <a:spcBef>
                <a:spcPts val="0"/>
              </a:spcBef>
              <a:buFontTx/>
              <a:buNone/>
              <a:defRPr lang="en-US" sz="2000" b="0" kern="1200" spc="10" baseline="0" dirty="0">
                <a:solidFill>
                  <a:schemeClr val="tx1">
                    <a:lumMod val="65000"/>
                  </a:schemeClr>
                </a:solidFill>
                <a:latin typeface="+mn-lt"/>
                <a:ea typeface="+mn-ea"/>
                <a:cs typeface="+mn-cs"/>
              </a:defRPr>
            </a:lvl1pPr>
          </a:lstStyle>
          <a:p>
            <a:pPr lvl="0"/>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440E77-2E43-4BAF-B0A2-20E1227A6120}" type="datetimeFigureOut">
              <a:rPr lang="en-GB" smtClean="0"/>
              <a:t>02/06/2021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2835614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440E77-2E43-4BAF-B0A2-20E1227A6120}" type="datetimeFigureOut">
              <a:rPr lang="en-GB" smtClean="0"/>
              <a:t>02/06/2021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3991178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40E77-2E43-4BAF-B0A2-20E1227A6120}" type="datetimeFigureOut">
              <a:rPr lang="en-GB" smtClean="0"/>
              <a:t>02/06/2021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921988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40E77-2E43-4BAF-B0A2-20E1227A6120}" type="datetimeFigureOut">
              <a:rPr lang="en-GB" smtClean="0"/>
              <a:t>02/06/2021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422456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4011264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40E77-2E43-4BAF-B0A2-20E1227A6120}" type="datetimeFigureOut">
              <a:rPr lang="en-GB" smtClean="0"/>
              <a:t>02/06/2021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79400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2356914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581417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314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440E77-2E43-4BAF-B0A2-20E1227A6120}" type="datetimeFigureOut">
              <a:rPr lang="en-GB" smtClean="0"/>
              <a:t>02/06/2021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126010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440E77-2E43-4BAF-B0A2-20E1227A6120}" type="datetimeFigureOut">
              <a:rPr lang="en-GB" smtClean="0"/>
              <a:t>02/06/2021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837674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440E77-2E43-4BAF-B0A2-20E1227A6120}" type="datetimeFigureOut">
              <a:rPr lang="en-GB" smtClean="0"/>
              <a:t>02/06/2021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3833381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40E77-2E43-4BAF-B0A2-20E1227A6120}" type="datetimeFigureOut">
              <a:rPr lang="en-GB" smtClean="0"/>
              <a:t>02/06/2021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377546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40E77-2E43-4BAF-B0A2-20E1227A6120}" type="datetimeFigureOut">
              <a:rPr lang="en-GB" smtClean="0"/>
              <a:t>02/06/2021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61536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40E77-2E43-4BAF-B0A2-20E1227A6120}" type="datetimeFigureOut">
              <a:rPr lang="en-GB" smtClean="0"/>
              <a:t>02/06/2021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3642895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28440E77-2E43-4BAF-B0A2-20E1227A6120}" type="datetimeFigureOut">
              <a:rPr lang="en-GB" smtClean="0"/>
              <a:t>02/06/2021</a:t>
            </a:fld>
            <a:endParaRPr lang="en-GB"/>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GB"/>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E92D568C-694D-4D95-8C7F-1FA20B97AB7B}" type="slidenum">
              <a:rPr lang="en-GB" smtClean="0"/>
              <a:t>‹#›</a:t>
            </a:fld>
            <a:endParaRPr lang="en-GB"/>
          </a:p>
        </p:txBody>
      </p:sp>
    </p:spTree>
    <p:extLst>
      <p:ext uri="{BB962C8B-B14F-4D97-AF65-F5344CB8AC3E}">
        <p14:creationId xmlns:p14="http://schemas.microsoft.com/office/powerpoint/2010/main" val="39154798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1">
                    <a:lumMod val="50000"/>
                  </a:schemeClr>
                </a:solidFill>
              </a:defRPr>
            </a:lvl1pPr>
          </a:lstStyle>
          <a:p>
            <a:fld id="{28440E77-2E43-4BAF-B0A2-20E1227A6120}" type="datetimeFigureOut">
              <a:rPr lang="en-GB" smtClean="0"/>
              <a:t>02/06/2021</a:t>
            </a:fld>
            <a:endParaRPr lang="en-GB"/>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rgbClr val="969696"/>
                </a:solidFill>
              </a:defRPr>
            </a:lvl1pPr>
          </a:lstStyle>
          <a:p>
            <a:endParaRPr lang="en-GB"/>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rgbClr val="777777"/>
                </a:solidFill>
              </a:defRPr>
            </a:lvl1pPr>
          </a:lstStyle>
          <a:p>
            <a:fld id="{E92D568C-694D-4D95-8C7F-1FA20B97AB7B}" type="slidenum">
              <a:rPr lang="en-GB" smtClean="0"/>
              <a:t>‹#›</a:t>
            </a:fld>
            <a:endParaRPr lang="en-GB"/>
          </a:p>
        </p:txBody>
      </p:sp>
    </p:spTree>
    <p:extLst>
      <p:ext uri="{BB962C8B-B14F-4D97-AF65-F5344CB8AC3E}">
        <p14:creationId xmlns:p14="http://schemas.microsoft.com/office/powerpoint/2010/main" val="424762722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2.gif"/></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drive.google.com/drive/folders/1PoKvsRHHO7YDE3DNdZo3DXblRlivGiBw?usp=sharing"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gif"/></Relationships>
</file>

<file path=ppt/slides/_rels/slide3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2.gif"/></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drive.google.com/file/d/1IxQFVgbeVJFgzrjgifAqdCZmq3SUNxY5/view?usp=sharing" TargetMode="External"/><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2AFD1D-BDF0-4448-BBB7-441A0CE970B9}"/>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12271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13" name="Picture 12">
            <a:extLst>
              <a:ext uri="{FF2B5EF4-FFF2-40B4-BE49-F238E27FC236}">
                <a16:creationId xmlns:a16="http://schemas.microsoft.com/office/drawing/2014/main" id="{05590F15-1CEC-488A-977E-1D608CF674A4}"/>
              </a:ext>
            </a:extLst>
          </p:cNvPr>
          <p:cNvPicPr>
            <a:picLocks noChangeAspect="1"/>
          </p:cNvPicPr>
          <p:nvPr/>
        </p:nvPicPr>
        <p:blipFill rotWithShape="1">
          <a:blip r:embed="rId2">
            <a:alphaModFix amt="35000"/>
          </a:blip>
          <a:srcRect t="3407" r="-3" b="11062"/>
          <a:stretch/>
        </p:blipFill>
        <p:spPr>
          <a:xfrm>
            <a:off x="5622232" y="-15927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a:extLst>
              <a:ext uri="{FF2B5EF4-FFF2-40B4-BE49-F238E27FC236}">
                <a16:creationId xmlns:a16="http://schemas.microsoft.com/office/drawing/2014/main" id="{30B52E83-5893-4FE4-ACF6-C6B3EDFE2F3B}"/>
              </a:ext>
            </a:extLst>
          </p:cNvPr>
          <p:cNvPicPr>
            <a:picLocks noChangeAspect="1"/>
          </p:cNvPicPr>
          <p:nvPr/>
        </p:nvPicPr>
        <p:blipFill rotWithShape="1">
          <a:blip r:embed="rId3">
            <a:alphaModFix amt="35000"/>
          </a:blip>
          <a:srcRect t="33532" b="11534"/>
          <a:stretch/>
        </p:blipFill>
        <p:spPr>
          <a:xfrm>
            <a:off x="4182011" y="3917172"/>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4" name="Picture 13">
            <a:extLst>
              <a:ext uri="{FF2B5EF4-FFF2-40B4-BE49-F238E27FC236}">
                <a16:creationId xmlns:a16="http://schemas.microsoft.com/office/drawing/2014/main" id="{7D846AC3-6072-440E-9C65-FF9394E2D0CB}"/>
              </a:ext>
            </a:extLst>
          </p:cNvPr>
          <p:cNvPicPr>
            <a:picLocks noChangeAspect="1"/>
          </p:cNvPicPr>
          <p:nvPr/>
        </p:nvPicPr>
        <p:blipFill rotWithShape="1">
          <a:blip r:embed="rId4">
            <a:alphaModFix amt="20000"/>
          </a:blip>
          <a:srcRect l="13420" r="13824"/>
          <a:stretch/>
        </p:blipFill>
        <p:spPr>
          <a:xfrm>
            <a:off x="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3" name="TextBox 2">
            <a:extLst>
              <a:ext uri="{FF2B5EF4-FFF2-40B4-BE49-F238E27FC236}">
                <a16:creationId xmlns:a16="http://schemas.microsoft.com/office/drawing/2014/main" id="{43F972C7-12B9-4182-A658-976095026F4F}"/>
              </a:ext>
            </a:extLst>
          </p:cNvPr>
          <p:cNvSpPr txBox="1"/>
          <p:nvPr/>
        </p:nvSpPr>
        <p:spPr>
          <a:xfrm>
            <a:off x="7962074" y="1933575"/>
            <a:ext cx="299243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5" name="TextBox 14">
            <a:extLst>
              <a:ext uri="{FF2B5EF4-FFF2-40B4-BE49-F238E27FC236}">
                <a16:creationId xmlns:a16="http://schemas.microsoft.com/office/drawing/2014/main" id="{2B727D83-E620-411D-8446-6770399915F3}"/>
              </a:ext>
            </a:extLst>
          </p:cNvPr>
          <p:cNvSpPr txBox="1"/>
          <p:nvPr/>
        </p:nvSpPr>
        <p:spPr>
          <a:xfrm>
            <a:off x="252634" y="301926"/>
            <a:ext cx="11432467"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8" name="Oval 7">
            <a:extLst>
              <a:ext uri="{FF2B5EF4-FFF2-40B4-BE49-F238E27FC236}">
                <a16:creationId xmlns:a16="http://schemas.microsoft.com/office/drawing/2014/main" id="{D93A77D6-92ED-461D-BBC7-F198AF10AEE5}"/>
              </a:ext>
            </a:extLst>
          </p:cNvPr>
          <p:cNvSpPr/>
          <p:nvPr/>
        </p:nvSpPr>
        <p:spPr>
          <a:xfrm>
            <a:off x="469829" y="2575656"/>
            <a:ext cx="2592248" cy="1289957"/>
          </a:xfrm>
          <a:prstGeom prst="ellipse">
            <a:avLst/>
          </a:prstGeom>
          <a:solidFill>
            <a:srgbClr val="C0000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FFFFFF"/>
                </a:solidFill>
              </a:rPr>
              <a:t>Maturational</a:t>
            </a:r>
            <a:endParaRPr kumimoji="0" lang="en-GB" sz="1800" b="0" i="0" u="none" strike="noStrike" kern="0" cap="none" spc="0" normalizeH="0" baseline="0" noProof="0" dirty="0">
              <a:ln>
                <a:noFill/>
              </a:ln>
              <a:solidFill>
                <a:srgbClr val="FFFFFF"/>
              </a:solidFill>
              <a:effectLst/>
              <a:uLnTx/>
              <a:uFillTx/>
            </a:endParaRPr>
          </a:p>
        </p:txBody>
      </p:sp>
      <p:sp>
        <p:nvSpPr>
          <p:cNvPr id="9" name="Oval 8">
            <a:extLst>
              <a:ext uri="{FF2B5EF4-FFF2-40B4-BE49-F238E27FC236}">
                <a16:creationId xmlns:a16="http://schemas.microsoft.com/office/drawing/2014/main" id="{C93317C1-37DC-44BE-AE42-9964A2C76B34}"/>
              </a:ext>
            </a:extLst>
          </p:cNvPr>
          <p:cNvSpPr/>
          <p:nvPr/>
        </p:nvSpPr>
        <p:spPr>
          <a:xfrm>
            <a:off x="4800397" y="2575656"/>
            <a:ext cx="2592248" cy="1289957"/>
          </a:xfrm>
          <a:prstGeom prst="ellipse">
            <a:avLst/>
          </a:prstGeom>
          <a:solidFill>
            <a:srgbClr val="C0000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FFFFFF"/>
                </a:solidFill>
              </a:rPr>
              <a:t>Mixed</a:t>
            </a:r>
            <a:endParaRPr kumimoji="0" lang="en-GB" sz="1800" b="0" i="0" u="none" strike="noStrike" kern="0" cap="none" spc="0" normalizeH="0" baseline="0" noProof="0" dirty="0">
              <a:ln>
                <a:noFill/>
              </a:ln>
              <a:solidFill>
                <a:srgbClr val="FFFFFF"/>
              </a:solidFill>
              <a:effectLst/>
              <a:uLnTx/>
              <a:uFillTx/>
            </a:endParaRPr>
          </a:p>
        </p:txBody>
      </p:sp>
      <p:sp>
        <p:nvSpPr>
          <p:cNvPr id="10" name="Oval 9">
            <a:extLst>
              <a:ext uri="{FF2B5EF4-FFF2-40B4-BE49-F238E27FC236}">
                <a16:creationId xmlns:a16="http://schemas.microsoft.com/office/drawing/2014/main" id="{E20C1159-AFCE-404E-8C27-F54F6DC01C59}"/>
              </a:ext>
            </a:extLst>
          </p:cNvPr>
          <p:cNvSpPr/>
          <p:nvPr/>
        </p:nvSpPr>
        <p:spPr>
          <a:xfrm>
            <a:off x="9415464" y="2575656"/>
            <a:ext cx="2522252" cy="1289957"/>
          </a:xfrm>
          <a:prstGeom prst="ellipse">
            <a:avLst/>
          </a:prstGeom>
          <a:solidFill>
            <a:srgbClr val="C0000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FFFFFF"/>
                </a:solidFill>
              </a:rPr>
              <a:t>Environmental</a:t>
            </a:r>
            <a:endParaRPr kumimoji="0" lang="en-GB" sz="1800" b="0" i="0" u="none" strike="noStrike" kern="0" cap="none" spc="0" normalizeH="0" baseline="0" noProof="0" dirty="0">
              <a:ln>
                <a:noFill/>
              </a:ln>
              <a:solidFill>
                <a:srgbClr val="FFFFFF"/>
              </a:solidFill>
              <a:effectLst/>
              <a:uLnTx/>
              <a:uFillTx/>
            </a:endParaRPr>
          </a:p>
        </p:txBody>
      </p:sp>
      <p:sp>
        <p:nvSpPr>
          <p:cNvPr id="11" name="TextBox 10">
            <a:extLst>
              <a:ext uri="{FF2B5EF4-FFF2-40B4-BE49-F238E27FC236}">
                <a16:creationId xmlns:a16="http://schemas.microsoft.com/office/drawing/2014/main" id="{50854D4D-95C3-4467-8B92-448304FBECAF}"/>
              </a:ext>
            </a:extLst>
          </p:cNvPr>
          <p:cNvSpPr txBox="1"/>
          <p:nvPr/>
        </p:nvSpPr>
        <p:spPr>
          <a:xfrm>
            <a:off x="1404747" y="166767"/>
            <a:ext cx="9692640" cy="77724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400" spc="-50" dirty="0">
                <a:solidFill>
                  <a:srgbClr val="FFFFFF"/>
                </a:solidFill>
                <a:latin typeface="Century Schoolbook" panose="02040604050505020304"/>
              </a:rPr>
              <a:t>Perspectives on Development</a:t>
            </a:r>
            <a:endPar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12" name="Rectangle: Rounded Corners 11">
            <a:extLst>
              <a:ext uri="{FF2B5EF4-FFF2-40B4-BE49-F238E27FC236}">
                <a16:creationId xmlns:a16="http://schemas.microsoft.com/office/drawing/2014/main" id="{8D876BDE-DD06-479A-88D1-5FD4ADF376D0}"/>
              </a:ext>
              <a:ext uri="{C183D7F6-B498-43B3-948B-1728B52AA6E4}">
                <adec:decorative xmlns:adec="http://schemas.microsoft.com/office/drawing/2017/decorative" val="1"/>
              </a:ext>
            </a:extLst>
          </p:cNvPr>
          <p:cNvSpPr/>
          <p:nvPr/>
        </p:nvSpPr>
        <p:spPr>
          <a:xfrm>
            <a:off x="-2" y="1265992"/>
            <a:ext cx="4000761" cy="1162883"/>
          </a:xfrm>
          <a:prstGeom prst="roundRect">
            <a:avLst/>
          </a:prstGeom>
          <a:solidFill>
            <a:srgbClr val="5B9BD5">
              <a:lumMod val="50000"/>
            </a:srgb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Development is a sequence of set linear events determined by genetics, which drive neuromaturation</a:t>
            </a:r>
            <a:endParaRPr lang="en-US" kern="0" dirty="0">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48C4AD61-44F0-46C0-9146-DE8F07E8D8BF}"/>
              </a:ext>
              <a:ext uri="{C183D7F6-B498-43B3-948B-1728B52AA6E4}">
                <adec:decorative xmlns:adec="http://schemas.microsoft.com/office/drawing/2017/decorative" val="1"/>
              </a:ext>
            </a:extLst>
          </p:cNvPr>
          <p:cNvSpPr/>
          <p:nvPr/>
        </p:nvSpPr>
        <p:spPr>
          <a:xfrm>
            <a:off x="8191240" y="1265992"/>
            <a:ext cx="4000760" cy="1148987"/>
          </a:xfrm>
          <a:prstGeom prst="roundRect">
            <a:avLst/>
          </a:prstGeom>
          <a:solidFill>
            <a:srgbClr val="5B9BD5">
              <a:lumMod val="50000"/>
            </a:srgb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The environmental input infants are exposed to shapes development primarily (diversity)</a:t>
            </a:r>
          </a:p>
        </p:txBody>
      </p:sp>
      <p:sp>
        <p:nvSpPr>
          <p:cNvPr id="17" name="Rectangle: Rounded Corners 16">
            <a:extLst>
              <a:ext uri="{FF2B5EF4-FFF2-40B4-BE49-F238E27FC236}">
                <a16:creationId xmlns:a16="http://schemas.microsoft.com/office/drawing/2014/main" id="{5EC80C88-DD1D-4048-8925-28D53768290D}"/>
              </a:ext>
              <a:ext uri="{C183D7F6-B498-43B3-948B-1728B52AA6E4}">
                <adec:decorative xmlns:adec="http://schemas.microsoft.com/office/drawing/2017/decorative" val="1"/>
              </a:ext>
            </a:extLst>
          </p:cNvPr>
          <p:cNvSpPr/>
          <p:nvPr/>
        </p:nvSpPr>
        <p:spPr>
          <a:xfrm>
            <a:off x="4095619" y="1261201"/>
            <a:ext cx="4000761" cy="1148987"/>
          </a:xfrm>
          <a:prstGeom prst="roundRect">
            <a:avLst/>
          </a:prstGeom>
          <a:solidFill>
            <a:srgbClr val="5B9BD5">
              <a:lumMod val="50000"/>
            </a:srgb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Biology and the environment interact (critical periods; risk alleles; epigenetics)</a:t>
            </a:r>
          </a:p>
        </p:txBody>
      </p:sp>
      <p:sp>
        <p:nvSpPr>
          <p:cNvPr id="18" name="Rectangle: Rounded Corners 17">
            <a:extLst>
              <a:ext uri="{FF2B5EF4-FFF2-40B4-BE49-F238E27FC236}">
                <a16:creationId xmlns:a16="http://schemas.microsoft.com/office/drawing/2014/main" id="{F56FECF1-1433-4F42-968B-0A04734B80F7}"/>
              </a:ext>
              <a:ext uri="{C183D7F6-B498-43B3-948B-1728B52AA6E4}">
                <adec:decorative xmlns:adec="http://schemas.microsoft.com/office/drawing/2017/decorative" val="1"/>
              </a:ext>
            </a:extLst>
          </p:cNvPr>
          <p:cNvSpPr/>
          <p:nvPr/>
        </p:nvSpPr>
        <p:spPr>
          <a:xfrm>
            <a:off x="-2" y="4225494"/>
            <a:ext cx="4000761" cy="1289957"/>
          </a:xfrm>
          <a:prstGeom prst="roundRect">
            <a:avLst/>
          </a:prstGeom>
          <a:solidFill>
            <a:srgbClr val="7030A0"/>
          </a:solidFill>
          <a:ln w="12700" cap="flat" cmpd="sng" algn="ctr">
            <a:noFill/>
            <a:prstDash val="solid"/>
            <a:miter lim="800000"/>
          </a:ln>
          <a:effectLst/>
        </p:spPr>
        <p:txBody>
          <a:bodyPr rtlCol="0" anchor="ctr"/>
          <a:lstStyle/>
          <a:p>
            <a:pPr marL="285750" indent="-285750" algn="ctr" defTabSz="914400">
              <a:buFont typeface="Arial" panose="020B0604020202020204" pitchFamily="34" charset="0"/>
              <a:buChar char="•"/>
            </a:pPr>
            <a:r>
              <a:rPr lang="en-US" kern="0" dirty="0">
                <a:solidFill>
                  <a:prstClr val="white"/>
                </a:solidFill>
                <a:latin typeface="Calibri" panose="020F0502020204030204"/>
              </a:rPr>
              <a:t>Pre-term infants</a:t>
            </a:r>
          </a:p>
          <a:p>
            <a:pPr marL="285750" indent="-285750" algn="ctr" defTabSz="914400">
              <a:buFont typeface="Arial" panose="020B0604020202020204" pitchFamily="34" charset="0"/>
              <a:buChar char="•"/>
            </a:pPr>
            <a:r>
              <a:rPr lang="en-US" kern="0" dirty="0">
                <a:solidFill>
                  <a:prstClr val="white"/>
                </a:solidFill>
                <a:latin typeface="Calibri" panose="020F0502020204030204"/>
              </a:rPr>
              <a:t>Early brain lesions </a:t>
            </a:r>
          </a:p>
        </p:txBody>
      </p:sp>
      <p:sp>
        <p:nvSpPr>
          <p:cNvPr id="19" name="Rectangle: Rounded Corners 18">
            <a:extLst>
              <a:ext uri="{FF2B5EF4-FFF2-40B4-BE49-F238E27FC236}">
                <a16:creationId xmlns:a16="http://schemas.microsoft.com/office/drawing/2014/main" id="{8D9DB7F7-3B38-461E-968D-50B1EDF33444}"/>
              </a:ext>
              <a:ext uri="{C183D7F6-B498-43B3-948B-1728B52AA6E4}">
                <adec:decorative xmlns:adec="http://schemas.microsoft.com/office/drawing/2017/decorative" val="1"/>
              </a:ext>
            </a:extLst>
          </p:cNvPr>
          <p:cNvSpPr/>
          <p:nvPr/>
        </p:nvSpPr>
        <p:spPr>
          <a:xfrm>
            <a:off x="8211596" y="4222597"/>
            <a:ext cx="4000761" cy="1289957"/>
          </a:xfrm>
          <a:prstGeom prst="roundRect">
            <a:avLst/>
          </a:prstGeom>
          <a:solidFill>
            <a:srgbClr val="7030A0"/>
          </a:solidFill>
          <a:ln w="12700" cap="flat" cmpd="sng" algn="ctr">
            <a:noFill/>
            <a:prstDash val="solid"/>
            <a:miter lim="800000"/>
          </a:ln>
          <a:effectLst/>
        </p:spPr>
        <p:txBody>
          <a:bodyPr rtlCol="0" anchor="ctr"/>
          <a:lstStyle/>
          <a:p>
            <a:pPr marL="285750" indent="-285750" algn="ctr" defTabSz="914400">
              <a:buFont typeface="Arial" panose="020B0604020202020204" pitchFamily="34" charset="0"/>
              <a:buChar char="•"/>
            </a:pPr>
            <a:r>
              <a:rPr lang="en-US" kern="0" dirty="0">
                <a:solidFill>
                  <a:prstClr val="white"/>
                </a:solidFill>
                <a:latin typeface="Calibri" panose="020F0502020204030204"/>
              </a:rPr>
              <a:t>Maternal depression</a:t>
            </a:r>
          </a:p>
          <a:p>
            <a:pPr marL="285750" indent="-285750" algn="ctr" defTabSz="914400">
              <a:buFont typeface="Arial" panose="020B0604020202020204" pitchFamily="34" charset="0"/>
              <a:buChar char="•"/>
            </a:pPr>
            <a:r>
              <a:rPr lang="en-US" kern="0" dirty="0">
                <a:solidFill>
                  <a:prstClr val="white"/>
                </a:solidFill>
                <a:latin typeface="Calibri" panose="020F0502020204030204"/>
              </a:rPr>
              <a:t>Institutionalized children</a:t>
            </a:r>
          </a:p>
        </p:txBody>
      </p:sp>
      <p:sp>
        <p:nvSpPr>
          <p:cNvPr id="20" name="Rectangle: Rounded Corners 19">
            <a:extLst>
              <a:ext uri="{FF2B5EF4-FFF2-40B4-BE49-F238E27FC236}">
                <a16:creationId xmlns:a16="http://schemas.microsoft.com/office/drawing/2014/main" id="{9B4A6E70-B969-4802-8992-0F4BBD1B6E05}"/>
              </a:ext>
              <a:ext uri="{C183D7F6-B498-43B3-948B-1728B52AA6E4}">
                <adec:decorative xmlns:adec="http://schemas.microsoft.com/office/drawing/2017/decorative" val="1"/>
              </a:ext>
            </a:extLst>
          </p:cNvPr>
          <p:cNvSpPr/>
          <p:nvPr/>
        </p:nvSpPr>
        <p:spPr>
          <a:xfrm>
            <a:off x="4095619" y="4222596"/>
            <a:ext cx="4000761" cy="1289957"/>
          </a:xfrm>
          <a:prstGeom prst="roundRect">
            <a:avLst/>
          </a:prstGeom>
          <a:solidFill>
            <a:srgbClr val="7030A0"/>
          </a:solidFill>
          <a:ln w="12700" cap="flat" cmpd="sng" algn="ctr">
            <a:noFill/>
            <a:prstDash val="solid"/>
            <a:miter lim="800000"/>
          </a:ln>
          <a:effectLst/>
        </p:spPr>
        <p:txBody>
          <a:bodyPr rtlCol="0" anchor="ctr"/>
          <a:lstStyle/>
          <a:p>
            <a:pPr marL="285750" indent="-285750" algn="ctr" defTabSz="914400">
              <a:buFont typeface="Arial" panose="020B0604020202020204" pitchFamily="34" charset="0"/>
              <a:buChar char="•"/>
            </a:pPr>
            <a:r>
              <a:rPr lang="en-US" kern="0" dirty="0">
                <a:solidFill>
                  <a:prstClr val="white"/>
                </a:solidFill>
                <a:latin typeface="Calibri" panose="020F0502020204030204"/>
              </a:rPr>
              <a:t>fMRI evidence (e.g., regressive changes)</a:t>
            </a:r>
          </a:p>
          <a:p>
            <a:pPr marL="285750" indent="-285750" algn="ctr" defTabSz="914400">
              <a:buFont typeface="Arial" panose="020B0604020202020204" pitchFamily="34" charset="0"/>
              <a:buChar char="•"/>
            </a:pPr>
            <a:r>
              <a:rPr lang="en-US" kern="0" dirty="0">
                <a:solidFill>
                  <a:prstClr val="white"/>
                </a:solidFill>
                <a:latin typeface="Calibri" panose="020F0502020204030204"/>
              </a:rPr>
              <a:t>Congenital cataracts</a:t>
            </a:r>
          </a:p>
        </p:txBody>
      </p:sp>
    </p:spTree>
    <p:extLst>
      <p:ext uri="{BB962C8B-B14F-4D97-AF65-F5344CB8AC3E}">
        <p14:creationId xmlns:p14="http://schemas.microsoft.com/office/powerpoint/2010/main" val="255968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7962074" y="1933575"/>
            <a:ext cx="299243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5" name="TextBox 14">
            <a:extLst>
              <a:ext uri="{FF2B5EF4-FFF2-40B4-BE49-F238E27FC236}">
                <a16:creationId xmlns:a16="http://schemas.microsoft.com/office/drawing/2014/main" id="{2B727D83-E620-411D-8446-6770399915F3}"/>
              </a:ext>
            </a:extLst>
          </p:cNvPr>
          <p:cNvSpPr txBox="1"/>
          <p:nvPr/>
        </p:nvSpPr>
        <p:spPr>
          <a:xfrm>
            <a:off x="252634" y="301926"/>
            <a:ext cx="11432467"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2" name="Picture 1">
            <a:extLst>
              <a:ext uri="{FF2B5EF4-FFF2-40B4-BE49-F238E27FC236}">
                <a16:creationId xmlns:a16="http://schemas.microsoft.com/office/drawing/2014/main" id="{EC91EDAC-87B2-469A-9177-3B0DC7EE75A9}"/>
              </a:ext>
            </a:extLst>
          </p:cNvPr>
          <p:cNvPicPr>
            <a:picLocks noChangeAspect="1"/>
          </p:cNvPicPr>
          <p:nvPr/>
        </p:nvPicPr>
        <p:blipFill>
          <a:blip r:embed="rId2"/>
          <a:stretch>
            <a:fillRect/>
          </a:stretch>
        </p:blipFill>
        <p:spPr>
          <a:xfrm>
            <a:off x="10179" y="0"/>
            <a:ext cx="12192000" cy="6857999"/>
          </a:xfrm>
          <a:prstGeom prst="rect">
            <a:avLst/>
          </a:prstGeom>
        </p:spPr>
      </p:pic>
      <p:sp>
        <p:nvSpPr>
          <p:cNvPr id="18" name="Rectangle: Rounded Corners 17">
            <a:extLst>
              <a:ext uri="{FF2B5EF4-FFF2-40B4-BE49-F238E27FC236}">
                <a16:creationId xmlns:a16="http://schemas.microsoft.com/office/drawing/2014/main" id="{F56FECF1-1433-4F42-968B-0A04734B80F7}"/>
              </a:ext>
              <a:ext uri="{C183D7F6-B498-43B3-948B-1728B52AA6E4}">
                <adec:decorative xmlns:adec="http://schemas.microsoft.com/office/drawing/2017/decorative" val="1"/>
              </a:ext>
            </a:extLst>
          </p:cNvPr>
          <p:cNvSpPr/>
          <p:nvPr/>
        </p:nvSpPr>
        <p:spPr>
          <a:xfrm>
            <a:off x="-2" y="4225494"/>
            <a:ext cx="4000761" cy="1289957"/>
          </a:xfrm>
          <a:prstGeom prst="roundRect">
            <a:avLst/>
          </a:prstGeom>
          <a:solidFill>
            <a:srgbClr val="00B0F0"/>
          </a:solidFill>
          <a:ln w="12700" cap="flat" cmpd="sng" algn="ctr">
            <a:noFill/>
            <a:prstDash val="solid"/>
            <a:miter lim="800000"/>
          </a:ln>
          <a:effectLst/>
        </p:spPr>
        <p:txBody>
          <a:bodyPr rtlCol="0" anchor="ctr"/>
          <a:lstStyle/>
          <a:p>
            <a:pPr marL="285750" indent="-285750" algn="ctr" defTabSz="914400">
              <a:buFont typeface="Arial" panose="020B0604020202020204" pitchFamily="34" charset="0"/>
              <a:buChar char="•"/>
            </a:pPr>
            <a:r>
              <a:rPr lang="en-US" kern="0" dirty="0">
                <a:solidFill>
                  <a:prstClr val="white"/>
                </a:solidFill>
                <a:latin typeface="Calibri" panose="020F0502020204030204"/>
              </a:rPr>
              <a:t>ASD</a:t>
            </a:r>
          </a:p>
          <a:p>
            <a:pPr marL="285750" indent="-285750" algn="ctr" defTabSz="914400">
              <a:buFont typeface="Arial" panose="020B0604020202020204" pitchFamily="34" charset="0"/>
              <a:buChar char="•"/>
            </a:pPr>
            <a:r>
              <a:rPr lang="en-US" kern="0" dirty="0">
                <a:solidFill>
                  <a:prstClr val="white"/>
                </a:solidFill>
                <a:latin typeface="Calibri" panose="020F0502020204030204"/>
              </a:rPr>
              <a:t>ASPD</a:t>
            </a:r>
          </a:p>
        </p:txBody>
      </p:sp>
      <p:sp>
        <p:nvSpPr>
          <p:cNvPr id="8" name="Oval 7">
            <a:extLst>
              <a:ext uri="{FF2B5EF4-FFF2-40B4-BE49-F238E27FC236}">
                <a16:creationId xmlns:a16="http://schemas.microsoft.com/office/drawing/2014/main" id="{D93A77D6-92ED-461D-BBC7-F198AF10AEE5}"/>
              </a:ext>
            </a:extLst>
          </p:cNvPr>
          <p:cNvSpPr/>
          <p:nvPr/>
        </p:nvSpPr>
        <p:spPr>
          <a:xfrm>
            <a:off x="506899" y="2575656"/>
            <a:ext cx="2592248" cy="1289957"/>
          </a:xfrm>
          <a:prstGeom prst="ellipse">
            <a:avLst/>
          </a:prstGeom>
          <a:solidFill>
            <a:srgbClr val="92D05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Disorders of Social Processing</a:t>
            </a:r>
          </a:p>
        </p:txBody>
      </p:sp>
      <p:sp>
        <p:nvSpPr>
          <p:cNvPr id="12" name="Rectangle: Rounded Corners 11">
            <a:extLst>
              <a:ext uri="{FF2B5EF4-FFF2-40B4-BE49-F238E27FC236}">
                <a16:creationId xmlns:a16="http://schemas.microsoft.com/office/drawing/2014/main" id="{8D876BDE-DD06-479A-88D1-5FD4ADF376D0}"/>
              </a:ext>
              <a:ext uri="{C183D7F6-B498-43B3-948B-1728B52AA6E4}">
                <adec:decorative xmlns:adec="http://schemas.microsoft.com/office/drawing/2017/decorative" val="1"/>
              </a:ext>
            </a:extLst>
          </p:cNvPr>
          <p:cNvSpPr/>
          <p:nvPr/>
        </p:nvSpPr>
        <p:spPr>
          <a:xfrm>
            <a:off x="-2" y="1269417"/>
            <a:ext cx="4000761" cy="1162883"/>
          </a:xfrm>
          <a:prstGeom prst="roundRect">
            <a:avLst/>
          </a:prstGeom>
          <a:solidFill>
            <a:srgbClr val="FF0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Could result from genetic differences, differences in early temperament</a:t>
            </a:r>
            <a:endParaRPr lang="en-US" kern="0" dirty="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5EC80C88-DD1D-4048-8925-28D53768290D}"/>
              </a:ext>
              <a:ext uri="{C183D7F6-B498-43B3-948B-1728B52AA6E4}">
                <adec:decorative xmlns:adec="http://schemas.microsoft.com/office/drawing/2017/decorative" val="1"/>
              </a:ext>
            </a:extLst>
          </p:cNvPr>
          <p:cNvSpPr/>
          <p:nvPr/>
        </p:nvSpPr>
        <p:spPr>
          <a:xfrm>
            <a:off x="4095619" y="1261201"/>
            <a:ext cx="4000761" cy="1148987"/>
          </a:xfrm>
          <a:prstGeom prst="roundRect">
            <a:avLst/>
          </a:prstGeom>
          <a:solidFill>
            <a:srgbClr val="FF0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Associated with differences in emotional expression processing &amp; disorders</a:t>
            </a:r>
          </a:p>
        </p:txBody>
      </p:sp>
      <p:sp>
        <p:nvSpPr>
          <p:cNvPr id="9" name="Oval 8">
            <a:extLst>
              <a:ext uri="{FF2B5EF4-FFF2-40B4-BE49-F238E27FC236}">
                <a16:creationId xmlns:a16="http://schemas.microsoft.com/office/drawing/2014/main" id="{C93317C1-37DC-44BE-AE42-9964A2C76B34}"/>
              </a:ext>
            </a:extLst>
          </p:cNvPr>
          <p:cNvSpPr/>
          <p:nvPr/>
        </p:nvSpPr>
        <p:spPr>
          <a:xfrm>
            <a:off x="4800397" y="2575656"/>
            <a:ext cx="2592248" cy="1289957"/>
          </a:xfrm>
          <a:prstGeom prst="ellipse">
            <a:avLst/>
          </a:prstGeom>
          <a:solidFill>
            <a:srgbClr val="92D05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FFFFFF"/>
                </a:solidFill>
              </a:rPr>
              <a:t>Infant Temperament</a:t>
            </a:r>
            <a:endParaRPr kumimoji="0" lang="en-GB" sz="1800" b="0" i="0" u="none" strike="noStrike" kern="0" cap="none" spc="0" normalizeH="0" baseline="0" noProof="0" dirty="0">
              <a:ln>
                <a:noFill/>
              </a:ln>
              <a:solidFill>
                <a:srgbClr val="FFFFFF"/>
              </a:solidFill>
              <a:effectLst/>
              <a:uLnTx/>
              <a:uFillTx/>
            </a:endParaRPr>
          </a:p>
        </p:txBody>
      </p:sp>
      <p:sp>
        <p:nvSpPr>
          <p:cNvPr id="20" name="Rectangle: Rounded Corners 19">
            <a:extLst>
              <a:ext uri="{FF2B5EF4-FFF2-40B4-BE49-F238E27FC236}">
                <a16:creationId xmlns:a16="http://schemas.microsoft.com/office/drawing/2014/main" id="{9B4A6E70-B969-4802-8992-0F4BBD1B6E05}"/>
              </a:ext>
              <a:ext uri="{C183D7F6-B498-43B3-948B-1728B52AA6E4}">
                <adec:decorative xmlns:adec="http://schemas.microsoft.com/office/drawing/2017/decorative" val="1"/>
              </a:ext>
            </a:extLst>
          </p:cNvPr>
          <p:cNvSpPr/>
          <p:nvPr/>
        </p:nvSpPr>
        <p:spPr>
          <a:xfrm>
            <a:off x="4095619" y="4222596"/>
            <a:ext cx="4000761" cy="1289957"/>
          </a:xfrm>
          <a:prstGeom prst="roundRect">
            <a:avLst/>
          </a:prstGeom>
          <a:solidFill>
            <a:srgbClr val="00B0F0"/>
          </a:solidFill>
          <a:ln w="12700" cap="flat" cmpd="sng" algn="ctr">
            <a:noFill/>
            <a:prstDash val="solid"/>
            <a:miter lim="800000"/>
          </a:ln>
          <a:effectLst/>
        </p:spPr>
        <p:txBody>
          <a:bodyPr rtlCol="0" anchor="ctr"/>
          <a:lstStyle/>
          <a:p>
            <a:pPr marL="285750" indent="-285750" algn="ctr" defTabSz="914400">
              <a:buFont typeface="Arial" panose="020B0604020202020204" pitchFamily="34" charset="0"/>
              <a:buChar char="•"/>
            </a:pPr>
            <a:r>
              <a:rPr lang="en-US" kern="0" dirty="0">
                <a:solidFill>
                  <a:prstClr val="white"/>
                </a:solidFill>
                <a:latin typeface="Calibri" panose="020F0502020204030204"/>
              </a:rPr>
              <a:t>Emotional reactivity</a:t>
            </a:r>
          </a:p>
          <a:p>
            <a:pPr marL="285750" indent="-285750" algn="ctr" defTabSz="914400">
              <a:buFont typeface="Arial" panose="020B0604020202020204" pitchFamily="34" charset="0"/>
              <a:buChar char="•"/>
            </a:pPr>
            <a:r>
              <a:rPr lang="en-US" kern="0" dirty="0">
                <a:solidFill>
                  <a:prstClr val="white"/>
                </a:solidFill>
                <a:latin typeface="Calibri" panose="020F0502020204030204"/>
              </a:rPr>
              <a:t>Emotional regulation</a:t>
            </a:r>
          </a:p>
        </p:txBody>
      </p:sp>
      <p:sp>
        <p:nvSpPr>
          <p:cNvPr id="19" name="Rectangle: Rounded Corners 18">
            <a:extLst>
              <a:ext uri="{FF2B5EF4-FFF2-40B4-BE49-F238E27FC236}">
                <a16:creationId xmlns:a16="http://schemas.microsoft.com/office/drawing/2014/main" id="{8D9DB7F7-3B38-461E-968D-50B1EDF33444}"/>
              </a:ext>
              <a:ext uri="{C183D7F6-B498-43B3-948B-1728B52AA6E4}">
                <adec:decorative xmlns:adec="http://schemas.microsoft.com/office/drawing/2017/decorative" val="1"/>
              </a:ext>
            </a:extLst>
          </p:cNvPr>
          <p:cNvSpPr/>
          <p:nvPr/>
        </p:nvSpPr>
        <p:spPr>
          <a:xfrm>
            <a:off x="8211596" y="4222597"/>
            <a:ext cx="4000761" cy="1289957"/>
          </a:xfrm>
          <a:prstGeom prst="roundRect">
            <a:avLst/>
          </a:prstGeom>
          <a:solidFill>
            <a:srgbClr val="00B0F0"/>
          </a:solidFill>
          <a:ln w="12700" cap="flat" cmpd="sng" algn="ctr">
            <a:noFill/>
            <a:prstDash val="solid"/>
            <a:miter lim="800000"/>
          </a:ln>
          <a:effectLst/>
        </p:spPr>
        <p:txBody>
          <a:bodyPr rtlCol="0" anchor="ctr"/>
          <a:lstStyle/>
          <a:p>
            <a:pPr marL="285750" indent="-285750" algn="ctr" defTabSz="914400">
              <a:buFont typeface="Arial" panose="020B0604020202020204" pitchFamily="34" charset="0"/>
              <a:buChar char="•"/>
            </a:pPr>
            <a:r>
              <a:rPr lang="en-US" kern="0" dirty="0">
                <a:solidFill>
                  <a:prstClr val="white"/>
                </a:solidFill>
                <a:latin typeface="Calibri" panose="020F0502020204030204"/>
              </a:rPr>
              <a:t>Maternal depression</a:t>
            </a:r>
          </a:p>
          <a:p>
            <a:pPr marL="285750" indent="-285750" algn="ctr" defTabSz="914400">
              <a:buFont typeface="Arial" panose="020B0604020202020204" pitchFamily="34" charset="0"/>
              <a:buChar char="•"/>
            </a:pPr>
            <a:r>
              <a:rPr lang="en-US" kern="0" dirty="0">
                <a:solidFill>
                  <a:prstClr val="white"/>
                </a:solidFill>
                <a:latin typeface="Calibri" panose="020F0502020204030204"/>
              </a:rPr>
              <a:t>Maternal sensitivity</a:t>
            </a:r>
          </a:p>
        </p:txBody>
      </p:sp>
      <p:sp>
        <p:nvSpPr>
          <p:cNvPr id="10" name="Oval 9">
            <a:extLst>
              <a:ext uri="{FF2B5EF4-FFF2-40B4-BE49-F238E27FC236}">
                <a16:creationId xmlns:a16="http://schemas.microsoft.com/office/drawing/2014/main" id="{E20C1159-AFCE-404E-8C27-F54F6DC01C59}"/>
              </a:ext>
            </a:extLst>
          </p:cNvPr>
          <p:cNvSpPr/>
          <p:nvPr/>
        </p:nvSpPr>
        <p:spPr>
          <a:xfrm>
            <a:off x="9415464" y="2575656"/>
            <a:ext cx="2522252" cy="1289957"/>
          </a:xfrm>
          <a:prstGeom prst="ellipse">
            <a:avLst/>
          </a:prstGeom>
          <a:solidFill>
            <a:srgbClr val="92D05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FFFFFF"/>
                </a:solidFill>
              </a:rPr>
              <a:t>Parent Variables</a:t>
            </a:r>
            <a:endParaRPr kumimoji="0" lang="en-GB" sz="1800" b="0" i="0" u="none" strike="noStrike" kern="0" cap="none" spc="0" normalizeH="0" baseline="0" noProof="0" dirty="0">
              <a:ln>
                <a:noFill/>
              </a:ln>
              <a:solidFill>
                <a:srgbClr val="FFFFFF"/>
              </a:solidFill>
              <a:effectLst/>
              <a:uLnTx/>
              <a:uFillTx/>
            </a:endParaRPr>
          </a:p>
        </p:txBody>
      </p:sp>
      <p:sp>
        <p:nvSpPr>
          <p:cNvPr id="16" name="Rectangle: Rounded Corners 15">
            <a:extLst>
              <a:ext uri="{FF2B5EF4-FFF2-40B4-BE49-F238E27FC236}">
                <a16:creationId xmlns:a16="http://schemas.microsoft.com/office/drawing/2014/main" id="{48C4AD61-44F0-46C0-9146-DE8F07E8D8BF}"/>
              </a:ext>
              <a:ext uri="{C183D7F6-B498-43B3-948B-1728B52AA6E4}">
                <adec:decorative xmlns:adec="http://schemas.microsoft.com/office/drawing/2017/decorative" val="1"/>
              </a:ext>
            </a:extLst>
          </p:cNvPr>
          <p:cNvSpPr/>
          <p:nvPr/>
        </p:nvSpPr>
        <p:spPr>
          <a:xfrm>
            <a:off x="8191240" y="1265992"/>
            <a:ext cx="4000760" cy="1148987"/>
          </a:xfrm>
          <a:prstGeom prst="roundRect">
            <a:avLst/>
          </a:prstGeom>
          <a:solidFill>
            <a:srgbClr val="FF0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Associated with differences in infant processing of socio-emotional stimuli; but we’d expect correlation of temperaments (infant/parent)</a:t>
            </a:r>
          </a:p>
        </p:txBody>
      </p:sp>
      <p:sp>
        <p:nvSpPr>
          <p:cNvPr id="11" name="TextBox 10">
            <a:extLst>
              <a:ext uri="{FF2B5EF4-FFF2-40B4-BE49-F238E27FC236}">
                <a16:creationId xmlns:a16="http://schemas.microsoft.com/office/drawing/2014/main" id="{50854D4D-95C3-4467-8B92-448304FBECAF}"/>
              </a:ext>
            </a:extLst>
          </p:cNvPr>
          <p:cNvSpPr txBox="1"/>
          <p:nvPr/>
        </p:nvSpPr>
        <p:spPr>
          <a:xfrm>
            <a:off x="1404747" y="166767"/>
            <a:ext cx="9692640" cy="77724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400" spc="-50" dirty="0">
                <a:solidFill>
                  <a:srgbClr val="FFFFFF"/>
                </a:solidFill>
                <a:latin typeface="Century Schoolbook" panose="02040604050505020304"/>
              </a:rPr>
              <a:t>Individual Differences</a:t>
            </a:r>
            <a:endPar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59283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17" grpId="0" animBg="1"/>
      <p:bldP spid="20" grpId="0" animBg="1"/>
      <p:bldP spid="1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y it&amp;#39;s dangerous to ask questions in copy - All Good Copy">
            <a:extLst>
              <a:ext uri="{FF2B5EF4-FFF2-40B4-BE49-F238E27FC236}">
                <a16:creationId xmlns:a16="http://schemas.microsoft.com/office/drawing/2014/main" id="{4198A7F1-CACF-4222-8504-D615CFE9E646}"/>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7025"/>
          <a:stretch/>
        </p:blipFill>
        <p:spPr bwMode="auto">
          <a:xfrm>
            <a:off x="20" y="-2"/>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74F591-2686-454D-8987-C764B8D92008}"/>
              </a:ext>
            </a:extLst>
          </p:cNvPr>
          <p:cNvSpPr txBox="1"/>
          <p:nvPr/>
        </p:nvSpPr>
        <p:spPr>
          <a:xfrm>
            <a:off x="1261872" y="758952"/>
            <a:ext cx="9418320" cy="4041648"/>
          </a:xfrm>
          <a:prstGeom prst="rect">
            <a:avLst/>
          </a:prstGeom>
        </p:spPr>
        <p:txBody>
          <a:bodyPr vert="horz" lIns="91440" tIns="45720" rIns="91440" bIns="45720" rtlCol="0" anchor="b">
            <a:normAutofit/>
          </a:bodyPr>
          <a:lstStyle/>
          <a:p>
            <a:pPr marL="0" marR="0" lvl="0" indent="0" defTabSz="914400" fontAlgn="auto">
              <a:lnSpc>
                <a:spcPct val="85000"/>
              </a:lnSpc>
              <a:spcBef>
                <a:spcPct val="0"/>
              </a:spcBef>
              <a:spcAft>
                <a:spcPts val="600"/>
              </a:spcAft>
              <a:buClrTx/>
              <a:buSzTx/>
              <a:tabLst/>
              <a:defRPr/>
            </a:pPr>
            <a:r>
              <a:rPr kumimoji="0" lang="en-US" sz="7200" b="0" i="0" u="none" strike="noStrike" cap="none" spc="-50" normalizeH="0" noProof="0">
                <a:ln>
                  <a:noFill/>
                </a:ln>
                <a:effectLst/>
                <a:uLnTx/>
                <a:uFillTx/>
                <a:latin typeface="+mj-lt"/>
                <a:ea typeface="+mj-ea"/>
                <a:cs typeface="+mj-cs"/>
              </a:rPr>
              <a:t>Outstanding Questions</a:t>
            </a:r>
          </a:p>
        </p:txBody>
      </p:sp>
      <p:sp>
        <p:nvSpPr>
          <p:cNvPr id="73" name="Rectangle 72">
            <a:extLst>
              <a:ext uri="{FF2B5EF4-FFF2-40B4-BE49-F238E27FC236}">
                <a16:creationId xmlns:a16="http://schemas.microsoft.com/office/drawing/2014/main" id="{948C6639-F651-4D15-A695-E9D03BB2A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rgbClr val="30303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F8C1B9D8-212A-444E-B28D-25DA59618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30303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15B8A9A8-6B5A-450A-B1CB-0557671DE480}"/>
              </a:ext>
            </a:extLst>
          </p:cNvPr>
          <p:cNvSpPr txBox="1"/>
          <p:nvPr/>
        </p:nvSpPr>
        <p:spPr>
          <a:xfrm>
            <a:off x="276447" y="2615609"/>
            <a:ext cx="10678063" cy="3564528"/>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068767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8A9A8-6B5A-450A-B1CB-0557671DE480}"/>
              </a:ext>
            </a:extLst>
          </p:cNvPr>
          <p:cNvSpPr txBox="1"/>
          <p:nvPr/>
        </p:nvSpPr>
        <p:spPr>
          <a:xfrm>
            <a:off x="439102" y="1325562"/>
            <a:ext cx="10678063" cy="1046163"/>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For example, happy expressions are differentiated early on. Evidence that might help to address this: </a:t>
            </a:r>
          </a:p>
        </p:txBody>
      </p:sp>
      <p:sp>
        <p:nvSpPr>
          <p:cNvPr id="2" name="TextBox 1">
            <a:extLst>
              <a:ext uri="{FF2B5EF4-FFF2-40B4-BE49-F238E27FC236}">
                <a16:creationId xmlns:a16="http://schemas.microsoft.com/office/drawing/2014/main" id="{E374F591-2686-454D-8987-C764B8D92008}"/>
              </a:ext>
            </a:extLst>
          </p:cNvPr>
          <p:cNvSpPr txBox="1"/>
          <p:nvPr/>
        </p:nvSpPr>
        <p:spPr>
          <a:xfrm>
            <a:off x="439102" y="0"/>
            <a:ext cx="11313795" cy="1325562"/>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rPr>
              <a:t>Why Are Some Emotions Differentiated Before Others?</a:t>
            </a:r>
          </a:p>
        </p:txBody>
      </p:sp>
      <p:sp>
        <p:nvSpPr>
          <p:cNvPr id="6" name="Rectangle: Rounded Corners 5">
            <a:extLst>
              <a:ext uri="{FF2B5EF4-FFF2-40B4-BE49-F238E27FC236}">
                <a16:creationId xmlns:a16="http://schemas.microsoft.com/office/drawing/2014/main" id="{B8A9E1F6-6363-4BEF-80B8-A925142B9296}"/>
              </a:ext>
              <a:ext uri="{C183D7F6-B498-43B3-948B-1728B52AA6E4}">
                <adec:decorative xmlns:adec="http://schemas.microsoft.com/office/drawing/2017/decorative" val="1"/>
              </a:ext>
            </a:extLst>
          </p:cNvPr>
          <p:cNvSpPr/>
          <p:nvPr/>
        </p:nvSpPr>
        <p:spPr>
          <a:xfrm>
            <a:off x="571498" y="2371726"/>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A measure of the environmental input– maybe infants see more happy expressions?</a:t>
            </a:r>
            <a:endParaRPr lang="en-US" kern="0" dirty="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594EAD0A-B6A4-4933-96DA-4010E6EED9A5}"/>
              </a:ext>
              <a:ext uri="{C183D7F6-B498-43B3-948B-1728B52AA6E4}">
                <adec:decorative xmlns:adec="http://schemas.microsoft.com/office/drawing/2017/decorative" val="1"/>
              </a:ext>
            </a:extLst>
          </p:cNvPr>
          <p:cNvSpPr/>
          <p:nvPr/>
        </p:nvSpPr>
        <p:spPr>
          <a:xfrm>
            <a:off x="571496" y="4829175"/>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Examinations of how neural differences change which are differentiated first (e.g., preterm infants)</a:t>
            </a:r>
            <a:endParaRPr lang="en-US" kern="0" dirty="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1EB1428-6A6F-4173-90C7-F0E71A131072}"/>
              </a:ext>
              <a:ext uri="{C183D7F6-B498-43B3-948B-1728B52AA6E4}">
                <adec:decorative xmlns:adec="http://schemas.microsoft.com/office/drawing/2017/decorative" val="1"/>
              </a:ext>
            </a:extLst>
          </p:cNvPr>
          <p:cNvSpPr/>
          <p:nvPr/>
        </p:nvSpPr>
        <p:spPr>
          <a:xfrm>
            <a:off x="571497" y="3600450"/>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Examinations of how environmental differences change which are differentiated first (e.g., infants of depressed mothers)</a:t>
            </a:r>
            <a:endParaRPr lang="en-US" kern="0" dirty="0">
              <a:solidFill>
                <a:prstClr val="white"/>
              </a:solidFill>
              <a:latin typeface="Calibri" panose="020F0502020204030204"/>
            </a:endParaRPr>
          </a:p>
        </p:txBody>
      </p:sp>
    </p:spTree>
    <p:extLst>
      <p:ext uri="{BB962C8B-B14F-4D97-AF65-F5344CB8AC3E}">
        <p14:creationId xmlns:p14="http://schemas.microsoft.com/office/powerpoint/2010/main" val="15517418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8A9A8-6B5A-450A-B1CB-0557671DE480}"/>
              </a:ext>
            </a:extLst>
          </p:cNvPr>
          <p:cNvSpPr txBox="1"/>
          <p:nvPr/>
        </p:nvSpPr>
        <p:spPr>
          <a:xfrm>
            <a:off x="439102" y="1325562"/>
            <a:ext cx="10678063" cy="1046163"/>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For example, happy expressions are differentiated early on. Evidence that might help to address this: </a:t>
            </a:r>
          </a:p>
        </p:txBody>
      </p:sp>
      <p:sp>
        <p:nvSpPr>
          <p:cNvPr id="2" name="TextBox 1">
            <a:extLst>
              <a:ext uri="{FF2B5EF4-FFF2-40B4-BE49-F238E27FC236}">
                <a16:creationId xmlns:a16="http://schemas.microsoft.com/office/drawing/2014/main" id="{E374F591-2686-454D-8987-C764B8D92008}"/>
              </a:ext>
            </a:extLst>
          </p:cNvPr>
          <p:cNvSpPr txBox="1"/>
          <p:nvPr/>
        </p:nvSpPr>
        <p:spPr>
          <a:xfrm>
            <a:off x="439102" y="0"/>
            <a:ext cx="11313795" cy="1325562"/>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rPr>
              <a:t>Why Are Some Emotions Differentiated Before Others?</a:t>
            </a:r>
          </a:p>
        </p:txBody>
      </p:sp>
      <p:sp>
        <p:nvSpPr>
          <p:cNvPr id="6" name="Rectangle: Rounded Corners 5">
            <a:extLst>
              <a:ext uri="{FF2B5EF4-FFF2-40B4-BE49-F238E27FC236}">
                <a16:creationId xmlns:a16="http://schemas.microsoft.com/office/drawing/2014/main" id="{B8A9E1F6-6363-4BEF-80B8-A925142B9296}"/>
              </a:ext>
              <a:ext uri="{C183D7F6-B498-43B3-948B-1728B52AA6E4}">
                <adec:decorative xmlns:adec="http://schemas.microsoft.com/office/drawing/2017/decorative" val="1"/>
              </a:ext>
            </a:extLst>
          </p:cNvPr>
          <p:cNvSpPr/>
          <p:nvPr/>
        </p:nvSpPr>
        <p:spPr>
          <a:xfrm>
            <a:off x="571498" y="2371726"/>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A measure of the environmental input– maybe infants see more happy expressions?</a:t>
            </a:r>
            <a:endParaRPr lang="en-US" kern="0" dirty="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594EAD0A-B6A4-4933-96DA-4010E6EED9A5}"/>
              </a:ext>
              <a:ext uri="{C183D7F6-B498-43B3-948B-1728B52AA6E4}">
                <adec:decorative xmlns:adec="http://schemas.microsoft.com/office/drawing/2017/decorative" val="1"/>
              </a:ext>
            </a:extLst>
          </p:cNvPr>
          <p:cNvSpPr/>
          <p:nvPr/>
        </p:nvSpPr>
        <p:spPr>
          <a:xfrm>
            <a:off x="571496" y="4829174"/>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Examinations of how neural differences change which are differentiated first (e.g., preterm infants)</a:t>
            </a:r>
            <a:endParaRPr lang="en-US" kern="0" dirty="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1EB1428-6A6F-4173-90C7-F0E71A131072}"/>
              </a:ext>
              <a:ext uri="{C183D7F6-B498-43B3-948B-1728B52AA6E4}">
                <adec:decorative xmlns:adec="http://schemas.microsoft.com/office/drawing/2017/decorative" val="1"/>
              </a:ext>
            </a:extLst>
          </p:cNvPr>
          <p:cNvSpPr/>
          <p:nvPr/>
        </p:nvSpPr>
        <p:spPr>
          <a:xfrm>
            <a:off x="571497" y="3600450"/>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Examinations of how environmental differences change which are differentiated first (e.g., infants of depressed mothers)</a:t>
            </a:r>
            <a:endParaRPr lang="en-US" kern="0" dirty="0">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BCB2F50B-518A-40DA-A7AB-BE36A0271EC2}"/>
              </a:ext>
              <a:ext uri="{C183D7F6-B498-43B3-948B-1728B52AA6E4}">
                <adec:decorative xmlns:adec="http://schemas.microsoft.com/office/drawing/2017/decorative" val="1"/>
              </a:ext>
            </a:extLst>
          </p:cNvPr>
          <p:cNvSpPr/>
          <p:nvPr/>
        </p:nvSpPr>
        <p:spPr>
          <a:xfrm>
            <a:off x="571496" y="2371725"/>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To get a good representation of the emotional expressions infants are exposed to, we would need a large, longitudinal sample, and we would need a lot of data per infant </a:t>
            </a:r>
            <a:endParaRPr lang="en-US" kern="0" dirty="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DFCB6B81-6B13-4309-A507-B484215BDEB2}"/>
              </a:ext>
              <a:ext uri="{C183D7F6-B498-43B3-948B-1728B52AA6E4}">
                <adec:decorative xmlns:adec="http://schemas.microsoft.com/office/drawing/2017/decorative" val="1"/>
              </a:ext>
            </a:extLst>
          </p:cNvPr>
          <p:cNvSpPr/>
          <p:nvPr/>
        </p:nvSpPr>
        <p:spPr>
          <a:xfrm>
            <a:off x="571496" y="4835522"/>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Environmental differences are difficult to extract from biological: we would perhaps need adoption studies, which are difficult to find samples for</a:t>
            </a:r>
            <a:endParaRPr lang="en-US" kern="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6B955217-C2C9-4BED-8473-BB0EF526B5AB}"/>
              </a:ext>
              <a:ext uri="{C183D7F6-B498-43B3-948B-1728B52AA6E4}">
                <adec:decorative xmlns:adec="http://schemas.microsoft.com/office/drawing/2017/decorative" val="1"/>
              </a:ext>
            </a:extLst>
          </p:cNvPr>
          <p:cNvSpPr/>
          <p:nvPr/>
        </p:nvSpPr>
        <p:spPr>
          <a:xfrm>
            <a:off x="571496" y="3603624"/>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Biological differences are difficult to extract from environmental: again, we would perhaps need adoption studies, which are difficult to find samples for</a:t>
            </a:r>
            <a:endParaRPr lang="en-US" kern="0" dirty="0">
              <a:solidFill>
                <a:prstClr val="white"/>
              </a:solidFill>
              <a:latin typeface="Calibri" panose="020F0502020204030204"/>
            </a:endParaRPr>
          </a:p>
        </p:txBody>
      </p:sp>
    </p:spTree>
    <p:extLst>
      <p:ext uri="{BB962C8B-B14F-4D97-AF65-F5344CB8AC3E}">
        <p14:creationId xmlns:p14="http://schemas.microsoft.com/office/powerpoint/2010/main" val="1129088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8A9A8-6B5A-450A-B1CB-0557671DE480}"/>
              </a:ext>
            </a:extLst>
          </p:cNvPr>
          <p:cNvSpPr txBox="1"/>
          <p:nvPr/>
        </p:nvSpPr>
        <p:spPr>
          <a:xfrm>
            <a:off x="439102" y="1325562"/>
            <a:ext cx="10678063" cy="1046163"/>
          </a:xfrm>
          <a:prstGeom prst="rect">
            <a:avLst/>
          </a:prstGeom>
        </p:spPr>
        <p:txBody>
          <a:bodyPr vert="horz" lIns="91440" tIns="45720" rIns="91440" bIns="45720" rtlCol="0">
            <a:normAutofit fontScale="92500" lnSpcReduction="10000"/>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There are gaps in the facial emotional expression literature at certain age points (e.g., 1-month) and evidence is often disparate; there is much less information on vocal emotional expressions. Studies that might help to address this:</a:t>
            </a:r>
          </a:p>
        </p:txBody>
      </p:sp>
      <p:sp>
        <p:nvSpPr>
          <p:cNvPr id="2" name="TextBox 1">
            <a:extLst>
              <a:ext uri="{FF2B5EF4-FFF2-40B4-BE49-F238E27FC236}">
                <a16:creationId xmlns:a16="http://schemas.microsoft.com/office/drawing/2014/main" id="{E374F591-2686-454D-8987-C764B8D92008}"/>
              </a:ext>
            </a:extLst>
          </p:cNvPr>
          <p:cNvSpPr txBox="1"/>
          <p:nvPr/>
        </p:nvSpPr>
        <p:spPr>
          <a:xfrm>
            <a:off x="439102" y="0"/>
            <a:ext cx="11313795" cy="1325562"/>
          </a:xfrm>
          <a:prstGeom prst="rect">
            <a:avLst/>
          </a:prstGeom>
        </p:spPr>
        <p:txBody>
          <a:bodyPr vert="horz" lIns="91440" tIns="45720" rIns="91440" bIns="45720" rtlCol="0" anchor="b">
            <a:normAutofit fontScale="92500"/>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rPr>
              <a:t>Exactly When Are Different Emotional Expressions Differentiated and Understood?</a:t>
            </a:r>
          </a:p>
        </p:txBody>
      </p:sp>
      <p:sp>
        <p:nvSpPr>
          <p:cNvPr id="6" name="Rectangle: Rounded Corners 5">
            <a:extLst>
              <a:ext uri="{FF2B5EF4-FFF2-40B4-BE49-F238E27FC236}">
                <a16:creationId xmlns:a16="http://schemas.microsoft.com/office/drawing/2014/main" id="{B8A9E1F6-6363-4BEF-80B8-A925142B9296}"/>
              </a:ext>
              <a:ext uri="{C183D7F6-B498-43B3-948B-1728B52AA6E4}">
                <adec:decorative xmlns:adec="http://schemas.microsoft.com/office/drawing/2017/decorative" val="1"/>
              </a:ext>
            </a:extLst>
          </p:cNvPr>
          <p:cNvSpPr/>
          <p:nvPr/>
        </p:nvSpPr>
        <p:spPr>
          <a:xfrm>
            <a:off x="571498" y="2371726"/>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Comprehensive and longitudinal examination of the processing of all primary facial emotional expressions in the same sample over the first year</a:t>
            </a:r>
            <a:endParaRPr lang="en-US" kern="0" dirty="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594EAD0A-B6A4-4933-96DA-4010E6EED9A5}"/>
              </a:ext>
              <a:ext uri="{C183D7F6-B498-43B3-948B-1728B52AA6E4}">
                <adec:decorative xmlns:adec="http://schemas.microsoft.com/office/drawing/2017/decorative" val="1"/>
              </a:ext>
            </a:extLst>
          </p:cNvPr>
          <p:cNvSpPr/>
          <p:nvPr/>
        </p:nvSpPr>
        <p:spPr>
          <a:xfrm>
            <a:off x="571496" y="4829175"/>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Examination of when infants first extract communicative value from emotional expressions</a:t>
            </a:r>
            <a:endParaRPr lang="en-US" kern="0" dirty="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1EB1428-6A6F-4173-90C7-F0E71A131072}"/>
              </a:ext>
              <a:ext uri="{C183D7F6-B498-43B3-948B-1728B52AA6E4}">
                <adec:decorative xmlns:adec="http://schemas.microsoft.com/office/drawing/2017/decorative" val="1"/>
              </a:ext>
            </a:extLst>
          </p:cNvPr>
          <p:cNvSpPr/>
          <p:nvPr/>
        </p:nvSpPr>
        <p:spPr>
          <a:xfrm>
            <a:off x="571496" y="3571875"/>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Comprehensive and longitudinal examination of the processing of all primary vocal emotional expressions in the same sample over the first year </a:t>
            </a:r>
            <a:endParaRPr lang="en-US" kern="0" dirty="0">
              <a:solidFill>
                <a:prstClr val="white"/>
              </a:solidFill>
              <a:latin typeface="Calibri" panose="020F0502020204030204"/>
            </a:endParaRPr>
          </a:p>
        </p:txBody>
      </p:sp>
      <p:sp>
        <p:nvSpPr>
          <p:cNvPr id="9" name="Oval 8">
            <a:extLst>
              <a:ext uri="{FF2B5EF4-FFF2-40B4-BE49-F238E27FC236}">
                <a16:creationId xmlns:a16="http://schemas.microsoft.com/office/drawing/2014/main" id="{591282E6-0317-46B4-B37F-BED1B6D4E6C1}"/>
              </a:ext>
            </a:extLst>
          </p:cNvPr>
          <p:cNvSpPr/>
          <p:nvPr/>
        </p:nvSpPr>
        <p:spPr>
          <a:xfrm>
            <a:off x="439102" y="5532438"/>
            <a:ext cx="4361498" cy="1289957"/>
          </a:xfrm>
          <a:prstGeom prst="ellipse">
            <a:avLst/>
          </a:prstGeom>
          <a:solidFill>
            <a:srgbClr val="FF000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There is some evidence from the visual cliff at 12m–but only joy/interest vs fear/anger</a:t>
            </a:r>
          </a:p>
        </p:txBody>
      </p:sp>
    </p:spTree>
    <p:extLst>
      <p:ext uri="{BB962C8B-B14F-4D97-AF65-F5344CB8AC3E}">
        <p14:creationId xmlns:p14="http://schemas.microsoft.com/office/powerpoint/2010/main" val="17420914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8A9A8-6B5A-450A-B1CB-0557671DE480}"/>
              </a:ext>
            </a:extLst>
          </p:cNvPr>
          <p:cNvSpPr txBox="1"/>
          <p:nvPr/>
        </p:nvSpPr>
        <p:spPr>
          <a:xfrm>
            <a:off x="439102" y="1325562"/>
            <a:ext cx="10678063" cy="1046163"/>
          </a:xfrm>
          <a:prstGeom prst="rect">
            <a:avLst/>
          </a:prstGeom>
        </p:spPr>
        <p:txBody>
          <a:bodyPr vert="horz" lIns="91440" tIns="45720" rIns="91440" bIns="45720" rtlCol="0">
            <a:normAutofit fontScale="92500" lnSpcReduction="10000"/>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There are gaps in the facial emotional expression literature at certain age points (e.g., 1-month) and evidence is often disparate; there is much less information on vocal emotional expressions. Studies that might help to address this:</a:t>
            </a:r>
          </a:p>
        </p:txBody>
      </p:sp>
      <p:sp>
        <p:nvSpPr>
          <p:cNvPr id="2" name="TextBox 1">
            <a:extLst>
              <a:ext uri="{FF2B5EF4-FFF2-40B4-BE49-F238E27FC236}">
                <a16:creationId xmlns:a16="http://schemas.microsoft.com/office/drawing/2014/main" id="{E374F591-2686-454D-8987-C764B8D92008}"/>
              </a:ext>
            </a:extLst>
          </p:cNvPr>
          <p:cNvSpPr txBox="1"/>
          <p:nvPr/>
        </p:nvSpPr>
        <p:spPr>
          <a:xfrm>
            <a:off x="439102" y="0"/>
            <a:ext cx="11313795" cy="1325562"/>
          </a:xfrm>
          <a:prstGeom prst="rect">
            <a:avLst/>
          </a:prstGeom>
        </p:spPr>
        <p:txBody>
          <a:bodyPr vert="horz" lIns="91440" tIns="45720" rIns="91440" bIns="45720" rtlCol="0" anchor="b">
            <a:normAutofit fontScale="92500"/>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rPr>
              <a:t>Exactly When Are Different Emotional Expressions Differentiated and Understood?</a:t>
            </a:r>
          </a:p>
        </p:txBody>
      </p:sp>
      <p:sp>
        <p:nvSpPr>
          <p:cNvPr id="6" name="Rectangle: Rounded Corners 5">
            <a:extLst>
              <a:ext uri="{FF2B5EF4-FFF2-40B4-BE49-F238E27FC236}">
                <a16:creationId xmlns:a16="http://schemas.microsoft.com/office/drawing/2014/main" id="{B8A9E1F6-6363-4BEF-80B8-A925142B9296}"/>
              </a:ext>
              <a:ext uri="{C183D7F6-B498-43B3-948B-1728B52AA6E4}">
                <adec:decorative xmlns:adec="http://schemas.microsoft.com/office/drawing/2017/decorative" val="1"/>
              </a:ext>
            </a:extLst>
          </p:cNvPr>
          <p:cNvSpPr/>
          <p:nvPr/>
        </p:nvSpPr>
        <p:spPr>
          <a:xfrm>
            <a:off x="571498" y="2371726"/>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Comprehensive and longitudinal examination of the processing of all primary facial emotional expressions in the same sample over the first year</a:t>
            </a:r>
            <a:endParaRPr lang="en-US" kern="0" dirty="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594EAD0A-B6A4-4933-96DA-4010E6EED9A5}"/>
              </a:ext>
              <a:ext uri="{C183D7F6-B498-43B3-948B-1728B52AA6E4}">
                <adec:decorative xmlns:adec="http://schemas.microsoft.com/office/drawing/2017/decorative" val="1"/>
              </a:ext>
            </a:extLst>
          </p:cNvPr>
          <p:cNvSpPr/>
          <p:nvPr/>
        </p:nvSpPr>
        <p:spPr>
          <a:xfrm>
            <a:off x="571496" y="4829175"/>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Examination of when infants first extract communicative value from emotional expressions</a:t>
            </a:r>
            <a:endParaRPr lang="en-US" kern="0" dirty="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1EB1428-6A6F-4173-90C7-F0E71A131072}"/>
              </a:ext>
              <a:ext uri="{C183D7F6-B498-43B3-948B-1728B52AA6E4}">
                <adec:decorative xmlns:adec="http://schemas.microsoft.com/office/drawing/2017/decorative" val="1"/>
              </a:ext>
            </a:extLst>
          </p:cNvPr>
          <p:cNvSpPr/>
          <p:nvPr/>
        </p:nvSpPr>
        <p:spPr>
          <a:xfrm>
            <a:off x="571496" y="3571876"/>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Comprehensive and longitudinal examination of the processing of all primary vocal emotional expressions in the same sample over the first year </a:t>
            </a:r>
            <a:endParaRPr lang="en-US" kern="0" dirty="0">
              <a:solidFill>
                <a:prstClr val="white"/>
              </a:solidFill>
              <a:latin typeface="Calibri" panose="020F0502020204030204"/>
            </a:endParaRPr>
          </a:p>
        </p:txBody>
      </p:sp>
      <p:sp>
        <p:nvSpPr>
          <p:cNvPr id="9" name="Oval 8">
            <a:extLst>
              <a:ext uri="{FF2B5EF4-FFF2-40B4-BE49-F238E27FC236}">
                <a16:creationId xmlns:a16="http://schemas.microsoft.com/office/drawing/2014/main" id="{591282E6-0317-46B4-B37F-BED1B6D4E6C1}"/>
              </a:ext>
            </a:extLst>
          </p:cNvPr>
          <p:cNvSpPr/>
          <p:nvPr/>
        </p:nvSpPr>
        <p:spPr>
          <a:xfrm>
            <a:off x="439102" y="5532438"/>
            <a:ext cx="4361498" cy="1289957"/>
          </a:xfrm>
          <a:prstGeom prst="ellipse">
            <a:avLst/>
          </a:prstGeom>
          <a:solidFill>
            <a:srgbClr val="FF000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There is some evidence from the visual cliff at 12m–but only joy/interest vs fear/anger</a:t>
            </a:r>
          </a:p>
        </p:txBody>
      </p:sp>
      <p:sp>
        <p:nvSpPr>
          <p:cNvPr id="10" name="Rectangle: Rounded Corners 9">
            <a:extLst>
              <a:ext uri="{FF2B5EF4-FFF2-40B4-BE49-F238E27FC236}">
                <a16:creationId xmlns:a16="http://schemas.microsoft.com/office/drawing/2014/main" id="{23B3AEB8-5123-41CF-B161-775D83086C24}"/>
              </a:ext>
              <a:ext uri="{C183D7F6-B498-43B3-948B-1728B52AA6E4}">
                <adec:decorative xmlns:adec="http://schemas.microsoft.com/office/drawing/2017/decorative" val="1"/>
              </a:ext>
            </a:extLst>
          </p:cNvPr>
          <p:cNvSpPr/>
          <p:nvPr/>
        </p:nvSpPr>
        <p:spPr>
          <a:xfrm>
            <a:off x="571496" y="2371724"/>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It would be difficult and expensive to follow a large enough sample and test them frequently and comprehensively enough without a large sample dropout; parents are difficult to recruit early in infancy</a:t>
            </a:r>
            <a:endParaRPr lang="en-US" kern="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8710D894-31EB-4179-A20F-C4FD8491CED0}"/>
              </a:ext>
              <a:ext uri="{C183D7F6-B498-43B3-948B-1728B52AA6E4}">
                <adec:decorative xmlns:adec="http://schemas.microsoft.com/office/drawing/2017/decorative" val="1"/>
              </a:ext>
            </a:extLst>
          </p:cNvPr>
          <p:cNvSpPr/>
          <p:nvPr/>
        </p:nvSpPr>
        <p:spPr>
          <a:xfrm>
            <a:off x="571495" y="3468344"/>
            <a:ext cx="10545667" cy="1189381"/>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Finding vocalisations that are objectively one emotion without verbalisation can be difficult; there aren’t the same stimulus banks for non-verbal vocalisations. And again, it would be difficult and expensive to follow a large enough sample and test them frequently and comprehensively enough without a large sample dropout; parents are difficult to recruit early in infancy</a:t>
            </a:r>
            <a:endParaRPr lang="en-US" kern="0" dirty="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E187DFF1-C7F1-4A99-B5C1-71054930DF7C}"/>
              </a:ext>
              <a:ext uri="{C183D7F6-B498-43B3-948B-1728B52AA6E4}">
                <adec:decorative xmlns:adec="http://schemas.microsoft.com/office/drawing/2017/decorative" val="1"/>
              </a:ext>
            </a:extLst>
          </p:cNvPr>
          <p:cNvSpPr/>
          <p:nvPr/>
        </p:nvSpPr>
        <p:spPr>
          <a:xfrm>
            <a:off x="571495" y="4829175"/>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For young infants, who are not able to interact with the environment in the same way, it is hard to find a good measure of understanding</a:t>
            </a:r>
            <a:endParaRPr lang="en-US" kern="0" dirty="0">
              <a:solidFill>
                <a:prstClr val="white"/>
              </a:solidFill>
              <a:latin typeface="Calibri" panose="020F0502020204030204"/>
            </a:endParaRPr>
          </a:p>
        </p:txBody>
      </p:sp>
    </p:spTree>
    <p:extLst>
      <p:ext uri="{BB962C8B-B14F-4D97-AF65-F5344CB8AC3E}">
        <p14:creationId xmlns:p14="http://schemas.microsoft.com/office/powerpoint/2010/main" val="4171118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8A9A8-6B5A-450A-B1CB-0557671DE480}"/>
              </a:ext>
            </a:extLst>
          </p:cNvPr>
          <p:cNvSpPr txBox="1"/>
          <p:nvPr/>
        </p:nvSpPr>
        <p:spPr>
          <a:xfrm>
            <a:off x="439102" y="1325562"/>
            <a:ext cx="10678063" cy="1046163"/>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For example, </a:t>
            </a:r>
            <a:r>
              <a:rPr lang="en-GB" sz="2400" dirty="0">
                <a:solidFill>
                  <a:prstClr val="white"/>
                </a:solidFill>
                <a:latin typeface="Century Schoolbook" panose="02040604050505020304"/>
              </a:rPr>
              <a:t>object paired with fearful faces </a:t>
            </a: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are differentiated on EEG before the faces themselves. Evidence that might help to address this: </a:t>
            </a:r>
          </a:p>
        </p:txBody>
      </p:sp>
      <p:sp>
        <p:nvSpPr>
          <p:cNvPr id="2" name="TextBox 1">
            <a:extLst>
              <a:ext uri="{FF2B5EF4-FFF2-40B4-BE49-F238E27FC236}">
                <a16:creationId xmlns:a16="http://schemas.microsoft.com/office/drawing/2014/main" id="{E374F591-2686-454D-8987-C764B8D92008}"/>
              </a:ext>
            </a:extLst>
          </p:cNvPr>
          <p:cNvSpPr txBox="1"/>
          <p:nvPr/>
        </p:nvSpPr>
        <p:spPr>
          <a:xfrm>
            <a:off x="439102" y="0"/>
            <a:ext cx="11313795" cy="1325562"/>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lang="en-US" sz="4400" spc="-50" dirty="0">
                <a:solidFill>
                  <a:prstClr val="white"/>
                </a:solidFill>
                <a:latin typeface="Century Schoolbook" panose="02040604050505020304"/>
              </a:rPr>
              <a:t>Are Some Expressions First Differentiated Subcortically</a:t>
            </a:r>
            <a:r>
              <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rPr>
              <a:t>?</a:t>
            </a:r>
          </a:p>
        </p:txBody>
      </p:sp>
      <p:sp>
        <p:nvSpPr>
          <p:cNvPr id="6" name="Rectangle: Rounded Corners 5">
            <a:extLst>
              <a:ext uri="{FF2B5EF4-FFF2-40B4-BE49-F238E27FC236}">
                <a16:creationId xmlns:a16="http://schemas.microsoft.com/office/drawing/2014/main" id="{B8A9E1F6-6363-4BEF-80B8-A925142B9296}"/>
              </a:ext>
              <a:ext uri="{C183D7F6-B498-43B3-948B-1728B52AA6E4}">
                <adec:decorative xmlns:adec="http://schemas.microsoft.com/office/drawing/2017/decorative" val="1"/>
              </a:ext>
            </a:extLst>
          </p:cNvPr>
          <p:cNvSpPr/>
          <p:nvPr/>
        </p:nvSpPr>
        <p:spPr>
          <a:xfrm>
            <a:off x="571498" y="2371726"/>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fMRI scan evidence while emotional expressions are processed– this would show us subcortical activity</a:t>
            </a:r>
            <a:endParaRPr lang="en-US" kern="0" dirty="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594EAD0A-B6A4-4933-96DA-4010E6EED9A5}"/>
              </a:ext>
              <a:ext uri="{C183D7F6-B498-43B3-948B-1728B52AA6E4}">
                <adec:decorative xmlns:adec="http://schemas.microsoft.com/office/drawing/2017/decorative" val="1"/>
              </a:ext>
            </a:extLst>
          </p:cNvPr>
          <p:cNvSpPr/>
          <p:nvPr/>
        </p:nvSpPr>
        <p:spPr>
          <a:xfrm>
            <a:off x="571496" y="4829175"/>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US" kern="0" dirty="0">
                <a:solidFill>
                  <a:prstClr val="white"/>
                </a:solidFill>
                <a:latin typeface="Calibri" panose="020F0502020204030204"/>
              </a:rPr>
              <a:t>Comprehensive investigation into which regions of the brain different emotional expressions recruit in adults (can tell us which expressions load subcortically)</a:t>
            </a:r>
          </a:p>
        </p:txBody>
      </p:sp>
      <p:sp>
        <p:nvSpPr>
          <p:cNvPr id="8" name="Rectangle: Rounded Corners 7">
            <a:extLst>
              <a:ext uri="{FF2B5EF4-FFF2-40B4-BE49-F238E27FC236}">
                <a16:creationId xmlns:a16="http://schemas.microsoft.com/office/drawing/2014/main" id="{41EB1428-6A6F-4173-90C7-F0E71A131072}"/>
              </a:ext>
              <a:ext uri="{C183D7F6-B498-43B3-948B-1728B52AA6E4}">
                <adec:decorative xmlns:adec="http://schemas.microsoft.com/office/drawing/2017/decorative" val="1"/>
              </a:ext>
            </a:extLst>
          </p:cNvPr>
          <p:cNvSpPr/>
          <p:nvPr/>
        </p:nvSpPr>
        <p:spPr>
          <a:xfrm>
            <a:off x="571497" y="3600450"/>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Use of modified EEG analysis to extract some information on subcortical activity</a:t>
            </a:r>
            <a:endParaRPr lang="en-US" kern="0" dirty="0">
              <a:solidFill>
                <a:prstClr val="white"/>
              </a:solidFill>
              <a:latin typeface="Calibri" panose="020F0502020204030204"/>
            </a:endParaRPr>
          </a:p>
        </p:txBody>
      </p:sp>
    </p:spTree>
    <p:extLst>
      <p:ext uri="{BB962C8B-B14F-4D97-AF65-F5344CB8AC3E}">
        <p14:creationId xmlns:p14="http://schemas.microsoft.com/office/powerpoint/2010/main" val="28039760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8A9A8-6B5A-450A-B1CB-0557671DE480}"/>
              </a:ext>
            </a:extLst>
          </p:cNvPr>
          <p:cNvSpPr txBox="1"/>
          <p:nvPr/>
        </p:nvSpPr>
        <p:spPr>
          <a:xfrm>
            <a:off x="439102" y="1325562"/>
            <a:ext cx="10678063" cy="1046163"/>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For example, </a:t>
            </a:r>
            <a:r>
              <a:rPr lang="en-GB" sz="2400" dirty="0">
                <a:solidFill>
                  <a:prstClr val="white"/>
                </a:solidFill>
                <a:latin typeface="Century Schoolbook" panose="02040604050505020304"/>
              </a:rPr>
              <a:t>object paired with fearful faces </a:t>
            </a: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are differentiated on EEG before the faces themselves. Evidence that might help to address this: </a:t>
            </a:r>
          </a:p>
        </p:txBody>
      </p:sp>
      <p:sp>
        <p:nvSpPr>
          <p:cNvPr id="2" name="TextBox 1">
            <a:extLst>
              <a:ext uri="{FF2B5EF4-FFF2-40B4-BE49-F238E27FC236}">
                <a16:creationId xmlns:a16="http://schemas.microsoft.com/office/drawing/2014/main" id="{E374F591-2686-454D-8987-C764B8D92008}"/>
              </a:ext>
            </a:extLst>
          </p:cNvPr>
          <p:cNvSpPr txBox="1"/>
          <p:nvPr/>
        </p:nvSpPr>
        <p:spPr>
          <a:xfrm>
            <a:off x="439102" y="0"/>
            <a:ext cx="11313795" cy="1325562"/>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lang="en-US" sz="4400" spc="-50" dirty="0">
                <a:solidFill>
                  <a:prstClr val="white"/>
                </a:solidFill>
                <a:latin typeface="Century Schoolbook" panose="02040604050505020304"/>
              </a:rPr>
              <a:t>Are Some Expressions First Differentiated Subcortically</a:t>
            </a:r>
            <a:r>
              <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rPr>
              <a:t>?</a:t>
            </a:r>
          </a:p>
        </p:txBody>
      </p:sp>
      <p:sp>
        <p:nvSpPr>
          <p:cNvPr id="6" name="Rectangle: Rounded Corners 5">
            <a:extLst>
              <a:ext uri="{FF2B5EF4-FFF2-40B4-BE49-F238E27FC236}">
                <a16:creationId xmlns:a16="http://schemas.microsoft.com/office/drawing/2014/main" id="{B8A9E1F6-6363-4BEF-80B8-A925142B9296}"/>
              </a:ext>
              <a:ext uri="{C183D7F6-B498-43B3-948B-1728B52AA6E4}">
                <adec:decorative xmlns:adec="http://schemas.microsoft.com/office/drawing/2017/decorative" val="1"/>
              </a:ext>
            </a:extLst>
          </p:cNvPr>
          <p:cNvSpPr/>
          <p:nvPr/>
        </p:nvSpPr>
        <p:spPr>
          <a:xfrm>
            <a:off x="571498" y="2371726"/>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fMRI scan evidence while emotional expressions are processed– this would show us subcortical activity</a:t>
            </a:r>
            <a:endParaRPr lang="en-US" kern="0" dirty="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594EAD0A-B6A4-4933-96DA-4010E6EED9A5}"/>
              </a:ext>
              <a:ext uri="{C183D7F6-B498-43B3-948B-1728B52AA6E4}">
                <adec:decorative xmlns:adec="http://schemas.microsoft.com/office/drawing/2017/decorative" val="1"/>
              </a:ext>
            </a:extLst>
          </p:cNvPr>
          <p:cNvSpPr/>
          <p:nvPr/>
        </p:nvSpPr>
        <p:spPr>
          <a:xfrm>
            <a:off x="571496" y="4829175"/>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US" kern="0" dirty="0">
                <a:solidFill>
                  <a:prstClr val="white"/>
                </a:solidFill>
                <a:latin typeface="Calibri" panose="020F0502020204030204"/>
              </a:rPr>
              <a:t>Comprehensive investigation into which regions of the brain different emotional expressions recruit in adults (can tell us which expressions load subcortically)</a:t>
            </a:r>
          </a:p>
        </p:txBody>
      </p:sp>
      <p:sp>
        <p:nvSpPr>
          <p:cNvPr id="8" name="Rectangle: Rounded Corners 7">
            <a:extLst>
              <a:ext uri="{FF2B5EF4-FFF2-40B4-BE49-F238E27FC236}">
                <a16:creationId xmlns:a16="http://schemas.microsoft.com/office/drawing/2014/main" id="{41EB1428-6A6F-4173-90C7-F0E71A131072}"/>
              </a:ext>
              <a:ext uri="{C183D7F6-B498-43B3-948B-1728B52AA6E4}">
                <adec:decorative xmlns:adec="http://schemas.microsoft.com/office/drawing/2017/decorative" val="1"/>
              </a:ext>
            </a:extLst>
          </p:cNvPr>
          <p:cNvSpPr/>
          <p:nvPr/>
        </p:nvSpPr>
        <p:spPr>
          <a:xfrm>
            <a:off x="571497" y="3600450"/>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Use of modified EEG analysis to extract some information on subcortical activity</a:t>
            </a:r>
            <a:endParaRPr lang="en-US" kern="0" dirty="0">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C5827DCC-EAED-4FF8-AA3C-6A8ED9B50590}"/>
              </a:ext>
              <a:ext uri="{C183D7F6-B498-43B3-948B-1728B52AA6E4}">
                <adec:decorative xmlns:adec="http://schemas.microsoft.com/office/drawing/2017/decorative" val="1"/>
              </a:ext>
            </a:extLst>
          </p:cNvPr>
          <p:cNvSpPr/>
          <p:nvPr/>
        </p:nvSpPr>
        <p:spPr>
          <a:xfrm>
            <a:off x="571496" y="2371725"/>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It is very difficult to keep infants still and calm enough to get a good read. Specialised infant fMRIs do exist but are rare. Temporal resolution is also poorer</a:t>
            </a:r>
            <a:endParaRPr lang="en-US" kern="0" dirty="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E8FC146D-4576-4EDE-A3FE-E49401AE4394}"/>
              </a:ext>
              <a:ext uri="{C183D7F6-B498-43B3-948B-1728B52AA6E4}">
                <adec:decorative xmlns:adec="http://schemas.microsoft.com/office/drawing/2017/decorative" val="1"/>
              </a:ext>
            </a:extLst>
          </p:cNvPr>
          <p:cNvSpPr/>
          <p:nvPr/>
        </p:nvSpPr>
        <p:spPr>
          <a:xfrm>
            <a:off x="571496" y="3600450"/>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Use of EEG to measure subcortical activity is new, difficult and only possible when cortical activity is sparse</a:t>
            </a:r>
            <a:endParaRPr lang="en-US" kern="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87A03894-662B-4C76-97A9-D111A6471E63}"/>
              </a:ext>
              <a:ext uri="{C183D7F6-B498-43B3-948B-1728B52AA6E4}">
                <adec:decorative xmlns:adec="http://schemas.microsoft.com/office/drawing/2017/decorative" val="1"/>
              </a:ext>
            </a:extLst>
          </p:cNvPr>
          <p:cNvSpPr/>
          <p:nvPr/>
        </p:nvSpPr>
        <p:spPr>
          <a:xfrm>
            <a:off x="571496" y="4829175"/>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Knowing which emotions recruit subcortical regions in adults would not necessarily tell us which recruit subcortical regions in infants because processing is qualitatively different </a:t>
            </a:r>
            <a:endParaRPr lang="en-US" kern="0" dirty="0">
              <a:solidFill>
                <a:prstClr val="white"/>
              </a:solidFill>
              <a:latin typeface="Calibri" panose="020F0502020204030204"/>
            </a:endParaRPr>
          </a:p>
        </p:txBody>
      </p:sp>
    </p:spTree>
    <p:extLst>
      <p:ext uri="{BB962C8B-B14F-4D97-AF65-F5344CB8AC3E}">
        <p14:creationId xmlns:p14="http://schemas.microsoft.com/office/powerpoint/2010/main" val="27745044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8A9A8-6B5A-450A-B1CB-0557671DE480}"/>
              </a:ext>
            </a:extLst>
          </p:cNvPr>
          <p:cNvSpPr txBox="1"/>
          <p:nvPr/>
        </p:nvSpPr>
        <p:spPr>
          <a:xfrm>
            <a:off x="439102" y="1325562"/>
            <a:ext cx="10678063" cy="1046163"/>
          </a:xfrm>
          <a:prstGeom prst="rect">
            <a:avLst/>
          </a:prstGeom>
        </p:spPr>
        <p:txBody>
          <a:bodyPr vert="horz" lIns="91440" tIns="45720" rIns="91440" bIns="45720" rtlCol="0">
            <a:normAutofit fontScale="92500"/>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Infant temperament and parental variables are associated with differences; so are disorders (ASPD/ASD) Evidence that might help to address this: </a:t>
            </a:r>
          </a:p>
        </p:txBody>
      </p:sp>
      <p:sp>
        <p:nvSpPr>
          <p:cNvPr id="2" name="TextBox 1">
            <a:extLst>
              <a:ext uri="{FF2B5EF4-FFF2-40B4-BE49-F238E27FC236}">
                <a16:creationId xmlns:a16="http://schemas.microsoft.com/office/drawing/2014/main" id="{E374F591-2686-454D-8987-C764B8D92008}"/>
              </a:ext>
            </a:extLst>
          </p:cNvPr>
          <p:cNvSpPr txBox="1"/>
          <p:nvPr/>
        </p:nvSpPr>
        <p:spPr>
          <a:xfrm>
            <a:off x="439102" y="0"/>
            <a:ext cx="11313795" cy="1325562"/>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lang="en-US" sz="4400" spc="-50" dirty="0">
                <a:solidFill>
                  <a:prstClr val="white"/>
                </a:solidFill>
                <a:latin typeface="Century Schoolbook" panose="02040604050505020304"/>
              </a:rPr>
              <a:t>What is the Significance/Source of Individual Differences?</a:t>
            </a:r>
            <a:endPar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endParaRPr>
          </a:p>
        </p:txBody>
      </p:sp>
      <p:sp>
        <p:nvSpPr>
          <p:cNvPr id="6" name="Rectangle: Rounded Corners 5">
            <a:extLst>
              <a:ext uri="{FF2B5EF4-FFF2-40B4-BE49-F238E27FC236}">
                <a16:creationId xmlns:a16="http://schemas.microsoft.com/office/drawing/2014/main" id="{B8A9E1F6-6363-4BEF-80B8-A925142B9296}"/>
              </a:ext>
              <a:ext uri="{C183D7F6-B498-43B3-948B-1728B52AA6E4}">
                <adec:decorative xmlns:adec="http://schemas.microsoft.com/office/drawing/2017/decorative" val="1"/>
              </a:ext>
            </a:extLst>
          </p:cNvPr>
          <p:cNvSpPr/>
          <p:nvPr/>
        </p:nvSpPr>
        <p:spPr>
          <a:xfrm>
            <a:off x="571498" y="2371726"/>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Longitudinal examination of how the relationship between temperament / parental variables and processing of emotional expressions emerges early in the first year</a:t>
            </a:r>
            <a:endParaRPr lang="en-US" kern="0" dirty="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594EAD0A-B6A4-4933-96DA-4010E6EED9A5}"/>
              </a:ext>
              <a:ext uri="{C183D7F6-B498-43B3-948B-1728B52AA6E4}">
                <adec:decorative xmlns:adec="http://schemas.microsoft.com/office/drawing/2017/decorative" val="1"/>
              </a:ext>
            </a:extLst>
          </p:cNvPr>
          <p:cNvSpPr/>
          <p:nvPr/>
        </p:nvSpPr>
        <p:spPr>
          <a:xfrm>
            <a:off x="571496" y="4829175"/>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US" kern="0" dirty="0">
                <a:solidFill>
                  <a:prstClr val="white"/>
                </a:solidFill>
                <a:latin typeface="Calibri" panose="020F0502020204030204"/>
              </a:rPr>
              <a:t>Examination of how environmental and genetic factors are related to differences in early emotional expression processing</a:t>
            </a:r>
          </a:p>
        </p:txBody>
      </p:sp>
      <p:sp>
        <p:nvSpPr>
          <p:cNvPr id="8" name="Rectangle: Rounded Corners 7">
            <a:extLst>
              <a:ext uri="{FF2B5EF4-FFF2-40B4-BE49-F238E27FC236}">
                <a16:creationId xmlns:a16="http://schemas.microsoft.com/office/drawing/2014/main" id="{41EB1428-6A6F-4173-90C7-F0E71A131072}"/>
              </a:ext>
              <a:ext uri="{C183D7F6-B498-43B3-948B-1728B52AA6E4}">
                <adec:decorative xmlns:adec="http://schemas.microsoft.com/office/drawing/2017/decorative" val="1"/>
              </a:ext>
            </a:extLst>
          </p:cNvPr>
          <p:cNvSpPr/>
          <p:nvPr/>
        </p:nvSpPr>
        <p:spPr>
          <a:xfrm>
            <a:off x="571497" y="3600450"/>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Longitudinal examination of emotional expression processing and temperament in infants at risk of social processing disorders (ASD/ASPD/CD) (e.g., perhaps highly reactive infants who avoid looking at faces are more likely to be diagnosed later)</a:t>
            </a:r>
            <a:endParaRPr lang="en-US" kern="0" dirty="0">
              <a:solidFill>
                <a:prstClr val="white"/>
              </a:solidFill>
              <a:latin typeface="Calibri" panose="020F0502020204030204"/>
            </a:endParaRPr>
          </a:p>
        </p:txBody>
      </p:sp>
    </p:spTree>
    <p:extLst>
      <p:ext uri="{BB962C8B-B14F-4D97-AF65-F5344CB8AC3E}">
        <p14:creationId xmlns:p14="http://schemas.microsoft.com/office/powerpoint/2010/main" val="58415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132556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100" b="0" i="0" u="none" strike="noStrike" cap="none" spc="-50" normalizeH="0" noProof="0">
                <a:ln>
                  <a:noFill/>
                </a:ln>
                <a:effectLst/>
                <a:uLnTx/>
                <a:uFillTx/>
                <a:latin typeface="+mj-lt"/>
                <a:ea typeface="+mj-ea"/>
                <a:cs typeface="+mj-cs"/>
              </a:rPr>
              <a:t>Workshop 4:Critically Analysing the Field and the Research for Your Essay</a:t>
            </a:r>
          </a:p>
        </p:txBody>
      </p:sp>
      <p:sp>
        <p:nvSpPr>
          <p:cNvPr id="3" name="TextBox 2">
            <a:extLst>
              <a:ext uri="{FF2B5EF4-FFF2-40B4-BE49-F238E27FC236}">
                <a16:creationId xmlns:a16="http://schemas.microsoft.com/office/drawing/2014/main" id="{43F972C7-12B9-4182-A658-976095026F4F}"/>
              </a:ext>
            </a:extLst>
          </p:cNvPr>
          <p:cNvSpPr txBox="1"/>
          <p:nvPr/>
        </p:nvSpPr>
        <p:spPr>
          <a:xfrm>
            <a:off x="1261872" y="1933575"/>
            <a:ext cx="4401509" cy="4246562"/>
          </a:xfrm>
          <a:prstGeom prst="rect">
            <a:avLst/>
          </a:prstGeom>
        </p:spPr>
        <p:txBody>
          <a:bodyPr vert="horz" lIns="91440" tIns="45720" rIns="91440" bIns="45720" rtlCol="0">
            <a:normAutofit lnSpcReduction="10000"/>
          </a:bodyPr>
          <a:lstStyle/>
          <a:p>
            <a:pPr marL="0" marR="0" lvl="0" indent="-182880" fontAlgn="auto">
              <a:lnSpc>
                <a:spcPct val="90000"/>
              </a:lnSpc>
              <a:spcBef>
                <a:spcPts val="0"/>
              </a:spcBef>
              <a:spcAft>
                <a:spcPts val="600"/>
              </a:spcAft>
              <a:buClr>
                <a:schemeClr val="accent1"/>
              </a:buClr>
              <a:buSzTx/>
              <a:buFontTx/>
              <a:buNone/>
              <a:tabLst/>
              <a:defRPr/>
            </a:pPr>
            <a:r>
              <a:rPr kumimoji="0" lang="en-US" sz="1700" b="0" i="0" u="none" strike="noStrike" cap="none" spc="0" normalizeH="0" baseline="0" noProof="0" dirty="0">
                <a:ln>
                  <a:noFill/>
                </a:ln>
                <a:effectLst/>
                <a:uLnTx/>
                <a:uFillTx/>
              </a:rPr>
              <a:t>Aims for today:</a:t>
            </a:r>
          </a:p>
          <a:p>
            <a:pPr marL="102870" marR="0" lvl="0" indent="-182880" fontAlgn="auto">
              <a:lnSpc>
                <a:spcPct val="90000"/>
              </a:lnSpc>
              <a:spcBef>
                <a:spcPts val="0"/>
              </a:spcBef>
              <a:spcAft>
                <a:spcPts val="600"/>
              </a:spcAft>
              <a:buClr>
                <a:schemeClr val="accent1"/>
              </a:buClr>
              <a:buSzTx/>
              <a:buFont typeface="Arial" panose="020B0604020202020204" pitchFamily="34" charset="0"/>
              <a:buChar char="•"/>
              <a:tabLst/>
              <a:defRPr/>
            </a:pPr>
            <a:r>
              <a:rPr kumimoji="0" lang="en-US" sz="1700" b="0" i="0" u="none" strike="noStrike" cap="none" spc="0" normalizeH="0" baseline="0" noProof="0" dirty="0">
                <a:ln>
                  <a:noFill/>
                </a:ln>
                <a:effectLst/>
                <a:uLnTx/>
                <a:uFillTx/>
              </a:rPr>
              <a:t>To recap</a:t>
            </a:r>
            <a:r>
              <a:rPr lang="en-US" sz="1700" dirty="0"/>
              <a:t> about </a:t>
            </a:r>
            <a:r>
              <a:rPr kumimoji="0" lang="en-US" sz="1700" b="0" i="0" u="none" strike="noStrike" cap="none" spc="0" normalizeH="0" baseline="0" noProof="0" dirty="0">
                <a:ln>
                  <a:noFill/>
                </a:ln>
                <a:effectLst/>
                <a:uLnTx/>
                <a:uFillTx/>
              </a:rPr>
              <a:t>what we have learnt</a:t>
            </a:r>
          </a:p>
          <a:p>
            <a:pPr marL="102870" marR="0" lvl="0" indent="-182880" fontAlgn="auto">
              <a:lnSpc>
                <a:spcPct val="90000"/>
              </a:lnSpc>
              <a:spcBef>
                <a:spcPts val="0"/>
              </a:spcBef>
              <a:spcAft>
                <a:spcPts val="600"/>
              </a:spcAft>
              <a:buClr>
                <a:schemeClr val="accent1"/>
              </a:buClr>
              <a:buSzTx/>
              <a:buFont typeface="Arial" panose="020B0604020202020204" pitchFamily="34" charset="0"/>
              <a:buChar char="•"/>
              <a:tabLst/>
              <a:defRPr/>
            </a:pPr>
            <a:r>
              <a:rPr lang="en-US" sz="1700" dirty="0"/>
              <a:t>To think about</a:t>
            </a:r>
            <a:r>
              <a:rPr kumimoji="0" lang="en-US" sz="1700" b="0" i="0" u="none" strike="noStrike" cap="none" spc="0" normalizeH="0" baseline="0" noProof="0" dirty="0">
                <a:ln>
                  <a:noFill/>
                </a:ln>
                <a:effectLst/>
                <a:uLnTx/>
                <a:uFillTx/>
              </a:rPr>
              <a:t> what the most significant outstanding questions are in the study of socioemotional processing of emotional expressions are</a:t>
            </a:r>
          </a:p>
          <a:p>
            <a:pPr marL="102870" marR="0" lvl="0" indent="-182880" fontAlgn="auto">
              <a:lnSpc>
                <a:spcPct val="90000"/>
              </a:lnSpc>
              <a:spcBef>
                <a:spcPts val="0"/>
              </a:spcBef>
              <a:spcAft>
                <a:spcPts val="600"/>
              </a:spcAft>
              <a:buClr>
                <a:schemeClr val="accent1"/>
              </a:buClr>
              <a:buSzTx/>
              <a:buFont typeface="Arial" panose="020B0604020202020204" pitchFamily="34" charset="0"/>
              <a:buChar char="•"/>
              <a:tabLst/>
              <a:defRPr/>
            </a:pPr>
            <a:r>
              <a:rPr kumimoji="0" lang="en-US" sz="1700" b="0" i="0" u="none" strike="noStrike" cap="none" spc="0" normalizeH="0" baseline="0" noProof="0" dirty="0">
                <a:ln>
                  <a:noFill/>
                </a:ln>
                <a:effectLst/>
                <a:uLnTx/>
                <a:uFillTx/>
              </a:rPr>
              <a:t>To understand factors that may limit our ability to effectively address these questions</a:t>
            </a:r>
          </a:p>
          <a:p>
            <a:pPr marL="102870" marR="0" lvl="0" indent="-182880" fontAlgn="auto">
              <a:lnSpc>
                <a:spcPct val="90000"/>
              </a:lnSpc>
              <a:spcBef>
                <a:spcPts val="0"/>
              </a:spcBef>
              <a:spcAft>
                <a:spcPts val="600"/>
              </a:spcAft>
              <a:buClr>
                <a:schemeClr val="accent1"/>
              </a:buClr>
              <a:buSzTx/>
              <a:buFont typeface="Arial" panose="020B0604020202020204" pitchFamily="34" charset="0"/>
              <a:buChar char="•"/>
              <a:tabLst/>
              <a:defRPr/>
            </a:pPr>
            <a:r>
              <a:rPr kumimoji="0" lang="en-US" sz="1700" b="0" i="0" u="none" strike="noStrike" cap="none" spc="0" normalizeH="0" baseline="0" noProof="0" dirty="0">
                <a:ln>
                  <a:noFill/>
                </a:ln>
                <a:effectLst/>
                <a:uLnTx/>
                <a:uFillTx/>
              </a:rPr>
              <a:t>To develop the knowledge to write an effective, critical essay (like an argumentative literature review)</a:t>
            </a:r>
          </a:p>
          <a:p>
            <a:pPr marL="102870" indent="-182880">
              <a:lnSpc>
                <a:spcPct val="90000"/>
              </a:lnSpc>
              <a:spcAft>
                <a:spcPts val="600"/>
              </a:spcAft>
              <a:buClr>
                <a:schemeClr val="accent1"/>
              </a:buClr>
              <a:buFont typeface="Arial" panose="020B0604020202020204" pitchFamily="34" charset="0"/>
              <a:buChar char="•"/>
              <a:defRPr/>
            </a:pPr>
            <a:r>
              <a:rPr kumimoji="0" lang="en-US" sz="1700" b="0" i="0" u="none" strike="noStrike" cap="none" spc="0" normalizeH="0" baseline="0" noProof="0" dirty="0">
                <a:ln>
                  <a:noFill/>
                </a:ln>
                <a:effectLst/>
                <a:uLnTx/>
                <a:uFillTx/>
              </a:rPr>
              <a:t>To be able to effectively </a:t>
            </a:r>
            <a:r>
              <a:rPr kumimoji="0" lang="en-US" sz="1700" b="0" i="0" u="none" strike="noStrike" cap="none" spc="0" normalizeH="0" baseline="0" noProof="0" dirty="0" err="1">
                <a:ln>
                  <a:noFill/>
                </a:ln>
                <a:effectLst/>
                <a:uLnTx/>
                <a:uFillTx/>
              </a:rPr>
              <a:t>analyse</a:t>
            </a:r>
            <a:r>
              <a:rPr kumimoji="0" lang="en-US" sz="1700" b="0" i="0" u="none" strike="noStrike" cap="none" spc="0" normalizeH="0" baseline="0" noProof="0" dirty="0">
                <a:ln>
                  <a:noFill/>
                </a:ln>
                <a:effectLst/>
                <a:uLnTx/>
                <a:uFillTx/>
              </a:rPr>
              <a:t> individual pieces of research</a:t>
            </a:r>
          </a:p>
          <a:p>
            <a:pPr marL="102870" marR="0" lvl="0" indent="-182880" fontAlgn="auto">
              <a:lnSpc>
                <a:spcPct val="90000"/>
              </a:lnSpc>
              <a:spcBef>
                <a:spcPts val="0"/>
              </a:spcBef>
              <a:spcAft>
                <a:spcPts val="600"/>
              </a:spcAft>
              <a:buClr>
                <a:schemeClr val="accent1"/>
              </a:buClr>
              <a:buSzTx/>
              <a:buFont typeface="Arial" panose="020B0604020202020204" pitchFamily="34" charset="0"/>
              <a:buChar char="•"/>
              <a:tabLst/>
              <a:defRPr/>
            </a:pPr>
            <a:r>
              <a:rPr kumimoji="0" lang="en-US" sz="1700" b="0" i="0" u="none" strike="noStrike" cap="none" spc="0" normalizeH="0" baseline="0" noProof="0" dirty="0">
                <a:ln>
                  <a:noFill/>
                </a:ln>
                <a:effectLst/>
                <a:uLnTx/>
                <a:uFillTx/>
              </a:rPr>
              <a:t>To use group discussion to think about how to approach the essay topic</a:t>
            </a:r>
          </a:p>
          <a:p>
            <a:pPr marL="102870" marR="0" lvl="0" indent="-182880" fontAlgn="auto">
              <a:lnSpc>
                <a:spcPct val="90000"/>
              </a:lnSpc>
              <a:spcBef>
                <a:spcPts val="0"/>
              </a:spcBef>
              <a:spcAft>
                <a:spcPts val="600"/>
              </a:spcAft>
              <a:buClr>
                <a:schemeClr val="accent1"/>
              </a:buClr>
              <a:buSzTx/>
              <a:buFont typeface="Arial" panose="020B0604020202020204" pitchFamily="34" charset="0"/>
              <a:buChar char="•"/>
              <a:tabLst/>
              <a:defRPr/>
            </a:pPr>
            <a:endParaRPr kumimoji="0" lang="en-US" sz="1700" b="0" i="0" u="none" strike="noStrike" cap="none" spc="0" normalizeH="0" baseline="0" noProof="0" dirty="0">
              <a:ln>
                <a:noFill/>
              </a:ln>
              <a:effectLst/>
              <a:uLnTx/>
              <a:uFillTx/>
            </a:endParaRPr>
          </a:p>
        </p:txBody>
      </p:sp>
      <p:pic>
        <p:nvPicPr>
          <p:cNvPr id="1026" name="Picture 2" descr="Improve Your Critical Thinking Skills With These 9 Powerful Tricks">
            <a:extLst>
              <a:ext uri="{FF2B5EF4-FFF2-40B4-BE49-F238E27FC236}">
                <a16:creationId xmlns:a16="http://schemas.microsoft.com/office/drawing/2014/main" id="{BA33461B-182A-4D95-B3FC-43811C3A14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5999" y="2197152"/>
            <a:ext cx="4807287" cy="311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235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8A9A8-6B5A-450A-B1CB-0557671DE480}"/>
              </a:ext>
            </a:extLst>
          </p:cNvPr>
          <p:cNvSpPr txBox="1"/>
          <p:nvPr/>
        </p:nvSpPr>
        <p:spPr>
          <a:xfrm>
            <a:off x="439102" y="1325562"/>
            <a:ext cx="10678063" cy="1046163"/>
          </a:xfrm>
          <a:prstGeom prst="rect">
            <a:avLst/>
          </a:prstGeom>
        </p:spPr>
        <p:txBody>
          <a:bodyPr vert="horz" lIns="91440" tIns="45720" rIns="91440" bIns="45720" rtlCol="0">
            <a:normAutofit fontScale="92500"/>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Infant temperament and parental variables are associated with differences; so are disorders (ASPD/ASD) Evidence that might help to address this: </a:t>
            </a:r>
          </a:p>
        </p:txBody>
      </p:sp>
      <p:sp>
        <p:nvSpPr>
          <p:cNvPr id="2" name="TextBox 1">
            <a:extLst>
              <a:ext uri="{FF2B5EF4-FFF2-40B4-BE49-F238E27FC236}">
                <a16:creationId xmlns:a16="http://schemas.microsoft.com/office/drawing/2014/main" id="{E374F591-2686-454D-8987-C764B8D92008}"/>
              </a:ext>
            </a:extLst>
          </p:cNvPr>
          <p:cNvSpPr txBox="1"/>
          <p:nvPr/>
        </p:nvSpPr>
        <p:spPr>
          <a:xfrm>
            <a:off x="439102" y="0"/>
            <a:ext cx="11313795" cy="1325562"/>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lang="en-US" sz="4400" spc="-50" dirty="0">
                <a:solidFill>
                  <a:prstClr val="white"/>
                </a:solidFill>
                <a:latin typeface="Century Schoolbook" panose="02040604050505020304"/>
              </a:rPr>
              <a:t>What is the Significance/Source of Individual Differences?</a:t>
            </a:r>
            <a:endPar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endParaRPr>
          </a:p>
        </p:txBody>
      </p:sp>
      <p:sp>
        <p:nvSpPr>
          <p:cNvPr id="6" name="Rectangle: Rounded Corners 5">
            <a:extLst>
              <a:ext uri="{FF2B5EF4-FFF2-40B4-BE49-F238E27FC236}">
                <a16:creationId xmlns:a16="http://schemas.microsoft.com/office/drawing/2014/main" id="{B8A9E1F6-6363-4BEF-80B8-A925142B9296}"/>
              </a:ext>
              <a:ext uri="{C183D7F6-B498-43B3-948B-1728B52AA6E4}">
                <adec:decorative xmlns:adec="http://schemas.microsoft.com/office/drawing/2017/decorative" val="1"/>
              </a:ext>
            </a:extLst>
          </p:cNvPr>
          <p:cNvSpPr/>
          <p:nvPr/>
        </p:nvSpPr>
        <p:spPr>
          <a:xfrm>
            <a:off x="571498" y="2371726"/>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Longitudinal examination of how the relationship between temperament / parental variables and processing of emotional expressions emerges early in the first year</a:t>
            </a:r>
            <a:endParaRPr lang="en-US" kern="0" dirty="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594EAD0A-B6A4-4933-96DA-4010E6EED9A5}"/>
              </a:ext>
              <a:ext uri="{C183D7F6-B498-43B3-948B-1728B52AA6E4}">
                <adec:decorative xmlns:adec="http://schemas.microsoft.com/office/drawing/2017/decorative" val="1"/>
              </a:ext>
            </a:extLst>
          </p:cNvPr>
          <p:cNvSpPr/>
          <p:nvPr/>
        </p:nvSpPr>
        <p:spPr>
          <a:xfrm>
            <a:off x="571496" y="4829175"/>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US" kern="0" dirty="0">
                <a:solidFill>
                  <a:prstClr val="white"/>
                </a:solidFill>
                <a:latin typeface="Calibri" panose="020F0502020204030204"/>
              </a:rPr>
              <a:t>Examination of how environmental and genetic factors are related to differences in early emotional expression processing</a:t>
            </a:r>
          </a:p>
        </p:txBody>
      </p:sp>
      <p:sp>
        <p:nvSpPr>
          <p:cNvPr id="8" name="Rectangle: Rounded Corners 7">
            <a:extLst>
              <a:ext uri="{FF2B5EF4-FFF2-40B4-BE49-F238E27FC236}">
                <a16:creationId xmlns:a16="http://schemas.microsoft.com/office/drawing/2014/main" id="{41EB1428-6A6F-4173-90C7-F0E71A131072}"/>
              </a:ext>
              <a:ext uri="{C183D7F6-B498-43B3-948B-1728B52AA6E4}">
                <adec:decorative xmlns:adec="http://schemas.microsoft.com/office/drawing/2017/decorative" val="1"/>
              </a:ext>
            </a:extLst>
          </p:cNvPr>
          <p:cNvSpPr/>
          <p:nvPr/>
        </p:nvSpPr>
        <p:spPr>
          <a:xfrm>
            <a:off x="571497" y="3600450"/>
            <a:ext cx="10545667" cy="914400"/>
          </a:xfrm>
          <a:prstGeom prst="roundRect">
            <a:avLst/>
          </a:prstGeom>
          <a:solidFill>
            <a:schemeClr val="accent1">
              <a:lumMod val="50000"/>
            </a:schemeClr>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Longitudinal examination of emotional expression processing and temperament in infants at risk of social processing disorders (ASD/ASPD/CD) (e.g., perhaps highly reactive infants who avoid looking at faces are more likely to be diagnosed later)</a:t>
            </a:r>
            <a:endParaRPr lang="en-US" kern="0" dirty="0">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18425AEC-93EE-487D-8F62-1B45DE2125DC}"/>
              </a:ext>
              <a:ext uri="{C183D7F6-B498-43B3-948B-1728B52AA6E4}">
                <adec:decorative xmlns:adec="http://schemas.microsoft.com/office/drawing/2017/decorative" val="1"/>
              </a:ext>
            </a:extLst>
          </p:cNvPr>
          <p:cNvSpPr/>
          <p:nvPr/>
        </p:nvSpPr>
        <p:spPr>
          <a:xfrm>
            <a:off x="571496" y="2371725"/>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The nature of the relationship between some variables may be difficult to extract (e.g., if temperament does predict the trajectory of development, it could be because one causes the other or because of a shared source). Again, this would need to be a large sample</a:t>
            </a:r>
            <a:endParaRPr lang="en-US" kern="0" dirty="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3EA7F3A1-4B20-44B9-8C04-EBB975D9E079}"/>
              </a:ext>
              <a:ext uri="{C183D7F6-B498-43B3-948B-1728B52AA6E4}">
                <adec:decorative xmlns:adec="http://schemas.microsoft.com/office/drawing/2017/decorative" val="1"/>
              </a:ext>
            </a:extLst>
          </p:cNvPr>
          <p:cNvSpPr/>
          <p:nvPr/>
        </p:nvSpPr>
        <p:spPr>
          <a:xfrm>
            <a:off x="571496" y="3600450"/>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There may be ethical issues or parents may be reticent to take part, especially with ASPD. This would require later assessment of the participants for disorders, which is medical. Samples would be difficult to find</a:t>
            </a:r>
            <a:endParaRPr lang="en-US" kern="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01339A86-87F6-4272-BA4E-9B96404B63AB}"/>
              </a:ext>
              <a:ext uri="{C183D7F6-B498-43B3-948B-1728B52AA6E4}">
                <adec:decorative xmlns:adec="http://schemas.microsoft.com/office/drawing/2017/decorative" val="1"/>
              </a:ext>
            </a:extLst>
          </p:cNvPr>
          <p:cNvSpPr/>
          <p:nvPr/>
        </p:nvSpPr>
        <p:spPr>
          <a:xfrm>
            <a:off x="571496" y="4829174"/>
            <a:ext cx="10545667" cy="914400"/>
          </a:xfrm>
          <a:prstGeom prst="roundRect">
            <a:avLst/>
          </a:prstGeom>
          <a:solidFill>
            <a:srgbClr val="FFC000"/>
          </a:solidFill>
          <a:ln w="12700" cap="flat" cmpd="sng" algn="ctr">
            <a:noFill/>
            <a:prstDash val="solid"/>
            <a:miter lim="800000"/>
          </a:ln>
          <a:effectLst/>
        </p:spPr>
        <p:txBody>
          <a:bodyPr rtlCol="0" anchor="ctr"/>
          <a:lstStyle/>
          <a:p>
            <a:pPr algn="ctr" defTabSz="914400"/>
            <a:r>
              <a:rPr lang="en-GB" kern="0" dirty="0">
                <a:solidFill>
                  <a:prstClr val="white"/>
                </a:solidFill>
                <a:latin typeface="Calibri" panose="020F0502020204030204"/>
              </a:rPr>
              <a:t>As before, the relationships between environmental and genetic factors is complicated and interconnected, so it would be difficult to extract the two</a:t>
            </a:r>
            <a:endParaRPr lang="en-US" kern="0" dirty="0">
              <a:solidFill>
                <a:prstClr val="white"/>
              </a:solidFill>
              <a:latin typeface="Calibri" panose="020F0502020204030204"/>
            </a:endParaRPr>
          </a:p>
        </p:txBody>
      </p:sp>
    </p:spTree>
    <p:extLst>
      <p:ext uri="{BB962C8B-B14F-4D97-AF65-F5344CB8AC3E}">
        <p14:creationId xmlns:p14="http://schemas.microsoft.com/office/powerpoint/2010/main" val="5692709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ow to Write a Living Will | WIRED">
            <a:extLst>
              <a:ext uri="{FF2B5EF4-FFF2-40B4-BE49-F238E27FC236}">
                <a16:creationId xmlns:a16="http://schemas.microsoft.com/office/drawing/2014/main" id="{20A49924-24C1-4E62-9F81-8147D5B6406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2222" r="5153"/>
          <a:stretch/>
        </p:blipFill>
        <p:spPr bwMode="auto">
          <a:xfrm>
            <a:off x="20" y="10"/>
            <a:ext cx="1220722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74F591-2686-454D-8987-C764B8D92008}"/>
              </a:ext>
            </a:extLst>
          </p:cNvPr>
          <p:cNvSpPr txBox="1"/>
          <p:nvPr/>
        </p:nvSpPr>
        <p:spPr>
          <a:xfrm>
            <a:off x="1249680" y="677863"/>
            <a:ext cx="9692640" cy="132556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cap="none" spc="-50" normalizeH="0" noProof="0" dirty="0">
                <a:ln>
                  <a:noFill/>
                </a:ln>
                <a:solidFill>
                  <a:schemeClr val="bg1"/>
                </a:solidFill>
                <a:effectLst/>
                <a:uLnTx/>
                <a:uFillTx/>
                <a:latin typeface="+mj-lt"/>
                <a:ea typeface="+mj-ea"/>
                <a:cs typeface="+mj-cs"/>
              </a:rPr>
              <a:t>How to Write Your Essay</a:t>
            </a:r>
          </a:p>
        </p:txBody>
      </p:sp>
      <p:sp>
        <p:nvSpPr>
          <p:cNvPr id="5" name="TextBox 4">
            <a:extLst>
              <a:ext uri="{FF2B5EF4-FFF2-40B4-BE49-F238E27FC236}">
                <a16:creationId xmlns:a16="http://schemas.microsoft.com/office/drawing/2014/main" id="{15B8A9A8-6B5A-450A-B1CB-0557671DE480}"/>
              </a:ext>
            </a:extLst>
          </p:cNvPr>
          <p:cNvSpPr txBox="1"/>
          <p:nvPr/>
        </p:nvSpPr>
        <p:spPr>
          <a:xfrm>
            <a:off x="276447" y="2615609"/>
            <a:ext cx="10678063" cy="3564528"/>
          </a:xfrm>
          <a:prstGeom prst="rect">
            <a:avLst/>
          </a:prstGeom>
        </p:spPr>
        <p:txBody>
          <a:bodyPr vert="horz" lIns="91440" tIns="45720" rIns="91440" bIns="45720" rtlCol="0">
            <a:normAutofit/>
          </a:bodyPr>
          <a:lstStyle/>
          <a:p>
            <a:pPr indent="-182880">
              <a:spcAft>
                <a:spcPts val="600"/>
              </a:spcAft>
              <a:buClr>
                <a:schemeClr val="accent1"/>
              </a:buClr>
            </a:pPr>
            <a:r>
              <a:rPr lang="en-US" sz="2400" dirty="0">
                <a:solidFill>
                  <a:schemeClr val="bg1"/>
                </a:solidFill>
                <a:effectLst/>
              </a:rPr>
              <a:t>‘Critically discuss factors influencing and constraining development of socio-emotional processing, including processing of emotional expressions’*</a:t>
            </a:r>
            <a:endParaRPr lang="en-US" sz="2400" dirty="0">
              <a:solidFill>
                <a:schemeClr val="bg1"/>
              </a:solidFill>
            </a:endParaRPr>
          </a:p>
        </p:txBody>
      </p:sp>
    </p:spTree>
    <p:extLst>
      <p:ext uri="{BB962C8B-B14F-4D97-AF65-F5344CB8AC3E}">
        <p14:creationId xmlns:p14="http://schemas.microsoft.com/office/powerpoint/2010/main" val="328165862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249679" y="-16165"/>
            <a:ext cx="9692640" cy="72009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100" b="0" i="0" u="none" strike="noStrike" kern="1200" cap="none" spc="-50" normalizeH="0" baseline="0" noProof="0" dirty="0">
                <a:ln>
                  <a:noFill/>
                </a:ln>
                <a:solidFill>
                  <a:srgbClr val="FFFFFF"/>
                </a:solidFill>
                <a:effectLst/>
                <a:uLnTx/>
                <a:uFillTx/>
                <a:latin typeface="Century Schoolbook" panose="02040604050505020304"/>
                <a:ea typeface="+mn-ea"/>
                <a:cs typeface="+mn-cs"/>
              </a:rPr>
              <a:t>Essay Structure</a:t>
            </a:r>
          </a:p>
        </p:txBody>
      </p:sp>
      <p:sp>
        <p:nvSpPr>
          <p:cNvPr id="6" name="TextBox 5">
            <a:extLst>
              <a:ext uri="{FF2B5EF4-FFF2-40B4-BE49-F238E27FC236}">
                <a16:creationId xmlns:a16="http://schemas.microsoft.com/office/drawing/2014/main" id="{F0E54E41-3289-48E0-B52B-B4B14B1449AC}"/>
              </a:ext>
            </a:extLst>
          </p:cNvPr>
          <p:cNvSpPr txBox="1"/>
          <p:nvPr/>
        </p:nvSpPr>
        <p:spPr>
          <a:xfrm>
            <a:off x="1261872" y="677863"/>
            <a:ext cx="7253478" cy="369332"/>
          </a:xfrm>
          <a:prstGeom prst="rect">
            <a:avLst/>
          </a:prstGeom>
          <a:noFill/>
        </p:spPr>
        <p:txBody>
          <a:bodyPr wrap="square">
            <a:spAutoFit/>
          </a:bodyPr>
          <a:lstStyle/>
          <a:p>
            <a:r>
              <a:rPr lang="en-GB" dirty="0"/>
              <a:t>This is the broad structure your essay should follow</a:t>
            </a:r>
          </a:p>
        </p:txBody>
      </p:sp>
      <p:sp>
        <p:nvSpPr>
          <p:cNvPr id="4" name="Oval 3">
            <a:extLst>
              <a:ext uri="{FF2B5EF4-FFF2-40B4-BE49-F238E27FC236}">
                <a16:creationId xmlns:a16="http://schemas.microsoft.com/office/drawing/2014/main" id="{674044E4-A74B-4352-A395-936ADA8B51CB}"/>
              </a:ext>
            </a:extLst>
          </p:cNvPr>
          <p:cNvSpPr/>
          <p:nvPr/>
        </p:nvSpPr>
        <p:spPr>
          <a:xfrm>
            <a:off x="1249679" y="1793237"/>
            <a:ext cx="2379346" cy="121629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Introduction</a:t>
            </a:r>
          </a:p>
        </p:txBody>
      </p:sp>
      <p:sp>
        <p:nvSpPr>
          <p:cNvPr id="8" name="Oval 7">
            <a:extLst>
              <a:ext uri="{FF2B5EF4-FFF2-40B4-BE49-F238E27FC236}">
                <a16:creationId xmlns:a16="http://schemas.microsoft.com/office/drawing/2014/main" id="{F628AB72-2E54-4707-A994-D872F8A7C99B}"/>
              </a:ext>
            </a:extLst>
          </p:cNvPr>
          <p:cNvSpPr/>
          <p:nvPr/>
        </p:nvSpPr>
        <p:spPr>
          <a:xfrm>
            <a:off x="1249679" y="3354576"/>
            <a:ext cx="2379346" cy="121629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Main body paragraphs</a:t>
            </a:r>
          </a:p>
        </p:txBody>
      </p:sp>
      <p:sp>
        <p:nvSpPr>
          <p:cNvPr id="9" name="Oval 8">
            <a:extLst>
              <a:ext uri="{FF2B5EF4-FFF2-40B4-BE49-F238E27FC236}">
                <a16:creationId xmlns:a16="http://schemas.microsoft.com/office/drawing/2014/main" id="{A18DC1A8-683D-4785-9D6F-B5DD576A4C74}"/>
              </a:ext>
            </a:extLst>
          </p:cNvPr>
          <p:cNvSpPr/>
          <p:nvPr/>
        </p:nvSpPr>
        <p:spPr>
          <a:xfrm>
            <a:off x="1261872" y="4884832"/>
            <a:ext cx="2379346" cy="121629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Conclusion</a:t>
            </a:r>
          </a:p>
        </p:txBody>
      </p:sp>
      <p:sp>
        <p:nvSpPr>
          <p:cNvPr id="10" name="Oval 9">
            <a:extLst>
              <a:ext uri="{FF2B5EF4-FFF2-40B4-BE49-F238E27FC236}">
                <a16:creationId xmlns:a16="http://schemas.microsoft.com/office/drawing/2014/main" id="{0634478D-DBD7-41B6-8087-5914A6E732AB}"/>
              </a:ext>
            </a:extLst>
          </p:cNvPr>
          <p:cNvSpPr/>
          <p:nvPr/>
        </p:nvSpPr>
        <p:spPr>
          <a:xfrm>
            <a:off x="1261872" y="6415088"/>
            <a:ext cx="2379346" cy="44291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References</a:t>
            </a:r>
          </a:p>
        </p:txBody>
      </p:sp>
      <p:sp>
        <p:nvSpPr>
          <p:cNvPr id="12" name="Oval 11">
            <a:extLst>
              <a:ext uri="{FF2B5EF4-FFF2-40B4-BE49-F238E27FC236}">
                <a16:creationId xmlns:a16="http://schemas.microsoft.com/office/drawing/2014/main" id="{22300A4C-4CBE-48F1-86AB-DA2D0E46C4AD}"/>
              </a:ext>
            </a:extLst>
          </p:cNvPr>
          <p:cNvSpPr/>
          <p:nvPr/>
        </p:nvSpPr>
        <p:spPr>
          <a:xfrm>
            <a:off x="1261872" y="1047195"/>
            <a:ext cx="2379346" cy="44291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Title</a:t>
            </a:r>
          </a:p>
        </p:txBody>
      </p:sp>
      <p:sp>
        <p:nvSpPr>
          <p:cNvPr id="13" name="TextBox 12">
            <a:extLst>
              <a:ext uri="{FF2B5EF4-FFF2-40B4-BE49-F238E27FC236}">
                <a16:creationId xmlns:a16="http://schemas.microsoft.com/office/drawing/2014/main" id="{55D8CB18-B602-4A65-A7EF-8DE7F7C2D2E0}"/>
              </a:ext>
            </a:extLst>
          </p:cNvPr>
          <p:cNvSpPr txBox="1"/>
          <p:nvPr/>
        </p:nvSpPr>
        <p:spPr>
          <a:xfrm>
            <a:off x="3979546" y="1931903"/>
            <a:ext cx="6695311" cy="938958"/>
          </a:xfrm>
          <a:prstGeom prst="rect">
            <a:avLst/>
          </a:prstGeom>
        </p:spPr>
        <p:txBody>
          <a:bodyPr vert="horz" lIns="91440" tIns="45720" rIns="91440" bIns="45720" rtlCol="0">
            <a:normAutofit fontScale="92500" lnSpcReduction="20000"/>
          </a:bodyPr>
          <a:lstStyle/>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latin typeface="Century Schoolbook" panose="02040604050505020304"/>
              </a:rPr>
              <a:t>This should state the aim for your essay, and briefly introduce any key terms or concepts. The essay should be motivated– why is this topic important? You should outline the points you will be discussing in the essay, as well as any central argument that you might be making. This should be brief (one paragraph)</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4" name="TextBox 13">
            <a:extLst>
              <a:ext uri="{FF2B5EF4-FFF2-40B4-BE49-F238E27FC236}">
                <a16:creationId xmlns:a16="http://schemas.microsoft.com/office/drawing/2014/main" id="{B97DC4D4-15D8-427C-A505-EF3BD108EE8D}"/>
              </a:ext>
            </a:extLst>
          </p:cNvPr>
          <p:cNvSpPr txBox="1"/>
          <p:nvPr/>
        </p:nvSpPr>
        <p:spPr>
          <a:xfrm>
            <a:off x="3979546" y="3493242"/>
            <a:ext cx="6695311" cy="938958"/>
          </a:xfrm>
          <a:prstGeom prst="rect">
            <a:avLst/>
          </a:prstGeom>
        </p:spPr>
        <p:txBody>
          <a:bodyPr vert="horz" lIns="91440" tIns="45720" rIns="91440" bIns="45720" rtlCol="0">
            <a:normAutofit/>
          </a:bodyPr>
          <a:lstStyle/>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latin typeface="Century Schoolbook" panose="02040604050505020304"/>
              </a:rPr>
              <a:t>There should be a paragraph per point made, and around four main body paragraphs. These should follow PEEL structure (see next slide), and the placement of paragraphs should make logical sense</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5" name="TextBox 14">
            <a:extLst>
              <a:ext uri="{FF2B5EF4-FFF2-40B4-BE49-F238E27FC236}">
                <a16:creationId xmlns:a16="http://schemas.microsoft.com/office/drawing/2014/main" id="{C589E909-26FA-4AE0-A154-11A7A959C317}"/>
              </a:ext>
            </a:extLst>
          </p:cNvPr>
          <p:cNvSpPr txBox="1"/>
          <p:nvPr/>
        </p:nvSpPr>
        <p:spPr>
          <a:xfrm>
            <a:off x="3979545" y="5006583"/>
            <a:ext cx="6695311" cy="938958"/>
          </a:xfrm>
          <a:prstGeom prst="rect">
            <a:avLst/>
          </a:prstGeom>
        </p:spPr>
        <p:txBody>
          <a:bodyPr vert="horz" lIns="91440" tIns="45720" rIns="91440" bIns="45720" rtlCol="0">
            <a:normAutofit/>
          </a:bodyPr>
          <a:lstStyle/>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latin typeface="Century Schoolbook" panose="02040604050505020304"/>
              </a:rPr>
              <a:t>This should be one paragraph that restates the purpose of the essay and summarizes the points you have made, as well as your final verdict on the topic. Consider broader implications of this topic briefly</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6" name="TextBox 15">
            <a:extLst>
              <a:ext uri="{FF2B5EF4-FFF2-40B4-BE49-F238E27FC236}">
                <a16:creationId xmlns:a16="http://schemas.microsoft.com/office/drawing/2014/main" id="{5F50383F-3959-41DF-8219-C3A3BB9F40AB}"/>
              </a:ext>
            </a:extLst>
          </p:cNvPr>
          <p:cNvSpPr txBox="1"/>
          <p:nvPr/>
        </p:nvSpPr>
        <p:spPr>
          <a:xfrm>
            <a:off x="3979544" y="6415088"/>
            <a:ext cx="6695311" cy="442912"/>
          </a:xfrm>
          <a:prstGeom prst="rect">
            <a:avLst/>
          </a:prstGeom>
        </p:spPr>
        <p:txBody>
          <a:bodyPr vert="horz" lIns="91440" tIns="45720" rIns="91440" bIns="45720" rtlCol="0">
            <a:normAutofit fontScale="92500" lnSpcReduction="10000"/>
          </a:bodyPr>
          <a:lstStyle/>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latin typeface="Century Schoolbook" panose="02040604050505020304"/>
              </a:rPr>
              <a:t>Make sure all research cited is referenced. Please use APA format referencing and citations</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7" name="TextBox 16">
            <a:extLst>
              <a:ext uri="{FF2B5EF4-FFF2-40B4-BE49-F238E27FC236}">
                <a16:creationId xmlns:a16="http://schemas.microsoft.com/office/drawing/2014/main" id="{0E70731A-FF7A-4B4C-8762-0564493FF18D}"/>
              </a:ext>
            </a:extLst>
          </p:cNvPr>
          <p:cNvSpPr txBox="1"/>
          <p:nvPr/>
        </p:nvSpPr>
        <p:spPr>
          <a:xfrm>
            <a:off x="3979543" y="1067442"/>
            <a:ext cx="6695311" cy="442912"/>
          </a:xfrm>
          <a:prstGeom prst="rect">
            <a:avLst/>
          </a:prstGeom>
        </p:spPr>
        <p:txBody>
          <a:bodyPr vert="horz" lIns="91440" tIns="45720" rIns="91440" bIns="45720" rtlCol="0">
            <a:normAutofit/>
          </a:bodyPr>
          <a:lstStyle/>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latin typeface="Century Schoolbook" panose="02040604050505020304"/>
              </a:rPr>
              <a:t>Include the essay title</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3DDB75C1-371A-4C26-BEE2-3661105888FF}"/>
              </a:ext>
            </a:extLst>
          </p:cNvPr>
          <p:cNvPicPr>
            <a:picLocks noChangeAspect="1"/>
          </p:cNvPicPr>
          <p:nvPr/>
        </p:nvPicPr>
        <p:blipFill>
          <a:blip r:embed="rId2"/>
          <a:stretch>
            <a:fillRect/>
          </a:stretch>
        </p:blipFill>
        <p:spPr>
          <a:xfrm>
            <a:off x="10210800" y="-16164"/>
            <a:ext cx="1996440" cy="1996440"/>
          </a:xfrm>
          <a:prstGeom prst="rect">
            <a:avLst/>
          </a:prstGeom>
        </p:spPr>
      </p:pic>
    </p:spTree>
    <p:extLst>
      <p:ext uri="{BB962C8B-B14F-4D97-AF65-F5344CB8AC3E}">
        <p14:creationId xmlns:p14="http://schemas.microsoft.com/office/powerpoint/2010/main" val="3939531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249679" y="-16165"/>
            <a:ext cx="9692640" cy="72009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100" spc="-50" dirty="0">
                <a:solidFill>
                  <a:srgbClr val="FFFFFF"/>
                </a:solidFill>
                <a:latin typeface="Century Schoolbook" panose="02040604050505020304"/>
              </a:rPr>
              <a:t>Main Body Paragraph Structure</a:t>
            </a:r>
            <a:endParaRPr kumimoji="0" lang="en-US" sz="41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6" name="TextBox 5">
            <a:extLst>
              <a:ext uri="{FF2B5EF4-FFF2-40B4-BE49-F238E27FC236}">
                <a16:creationId xmlns:a16="http://schemas.microsoft.com/office/drawing/2014/main" id="{F0E54E41-3289-48E0-B52B-B4B14B1449AC}"/>
              </a:ext>
            </a:extLst>
          </p:cNvPr>
          <p:cNvSpPr txBox="1"/>
          <p:nvPr/>
        </p:nvSpPr>
        <p:spPr>
          <a:xfrm>
            <a:off x="1261871" y="677863"/>
            <a:ext cx="8976638" cy="369332"/>
          </a:xfrm>
          <a:prstGeom prst="rect">
            <a:avLst/>
          </a:prstGeom>
          <a:noFill/>
        </p:spPr>
        <p:txBody>
          <a:bodyPr wrap="square">
            <a:spAutoFit/>
          </a:bodyPr>
          <a:lstStyle/>
          <a:p>
            <a:r>
              <a:rPr lang="en-GB" dirty="0"/>
              <a:t>There is a little flexibility with the order, but each of these should be covered</a:t>
            </a:r>
          </a:p>
        </p:txBody>
      </p:sp>
      <p:sp>
        <p:nvSpPr>
          <p:cNvPr id="12" name="Oval 11">
            <a:extLst>
              <a:ext uri="{FF2B5EF4-FFF2-40B4-BE49-F238E27FC236}">
                <a16:creationId xmlns:a16="http://schemas.microsoft.com/office/drawing/2014/main" id="{22300A4C-4CBE-48F1-86AB-DA2D0E46C4AD}"/>
              </a:ext>
            </a:extLst>
          </p:cNvPr>
          <p:cNvSpPr/>
          <p:nvPr/>
        </p:nvSpPr>
        <p:spPr>
          <a:xfrm>
            <a:off x="1249679" y="1338466"/>
            <a:ext cx="2379346" cy="108931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Point</a:t>
            </a:r>
          </a:p>
        </p:txBody>
      </p:sp>
      <p:sp>
        <p:nvSpPr>
          <p:cNvPr id="13" name="TextBox 12">
            <a:extLst>
              <a:ext uri="{FF2B5EF4-FFF2-40B4-BE49-F238E27FC236}">
                <a16:creationId xmlns:a16="http://schemas.microsoft.com/office/drawing/2014/main" id="{55D8CB18-B602-4A65-A7EF-8DE7F7C2D2E0}"/>
              </a:ext>
            </a:extLst>
          </p:cNvPr>
          <p:cNvSpPr txBox="1"/>
          <p:nvPr/>
        </p:nvSpPr>
        <p:spPr>
          <a:xfrm>
            <a:off x="3979543" y="1741222"/>
            <a:ext cx="4388602" cy="821869"/>
          </a:xfrm>
          <a:prstGeom prst="rect">
            <a:avLst/>
          </a:prstGeom>
        </p:spPr>
        <p:txBody>
          <a:bodyPr vert="horz" lIns="91440" tIns="45720" rIns="91440" bIns="45720" rtlCol="0">
            <a:normAutofit/>
          </a:bodyPr>
          <a:lstStyle/>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latin typeface="Century Schoolbook" panose="02040604050505020304"/>
              </a:rPr>
              <a:t>Make one point</a:t>
            </a:r>
          </a:p>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highlight>
                  <a:srgbClr val="0000FF"/>
                </a:highlight>
                <a:latin typeface="Century Schoolbook" panose="02040604050505020304"/>
              </a:rPr>
              <a:t> “Dogs are better-liked than cats in the UK”</a:t>
            </a:r>
            <a:endParaRPr kumimoji="0" lang="en-US" sz="1500" b="0" i="0" u="none" strike="noStrike" kern="1200" cap="none" spc="0" normalizeH="0" baseline="0" noProof="0" dirty="0">
              <a:ln>
                <a:noFill/>
              </a:ln>
              <a:solidFill>
                <a:srgbClr val="FFFFFF"/>
              </a:solidFill>
              <a:effectLst/>
              <a:highlight>
                <a:srgbClr val="0000FF"/>
              </a:highlight>
              <a:uLnTx/>
              <a:uFillTx/>
              <a:latin typeface="Century Schoolbook" panose="02040604050505020304"/>
              <a:ea typeface="+mn-ea"/>
              <a:cs typeface="+mn-cs"/>
            </a:endParaRPr>
          </a:p>
        </p:txBody>
      </p:sp>
      <p:sp>
        <p:nvSpPr>
          <p:cNvPr id="14" name="TextBox 13">
            <a:extLst>
              <a:ext uri="{FF2B5EF4-FFF2-40B4-BE49-F238E27FC236}">
                <a16:creationId xmlns:a16="http://schemas.microsoft.com/office/drawing/2014/main" id="{B97DC4D4-15D8-427C-A505-EF3BD108EE8D}"/>
              </a:ext>
            </a:extLst>
          </p:cNvPr>
          <p:cNvSpPr txBox="1"/>
          <p:nvPr/>
        </p:nvSpPr>
        <p:spPr>
          <a:xfrm>
            <a:off x="3979543" y="3079039"/>
            <a:ext cx="6695311" cy="1046521"/>
          </a:xfrm>
          <a:prstGeom prst="rect">
            <a:avLst/>
          </a:prstGeom>
        </p:spPr>
        <p:txBody>
          <a:bodyPr vert="horz" lIns="91440" tIns="45720" rIns="91440" bIns="45720" rtlCol="0">
            <a:normAutofit/>
          </a:bodyPr>
          <a:lstStyle/>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latin typeface="Century Schoolbook" panose="02040604050505020304"/>
              </a:rPr>
              <a:t>Include evidence from the literature with citation(s)</a:t>
            </a:r>
          </a:p>
          <a:p>
            <a:pPr marL="102870" marR="0" lvl="0" algn="l" defTabSz="914400" rtl="0" eaLnBrk="1" fontAlgn="auto" latinLnBrk="0" hangingPunct="1">
              <a:lnSpc>
                <a:spcPct val="90000"/>
              </a:lnSpc>
              <a:spcBef>
                <a:spcPts val="0"/>
              </a:spcBef>
              <a:spcAft>
                <a:spcPts val="600"/>
              </a:spcAft>
              <a:buClr>
                <a:srgbClr val="6F6F74"/>
              </a:buClr>
              <a:buSzTx/>
              <a:tabLst/>
              <a:defRPr/>
            </a:pPr>
            <a:r>
              <a:rPr kumimoji="0" lang="en-US" sz="1500" b="0" i="0" u="none" strike="noStrike" kern="1200" cap="none" spc="0" normalizeH="0" baseline="0" noProof="0" dirty="0">
                <a:ln>
                  <a:noFill/>
                </a:ln>
                <a:solidFill>
                  <a:srgbClr val="FFFFFF"/>
                </a:solidFill>
                <a:effectLst/>
                <a:highlight>
                  <a:srgbClr val="0000FF"/>
                </a:highlight>
                <a:uLnTx/>
                <a:uFillTx/>
                <a:latin typeface="Century Schoolbook" panose="02040604050505020304"/>
                <a:ea typeface="+mn-ea"/>
                <a:cs typeface="+mn-cs"/>
              </a:rPr>
              <a:t>“26% of UK adults own a dog, whereas 24% own a cat </a:t>
            </a:r>
          </a:p>
          <a:p>
            <a:pPr marL="102870" marR="0" lvl="0" algn="l" defTabSz="914400" rtl="0" eaLnBrk="1" fontAlgn="auto" latinLnBrk="0" hangingPunct="1">
              <a:lnSpc>
                <a:spcPct val="90000"/>
              </a:lnSpc>
              <a:spcBef>
                <a:spcPts val="0"/>
              </a:spcBef>
              <a:spcAft>
                <a:spcPts val="600"/>
              </a:spcAft>
              <a:buClr>
                <a:srgbClr val="6F6F74"/>
              </a:buClr>
              <a:buSzTx/>
              <a:tabLst/>
              <a:defRPr/>
            </a:pPr>
            <a:r>
              <a:rPr kumimoji="0" lang="en-US" sz="1500" b="0" i="0" u="none" strike="noStrike" kern="1200" cap="none" spc="0" normalizeH="0" baseline="0" noProof="0" dirty="0">
                <a:ln>
                  <a:noFill/>
                </a:ln>
                <a:solidFill>
                  <a:srgbClr val="FFFFFF"/>
                </a:solidFill>
                <a:effectLst/>
                <a:highlight>
                  <a:srgbClr val="0000FF"/>
                </a:highlight>
                <a:uLnTx/>
                <a:uFillTx/>
                <a:latin typeface="Century Schoolbook" panose="02040604050505020304"/>
                <a:ea typeface="+mn-ea"/>
                <a:cs typeface="+mn-cs"/>
              </a:rPr>
              <a:t>(Loeb, 2020)”</a:t>
            </a:r>
          </a:p>
        </p:txBody>
      </p:sp>
      <p:sp>
        <p:nvSpPr>
          <p:cNvPr id="15" name="TextBox 14">
            <a:extLst>
              <a:ext uri="{FF2B5EF4-FFF2-40B4-BE49-F238E27FC236}">
                <a16:creationId xmlns:a16="http://schemas.microsoft.com/office/drawing/2014/main" id="{C589E909-26FA-4AE0-A154-11A7A959C317}"/>
              </a:ext>
            </a:extLst>
          </p:cNvPr>
          <p:cNvSpPr txBox="1"/>
          <p:nvPr/>
        </p:nvSpPr>
        <p:spPr>
          <a:xfrm>
            <a:off x="3979540" y="4257277"/>
            <a:ext cx="6695311" cy="1239319"/>
          </a:xfrm>
          <a:prstGeom prst="rect">
            <a:avLst/>
          </a:prstGeom>
        </p:spPr>
        <p:txBody>
          <a:bodyPr vert="horz" lIns="91440" tIns="45720" rIns="91440" bIns="45720" rtlCol="0">
            <a:normAutofit/>
          </a:bodyPr>
          <a:lstStyle/>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latin typeface="Century Schoolbook" panose="02040604050505020304"/>
              </a:rPr>
              <a:t>Explain how the evidence supports the point</a:t>
            </a:r>
          </a:p>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highlight>
                  <a:srgbClr val="0000FF"/>
                </a:highlight>
                <a:latin typeface="Century Schoolbook" panose="02040604050505020304"/>
              </a:rPr>
              <a:t>“Since people tend to choose pets that they like, it would be </a:t>
            </a:r>
          </a:p>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highlight>
                  <a:srgbClr val="0000FF"/>
                </a:highlight>
                <a:latin typeface="Century Schoolbook" panose="02040604050505020304"/>
              </a:rPr>
              <a:t>reasonable to take this as evidence for a preference for dogs”</a:t>
            </a:r>
          </a:p>
          <a:p>
            <a:pPr marL="102870" marR="0" lvl="0" algn="l" defTabSz="914400" rtl="0" eaLnBrk="1" fontAlgn="auto" latinLnBrk="0" hangingPunct="1">
              <a:lnSpc>
                <a:spcPct val="90000"/>
              </a:lnSpc>
              <a:spcBef>
                <a:spcPts val="0"/>
              </a:spcBef>
              <a:spcAft>
                <a:spcPts val="600"/>
              </a:spcAft>
              <a:buClr>
                <a:srgbClr val="6F6F74"/>
              </a:buClr>
              <a:buSzTx/>
              <a:tabLst/>
              <a:defRPr/>
            </a:pP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6" name="TextBox 15">
            <a:extLst>
              <a:ext uri="{FF2B5EF4-FFF2-40B4-BE49-F238E27FC236}">
                <a16:creationId xmlns:a16="http://schemas.microsoft.com/office/drawing/2014/main" id="{5F50383F-3959-41DF-8219-C3A3BB9F40AB}"/>
              </a:ext>
            </a:extLst>
          </p:cNvPr>
          <p:cNvSpPr txBox="1"/>
          <p:nvPr/>
        </p:nvSpPr>
        <p:spPr>
          <a:xfrm>
            <a:off x="4025655" y="5532072"/>
            <a:ext cx="4388603" cy="1089312"/>
          </a:xfrm>
          <a:prstGeom prst="rect">
            <a:avLst/>
          </a:prstGeom>
        </p:spPr>
        <p:txBody>
          <a:bodyPr vert="horz" lIns="91440" tIns="45720" rIns="91440" bIns="45720" rtlCol="0">
            <a:normAutofit fontScale="92500"/>
          </a:bodyPr>
          <a:lstStyle/>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latin typeface="Century Schoolbook" panose="02040604050505020304"/>
              </a:rPr>
              <a:t>Include a sentence or two to outline how this is related to the question and/or the following point</a:t>
            </a:r>
          </a:p>
          <a:p>
            <a:pPr marL="102870" marR="0" lvl="0" algn="l" defTabSz="914400" rtl="0" eaLnBrk="1" fontAlgn="auto" latinLnBrk="0" hangingPunct="1">
              <a:lnSpc>
                <a:spcPct val="90000"/>
              </a:lnSpc>
              <a:spcBef>
                <a:spcPts val="0"/>
              </a:spcBef>
              <a:spcAft>
                <a:spcPts val="600"/>
              </a:spcAft>
              <a:buClr>
                <a:srgbClr val="6F6F74"/>
              </a:buClr>
              <a:buSzTx/>
              <a:tabLst/>
              <a:defRPr/>
            </a:pPr>
            <a:r>
              <a:rPr lang="en-US" sz="1500" dirty="0">
                <a:solidFill>
                  <a:srgbClr val="FFFFFF"/>
                </a:solidFill>
                <a:highlight>
                  <a:srgbClr val="0000FF"/>
                </a:highlight>
                <a:latin typeface="Century Schoolbook" panose="02040604050505020304"/>
              </a:rPr>
              <a:t>“This is evidence that, at least in comparison to cats, dogs are the UK’s best-liked animal”</a:t>
            </a:r>
          </a:p>
          <a:p>
            <a:pPr marL="102870" marR="0" lvl="0" algn="l" defTabSz="914400" rtl="0" eaLnBrk="1" fontAlgn="auto" latinLnBrk="0" hangingPunct="1">
              <a:lnSpc>
                <a:spcPct val="90000"/>
              </a:lnSpc>
              <a:spcBef>
                <a:spcPts val="0"/>
              </a:spcBef>
              <a:spcAft>
                <a:spcPts val="600"/>
              </a:spcAft>
              <a:buClr>
                <a:srgbClr val="6F6F74"/>
              </a:buClr>
              <a:buSzTx/>
              <a:tabLst/>
              <a:defRPr/>
            </a:pP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8" name="Oval 17">
            <a:extLst>
              <a:ext uri="{FF2B5EF4-FFF2-40B4-BE49-F238E27FC236}">
                <a16:creationId xmlns:a16="http://schemas.microsoft.com/office/drawing/2014/main" id="{46C8CDAA-2BD9-45DF-8DA0-CA6CAF342C29}"/>
              </a:ext>
            </a:extLst>
          </p:cNvPr>
          <p:cNvSpPr/>
          <p:nvPr/>
        </p:nvSpPr>
        <p:spPr>
          <a:xfrm>
            <a:off x="1249679" y="4125561"/>
            <a:ext cx="2379346" cy="108931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Explain</a:t>
            </a:r>
          </a:p>
        </p:txBody>
      </p:sp>
      <p:sp>
        <p:nvSpPr>
          <p:cNvPr id="19" name="Oval 18">
            <a:extLst>
              <a:ext uri="{FF2B5EF4-FFF2-40B4-BE49-F238E27FC236}">
                <a16:creationId xmlns:a16="http://schemas.microsoft.com/office/drawing/2014/main" id="{4300E3AD-BB65-4768-B90C-B4E7408C72DF}"/>
              </a:ext>
            </a:extLst>
          </p:cNvPr>
          <p:cNvSpPr/>
          <p:nvPr/>
        </p:nvSpPr>
        <p:spPr>
          <a:xfrm>
            <a:off x="1261871" y="2719050"/>
            <a:ext cx="2379346" cy="108931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Evidence</a:t>
            </a:r>
          </a:p>
        </p:txBody>
      </p:sp>
      <p:sp>
        <p:nvSpPr>
          <p:cNvPr id="20" name="Oval 19">
            <a:extLst>
              <a:ext uri="{FF2B5EF4-FFF2-40B4-BE49-F238E27FC236}">
                <a16:creationId xmlns:a16="http://schemas.microsoft.com/office/drawing/2014/main" id="{1FA04D1C-22A5-4C8D-9F5E-D08BED4A9BFD}"/>
              </a:ext>
            </a:extLst>
          </p:cNvPr>
          <p:cNvSpPr/>
          <p:nvPr/>
        </p:nvSpPr>
        <p:spPr>
          <a:xfrm>
            <a:off x="1249679" y="5532072"/>
            <a:ext cx="2379346" cy="108931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Link</a:t>
            </a:r>
          </a:p>
        </p:txBody>
      </p:sp>
      <p:pic>
        <p:nvPicPr>
          <p:cNvPr id="3" name="Picture 2">
            <a:extLst>
              <a:ext uri="{FF2B5EF4-FFF2-40B4-BE49-F238E27FC236}">
                <a16:creationId xmlns:a16="http://schemas.microsoft.com/office/drawing/2014/main" id="{C9B9D672-F11B-4812-8DC9-B396A79FB3DE}"/>
              </a:ext>
            </a:extLst>
          </p:cNvPr>
          <p:cNvPicPr>
            <a:picLocks noChangeAspect="1"/>
          </p:cNvPicPr>
          <p:nvPr/>
        </p:nvPicPr>
        <p:blipFill>
          <a:blip r:embed="rId2"/>
          <a:stretch>
            <a:fillRect/>
          </a:stretch>
        </p:blipFill>
        <p:spPr>
          <a:xfrm>
            <a:off x="9157779" y="1065859"/>
            <a:ext cx="3034145" cy="1634740"/>
          </a:xfrm>
          <a:prstGeom prst="rect">
            <a:avLst/>
          </a:prstGeom>
        </p:spPr>
      </p:pic>
      <p:pic>
        <p:nvPicPr>
          <p:cNvPr id="11" name="Picture 10">
            <a:extLst>
              <a:ext uri="{FF2B5EF4-FFF2-40B4-BE49-F238E27FC236}">
                <a16:creationId xmlns:a16="http://schemas.microsoft.com/office/drawing/2014/main" id="{1CAC65FC-F7D3-4CA0-B464-F634719103E4}"/>
              </a:ext>
            </a:extLst>
          </p:cNvPr>
          <p:cNvPicPr>
            <a:picLocks noChangeAspect="1"/>
          </p:cNvPicPr>
          <p:nvPr/>
        </p:nvPicPr>
        <p:blipFill rotWithShape="1">
          <a:blip r:embed="rId3"/>
          <a:srcRect b="19571"/>
          <a:stretch/>
        </p:blipFill>
        <p:spPr>
          <a:xfrm>
            <a:off x="9401099" y="2701074"/>
            <a:ext cx="2547504" cy="1380979"/>
          </a:xfrm>
          <a:prstGeom prst="rect">
            <a:avLst/>
          </a:prstGeom>
        </p:spPr>
      </p:pic>
      <p:pic>
        <p:nvPicPr>
          <p:cNvPr id="21" name="Picture 20">
            <a:extLst>
              <a:ext uri="{FF2B5EF4-FFF2-40B4-BE49-F238E27FC236}">
                <a16:creationId xmlns:a16="http://schemas.microsoft.com/office/drawing/2014/main" id="{5E304B9D-4B2C-468D-9105-5167AEAA90A5}"/>
              </a:ext>
            </a:extLst>
          </p:cNvPr>
          <p:cNvPicPr>
            <a:picLocks noChangeAspect="1"/>
          </p:cNvPicPr>
          <p:nvPr/>
        </p:nvPicPr>
        <p:blipFill>
          <a:blip r:embed="rId4"/>
          <a:stretch>
            <a:fillRect/>
          </a:stretch>
        </p:blipFill>
        <p:spPr>
          <a:xfrm>
            <a:off x="9710480" y="4094910"/>
            <a:ext cx="2238123" cy="1487533"/>
          </a:xfrm>
          <a:prstGeom prst="rect">
            <a:avLst/>
          </a:prstGeom>
        </p:spPr>
      </p:pic>
      <p:pic>
        <p:nvPicPr>
          <p:cNvPr id="22" name="Picture 21">
            <a:extLst>
              <a:ext uri="{FF2B5EF4-FFF2-40B4-BE49-F238E27FC236}">
                <a16:creationId xmlns:a16="http://schemas.microsoft.com/office/drawing/2014/main" id="{B5840DA9-B353-46E7-8AFC-40D81CCE117F}"/>
              </a:ext>
            </a:extLst>
          </p:cNvPr>
          <p:cNvPicPr>
            <a:picLocks noChangeAspect="1"/>
          </p:cNvPicPr>
          <p:nvPr/>
        </p:nvPicPr>
        <p:blipFill rotWithShape="1">
          <a:blip r:embed="rId5"/>
          <a:srcRect l="54568"/>
          <a:stretch/>
        </p:blipFill>
        <p:spPr>
          <a:xfrm>
            <a:off x="8685641" y="5128128"/>
            <a:ext cx="995348" cy="1643127"/>
          </a:xfrm>
          <a:prstGeom prst="rect">
            <a:avLst/>
          </a:prstGeom>
        </p:spPr>
      </p:pic>
    </p:spTree>
    <p:extLst>
      <p:ext uri="{BB962C8B-B14F-4D97-AF65-F5344CB8AC3E}">
        <p14:creationId xmlns:p14="http://schemas.microsoft.com/office/powerpoint/2010/main" val="567096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249679" y="297033"/>
            <a:ext cx="9692640" cy="13255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1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7" name="TextBox 6">
            <a:extLst>
              <a:ext uri="{FF2B5EF4-FFF2-40B4-BE49-F238E27FC236}">
                <a16:creationId xmlns:a16="http://schemas.microsoft.com/office/drawing/2014/main" id="{6D94DD25-B2A5-40D0-9C8C-23762FE9F79B}"/>
              </a:ext>
            </a:extLst>
          </p:cNvPr>
          <p:cNvSpPr txBox="1"/>
          <p:nvPr/>
        </p:nvSpPr>
        <p:spPr>
          <a:xfrm>
            <a:off x="481219" y="2879429"/>
            <a:ext cx="11229561" cy="1099141"/>
          </a:xfrm>
          <a:prstGeom prst="rect">
            <a:avLst/>
          </a:prstGeom>
        </p:spPr>
        <p:txBody>
          <a:bodyPr vert="horz" lIns="91440" tIns="45720" rIns="91440" bIns="45720" rtlCol="0">
            <a:normAutofit/>
          </a:bodyPr>
          <a:lstStyle/>
          <a:p>
            <a:pPr marL="0" marR="0" lvl="0" indent="-182880" defTabSz="914400" eaLnBrk="1" fontAlgn="auto" latinLnBrk="0" hangingPunct="1">
              <a:lnSpc>
                <a:spcPct val="100000"/>
              </a:lnSpc>
              <a:spcBef>
                <a:spcPts val="0"/>
              </a:spcBef>
              <a:spcAft>
                <a:spcPts val="600"/>
              </a:spcAft>
              <a:buClr>
                <a:srgbClr val="6F6F74"/>
              </a:buClr>
              <a:buSzTx/>
              <a:buFontTx/>
              <a:buNone/>
              <a:tabLst/>
              <a:defRPr/>
            </a:pPr>
            <a:r>
              <a:rPr kumimoji="0" lang="en-US" sz="2400" b="0" i="0" u="none" strike="noStrike" kern="0" cap="none" spc="0" normalizeH="0" baseline="0" noProof="0" dirty="0">
                <a:ln>
                  <a:noFill/>
                </a:ln>
                <a:solidFill>
                  <a:srgbClr val="FFFFFF"/>
                </a:solidFill>
                <a:effectLst/>
                <a:uLnTx/>
                <a:uFillTx/>
              </a:rPr>
              <a:t>‘</a:t>
            </a:r>
            <a:r>
              <a:rPr kumimoji="0" lang="en-US" sz="2400" b="0" i="0" u="none" strike="noStrike" kern="0" cap="none" spc="0" normalizeH="0" baseline="0" noProof="0" dirty="0">
                <a:ln>
                  <a:noFill/>
                </a:ln>
                <a:solidFill>
                  <a:srgbClr val="FFFFFF"/>
                </a:solidFill>
                <a:effectLst/>
                <a:highlight>
                  <a:srgbClr val="808080"/>
                </a:highlight>
                <a:uLnTx/>
                <a:uFillTx/>
              </a:rPr>
              <a:t>Critically discuss </a:t>
            </a:r>
            <a:r>
              <a:rPr kumimoji="0" lang="en-US" sz="2400" b="0" i="0" u="none" strike="noStrike" kern="0" cap="none" spc="0" normalizeH="0" baseline="0" noProof="0" dirty="0">
                <a:ln>
                  <a:noFill/>
                </a:ln>
                <a:solidFill>
                  <a:srgbClr val="FFFFFF"/>
                </a:solidFill>
                <a:effectLst/>
                <a:uLnTx/>
                <a:uFillTx/>
              </a:rPr>
              <a:t>factors </a:t>
            </a:r>
            <a:r>
              <a:rPr kumimoji="0" lang="en-US" sz="2400" b="0" i="0" u="none" strike="noStrike" kern="0" cap="none" spc="0" normalizeH="0" baseline="0" noProof="0" dirty="0">
                <a:ln>
                  <a:noFill/>
                </a:ln>
                <a:solidFill>
                  <a:srgbClr val="FFFFFF"/>
                </a:solidFill>
                <a:effectLst/>
                <a:highlight>
                  <a:srgbClr val="808000"/>
                </a:highlight>
                <a:uLnTx/>
                <a:uFillTx/>
              </a:rPr>
              <a:t>influencing and constraining</a:t>
            </a:r>
            <a:r>
              <a:rPr kumimoji="0" lang="en-US" sz="2400" b="0" i="0" u="none" strike="noStrike" kern="0" cap="none" spc="0" normalizeH="0" baseline="0" noProof="0" dirty="0">
                <a:ln>
                  <a:noFill/>
                </a:ln>
                <a:solidFill>
                  <a:srgbClr val="FFFFFF"/>
                </a:solidFill>
                <a:effectLst/>
                <a:uLnTx/>
                <a:uFillTx/>
              </a:rPr>
              <a:t> </a:t>
            </a:r>
            <a:r>
              <a:rPr kumimoji="0" lang="en-US" sz="2400" b="0" i="0" u="none" strike="noStrike" kern="0" cap="none" spc="0" normalizeH="0" baseline="0" noProof="0" dirty="0">
                <a:ln>
                  <a:noFill/>
                </a:ln>
                <a:solidFill>
                  <a:srgbClr val="FFFFFF"/>
                </a:solidFill>
                <a:effectLst/>
                <a:highlight>
                  <a:srgbClr val="008080"/>
                </a:highlight>
                <a:uLnTx/>
                <a:uFillTx/>
              </a:rPr>
              <a:t>development</a:t>
            </a:r>
            <a:r>
              <a:rPr kumimoji="0" lang="en-US" sz="2400" b="0" i="0" u="none" strike="noStrike" kern="0" cap="none" spc="0" normalizeH="0" baseline="0" noProof="0" dirty="0">
                <a:ln>
                  <a:noFill/>
                </a:ln>
                <a:solidFill>
                  <a:srgbClr val="FFFFFF"/>
                </a:solidFill>
                <a:effectLst/>
                <a:uLnTx/>
                <a:uFillTx/>
              </a:rPr>
              <a:t> of socio-emotional processing, </a:t>
            </a:r>
            <a:r>
              <a:rPr kumimoji="0" lang="en-US" sz="2400" b="0" i="0" u="none" strike="noStrike" kern="0" cap="none" spc="0" normalizeH="0" baseline="0" noProof="0" dirty="0">
                <a:ln>
                  <a:noFill/>
                </a:ln>
                <a:solidFill>
                  <a:srgbClr val="FFFFFF"/>
                </a:solidFill>
                <a:effectLst/>
                <a:highlight>
                  <a:srgbClr val="00FF00"/>
                </a:highlight>
                <a:uLnTx/>
                <a:uFillTx/>
              </a:rPr>
              <a:t>including processing of emotional expressions</a:t>
            </a:r>
            <a:r>
              <a:rPr kumimoji="0" lang="en-US" sz="2400" b="0" i="0" u="none" strike="noStrike" kern="0" cap="none" spc="0" normalizeH="0" baseline="0" noProof="0" dirty="0">
                <a:ln>
                  <a:noFill/>
                </a:ln>
                <a:solidFill>
                  <a:srgbClr val="FFFFFF"/>
                </a:solidFill>
                <a:effectLst/>
                <a:uLnTx/>
                <a:uFillTx/>
              </a:rPr>
              <a:t>’</a:t>
            </a:r>
          </a:p>
        </p:txBody>
      </p:sp>
      <p:cxnSp>
        <p:nvCxnSpPr>
          <p:cNvPr id="9" name="Straight Arrow Connector 8">
            <a:extLst>
              <a:ext uri="{FF2B5EF4-FFF2-40B4-BE49-F238E27FC236}">
                <a16:creationId xmlns:a16="http://schemas.microsoft.com/office/drawing/2014/main" id="{757A13C8-11F2-4244-B0E4-D370AFC381BA}"/>
              </a:ext>
            </a:extLst>
          </p:cNvPr>
          <p:cNvCxnSpPr/>
          <p:nvPr/>
        </p:nvCxnSpPr>
        <p:spPr>
          <a:xfrm>
            <a:off x="1757363" y="1691322"/>
            <a:ext cx="0" cy="1188107"/>
          </a:xfrm>
          <a:prstGeom prst="straightConnector1">
            <a:avLst/>
          </a:prstGeom>
          <a:ln w="57150">
            <a:solidFill>
              <a:schemeClr val="tx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5D8FF49-19AC-49B8-A24A-919E59AB2036}"/>
              </a:ext>
            </a:extLst>
          </p:cNvPr>
          <p:cNvPicPr>
            <a:picLocks noChangeAspect="1"/>
          </p:cNvPicPr>
          <p:nvPr/>
        </p:nvPicPr>
        <p:blipFill>
          <a:blip r:embed="rId2"/>
          <a:stretch>
            <a:fillRect/>
          </a:stretch>
        </p:blipFill>
        <p:spPr>
          <a:xfrm>
            <a:off x="5928344" y="1702784"/>
            <a:ext cx="335309" cy="1359526"/>
          </a:xfrm>
          <a:prstGeom prst="rect">
            <a:avLst/>
          </a:prstGeom>
        </p:spPr>
      </p:pic>
      <p:cxnSp>
        <p:nvCxnSpPr>
          <p:cNvPr id="13" name="Straight Arrow Connector 12">
            <a:extLst>
              <a:ext uri="{FF2B5EF4-FFF2-40B4-BE49-F238E27FC236}">
                <a16:creationId xmlns:a16="http://schemas.microsoft.com/office/drawing/2014/main" id="{947DC022-6FFE-4F7B-8684-DA84CB21B02E}"/>
              </a:ext>
            </a:extLst>
          </p:cNvPr>
          <p:cNvCxnSpPr/>
          <p:nvPr/>
        </p:nvCxnSpPr>
        <p:spPr>
          <a:xfrm>
            <a:off x="9153526" y="1702784"/>
            <a:ext cx="0" cy="1188107"/>
          </a:xfrm>
          <a:prstGeom prst="straightConnector1">
            <a:avLst/>
          </a:prstGeom>
          <a:ln w="57150">
            <a:solidFill>
              <a:schemeClr val="tx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48E113F-389A-4B26-8692-28761F2EDA68}"/>
              </a:ext>
            </a:extLst>
          </p:cNvPr>
          <p:cNvCxnSpPr>
            <a:cxnSpLocks/>
          </p:cNvCxnSpPr>
          <p:nvPr/>
        </p:nvCxnSpPr>
        <p:spPr>
          <a:xfrm rot="10800000">
            <a:off x="7038976" y="3729672"/>
            <a:ext cx="0" cy="1188107"/>
          </a:xfrm>
          <a:prstGeom prst="straightConnector1">
            <a:avLst/>
          </a:prstGeom>
          <a:ln w="57150">
            <a:solidFill>
              <a:schemeClr val="tx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AB0ADAEA-9F60-4BA5-9E08-9E04F211EF01}"/>
              </a:ext>
              <a:ext uri="{C183D7F6-B498-43B3-948B-1728B52AA6E4}">
                <adec:decorative xmlns:adec="http://schemas.microsoft.com/office/drawing/2017/decorative" val="1"/>
              </a:ext>
            </a:extLst>
          </p:cNvPr>
          <p:cNvSpPr/>
          <p:nvPr/>
        </p:nvSpPr>
        <p:spPr>
          <a:xfrm>
            <a:off x="0" y="331397"/>
            <a:ext cx="3606074" cy="1325562"/>
          </a:xfrm>
          <a:prstGeom prst="roundRect">
            <a:avLst/>
          </a:prstGeom>
          <a:solidFill>
            <a:schemeClr val="bg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Don’t just describe the evidence– think about its strength, weaknesses and implications</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2FEB6064-651E-49DF-BCD1-4D620BFBCD51}"/>
              </a:ext>
              <a:ext uri="{C183D7F6-B498-43B3-948B-1728B52AA6E4}">
                <adec:decorative xmlns:adec="http://schemas.microsoft.com/office/drawing/2017/decorative" val="1"/>
              </a:ext>
            </a:extLst>
          </p:cNvPr>
          <p:cNvSpPr/>
          <p:nvPr/>
        </p:nvSpPr>
        <p:spPr>
          <a:xfrm>
            <a:off x="4058214" y="331397"/>
            <a:ext cx="3606074" cy="1325562"/>
          </a:xfrm>
          <a:prstGeom prst="roundRect">
            <a:avLst/>
          </a:prstGeom>
          <a:solidFill>
            <a:srgbClr val="808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This is broad, so it can include what drives development, individual differences, change with age etc.</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D0AE6705-B17D-46BA-B485-A52F0D3594C6}"/>
              </a:ext>
              <a:ext uri="{C183D7F6-B498-43B3-948B-1728B52AA6E4}">
                <adec:decorative xmlns:adec="http://schemas.microsoft.com/office/drawing/2017/decorative" val="1"/>
              </a:ext>
            </a:extLst>
          </p:cNvPr>
          <p:cNvSpPr/>
          <p:nvPr/>
        </p:nvSpPr>
        <p:spPr>
          <a:xfrm>
            <a:off x="8014809" y="321953"/>
            <a:ext cx="3695971" cy="1325562"/>
          </a:xfrm>
          <a:prstGeom prst="roundRect">
            <a:avLst/>
          </a:prstGeom>
          <a:solidFill>
            <a:srgbClr val="008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The focus should be on infants and children</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72EBC85A-E094-4FE5-ABB4-30887B9D6857}"/>
              </a:ext>
              <a:ext uri="{C183D7F6-B498-43B3-948B-1728B52AA6E4}">
                <adec:decorative xmlns:adec="http://schemas.microsoft.com/office/drawing/2017/decorative" val="1"/>
              </a:ext>
            </a:extLst>
          </p:cNvPr>
          <p:cNvSpPr/>
          <p:nvPr/>
        </p:nvSpPr>
        <p:spPr>
          <a:xfrm>
            <a:off x="5235938" y="4917780"/>
            <a:ext cx="3606074" cy="1325562"/>
          </a:xfrm>
          <a:prstGeom prst="roundRect">
            <a:avLst/>
          </a:prstGeom>
          <a:solidFill>
            <a:srgbClr val="00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The focus should be on emotional expression processing, though you can touch on other skills</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1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64FE0-D812-4133-9E5C-8F051070D653}"/>
              </a:ext>
            </a:extLst>
          </p:cNvPr>
          <p:cNvPicPr>
            <a:picLocks noChangeAspect="1"/>
          </p:cNvPicPr>
          <p:nvPr/>
        </p:nvPicPr>
        <p:blipFill>
          <a:blip r:embed="rId2">
            <a:alphaModFix amt="35000"/>
          </a:blip>
          <a:stretch>
            <a:fillRect/>
          </a:stretch>
        </p:blipFill>
        <p:spPr>
          <a:xfrm>
            <a:off x="0" y="3174"/>
            <a:ext cx="12192000" cy="6854825"/>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249680" y="677863"/>
            <a:ext cx="9692640" cy="1325562"/>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rPr>
              <a:t>Critical Analysis Example</a:t>
            </a:r>
          </a:p>
        </p:txBody>
      </p:sp>
      <p:sp>
        <p:nvSpPr>
          <p:cNvPr id="5" name="TextBox 4">
            <a:extLst>
              <a:ext uri="{FF2B5EF4-FFF2-40B4-BE49-F238E27FC236}">
                <a16:creationId xmlns:a16="http://schemas.microsoft.com/office/drawing/2014/main" id="{15B8A9A8-6B5A-450A-B1CB-0557671DE480}"/>
              </a:ext>
            </a:extLst>
          </p:cNvPr>
          <p:cNvSpPr txBox="1"/>
          <p:nvPr/>
        </p:nvSpPr>
        <p:spPr>
          <a:xfrm>
            <a:off x="1249680" y="2501309"/>
            <a:ext cx="10678063" cy="3564528"/>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lang="en-US" sz="2400" dirty="0">
                <a:solidFill>
                  <a:prstClr val="white"/>
                </a:solidFill>
                <a:latin typeface="Century Schoolbook" panose="02040604050505020304"/>
              </a:rPr>
              <a:t>How to effectively critically </a:t>
            </a:r>
            <a:r>
              <a:rPr lang="en-US" sz="2400" dirty="0" err="1">
                <a:solidFill>
                  <a:prstClr val="white"/>
                </a:solidFill>
                <a:latin typeface="Century Schoolbook" panose="02040604050505020304"/>
              </a:rPr>
              <a:t>analyse</a:t>
            </a:r>
            <a:r>
              <a:rPr lang="en-US" sz="2400" dirty="0">
                <a:solidFill>
                  <a:prstClr val="white"/>
                </a:solidFill>
                <a:latin typeface="Century Schoolbook" panose="02040604050505020304"/>
              </a:rPr>
              <a:t> a study</a:t>
            </a:r>
            <a:endParaRPr kumimoji="0" lang="en-US" sz="24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74575427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132556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GB" sz="4100" b="0" i="0" u="none" strike="noStrike" cap="none" spc="-50" normalizeH="0" noProof="0" dirty="0">
                <a:ln>
                  <a:noFill/>
                </a:ln>
                <a:effectLst/>
                <a:uLnTx/>
                <a:uFillTx/>
                <a:latin typeface="+mj-lt"/>
                <a:ea typeface="+mj-ea"/>
                <a:cs typeface="+mj-cs"/>
              </a:rPr>
              <a:t>Why Do We Need to Critically Analyse Research?</a:t>
            </a:r>
            <a:endParaRPr kumimoji="0" lang="en-US" sz="4100" b="0" i="0" u="none" strike="noStrike" cap="none" spc="-50" normalizeH="0" noProof="0" dirty="0">
              <a:ln>
                <a:noFill/>
              </a:ln>
              <a:effectLst/>
              <a:uLnTx/>
              <a:uFillTx/>
              <a:latin typeface="+mj-lt"/>
              <a:ea typeface="+mj-ea"/>
              <a:cs typeface="+mj-cs"/>
            </a:endParaRPr>
          </a:p>
        </p:txBody>
      </p:sp>
      <p:sp>
        <p:nvSpPr>
          <p:cNvPr id="6" name="TextBox 5">
            <a:extLst>
              <a:ext uri="{FF2B5EF4-FFF2-40B4-BE49-F238E27FC236}">
                <a16:creationId xmlns:a16="http://schemas.microsoft.com/office/drawing/2014/main" id="{FF2283E1-C119-4BE8-B85E-4253F3B53CAA}"/>
              </a:ext>
            </a:extLst>
          </p:cNvPr>
          <p:cNvSpPr txBox="1"/>
          <p:nvPr/>
        </p:nvSpPr>
        <p:spPr>
          <a:xfrm>
            <a:off x="1261872" y="1691322"/>
            <a:ext cx="9692640" cy="132556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endParaRPr kumimoji="0" lang="en-US" sz="4100" b="0" i="0" u="none" strike="noStrike" cap="none" spc="-50" normalizeH="0" noProof="0" dirty="0">
              <a:ln>
                <a:noFill/>
              </a:ln>
              <a:effectLst/>
              <a:uLnTx/>
              <a:uFillTx/>
              <a:latin typeface="+mj-lt"/>
              <a:ea typeface="+mj-ea"/>
              <a:cs typeface="+mj-cs"/>
            </a:endParaRPr>
          </a:p>
        </p:txBody>
      </p:sp>
      <p:sp>
        <p:nvSpPr>
          <p:cNvPr id="8" name="TextBox 7">
            <a:extLst>
              <a:ext uri="{FF2B5EF4-FFF2-40B4-BE49-F238E27FC236}">
                <a16:creationId xmlns:a16="http://schemas.microsoft.com/office/drawing/2014/main" id="{E9673124-1247-4B9B-B788-F39FF195AEC7}"/>
              </a:ext>
            </a:extLst>
          </p:cNvPr>
          <p:cNvSpPr txBox="1"/>
          <p:nvPr/>
        </p:nvSpPr>
        <p:spPr>
          <a:xfrm>
            <a:off x="1261872" y="1774751"/>
            <a:ext cx="6102926" cy="646331"/>
          </a:xfrm>
          <a:prstGeom prst="rect">
            <a:avLst/>
          </a:prstGeom>
          <a:noFill/>
        </p:spPr>
        <p:txBody>
          <a:bodyPr wrap="square">
            <a:spAutoFit/>
          </a:bodyPr>
          <a:lstStyle/>
          <a:p>
            <a:r>
              <a:rPr lang="en-GB" dirty="0"/>
              <a:t>Because the study conclusions might be undermined by things like…</a:t>
            </a:r>
          </a:p>
        </p:txBody>
      </p:sp>
      <p:sp>
        <p:nvSpPr>
          <p:cNvPr id="9" name="Rectangle: Rounded Corners 8">
            <a:extLst>
              <a:ext uri="{FF2B5EF4-FFF2-40B4-BE49-F238E27FC236}">
                <a16:creationId xmlns:a16="http://schemas.microsoft.com/office/drawing/2014/main" id="{9F6576B4-D739-48F3-AFC6-014AF329C5C5}"/>
              </a:ext>
              <a:ext uri="{C183D7F6-B498-43B3-948B-1728B52AA6E4}">
                <adec:decorative xmlns:adec="http://schemas.microsoft.com/office/drawing/2017/decorative" val="1"/>
              </a:ext>
            </a:extLst>
          </p:cNvPr>
          <p:cNvSpPr/>
          <p:nvPr/>
        </p:nvSpPr>
        <p:spPr>
          <a:xfrm>
            <a:off x="1464379" y="2604340"/>
            <a:ext cx="2268675" cy="1832578"/>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Statistical methods</a:t>
            </a:r>
          </a:p>
        </p:txBody>
      </p:sp>
      <p:sp>
        <p:nvSpPr>
          <p:cNvPr id="10" name="Rectangle: Rounded Corners 9">
            <a:extLst>
              <a:ext uri="{FF2B5EF4-FFF2-40B4-BE49-F238E27FC236}">
                <a16:creationId xmlns:a16="http://schemas.microsoft.com/office/drawing/2014/main" id="{FA9B9502-C58A-47DE-A11B-F559DA0740B0}"/>
              </a:ext>
              <a:ext uri="{C183D7F6-B498-43B3-948B-1728B52AA6E4}">
                <adec:decorative xmlns:adec="http://schemas.microsoft.com/office/drawing/2017/decorative" val="1"/>
              </a:ext>
            </a:extLst>
          </p:cNvPr>
          <p:cNvSpPr/>
          <p:nvPr/>
        </p:nvSpPr>
        <p:spPr>
          <a:xfrm>
            <a:off x="4973854" y="2515554"/>
            <a:ext cx="2268675" cy="1921364"/>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Conflicting evidence (especially </a:t>
            </a:r>
            <a:r>
              <a:rPr lang="en-US" kern="0" dirty="0">
                <a:solidFill>
                  <a:prstClr val="white"/>
                </a:solidFill>
                <a:latin typeface="Calibri" panose="020F0502020204030204"/>
              </a:rPr>
              <a:t>from</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future replications)</a:t>
            </a:r>
          </a:p>
        </p:txBody>
      </p:sp>
      <p:sp>
        <p:nvSpPr>
          <p:cNvPr id="11" name="Rectangle: Rounded Corners 10">
            <a:extLst>
              <a:ext uri="{FF2B5EF4-FFF2-40B4-BE49-F238E27FC236}">
                <a16:creationId xmlns:a16="http://schemas.microsoft.com/office/drawing/2014/main" id="{5E19AEE2-93E7-4BD7-8419-2DDE04C7BFEC}"/>
              </a:ext>
              <a:ext uri="{C183D7F6-B498-43B3-948B-1728B52AA6E4}">
                <adec:decorative xmlns:adec="http://schemas.microsoft.com/office/drawing/2017/decorative" val="1"/>
              </a:ext>
            </a:extLst>
          </p:cNvPr>
          <p:cNvSpPr/>
          <p:nvPr/>
        </p:nvSpPr>
        <p:spPr>
          <a:xfrm>
            <a:off x="8483329" y="2421082"/>
            <a:ext cx="2268675" cy="2015836"/>
          </a:xfrm>
          <a:prstGeom prst="round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Conflicts of interest &amp; other unethical </a:t>
            </a: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behaviour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2298496E-CFA8-433B-A5AD-8DD7348649FE}"/>
              </a:ext>
              <a:ext uri="{C183D7F6-B498-43B3-948B-1728B52AA6E4}">
                <adec:decorative xmlns:adec="http://schemas.microsoft.com/office/drawing/2017/decorative" val="1"/>
              </a:ext>
            </a:extLst>
          </p:cNvPr>
          <p:cNvSpPr/>
          <p:nvPr/>
        </p:nvSpPr>
        <p:spPr>
          <a:xfrm>
            <a:off x="1464379" y="4685274"/>
            <a:ext cx="2268675" cy="2015836"/>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Methodological errors (e.g., tasks used, low sample size)</a:t>
            </a:r>
          </a:p>
        </p:txBody>
      </p:sp>
      <p:sp>
        <p:nvSpPr>
          <p:cNvPr id="13" name="Rectangle: Rounded Corners 12">
            <a:extLst>
              <a:ext uri="{FF2B5EF4-FFF2-40B4-BE49-F238E27FC236}">
                <a16:creationId xmlns:a16="http://schemas.microsoft.com/office/drawing/2014/main" id="{28F36FF4-69D8-4B98-B91A-33AFBC1E790D}"/>
              </a:ext>
              <a:ext uri="{C183D7F6-B498-43B3-948B-1728B52AA6E4}">
                <adec:decorative xmlns:adec="http://schemas.microsoft.com/office/drawing/2017/decorative" val="1"/>
              </a:ext>
            </a:extLst>
          </p:cNvPr>
          <p:cNvSpPr/>
          <p:nvPr/>
        </p:nvSpPr>
        <p:spPr>
          <a:xfrm>
            <a:off x="4973854" y="4685274"/>
            <a:ext cx="2390944" cy="2015836"/>
          </a:xfrm>
          <a:prstGeom prst="round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Flaws in the authors’ logic (e.g., unsubstantiated assumptions)</a:t>
            </a:r>
          </a:p>
        </p:txBody>
      </p:sp>
      <p:sp>
        <p:nvSpPr>
          <p:cNvPr id="14" name="Rectangle: Rounded Corners 13">
            <a:extLst>
              <a:ext uri="{FF2B5EF4-FFF2-40B4-BE49-F238E27FC236}">
                <a16:creationId xmlns:a16="http://schemas.microsoft.com/office/drawing/2014/main" id="{3051C7DC-AD80-437C-9BF1-FE3674113C80}"/>
              </a:ext>
              <a:ext uri="{C183D7F6-B498-43B3-948B-1728B52AA6E4}">
                <adec:decorative xmlns:adec="http://schemas.microsoft.com/office/drawing/2017/decorative" val="1"/>
              </a:ext>
            </a:extLst>
          </p:cNvPr>
          <p:cNvSpPr/>
          <p:nvPr/>
        </p:nvSpPr>
        <p:spPr>
          <a:xfrm>
            <a:off x="8483329" y="4685274"/>
            <a:ext cx="2268675" cy="2015836"/>
          </a:xfrm>
          <a:prstGeom prst="roundRect">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Factors unaccounted for</a:t>
            </a:r>
          </a:p>
        </p:txBody>
      </p:sp>
    </p:spTree>
    <p:extLst>
      <p:ext uri="{BB962C8B-B14F-4D97-AF65-F5344CB8AC3E}">
        <p14:creationId xmlns:p14="http://schemas.microsoft.com/office/powerpoint/2010/main" val="413619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8F36FF4-69D8-4B98-B91A-33AFBC1E790D}"/>
              </a:ext>
              <a:ext uri="{C183D7F6-B498-43B3-948B-1728B52AA6E4}">
                <adec:decorative xmlns:adec="http://schemas.microsoft.com/office/drawing/2017/decorative" val="1"/>
              </a:ext>
            </a:extLst>
          </p:cNvPr>
          <p:cNvSpPr/>
          <p:nvPr/>
        </p:nvSpPr>
        <p:spPr>
          <a:xfrm>
            <a:off x="4911152" y="4476404"/>
            <a:ext cx="2205973" cy="2015836"/>
          </a:xfrm>
          <a:prstGeom prst="roundRect">
            <a:avLst/>
          </a:prstGeom>
          <a:solidFill>
            <a:srgbClr val="94E4B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Well-explained</a:t>
            </a:r>
          </a:p>
        </p:txBody>
      </p:sp>
      <p:sp>
        <p:nvSpPr>
          <p:cNvPr id="12" name="Rectangle: Rounded Corners 11">
            <a:extLst>
              <a:ext uri="{FF2B5EF4-FFF2-40B4-BE49-F238E27FC236}">
                <a16:creationId xmlns:a16="http://schemas.microsoft.com/office/drawing/2014/main" id="{2298496E-CFA8-433B-A5AD-8DD7348649FE}"/>
              </a:ext>
              <a:ext uri="{C183D7F6-B498-43B3-948B-1728B52AA6E4}">
                <adec:decorative xmlns:adec="http://schemas.microsoft.com/office/drawing/2017/decorative" val="1"/>
              </a:ext>
            </a:extLst>
          </p:cNvPr>
          <p:cNvSpPr/>
          <p:nvPr/>
        </p:nvSpPr>
        <p:spPr>
          <a:xfrm>
            <a:off x="1338976" y="4476404"/>
            <a:ext cx="2193334" cy="2015836"/>
          </a:xfrm>
          <a:prstGeom prst="round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Suggests directions for future research</a:t>
            </a:r>
          </a:p>
        </p:txBody>
      </p:sp>
      <p:sp>
        <p:nvSpPr>
          <p:cNvPr id="10" name="Rectangle: Rounded Corners 9">
            <a:extLst>
              <a:ext uri="{FF2B5EF4-FFF2-40B4-BE49-F238E27FC236}">
                <a16:creationId xmlns:a16="http://schemas.microsoft.com/office/drawing/2014/main" id="{FA9B9502-C58A-47DE-A11B-F559DA0740B0}"/>
              </a:ext>
              <a:ext uri="{C183D7F6-B498-43B3-948B-1728B52AA6E4}">
                <adec:decorative xmlns:adec="http://schemas.microsoft.com/office/drawing/2017/decorative" val="1"/>
              </a:ext>
            </a:extLst>
          </p:cNvPr>
          <p:cNvSpPr/>
          <p:nvPr/>
        </p:nvSpPr>
        <p:spPr>
          <a:xfrm>
            <a:off x="4911152" y="1926872"/>
            <a:ext cx="2205974" cy="1924207"/>
          </a:xfrm>
          <a:prstGeom prst="round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Research-based</a:t>
            </a:r>
          </a:p>
        </p:txBody>
      </p:sp>
      <p:sp>
        <p:nvSpPr>
          <p:cNvPr id="14" name="Rectangle: Rounded Corners 13">
            <a:extLst>
              <a:ext uri="{FF2B5EF4-FFF2-40B4-BE49-F238E27FC236}">
                <a16:creationId xmlns:a16="http://schemas.microsoft.com/office/drawing/2014/main" id="{3051C7DC-AD80-437C-9BF1-FE3674113C80}"/>
              </a:ext>
              <a:ext uri="{C183D7F6-B498-43B3-948B-1728B52AA6E4}">
                <adec:decorative xmlns:adec="http://schemas.microsoft.com/office/drawing/2017/decorative" val="1"/>
              </a:ext>
            </a:extLst>
          </p:cNvPr>
          <p:cNvSpPr/>
          <p:nvPr/>
        </p:nvSpPr>
        <p:spPr>
          <a:xfrm>
            <a:off x="8483328" y="4476404"/>
            <a:ext cx="2205974" cy="2015836"/>
          </a:xfrm>
          <a:prstGeom prst="roundRect">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Linked to a wider argument</a:t>
            </a:r>
          </a:p>
        </p:txBody>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132556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GB" sz="4100" b="0" i="0" u="none" strike="noStrike" cap="none" spc="-50" normalizeH="0" noProof="0" dirty="0">
                <a:ln>
                  <a:noFill/>
                </a:ln>
                <a:effectLst/>
                <a:uLnTx/>
                <a:uFillTx/>
                <a:latin typeface="+mj-lt"/>
                <a:ea typeface="+mj-ea"/>
                <a:cs typeface="+mj-cs"/>
              </a:rPr>
              <a:t>What Does Good Critical Analysis Look Like?</a:t>
            </a:r>
            <a:endParaRPr kumimoji="0" lang="en-US" sz="4100" b="0" i="0" u="none" strike="noStrike" cap="none" spc="-50" normalizeH="0" noProof="0" dirty="0">
              <a:ln>
                <a:noFill/>
              </a:ln>
              <a:effectLst/>
              <a:uLnTx/>
              <a:uFillTx/>
              <a:latin typeface="+mj-lt"/>
              <a:ea typeface="+mj-ea"/>
              <a:cs typeface="+mj-cs"/>
            </a:endParaRPr>
          </a:p>
        </p:txBody>
      </p:sp>
      <p:sp>
        <p:nvSpPr>
          <p:cNvPr id="6" name="TextBox 5">
            <a:extLst>
              <a:ext uri="{FF2B5EF4-FFF2-40B4-BE49-F238E27FC236}">
                <a16:creationId xmlns:a16="http://schemas.microsoft.com/office/drawing/2014/main" id="{FF2283E1-C119-4BE8-B85E-4253F3B53CAA}"/>
              </a:ext>
            </a:extLst>
          </p:cNvPr>
          <p:cNvSpPr txBox="1"/>
          <p:nvPr/>
        </p:nvSpPr>
        <p:spPr>
          <a:xfrm>
            <a:off x="1261872" y="1691322"/>
            <a:ext cx="9692640" cy="132556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endParaRPr kumimoji="0" lang="en-US" sz="4100" b="0" i="0" u="none" strike="noStrike" cap="none" spc="-50" normalizeH="0" noProof="0" dirty="0">
              <a:ln>
                <a:noFill/>
              </a:ln>
              <a:effectLst/>
              <a:uLnTx/>
              <a:uFillTx/>
              <a:latin typeface="+mj-lt"/>
              <a:ea typeface="+mj-ea"/>
              <a:cs typeface="+mj-cs"/>
            </a:endParaRPr>
          </a:p>
        </p:txBody>
      </p:sp>
      <p:sp>
        <p:nvSpPr>
          <p:cNvPr id="9" name="Rectangle: Rounded Corners 8">
            <a:extLst>
              <a:ext uri="{FF2B5EF4-FFF2-40B4-BE49-F238E27FC236}">
                <a16:creationId xmlns:a16="http://schemas.microsoft.com/office/drawing/2014/main" id="{9F6576B4-D739-48F3-AFC6-014AF329C5C5}"/>
              </a:ext>
              <a:ext uri="{C183D7F6-B498-43B3-948B-1728B52AA6E4}">
                <adec:decorative xmlns:adec="http://schemas.microsoft.com/office/drawing/2017/decorative" val="1"/>
              </a:ext>
            </a:extLst>
          </p:cNvPr>
          <p:cNvSpPr/>
          <p:nvPr/>
        </p:nvSpPr>
        <p:spPr>
          <a:xfrm>
            <a:off x="1338976" y="1926871"/>
            <a:ext cx="2190037" cy="1924207"/>
          </a:xfrm>
          <a:prstGeom prst="roundRect">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Specific</a:t>
            </a:r>
          </a:p>
        </p:txBody>
      </p:sp>
      <p:sp>
        <p:nvSpPr>
          <p:cNvPr id="11" name="Rectangle: Rounded Corners 10">
            <a:extLst>
              <a:ext uri="{FF2B5EF4-FFF2-40B4-BE49-F238E27FC236}">
                <a16:creationId xmlns:a16="http://schemas.microsoft.com/office/drawing/2014/main" id="{5E19AEE2-93E7-4BD7-8419-2DDE04C7BFEC}"/>
              </a:ext>
              <a:ext uri="{C183D7F6-B498-43B3-948B-1728B52AA6E4}">
                <adec:decorative xmlns:adec="http://schemas.microsoft.com/office/drawing/2017/decorative" val="1"/>
              </a:ext>
            </a:extLst>
          </p:cNvPr>
          <p:cNvSpPr/>
          <p:nvPr/>
        </p:nvSpPr>
        <p:spPr>
          <a:xfrm>
            <a:off x="8483329" y="1926871"/>
            <a:ext cx="2205974" cy="1924207"/>
          </a:xfrm>
          <a:prstGeom prst="round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At</a:t>
            </a:r>
            <a:r>
              <a:rPr kumimoji="0" lang="en-US" sz="1800" b="0" i="0" u="none" strike="noStrike" kern="0" cap="none" spc="0" normalizeH="0" noProof="0" dirty="0">
                <a:ln>
                  <a:noFill/>
                </a:ln>
                <a:solidFill>
                  <a:prstClr val="white"/>
                </a:solidFill>
                <a:effectLst/>
                <a:uLnTx/>
                <a:uFillTx/>
                <a:latin typeface="Calibri" panose="020F0502020204030204"/>
                <a:ea typeface="+mn-ea"/>
                <a:cs typeface="+mn-cs"/>
              </a:rPr>
              <a:t> level of both study and field</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82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0" grpId="0" animBg="1"/>
      <p:bldP spid="14" grpId="0" animBg="1"/>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568036" y="0"/>
            <a:ext cx="116239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Peltola</a:t>
            </a:r>
            <a:r>
              <a:rPr kumimoji="0" lang="en-GB" sz="4000" b="0" i="0" u="none" strike="noStrike" kern="1200" cap="none" spc="0" normalizeH="0" baseline="0" noProof="0" dirty="0">
                <a:ln>
                  <a:noFill/>
                </a:ln>
                <a:solidFill>
                  <a:prstClr val="white"/>
                </a:solidFill>
                <a:effectLst/>
                <a:uLnTx/>
                <a:uFillTx/>
                <a:latin typeface="Century Schoolbook" panose="02040604050505020304"/>
                <a:ea typeface="+mn-ea"/>
                <a:cs typeface="+mn-cs"/>
              </a:rPr>
              <a:t> et al. (2008)</a:t>
            </a:r>
          </a:p>
        </p:txBody>
      </p:sp>
      <p:sp>
        <p:nvSpPr>
          <p:cNvPr id="3" name="TextBox 2">
            <a:extLst>
              <a:ext uri="{FF2B5EF4-FFF2-40B4-BE49-F238E27FC236}">
                <a16:creationId xmlns:a16="http://schemas.microsoft.com/office/drawing/2014/main" id="{43F972C7-12B9-4182-A658-976095026F4F}"/>
              </a:ext>
            </a:extLst>
          </p:cNvPr>
          <p:cNvSpPr txBox="1"/>
          <p:nvPr/>
        </p:nvSpPr>
        <p:spPr>
          <a:xfrm>
            <a:off x="568036" y="1031194"/>
            <a:ext cx="10529454"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This study examined visual attention in 28 7-month-old infants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white"/>
                </a:solidFill>
                <a:latin typeface="Century Schoolbook" panose="02040604050505020304"/>
              </a:rPr>
              <a:t>The authors wanted to investigate the hypothesis that infants allocate more visual attention to fear because fearful faces are relatively novel</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They examined infant re</a:t>
            </a:r>
            <a:r>
              <a:rPr lang="en-GB" sz="2400" dirty="0" err="1">
                <a:solidFill>
                  <a:prstClr val="white"/>
                </a:solidFill>
                <a:latin typeface="Century Schoolbook" panose="02040604050505020304"/>
              </a:rPr>
              <a:t>sponse</a:t>
            </a:r>
            <a:r>
              <a:rPr lang="en-GB" sz="2400" dirty="0">
                <a:solidFill>
                  <a:prstClr val="white"/>
                </a:solidFill>
                <a:latin typeface="Century Schoolbook" panose="02040604050505020304"/>
              </a:rPr>
              <a:t> to happy, fearful and novel facial expressions posed by two female models, as well as a scrambled face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white"/>
                </a:solidFill>
                <a:latin typeface="Century Schoolbook" panose="02040604050505020304"/>
              </a:rPr>
              <a:t>Validity of the facial expressions was tested with ratings from 12 adults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Looking </a:t>
            </a:r>
            <a:r>
              <a:rPr kumimoji="0" lang="en-GB" sz="24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behavio</a:t>
            </a:r>
            <a:r>
              <a:rPr lang="en-GB" sz="2400" dirty="0" err="1">
                <a:solidFill>
                  <a:prstClr val="white"/>
                </a:solidFill>
                <a:latin typeface="Century Schoolbook" panose="02040604050505020304"/>
              </a:rPr>
              <a:t>ur</a:t>
            </a:r>
            <a:r>
              <a:rPr lang="en-GB" sz="2400" dirty="0">
                <a:solidFill>
                  <a:prstClr val="white"/>
                </a:solidFill>
                <a:latin typeface="Century Schoolbook" panose="02040604050505020304"/>
              </a:rPr>
              <a:t> of infants to the faces individually was measured (sequential), and a gap/overlap paradigm was then used</a:t>
            </a: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 </a:t>
            </a:r>
          </a:p>
        </p:txBody>
      </p:sp>
      <p:pic>
        <p:nvPicPr>
          <p:cNvPr id="7170" name="Picture 2" descr="image">
            <a:extLst>
              <a:ext uri="{FF2B5EF4-FFF2-40B4-BE49-F238E27FC236}">
                <a16:creationId xmlns:a16="http://schemas.microsoft.com/office/drawing/2014/main" id="{675B4E4D-AF22-4ADE-9FB6-B4D590296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03281"/>
            <a:ext cx="6475228" cy="22033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a:extLst>
              <a:ext uri="{FF2B5EF4-FFF2-40B4-BE49-F238E27FC236}">
                <a16:creationId xmlns:a16="http://schemas.microsoft.com/office/drawing/2014/main" id="{3168BCB5-E3DC-420E-A482-B0D99B26D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4093" y="4012829"/>
            <a:ext cx="2037907" cy="2893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9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568036" y="0"/>
            <a:ext cx="116239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Peltola</a:t>
            </a:r>
            <a:r>
              <a:rPr kumimoji="0" lang="en-GB" sz="4000" b="0" i="0" u="none" strike="noStrike" kern="1200" cap="none" spc="0" normalizeH="0" baseline="0" noProof="0" dirty="0">
                <a:ln>
                  <a:noFill/>
                </a:ln>
                <a:solidFill>
                  <a:prstClr val="white"/>
                </a:solidFill>
                <a:effectLst/>
                <a:uLnTx/>
                <a:uFillTx/>
                <a:latin typeface="Century Schoolbook" panose="02040604050505020304"/>
                <a:ea typeface="+mn-ea"/>
                <a:cs typeface="+mn-cs"/>
              </a:rPr>
              <a:t> et al. (2008)</a:t>
            </a:r>
          </a:p>
        </p:txBody>
      </p:sp>
      <p:sp>
        <p:nvSpPr>
          <p:cNvPr id="3" name="TextBox 2">
            <a:extLst>
              <a:ext uri="{FF2B5EF4-FFF2-40B4-BE49-F238E27FC236}">
                <a16:creationId xmlns:a16="http://schemas.microsoft.com/office/drawing/2014/main" id="{43F972C7-12B9-4182-A658-976095026F4F}"/>
              </a:ext>
            </a:extLst>
          </p:cNvPr>
          <p:cNvSpPr txBox="1"/>
          <p:nvPr/>
        </p:nvSpPr>
        <p:spPr>
          <a:xfrm>
            <a:off x="0" y="741868"/>
            <a:ext cx="8961120" cy="489364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Videos of infants were coded by an independent observer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white"/>
                </a:solidFill>
                <a:latin typeface="Century Schoolbook" panose="02040604050505020304"/>
              </a:rPr>
              <a:t>11</a:t>
            </a: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 infants were excluded on the basis of gap/overlap data, and 1 on the basis of looking time data (primarily for excessive movement), leaving 17 infants (8 male, 9 female)</a:t>
            </a:r>
          </a:p>
          <a:p>
            <a:pPr marR="0" lvl="0" algn="l" defTabSz="4572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Looking time difference between fearful faces and control stimuli was significant, but the difference between fearful and happy faces or any of the other differences was not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white"/>
                </a:solidFill>
                <a:latin typeface="Century Schoolbook" panose="02040604050505020304"/>
              </a:rPr>
              <a:t>In the gap/overlap, there were less frequent saccades to the target when the central face was fearful (so, lower frequency attention disengagement)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Novel face did not differ from control or happy in frequency of disengagement or looking behaviour</a:t>
            </a:r>
          </a:p>
        </p:txBody>
      </p:sp>
      <p:pic>
        <p:nvPicPr>
          <p:cNvPr id="7172" name="Picture 4" descr="image">
            <a:extLst>
              <a:ext uri="{FF2B5EF4-FFF2-40B4-BE49-F238E27FC236}">
                <a16:creationId xmlns:a16="http://schemas.microsoft.com/office/drawing/2014/main" id="{3168BCB5-E3DC-420E-A482-B0D99B26D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4093" y="3964172"/>
            <a:ext cx="2037907" cy="28938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D65914D-5496-4E1B-B4D1-142C0BB63A4F}"/>
              </a:ext>
            </a:extLst>
          </p:cNvPr>
          <p:cNvPicPr>
            <a:picLocks noChangeAspect="1"/>
          </p:cNvPicPr>
          <p:nvPr/>
        </p:nvPicPr>
        <p:blipFill>
          <a:blip r:embed="rId4"/>
          <a:stretch>
            <a:fillRect/>
          </a:stretch>
        </p:blipFill>
        <p:spPr>
          <a:xfrm>
            <a:off x="8961120" y="0"/>
            <a:ext cx="3230880" cy="2285848"/>
          </a:xfrm>
          <a:prstGeom prst="rect">
            <a:avLst/>
          </a:prstGeom>
        </p:spPr>
      </p:pic>
    </p:spTree>
    <p:extLst>
      <p:ext uri="{BB962C8B-B14F-4D97-AF65-F5344CB8AC3E}">
        <p14:creationId xmlns:p14="http://schemas.microsoft.com/office/powerpoint/2010/main" val="3498345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F88286-07F3-430E-9561-D2D4D0559141}"/>
              </a:ext>
            </a:extLst>
          </p:cNvPr>
          <p:cNvPicPr>
            <a:picLocks noChangeAspect="1"/>
          </p:cNvPicPr>
          <p:nvPr/>
        </p:nvPicPr>
        <p:blipFill>
          <a:blip r:embed="rId2">
            <a:alphaModFix amt="50000"/>
          </a:blip>
          <a:stretch>
            <a:fillRect/>
          </a:stretch>
        </p:blipFill>
        <p:spPr>
          <a:xfrm>
            <a:off x="0" y="-951804"/>
            <a:ext cx="12192000" cy="7809804"/>
          </a:xfrm>
          <a:prstGeom prst="rect">
            <a:avLst/>
          </a:prstGeom>
        </p:spPr>
      </p:pic>
      <p:sp>
        <p:nvSpPr>
          <p:cNvPr id="5" name="TextBox 4">
            <a:extLst>
              <a:ext uri="{FF2B5EF4-FFF2-40B4-BE49-F238E27FC236}">
                <a16:creationId xmlns:a16="http://schemas.microsoft.com/office/drawing/2014/main" id="{15B8A9A8-6B5A-450A-B1CB-0557671DE480}"/>
              </a:ext>
            </a:extLst>
          </p:cNvPr>
          <p:cNvSpPr txBox="1"/>
          <p:nvPr/>
        </p:nvSpPr>
        <p:spPr>
          <a:xfrm>
            <a:off x="276447" y="2615609"/>
            <a:ext cx="10678063" cy="3564528"/>
          </a:xfrm>
          <a:prstGeom prst="rect">
            <a:avLst/>
          </a:prstGeom>
        </p:spPr>
        <p:txBody>
          <a:bodyPr vert="horz" lIns="91440" tIns="45720" rIns="91440" bIns="45720" rtlCol="0">
            <a:normAutofit/>
          </a:bodyPr>
          <a:lstStyle/>
          <a:p>
            <a:pPr indent="-182880">
              <a:spcAft>
                <a:spcPts val="600"/>
              </a:spcAft>
              <a:buClr>
                <a:schemeClr val="accent1"/>
              </a:buClr>
            </a:pPr>
            <a:r>
              <a:rPr lang="en-GB" sz="2400" dirty="0">
                <a:solidFill>
                  <a:schemeClr val="bg1"/>
                </a:solidFill>
                <a:effectLst/>
              </a:rPr>
              <a:t>Why and How We Study Socio-Emotional Processing Development</a:t>
            </a:r>
            <a:endParaRPr lang="en-US" sz="2400" dirty="0">
              <a:solidFill>
                <a:schemeClr val="bg1"/>
              </a:solidFill>
            </a:endParaRPr>
          </a:p>
        </p:txBody>
      </p:sp>
      <p:sp>
        <p:nvSpPr>
          <p:cNvPr id="2" name="TextBox 1">
            <a:extLst>
              <a:ext uri="{FF2B5EF4-FFF2-40B4-BE49-F238E27FC236}">
                <a16:creationId xmlns:a16="http://schemas.microsoft.com/office/drawing/2014/main" id="{E374F591-2686-454D-8987-C764B8D92008}"/>
              </a:ext>
            </a:extLst>
          </p:cNvPr>
          <p:cNvSpPr txBox="1"/>
          <p:nvPr/>
        </p:nvSpPr>
        <p:spPr>
          <a:xfrm>
            <a:off x="1249680" y="677863"/>
            <a:ext cx="9692640" cy="132556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cap="none" spc="-50" normalizeH="0" noProof="0" dirty="0">
                <a:ln>
                  <a:noFill/>
                </a:ln>
                <a:solidFill>
                  <a:schemeClr val="bg1"/>
                </a:solidFill>
                <a:effectLst/>
                <a:uLnTx/>
                <a:uFillTx/>
                <a:latin typeface="+mj-lt"/>
                <a:ea typeface="+mj-ea"/>
                <a:cs typeface="+mj-cs"/>
              </a:rPr>
              <a:t>Recap: Workshop 1</a:t>
            </a:r>
          </a:p>
        </p:txBody>
      </p:sp>
    </p:spTree>
    <p:extLst>
      <p:ext uri="{BB962C8B-B14F-4D97-AF65-F5344CB8AC3E}">
        <p14:creationId xmlns:p14="http://schemas.microsoft.com/office/powerpoint/2010/main" val="64044408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568036" y="0"/>
            <a:ext cx="116239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Peltola</a:t>
            </a:r>
            <a:r>
              <a:rPr kumimoji="0" lang="en-GB" sz="4000" b="0" i="0" u="none" strike="noStrike" kern="1200" cap="none" spc="0" normalizeH="0" baseline="0" noProof="0" dirty="0">
                <a:ln>
                  <a:noFill/>
                </a:ln>
                <a:solidFill>
                  <a:prstClr val="white"/>
                </a:solidFill>
                <a:effectLst/>
                <a:uLnTx/>
                <a:uFillTx/>
                <a:latin typeface="Century Schoolbook" panose="02040604050505020304"/>
                <a:ea typeface="+mn-ea"/>
                <a:cs typeface="+mn-cs"/>
              </a:rPr>
              <a:t> et al. (2008)</a:t>
            </a:r>
          </a:p>
        </p:txBody>
      </p:sp>
      <p:sp>
        <p:nvSpPr>
          <p:cNvPr id="3" name="TextBox 2">
            <a:extLst>
              <a:ext uri="{FF2B5EF4-FFF2-40B4-BE49-F238E27FC236}">
                <a16:creationId xmlns:a16="http://schemas.microsoft.com/office/drawing/2014/main" id="{43F972C7-12B9-4182-A658-976095026F4F}"/>
              </a:ext>
            </a:extLst>
          </p:cNvPr>
          <p:cNvSpPr txBox="1"/>
          <p:nvPr/>
        </p:nvSpPr>
        <p:spPr>
          <a:xfrm>
            <a:off x="0" y="741868"/>
            <a:ext cx="8961120" cy="230832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We’ll now discuss critical analyses of this study in groups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white"/>
                </a:solidFill>
                <a:latin typeface="Century Schoolbook" panose="02040604050505020304"/>
              </a:rPr>
              <a:t>All of the information you need is here: </a:t>
            </a:r>
            <a:r>
              <a:rPr lang="en-GB" sz="2400" dirty="0">
                <a:solidFill>
                  <a:prstClr val="white"/>
                </a:solidFill>
                <a:latin typeface="Century Schoolbook" panose="02040604050505020304"/>
                <a:hlinkClick r:id="rId3"/>
              </a:rPr>
              <a:t>https://drive.google.com/drive/folders/1PoKvsRHHO7YDE3DNdZo3DXblRlivGiBw?usp=sharing</a:t>
            </a:r>
            <a:endParaRPr lang="en-GB" sz="2400" dirty="0">
              <a:solidFill>
                <a:prstClr val="white"/>
              </a:solidFill>
              <a:latin typeface="Century Schoolbook" panose="02040604050505020304"/>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white"/>
                </a:solidFill>
                <a:latin typeface="Century Schoolbook" panose="02040604050505020304"/>
              </a:rPr>
              <a:t>It’s not necessary to read the full paper, but it’s there if you want to refer to details</a:t>
            </a:r>
            <a:endPar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pic>
        <p:nvPicPr>
          <p:cNvPr id="7172" name="Picture 4" descr="image">
            <a:extLst>
              <a:ext uri="{FF2B5EF4-FFF2-40B4-BE49-F238E27FC236}">
                <a16:creationId xmlns:a16="http://schemas.microsoft.com/office/drawing/2014/main" id="{3168BCB5-E3DC-420E-A482-B0D99B26D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4093" y="3964172"/>
            <a:ext cx="2037907" cy="28938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D65914D-5496-4E1B-B4D1-142C0BB63A4F}"/>
              </a:ext>
            </a:extLst>
          </p:cNvPr>
          <p:cNvPicPr>
            <a:picLocks noChangeAspect="1"/>
          </p:cNvPicPr>
          <p:nvPr/>
        </p:nvPicPr>
        <p:blipFill>
          <a:blip r:embed="rId5"/>
          <a:stretch>
            <a:fillRect/>
          </a:stretch>
        </p:blipFill>
        <p:spPr>
          <a:xfrm>
            <a:off x="8961120" y="0"/>
            <a:ext cx="3230880" cy="2285848"/>
          </a:xfrm>
          <a:prstGeom prst="rect">
            <a:avLst/>
          </a:prstGeom>
        </p:spPr>
      </p:pic>
    </p:spTree>
    <p:extLst>
      <p:ext uri="{BB962C8B-B14F-4D97-AF65-F5344CB8AC3E}">
        <p14:creationId xmlns:p14="http://schemas.microsoft.com/office/powerpoint/2010/main" val="1246107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568036" y="0"/>
            <a:ext cx="116239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Peltola</a:t>
            </a:r>
            <a:r>
              <a:rPr kumimoji="0" lang="en-GB" sz="4000" b="0" i="0" u="none" strike="noStrike" kern="1200" cap="none" spc="0" normalizeH="0" baseline="0" noProof="0" dirty="0">
                <a:ln>
                  <a:noFill/>
                </a:ln>
                <a:solidFill>
                  <a:prstClr val="white"/>
                </a:solidFill>
                <a:effectLst/>
                <a:uLnTx/>
                <a:uFillTx/>
                <a:latin typeface="Century Schoolbook" panose="02040604050505020304"/>
                <a:ea typeface="+mn-ea"/>
                <a:cs typeface="+mn-cs"/>
              </a:rPr>
              <a:t> et al. (2008) Critical Analysis Examples</a:t>
            </a:r>
          </a:p>
        </p:txBody>
      </p:sp>
      <p:pic>
        <p:nvPicPr>
          <p:cNvPr id="7170" name="Picture 2" descr="image">
            <a:extLst>
              <a:ext uri="{FF2B5EF4-FFF2-40B4-BE49-F238E27FC236}">
                <a16:creationId xmlns:a16="http://schemas.microsoft.com/office/drawing/2014/main" id="{675B4E4D-AF22-4ADE-9FB6-B4D590296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5539"/>
            <a:ext cx="4846320" cy="16011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a:extLst>
              <a:ext uri="{FF2B5EF4-FFF2-40B4-BE49-F238E27FC236}">
                <a16:creationId xmlns:a16="http://schemas.microsoft.com/office/drawing/2014/main" id="{3168BCB5-E3DC-420E-A482-B0D99B26D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4093" y="4012829"/>
            <a:ext cx="2037907" cy="28938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8E5D0A9-A5D5-4797-B85C-488638F4F6E4}"/>
              </a:ext>
              <a:ext uri="{C183D7F6-B498-43B3-948B-1728B52AA6E4}">
                <adec:decorative xmlns:adec="http://schemas.microsoft.com/office/drawing/2017/decorative" val="1"/>
              </a:ext>
            </a:extLst>
          </p:cNvPr>
          <p:cNvSpPr/>
          <p:nvPr/>
        </p:nvSpPr>
        <p:spPr>
          <a:xfrm>
            <a:off x="4815600" y="982776"/>
            <a:ext cx="2268675" cy="1921364"/>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No significant</a:t>
            </a:r>
            <a:r>
              <a:rPr kumimoji="0" lang="en-US" sz="1800" b="0" i="0" u="none" strike="noStrike" kern="0" cap="none" spc="0" normalizeH="0" noProof="0" dirty="0">
                <a:ln>
                  <a:noFill/>
                </a:ln>
                <a:solidFill>
                  <a:prstClr val="white"/>
                </a:solidFill>
                <a:effectLst/>
                <a:uLnTx/>
                <a:uFillTx/>
                <a:latin typeface="Calibri" panose="020F0502020204030204"/>
                <a:ea typeface="+mn-ea"/>
                <a:cs typeface="+mn-cs"/>
              </a:rPr>
              <a:t> difference happy/fearful– contradicts other studies</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DB0FED79-F225-4771-A08F-4EFD0AFD211D}"/>
              </a:ext>
              <a:ext uri="{C183D7F6-B498-43B3-948B-1728B52AA6E4}">
                <adec:decorative xmlns:adec="http://schemas.microsoft.com/office/drawing/2017/decorative" val="1"/>
              </a:ext>
            </a:extLst>
          </p:cNvPr>
          <p:cNvSpPr/>
          <p:nvPr/>
        </p:nvSpPr>
        <p:spPr>
          <a:xfrm>
            <a:off x="4891012" y="4090261"/>
            <a:ext cx="2268675" cy="2015836"/>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High exclusion</a:t>
            </a:r>
            <a:r>
              <a:rPr kumimoji="0" lang="en-US" sz="1800" b="0" i="0" u="none" strike="noStrike" kern="0" cap="none" spc="0" normalizeH="0" noProof="0" dirty="0">
                <a:ln>
                  <a:noFill/>
                </a:ln>
                <a:solidFill>
                  <a:prstClr val="white"/>
                </a:solidFill>
                <a:effectLst/>
                <a:uLnTx/>
                <a:uFillTx/>
                <a:latin typeface="Calibri" panose="020F0502020204030204"/>
                <a:ea typeface="+mn-ea"/>
                <a:cs typeface="+mn-cs"/>
              </a:rPr>
              <a:t> rate leading to low sample</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9DFD72F-CF4E-47AA-B228-7FF0ED5EF525}"/>
              </a:ext>
              <a:ext uri="{C183D7F6-B498-43B3-948B-1728B52AA6E4}">
                <adec:decorative xmlns:adec="http://schemas.microsoft.com/office/drawing/2017/decorative" val="1"/>
              </a:ext>
            </a:extLst>
          </p:cNvPr>
          <p:cNvSpPr/>
          <p:nvPr/>
        </p:nvSpPr>
        <p:spPr>
          <a:xfrm>
            <a:off x="164511" y="873974"/>
            <a:ext cx="2268675" cy="2015836"/>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Sequential presentation faces (</a:t>
            </a: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unlik</a:t>
            </a:r>
            <a:r>
              <a:rPr lang="en-US" kern="0" dirty="0">
                <a:solidFill>
                  <a:prstClr val="white"/>
                </a:solidFill>
                <a:latin typeface="Calibri" panose="020F0502020204030204"/>
              </a:rPr>
              <a:t>e other studies)</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D5F631B-A510-4972-A0F2-98E4C5889A64}"/>
              </a:ext>
              <a:ext uri="{C183D7F6-B498-43B3-948B-1728B52AA6E4}">
                <adec:decorative xmlns:adec="http://schemas.microsoft.com/office/drawing/2017/decorative" val="1"/>
              </a:ext>
            </a:extLst>
          </p:cNvPr>
          <p:cNvSpPr/>
          <p:nvPr/>
        </p:nvSpPr>
        <p:spPr>
          <a:xfrm>
            <a:off x="9505016" y="873974"/>
            <a:ext cx="2268675" cy="2015836"/>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Only two models used</a:t>
            </a:r>
          </a:p>
        </p:txBody>
      </p:sp>
      <p:sp>
        <p:nvSpPr>
          <p:cNvPr id="10" name="Rectangle: Rounded Corners 9">
            <a:extLst>
              <a:ext uri="{FF2B5EF4-FFF2-40B4-BE49-F238E27FC236}">
                <a16:creationId xmlns:a16="http://schemas.microsoft.com/office/drawing/2014/main" id="{F4D603D3-5B51-400F-9819-1666EF47DA49}"/>
              </a:ext>
              <a:ext uri="{C183D7F6-B498-43B3-948B-1728B52AA6E4}">
                <adec:decorative xmlns:adec="http://schemas.microsoft.com/office/drawing/2017/decorative" val="1"/>
              </a:ext>
            </a:extLst>
          </p:cNvPr>
          <p:cNvSpPr/>
          <p:nvPr/>
        </p:nvSpPr>
        <p:spPr>
          <a:xfrm>
            <a:off x="2477878" y="2115697"/>
            <a:ext cx="2268675" cy="2015836"/>
          </a:xfrm>
          <a:prstGeom prst="roundRect">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Infants may be seeing fearful expressions at 7-months</a:t>
            </a:r>
          </a:p>
        </p:txBody>
      </p:sp>
      <p:sp>
        <p:nvSpPr>
          <p:cNvPr id="11" name="Rectangle: Rounded Corners 10">
            <a:extLst>
              <a:ext uri="{FF2B5EF4-FFF2-40B4-BE49-F238E27FC236}">
                <a16:creationId xmlns:a16="http://schemas.microsoft.com/office/drawing/2014/main" id="{954522EC-944C-4F15-8664-2BE4D351C05C}"/>
              </a:ext>
              <a:ext uri="{C183D7F6-B498-43B3-948B-1728B52AA6E4}">
                <adec:decorative xmlns:adec="http://schemas.microsoft.com/office/drawing/2017/decorative" val="1"/>
              </a:ext>
            </a:extLst>
          </p:cNvPr>
          <p:cNvSpPr/>
          <p:nvPr/>
        </p:nvSpPr>
        <p:spPr>
          <a:xfrm>
            <a:off x="7198014" y="2115697"/>
            <a:ext cx="2268675" cy="2015836"/>
          </a:xfrm>
          <a:prstGeom prst="roundRect">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Perceptual cues (eyes)</a:t>
            </a:r>
          </a:p>
        </p:txBody>
      </p:sp>
    </p:spTree>
    <p:extLst>
      <p:ext uri="{BB962C8B-B14F-4D97-AF65-F5344CB8AC3E}">
        <p14:creationId xmlns:p14="http://schemas.microsoft.com/office/powerpoint/2010/main" val="90636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ow to Write a Living Will | WIRED">
            <a:extLst>
              <a:ext uri="{FF2B5EF4-FFF2-40B4-BE49-F238E27FC236}">
                <a16:creationId xmlns:a16="http://schemas.microsoft.com/office/drawing/2014/main" id="{20A49924-24C1-4E62-9F81-8147D5B6406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2222" r="5153"/>
          <a:stretch/>
        </p:blipFill>
        <p:spPr bwMode="auto">
          <a:xfrm>
            <a:off x="20" y="10"/>
            <a:ext cx="1220722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74F591-2686-454D-8987-C764B8D92008}"/>
              </a:ext>
            </a:extLst>
          </p:cNvPr>
          <p:cNvSpPr txBox="1"/>
          <p:nvPr/>
        </p:nvSpPr>
        <p:spPr>
          <a:xfrm>
            <a:off x="1249680" y="677863"/>
            <a:ext cx="9692640" cy="1325562"/>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rPr>
              <a:t>Essay Discussion</a:t>
            </a:r>
          </a:p>
        </p:txBody>
      </p:sp>
      <p:sp>
        <p:nvSpPr>
          <p:cNvPr id="5" name="TextBox 4">
            <a:extLst>
              <a:ext uri="{FF2B5EF4-FFF2-40B4-BE49-F238E27FC236}">
                <a16:creationId xmlns:a16="http://schemas.microsoft.com/office/drawing/2014/main" id="{15B8A9A8-6B5A-450A-B1CB-0557671DE480}"/>
              </a:ext>
            </a:extLst>
          </p:cNvPr>
          <p:cNvSpPr txBox="1"/>
          <p:nvPr/>
        </p:nvSpPr>
        <p:spPr>
          <a:xfrm>
            <a:off x="276447" y="2003426"/>
            <a:ext cx="10678063" cy="4854564"/>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US" sz="2400" b="1" i="0" u="none" strike="noStrike" kern="1200" cap="none" spc="0" normalizeH="0" baseline="0" noProof="0" dirty="0">
                <a:ln>
                  <a:noFill/>
                </a:ln>
                <a:solidFill>
                  <a:prstClr val="white"/>
                </a:solidFill>
                <a:effectLst/>
                <a:uLnTx/>
                <a:uFillTx/>
                <a:latin typeface="Century Schoolbook" panose="02040604050505020304"/>
                <a:ea typeface="+mn-ea"/>
                <a:cs typeface="+mn-cs"/>
              </a:rPr>
              <a:t>‘Critically discuss factors influencing and constraining development of socio-emotional processing, including processing of emotional expressions’</a:t>
            </a:r>
          </a:p>
          <a:p>
            <a:pPr marL="160020" indent="-342900">
              <a:spcAft>
                <a:spcPts val="600"/>
              </a:spcAft>
              <a:buClr>
                <a:srgbClr val="93A299"/>
              </a:buClr>
              <a:buFont typeface="Arial" panose="020B0604020202020204" pitchFamily="34" charset="0"/>
              <a:buChar char="•"/>
            </a:pPr>
            <a:r>
              <a:rPr lang="en-US" sz="2400" dirty="0">
                <a:solidFill>
                  <a:prstClr val="white"/>
                </a:solidFill>
                <a:latin typeface="Century Schoolbook" panose="02040604050505020304"/>
              </a:rPr>
              <a:t>The essay is due on the 25</a:t>
            </a:r>
            <a:r>
              <a:rPr lang="en-US" sz="2400" baseline="30000" dirty="0">
                <a:solidFill>
                  <a:prstClr val="white"/>
                </a:solidFill>
                <a:latin typeface="Century Schoolbook" panose="02040604050505020304"/>
              </a:rPr>
              <a:t>th</a:t>
            </a:r>
            <a:r>
              <a:rPr lang="en-US" sz="2400" dirty="0">
                <a:solidFill>
                  <a:prstClr val="white"/>
                </a:solidFill>
                <a:latin typeface="Century Schoolbook" panose="02040604050505020304"/>
              </a:rPr>
              <a:t> of June. </a:t>
            </a: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If you need an extension, please email me at ejj515@york.ac.uk ahead of the deadline. Late essays without an extension requested won’t be accepted.</a:t>
            </a:r>
            <a:endParaRPr lang="en-US" sz="2400" dirty="0">
              <a:solidFill>
                <a:prstClr val="white"/>
              </a:solidFill>
              <a:latin typeface="Century Schoolbook" panose="02040604050505020304"/>
            </a:endParaRPr>
          </a:p>
          <a:p>
            <a:pPr marL="160020" marR="0" lvl="0" indent="-342900" algn="l" defTabSz="457200" rtl="0" eaLnBrk="1" fontAlgn="auto" latinLnBrk="0" hangingPunct="1">
              <a:lnSpc>
                <a:spcPct val="100000"/>
              </a:lnSpc>
              <a:spcBef>
                <a:spcPts val="0"/>
              </a:spcBef>
              <a:spcAft>
                <a:spcPts val="600"/>
              </a:spcAft>
              <a:buClr>
                <a:srgbClr val="93A299"/>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The essay is a minimum of 1200 words and a maximum of 1500 words. Essays outside of this will not be accepted, so please double-check!</a:t>
            </a:r>
          </a:p>
          <a:p>
            <a:pPr marL="160020" marR="0" lvl="0" indent="-342900" algn="l" defTabSz="457200" rtl="0" eaLnBrk="1" fontAlgn="auto" latinLnBrk="0" hangingPunct="1">
              <a:lnSpc>
                <a:spcPct val="100000"/>
              </a:lnSpc>
              <a:spcBef>
                <a:spcPts val="0"/>
              </a:spcBef>
              <a:spcAft>
                <a:spcPts val="600"/>
              </a:spcAft>
              <a:buClr>
                <a:srgbClr val="93A299"/>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The essay should be in a word document format with APA references/citations—essays in other formats are difficult to mark, and so won’t be accepted</a:t>
            </a:r>
          </a:p>
          <a:p>
            <a:pPr marL="160020" marR="0" lvl="0" indent="-342900" algn="l" defTabSz="457200" rtl="0" eaLnBrk="1" fontAlgn="auto" latinLnBrk="0" hangingPunct="1">
              <a:lnSpc>
                <a:spcPct val="100000"/>
              </a:lnSpc>
              <a:spcBef>
                <a:spcPts val="0"/>
              </a:spcBef>
              <a:spcAft>
                <a:spcPts val="600"/>
              </a:spcAft>
              <a:buClr>
                <a:srgbClr val="93A299"/>
              </a:buClr>
              <a:buSzTx/>
              <a:buFont typeface="Arial" panose="020B0604020202020204" pitchFamily="34" charset="0"/>
              <a:buChar char="•"/>
              <a:tabLst/>
              <a:defRPr/>
            </a:pPr>
            <a:r>
              <a:rPr lang="en-GB" sz="2400" dirty="0">
                <a:solidFill>
                  <a:prstClr val="white"/>
                </a:solidFill>
                <a:latin typeface="Century Schoolbook" panose="02040604050505020304"/>
              </a:rPr>
              <a:t>The essay is pass/fail</a:t>
            </a:r>
            <a:endPar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62804073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ow to Write a Living Will | WIRED">
            <a:extLst>
              <a:ext uri="{FF2B5EF4-FFF2-40B4-BE49-F238E27FC236}">
                <a16:creationId xmlns:a16="http://schemas.microsoft.com/office/drawing/2014/main" id="{20A49924-24C1-4E62-9F81-8147D5B6406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2222" r="5153"/>
          <a:stretch/>
        </p:blipFill>
        <p:spPr bwMode="auto">
          <a:xfrm>
            <a:off x="20" y="10"/>
            <a:ext cx="1220722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74F591-2686-454D-8987-C764B8D92008}"/>
              </a:ext>
            </a:extLst>
          </p:cNvPr>
          <p:cNvSpPr txBox="1"/>
          <p:nvPr/>
        </p:nvSpPr>
        <p:spPr>
          <a:xfrm>
            <a:off x="1249680" y="677863"/>
            <a:ext cx="9692640" cy="1325562"/>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rPr>
              <a:t>Essay Discussion</a:t>
            </a:r>
          </a:p>
        </p:txBody>
      </p:sp>
      <p:sp>
        <p:nvSpPr>
          <p:cNvPr id="5" name="TextBox 4">
            <a:extLst>
              <a:ext uri="{FF2B5EF4-FFF2-40B4-BE49-F238E27FC236}">
                <a16:creationId xmlns:a16="http://schemas.microsoft.com/office/drawing/2014/main" id="{15B8A9A8-6B5A-450A-B1CB-0557671DE480}"/>
              </a:ext>
            </a:extLst>
          </p:cNvPr>
          <p:cNvSpPr txBox="1"/>
          <p:nvPr/>
        </p:nvSpPr>
        <p:spPr>
          <a:xfrm>
            <a:off x="276447" y="2615609"/>
            <a:ext cx="10678063" cy="3564528"/>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US"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‘Critically discuss factors influencing and constraining development of socio-emotional processing, including processing of emotional expressions’</a:t>
            </a:r>
          </a:p>
          <a:p>
            <a:pPr marL="160020" indent="-342900">
              <a:spcAft>
                <a:spcPts val="600"/>
              </a:spcAft>
              <a:buClr>
                <a:srgbClr val="93A299"/>
              </a:buClr>
              <a:buFont typeface="Arial" panose="020B0604020202020204" pitchFamily="34" charset="0"/>
              <a:buChar char="•"/>
            </a:pPr>
            <a:r>
              <a:rPr lang="en-GB" sz="2400" dirty="0">
                <a:solidFill>
                  <a:prstClr val="white"/>
                </a:solidFill>
                <a:latin typeface="Century Schoolbook" panose="02040604050505020304"/>
              </a:rPr>
              <a:t>In groups, discuss points and topics that you may include in your essays</a:t>
            </a:r>
          </a:p>
          <a:p>
            <a:pPr marL="160020" indent="-342900">
              <a:spcAft>
                <a:spcPts val="600"/>
              </a:spcAft>
              <a:buClr>
                <a:srgbClr val="93A299"/>
              </a:buClr>
              <a:buFont typeface="Arial" panose="020B0604020202020204" pitchFamily="34" charset="0"/>
              <a:buChar cha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Think about which points will be the most relevant</a:t>
            </a:r>
          </a:p>
          <a:p>
            <a:pPr marL="160020" indent="-342900">
              <a:spcAft>
                <a:spcPts val="600"/>
              </a:spcAft>
              <a:buClr>
                <a:srgbClr val="93A299"/>
              </a:buClr>
              <a:buFont typeface="Arial" panose="020B0604020202020204" pitchFamily="34" charset="0"/>
              <a:buChar char="•"/>
            </a:pPr>
            <a:r>
              <a:rPr lang="en-GB" sz="2400" dirty="0">
                <a:solidFill>
                  <a:prstClr val="white"/>
                </a:solidFill>
                <a:latin typeface="Century Schoolbook" panose="02040604050505020304"/>
              </a:rPr>
              <a:t>This is a formative task, just to get you thinking about the essay ahead of time</a:t>
            </a:r>
          </a:p>
          <a:p>
            <a:pPr marL="160020" indent="-342900">
              <a:spcAft>
                <a:spcPts val="600"/>
              </a:spcAft>
              <a:buClr>
                <a:srgbClr val="93A299"/>
              </a:buClr>
              <a:buFont typeface="Arial" panose="020B0604020202020204" pitchFamily="34" charset="0"/>
              <a:buChar char="•"/>
            </a:pPr>
            <a:r>
              <a:rPr kumimoji="0" lang="en-GB" sz="2400" b="0" i="0" u="none" strike="noStrike" kern="1200" cap="none" spc="0" normalizeH="0" baseline="0" noProof="0">
                <a:ln>
                  <a:noFill/>
                </a:ln>
                <a:solidFill>
                  <a:prstClr val="white"/>
                </a:solidFill>
                <a:effectLst/>
                <a:uLnTx/>
                <a:uFillTx/>
                <a:latin typeface="Century Schoolbook" panose="02040604050505020304"/>
                <a:ea typeface="+mn-ea"/>
                <a:cs typeface="+mn-cs"/>
                <a:hlinkClick r:id="rId3"/>
              </a:rPr>
              <a:t>https://drive.google.com/file/d/1IxQFVgbeVJFgzrjgifAqdCZmq3SUNxY5/view?usp=sharing</a:t>
            </a:r>
            <a:endParaRPr kumimoji="0" lang="en-GB" sz="2400" b="0" i="0" u="none" strike="noStrike" kern="1200" cap="none" spc="0" normalizeH="0" baseline="0" noProof="0">
              <a:ln>
                <a:noFill/>
              </a:ln>
              <a:solidFill>
                <a:prstClr val="white"/>
              </a:solidFill>
              <a:effectLst/>
              <a:uLnTx/>
              <a:uFillTx/>
              <a:latin typeface="Century Schoolbook" panose="02040604050505020304"/>
              <a:ea typeface="+mn-ea"/>
              <a:cs typeface="+mn-cs"/>
            </a:endParaRPr>
          </a:p>
          <a:p>
            <a:pPr marL="160020" indent="-342900">
              <a:spcAft>
                <a:spcPts val="600"/>
              </a:spcAft>
              <a:buClr>
                <a:srgbClr val="93A299"/>
              </a:buClr>
              <a:buFont typeface="Arial" panose="020B0604020202020204" pitchFamily="34" charset="0"/>
              <a:buChar char="•"/>
            </a:pPr>
            <a:endPar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305051745"/>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FFDA05-9640-4040-B33E-D46FD0443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3123C220-EAAC-4E48-8974-DD571DCD595D}"/>
              </a:ext>
            </a:extLst>
          </p:cNvPr>
          <p:cNvPicPr>
            <a:picLocks noChangeAspect="1"/>
          </p:cNvPicPr>
          <p:nvPr/>
        </p:nvPicPr>
        <p:blipFill rotWithShape="1">
          <a:blip r:embed="rId2"/>
          <a:srcRect t="15389" b="447"/>
          <a:stretch/>
        </p:blipFill>
        <p:spPr>
          <a:xfrm>
            <a:off x="20" y="10"/>
            <a:ext cx="12207220" cy="6857990"/>
          </a:xfrm>
          <a:prstGeom prst="rect">
            <a:avLst/>
          </a:prstGeom>
        </p:spPr>
      </p:pic>
    </p:spTree>
    <p:extLst>
      <p:ext uri="{BB962C8B-B14F-4D97-AF65-F5344CB8AC3E}">
        <p14:creationId xmlns:p14="http://schemas.microsoft.com/office/powerpoint/2010/main" val="2294106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38545" y="207818"/>
            <a:ext cx="11623964" cy="1323439"/>
          </a:xfrm>
          <a:prstGeom prst="rect">
            <a:avLst/>
          </a:prstGeom>
          <a:noFill/>
        </p:spPr>
        <p:txBody>
          <a:bodyPr wrap="square" rtlCol="0">
            <a:spAutoFit/>
          </a:bodyPr>
          <a:lstStyle/>
          <a:p>
            <a:r>
              <a:rPr lang="en-GB" sz="4000" dirty="0"/>
              <a:t>Why do we Study Socio-Emotional Development (Especially Emotional Expression Processing)?</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531257"/>
            <a:ext cx="10529454" cy="3785652"/>
          </a:xfrm>
          <a:prstGeom prst="rect">
            <a:avLst/>
          </a:prstGeom>
          <a:noFill/>
        </p:spPr>
        <p:txBody>
          <a:bodyPr wrap="square" rtlCol="0">
            <a:spAutoFit/>
          </a:bodyPr>
          <a:lstStyle/>
          <a:p>
            <a:pPr marL="342900" indent="-342900">
              <a:buFont typeface="Arial" panose="020B0604020202020204" pitchFamily="34" charset="0"/>
              <a:buChar char="•"/>
            </a:pPr>
            <a:r>
              <a:rPr lang="en-GB" sz="2400" dirty="0"/>
              <a:t>They are important! Compared to other species, we are very proficient in this domain; there are disorders associated with deficits in these skills</a:t>
            </a:r>
          </a:p>
          <a:p>
            <a:pPr marL="342900" indent="-342900">
              <a:buFont typeface="Arial" panose="020B0604020202020204" pitchFamily="34" charset="0"/>
              <a:buChar char="•"/>
            </a:pPr>
            <a:r>
              <a:rPr lang="en-GB" sz="2400" dirty="0"/>
              <a:t>They are special: social complexity may be what has driven the evolution of our cognitive abilities</a:t>
            </a:r>
          </a:p>
          <a:p>
            <a:pPr marL="342900" indent="-342900">
              <a:buFont typeface="Arial" panose="020B0604020202020204" pitchFamily="34" charset="0"/>
              <a:buChar char="•"/>
            </a:pPr>
            <a:r>
              <a:rPr lang="en-GB" sz="2400" dirty="0"/>
              <a:t>Emotional expressions are utilised to a greater extent by humans and universal across cultures</a:t>
            </a:r>
          </a:p>
          <a:p>
            <a:pPr marL="342900" indent="-342900">
              <a:buFont typeface="Arial" panose="020B0604020202020204" pitchFamily="34" charset="0"/>
              <a:buChar char="•"/>
            </a:pPr>
            <a:r>
              <a:rPr lang="en-GB" sz="2400" dirty="0"/>
              <a:t>Infant processing is not just “worse”, but qualitatively and mechanistically different (and development is</a:t>
            </a:r>
          </a:p>
          <a:p>
            <a:r>
              <a:rPr lang="en-GB" sz="2400" dirty="0"/>
              <a:t>    rapid)</a:t>
            </a:r>
          </a:p>
        </p:txBody>
      </p:sp>
      <p:pic>
        <p:nvPicPr>
          <p:cNvPr id="4" name="Picture 3">
            <a:extLst>
              <a:ext uri="{FF2B5EF4-FFF2-40B4-BE49-F238E27FC236}">
                <a16:creationId xmlns:a16="http://schemas.microsoft.com/office/drawing/2014/main" id="{90070460-772B-4919-9D6A-5B65C3E4CFE4}"/>
              </a:ext>
            </a:extLst>
          </p:cNvPr>
          <p:cNvPicPr>
            <a:picLocks noChangeAspect="1"/>
          </p:cNvPicPr>
          <p:nvPr/>
        </p:nvPicPr>
        <p:blipFill>
          <a:blip r:embed="rId2"/>
          <a:stretch>
            <a:fillRect/>
          </a:stretch>
        </p:blipFill>
        <p:spPr>
          <a:xfrm>
            <a:off x="7786141" y="4544924"/>
            <a:ext cx="4405859" cy="2313076"/>
          </a:xfrm>
          <a:prstGeom prst="rect">
            <a:avLst/>
          </a:prstGeom>
        </p:spPr>
      </p:pic>
    </p:spTree>
    <p:extLst>
      <p:ext uri="{BB962C8B-B14F-4D97-AF65-F5344CB8AC3E}">
        <p14:creationId xmlns:p14="http://schemas.microsoft.com/office/powerpoint/2010/main" val="58429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38545" y="207818"/>
            <a:ext cx="11623964" cy="1323439"/>
          </a:xfrm>
          <a:prstGeom prst="rect">
            <a:avLst/>
          </a:prstGeom>
          <a:noFill/>
        </p:spPr>
        <p:txBody>
          <a:bodyPr wrap="square" rtlCol="0">
            <a:spAutoFit/>
          </a:bodyPr>
          <a:lstStyle/>
          <a:p>
            <a:r>
              <a:rPr lang="en-GB" sz="4000" dirty="0"/>
              <a:t>What do we Want to Know (and How Can we Find Out)?</a:t>
            </a:r>
          </a:p>
        </p:txBody>
      </p:sp>
      <p:sp>
        <p:nvSpPr>
          <p:cNvPr id="3" name="TextBox 2">
            <a:extLst>
              <a:ext uri="{FF2B5EF4-FFF2-40B4-BE49-F238E27FC236}">
                <a16:creationId xmlns:a16="http://schemas.microsoft.com/office/drawing/2014/main" id="{43F972C7-12B9-4182-A658-976095026F4F}"/>
              </a:ext>
            </a:extLst>
          </p:cNvPr>
          <p:cNvSpPr txBox="1"/>
          <p:nvPr/>
        </p:nvSpPr>
        <p:spPr>
          <a:xfrm>
            <a:off x="831273" y="1531257"/>
            <a:ext cx="10529454"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t>Broadly: When and how do infants learn to differentiate and understand emotional expressions? What drives this?</a:t>
            </a:r>
          </a:p>
          <a:p>
            <a:pPr marL="342900" indent="-342900">
              <a:buFont typeface="Arial" panose="020B0604020202020204" pitchFamily="34" charset="0"/>
              <a:buChar char="•"/>
            </a:pPr>
            <a:r>
              <a:rPr lang="en-GB" sz="2400" dirty="0"/>
              <a:t>Methods include:</a:t>
            </a:r>
          </a:p>
        </p:txBody>
      </p:sp>
      <p:sp>
        <p:nvSpPr>
          <p:cNvPr id="5" name="Rectangle: Rounded Corners 4">
            <a:extLst>
              <a:ext uri="{FF2B5EF4-FFF2-40B4-BE49-F238E27FC236}">
                <a16:creationId xmlns:a16="http://schemas.microsoft.com/office/drawing/2014/main" id="{3BEFEDD4-CE6B-4DFA-9692-F81DEC49B659}"/>
              </a:ext>
              <a:ext uri="{C183D7F6-B498-43B3-948B-1728B52AA6E4}">
                <adec:decorative xmlns:adec="http://schemas.microsoft.com/office/drawing/2017/decorative" val="1"/>
              </a:ext>
            </a:extLst>
          </p:cNvPr>
          <p:cNvSpPr/>
          <p:nvPr/>
        </p:nvSpPr>
        <p:spPr>
          <a:xfrm>
            <a:off x="498764" y="2935160"/>
            <a:ext cx="1215241" cy="987679"/>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Mouthing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B0B2F102-4B85-49B9-AAD9-ED477D65443C}"/>
              </a:ext>
              <a:ext uri="{C183D7F6-B498-43B3-948B-1728B52AA6E4}">
                <adec:decorative xmlns:adec="http://schemas.microsoft.com/office/drawing/2017/decorative" val="1"/>
              </a:ext>
            </a:extLst>
          </p:cNvPr>
          <p:cNvSpPr/>
          <p:nvPr/>
        </p:nvSpPr>
        <p:spPr>
          <a:xfrm>
            <a:off x="2839522" y="2935160"/>
            <a:ext cx="1215241" cy="987679"/>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Eye opening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EEC32312-1172-401E-B657-43A8A2AED592}"/>
              </a:ext>
              <a:ext uri="{C183D7F6-B498-43B3-948B-1728B52AA6E4}">
                <adec:decorative xmlns:adec="http://schemas.microsoft.com/office/drawing/2017/decorative" val="1"/>
              </a:ext>
            </a:extLst>
          </p:cNvPr>
          <p:cNvSpPr/>
          <p:nvPr/>
        </p:nvSpPr>
        <p:spPr>
          <a:xfrm>
            <a:off x="248062" y="5539391"/>
            <a:ext cx="1461984" cy="987679"/>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Looking preference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6EDE0CB-E914-4DFB-91FF-8F5938F857ED}"/>
              </a:ext>
              <a:ext uri="{C183D7F6-B498-43B3-948B-1728B52AA6E4}">
                <adec:decorative xmlns:adec="http://schemas.microsoft.com/office/drawing/2017/decorative" val="1"/>
              </a:ext>
            </a:extLst>
          </p:cNvPr>
          <p:cNvSpPr/>
          <p:nvPr/>
        </p:nvSpPr>
        <p:spPr>
          <a:xfrm>
            <a:off x="5488379" y="3922839"/>
            <a:ext cx="1215241" cy="987679"/>
          </a:xfrm>
          <a:prstGeom prst="roundRect">
            <a:avLst/>
          </a:prstGeom>
          <a:solidFill>
            <a:srgbClr val="7030A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Pupil diameter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F4386D1-C79D-406B-8C93-6B31504F7B4B}"/>
              </a:ext>
              <a:ext uri="{C183D7F6-B498-43B3-948B-1728B52AA6E4}">
                <adec:decorative xmlns:adec="http://schemas.microsoft.com/office/drawing/2017/decorative" val="1"/>
              </a:ext>
            </a:extLst>
          </p:cNvPr>
          <p:cNvSpPr/>
          <p:nvPr/>
        </p:nvSpPr>
        <p:spPr>
          <a:xfrm>
            <a:off x="2923969" y="5539391"/>
            <a:ext cx="1215241" cy="987679"/>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Eye tracking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7D197B7-6795-4BC6-B2B7-5B7D7DEE09A1}"/>
              </a:ext>
              <a:ext uri="{C183D7F6-B498-43B3-948B-1728B52AA6E4}">
                <adec:decorative xmlns:adec="http://schemas.microsoft.com/office/drawing/2017/decorative" val="1"/>
              </a:ext>
            </a:extLst>
          </p:cNvPr>
          <p:cNvSpPr/>
          <p:nvPr/>
        </p:nvSpPr>
        <p:spPr>
          <a:xfrm>
            <a:off x="1461985" y="4237275"/>
            <a:ext cx="1461984" cy="987679"/>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Habituation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9D3B8F-B938-4785-A1C9-79F99EDABC6A}"/>
              </a:ext>
              <a:ext uri="{C183D7F6-B498-43B3-948B-1728B52AA6E4}">
                <adec:decorative xmlns:adec="http://schemas.microsoft.com/office/drawing/2017/decorative" val="1"/>
              </a:ext>
            </a:extLst>
          </p:cNvPr>
          <p:cNvSpPr/>
          <p:nvPr/>
        </p:nvSpPr>
        <p:spPr>
          <a:xfrm>
            <a:off x="7683336" y="2952102"/>
            <a:ext cx="1215241" cy="987679"/>
          </a:xfrm>
          <a:prstGeom prst="round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Heart rate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CCEE3D49-022C-4C68-8539-C6B502F035AD}"/>
              </a:ext>
              <a:ext uri="{C183D7F6-B498-43B3-948B-1728B52AA6E4}">
                <adec:decorative xmlns:adec="http://schemas.microsoft.com/office/drawing/2017/decorative" val="1"/>
              </a:ext>
            </a:extLst>
          </p:cNvPr>
          <p:cNvSpPr/>
          <p:nvPr/>
        </p:nvSpPr>
        <p:spPr>
          <a:xfrm>
            <a:off x="10547268" y="2952102"/>
            <a:ext cx="1215241" cy="987679"/>
          </a:xfrm>
          <a:prstGeom prst="round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Cortisol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D82DDE3-244E-4A07-A9E0-B7C20293937D}"/>
              </a:ext>
              <a:ext uri="{C183D7F6-B498-43B3-948B-1728B52AA6E4}">
                <adec:decorative xmlns:adec="http://schemas.microsoft.com/office/drawing/2017/decorative" val="1"/>
              </a:ext>
            </a:extLst>
          </p:cNvPr>
          <p:cNvSpPr/>
          <p:nvPr/>
        </p:nvSpPr>
        <p:spPr>
          <a:xfrm>
            <a:off x="8898577" y="4237275"/>
            <a:ext cx="1648691" cy="987679"/>
          </a:xfrm>
          <a:prstGeom prst="round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Skin conductance</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D6FBD28-3BC7-419E-B00B-61FE5F528D09}"/>
              </a:ext>
              <a:ext uri="{C183D7F6-B498-43B3-948B-1728B52AA6E4}">
                <adec:decorative xmlns:adec="http://schemas.microsoft.com/office/drawing/2017/decorative" val="1"/>
              </a:ext>
            </a:extLst>
          </p:cNvPr>
          <p:cNvSpPr/>
          <p:nvPr/>
        </p:nvSpPr>
        <p:spPr>
          <a:xfrm>
            <a:off x="7683335" y="5539390"/>
            <a:ext cx="1215241" cy="987679"/>
          </a:xfrm>
          <a:prstGeom prst="round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EEG</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6C8A8ADC-65CB-47FA-8FAA-643439D888EA}"/>
              </a:ext>
              <a:ext uri="{C183D7F6-B498-43B3-948B-1728B52AA6E4}">
                <adec:decorative xmlns:adec="http://schemas.microsoft.com/office/drawing/2017/decorative" val="1"/>
              </a:ext>
            </a:extLst>
          </p:cNvPr>
          <p:cNvSpPr/>
          <p:nvPr/>
        </p:nvSpPr>
        <p:spPr>
          <a:xfrm>
            <a:off x="10521538" y="5539390"/>
            <a:ext cx="1215241" cy="987679"/>
          </a:xfrm>
          <a:prstGeom prst="round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i="1" kern="0" dirty="0">
                <a:solidFill>
                  <a:prstClr val="white"/>
                </a:solidFill>
                <a:latin typeface="Calibri" panose="020F0502020204030204"/>
              </a:rPr>
              <a:t>fMRI</a:t>
            </a:r>
            <a:endParaRPr kumimoji="0" lang="en-US" sz="1800" b="0" i="1" u="none" strike="noStrike" kern="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9114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D9E1E-50F6-4D0E-9C6B-404488F23539}"/>
              </a:ext>
            </a:extLst>
          </p:cNvPr>
          <p:cNvPicPr>
            <a:picLocks noChangeAspect="1"/>
          </p:cNvPicPr>
          <p:nvPr/>
        </p:nvPicPr>
        <p:blipFill rotWithShape="1">
          <a:blip r:embed="rId2">
            <a:alphaModFix amt="20000"/>
          </a:blip>
          <a:srcRect r="1445"/>
          <a:stretch/>
        </p:blipFill>
        <p:spPr>
          <a:xfrm>
            <a:off x="-1" y="0"/>
            <a:ext cx="12231271" cy="6858000"/>
          </a:xfrm>
          <a:prstGeom prst="rect">
            <a:avLst/>
          </a:prstGeom>
        </p:spPr>
      </p:pic>
      <p:sp>
        <p:nvSpPr>
          <p:cNvPr id="5" name="TextBox 4">
            <a:extLst>
              <a:ext uri="{FF2B5EF4-FFF2-40B4-BE49-F238E27FC236}">
                <a16:creationId xmlns:a16="http://schemas.microsoft.com/office/drawing/2014/main" id="{15B8A9A8-6B5A-450A-B1CB-0557671DE480}"/>
              </a:ext>
            </a:extLst>
          </p:cNvPr>
          <p:cNvSpPr txBox="1"/>
          <p:nvPr/>
        </p:nvSpPr>
        <p:spPr>
          <a:xfrm>
            <a:off x="276447" y="2615609"/>
            <a:ext cx="10678063" cy="3564528"/>
          </a:xfrm>
          <a:prstGeom prst="rect">
            <a:avLst/>
          </a:prstGeom>
        </p:spPr>
        <p:txBody>
          <a:bodyPr vert="horz" lIns="91440" tIns="45720" rIns="91440" bIns="45720" rtlCol="0">
            <a:normAutofit/>
          </a:bodyPr>
          <a:lstStyle/>
          <a:p>
            <a:pPr indent="-182880">
              <a:spcAft>
                <a:spcPts val="600"/>
              </a:spcAft>
              <a:buClr>
                <a:schemeClr val="accent1"/>
              </a:buClr>
            </a:pPr>
            <a:r>
              <a:rPr lang="en-GB" sz="2400" dirty="0">
                <a:solidFill>
                  <a:schemeClr val="bg1"/>
                </a:solidFill>
              </a:rPr>
              <a:t>What We Know About the Emergence of Face, Voice and Emotional Expression Processing</a:t>
            </a:r>
          </a:p>
        </p:txBody>
      </p:sp>
      <p:sp>
        <p:nvSpPr>
          <p:cNvPr id="2" name="TextBox 1">
            <a:extLst>
              <a:ext uri="{FF2B5EF4-FFF2-40B4-BE49-F238E27FC236}">
                <a16:creationId xmlns:a16="http://schemas.microsoft.com/office/drawing/2014/main" id="{E374F591-2686-454D-8987-C764B8D92008}"/>
              </a:ext>
            </a:extLst>
          </p:cNvPr>
          <p:cNvSpPr txBox="1"/>
          <p:nvPr/>
        </p:nvSpPr>
        <p:spPr>
          <a:xfrm>
            <a:off x="1249680" y="677863"/>
            <a:ext cx="9692640" cy="132556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cap="none" spc="-50" normalizeH="0" noProof="0" dirty="0">
                <a:ln>
                  <a:noFill/>
                </a:ln>
                <a:solidFill>
                  <a:schemeClr val="bg1"/>
                </a:solidFill>
                <a:effectLst/>
                <a:uLnTx/>
                <a:uFillTx/>
                <a:latin typeface="+mj-lt"/>
                <a:ea typeface="+mj-ea"/>
                <a:cs typeface="+mj-cs"/>
              </a:rPr>
              <a:t>Recap: Workshop 2</a:t>
            </a:r>
          </a:p>
        </p:txBody>
      </p:sp>
    </p:spTree>
    <p:extLst>
      <p:ext uri="{BB962C8B-B14F-4D97-AF65-F5344CB8AC3E}">
        <p14:creationId xmlns:p14="http://schemas.microsoft.com/office/powerpoint/2010/main" val="272965478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F591-2686-454D-8987-C764B8D92008}"/>
              </a:ext>
            </a:extLst>
          </p:cNvPr>
          <p:cNvSpPr txBox="1"/>
          <p:nvPr/>
        </p:nvSpPr>
        <p:spPr>
          <a:xfrm>
            <a:off x="138545" y="207818"/>
            <a:ext cx="116239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Schoolbook" panose="02040604050505020304"/>
                <a:ea typeface="+mn-ea"/>
                <a:cs typeface="+mn-cs"/>
              </a:rPr>
              <a:t>What Does Adult Processing Look Like?</a:t>
            </a:r>
          </a:p>
        </p:txBody>
      </p:sp>
      <p:sp>
        <p:nvSpPr>
          <p:cNvPr id="3" name="TextBox 2">
            <a:extLst>
              <a:ext uri="{FF2B5EF4-FFF2-40B4-BE49-F238E27FC236}">
                <a16:creationId xmlns:a16="http://schemas.microsoft.com/office/drawing/2014/main" id="{43F972C7-12B9-4182-A658-976095026F4F}"/>
              </a:ext>
            </a:extLst>
          </p:cNvPr>
          <p:cNvSpPr txBox="1"/>
          <p:nvPr/>
        </p:nvSpPr>
        <p:spPr>
          <a:xfrm>
            <a:off x="480022" y="890828"/>
            <a:ext cx="10529454" cy="46166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Which is to say, what is the end result of development?</a:t>
            </a:r>
          </a:p>
        </p:txBody>
      </p:sp>
      <p:sp>
        <p:nvSpPr>
          <p:cNvPr id="16" name="Oval 15">
            <a:extLst>
              <a:ext uri="{FF2B5EF4-FFF2-40B4-BE49-F238E27FC236}">
                <a16:creationId xmlns:a16="http://schemas.microsoft.com/office/drawing/2014/main" id="{8A1A0D56-5C75-4693-AC5D-8AECE39461CE}"/>
              </a:ext>
            </a:extLst>
          </p:cNvPr>
          <p:cNvSpPr/>
          <p:nvPr/>
        </p:nvSpPr>
        <p:spPr>
          <a:xfrm>
            <a:off x="1896339" y="1778147"/>
            <a:ext cx="1960914" cy="1289957"/>
          </a:xfrm>
          <a:prstGeom prst="ellipse">
            <a:avLst/>
          </a:prstGeom>
          <a:solidFill>
            <a:srgbClr val="C0000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Schoolbook" panose="02040604050505020304"/>
                <a:ea typeface="+mn-ea"/>
                <a:cs typeface="+mn-cs"/>
              </a:rPr>
              <a:t>Proficient</a:t>
            </a:r>
          </a:p>
        </p:txBody>
      </p:sp>
      <p:sp>
        <p:nvSpPr>
          <p:cNvPr id="17" name="Oval 16">
            <a:extLst>
              <a:ext uri="{FF2B5EF4-FFF2-40B4-BE49-F238E27FC236}">
                <a16:creationId xmlns:a16="http://schemas.microsoft.com/office/drawing/2014/main" id="{B536E9D1-425C-4760-8847-DD8F12FEC4F8}"/>
              </a:ext>
            </a:extLst>
          </p:cNvPr>
          <p:cNvSpPr/>
          <p:nvPr/>
        </p:nvSpPr>
        <p:spPr>
          <a:xfrm>
            <a:off x="8901551" y="3247661"/>
            <a:ext cx="1960914" cy="1289957"/>
          </a:xfrm>
          <a:prstGeom prst="ellipse">
            <a:avLst/>
          </a:prstGeom>
          <a:solidFill>
            <a:srgbClr val="C0000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Schoolbook" panose="02040604050505020304"/>
                <a:ea typeface="+mn-ea"/>
                <a:cs typeface="+mn-cs"/>
              </a:rPr>
              <a:t>Diverse</a:t>
            </a:r>
          </a:p>
        </p:txBody>
      </p:sp>
      <p:sp>
        <p:nvSpPr>
          <p:cNvPr id="18" name="Oval 17">
            <a:extLst>
              <a:ext uri="{FF2B5EF4-FFF2-40B4-BE49-F238E27FC236}">
                <a16:creationId xmlns:a16="http://schemas.microsoft.com/office/drawing/2014/main" id="{9E079877-D51A-4FBF-A2AE-5B7F0DECB027}"/>
              </a:ext>
            </a:extLst>
          </p:cNvPr>
          <p:cNvSpPr/>
          <p:nvPr/>
        </p:nvSpPr>
        <p:spPr>
          <a:xfrm>
            <a:off x="503957" y="3363349"/>
            <a:ext cx="1960914" cy="1289957"/>
          </a:xfrm>
          <a:prstGeom prst="ellipse">
            <a:avLst/>
          </a:prstGeom>
          <a:solidFill>
            <a:srgbClr val="C00000"/>
          </a:solidFill>
          <a:ln w="139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Schoolbook" panose="02040604050505020304"/>
                <a:ea typeface="+mn-ea"/>
                <a:cs typeface="+mn-cs"/>
              </a:rPr>
              <a:t>Experience Dependent</a:t>
            </a:r>
          </a:p>
        </p:txBody>
      </p:sp>
      <p:sp>
        <p:nvSpPr>
          <p:cNvPr id="19" name="Oval 18">
            <a:extLst>
              <a:ext uri="{FF2B5EF4-FFF2-40B4-BE49-F238E27FC236}">
                <a16:creationId xmlns:a16="http://schemas.microsoft.com/office/drawing/2014/main" id="{455AA49F-A64B-4CF3-8D5F-067AD7961A2A}"/>
              </a:ext>
            </a:extLst>
          </p:cNvPr>
          <p:cNvSpPr/>
          <p:nvPr/>
        </p:nvSpPr>
        <p:spPr>
          <a:xfrm>
            <a:off x="4702754" y="3363349"/>
            <a:ext cx="1960914" cy="12899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Largely Universal</a:t>
            </a:r>
          </a:p>
        </p:txBody>
      </p:sp>
      <p:sp>
        <p:nvSpPr>
          <p:cNvPr id="20" name="Oval 19">
            <a:extLst>
              <a:ext uri="{FF2B5EF4-FFF2-40B4-BE49-F238E27FC236}">
                <a16:creationId xmlns:a16="http://schemas.microsoft.com/office/drawing/2014/main" id="{8C591F3C-9341-45BD-8BD7-867FA280FE68}"/>
              </a:ext>
            </a:extLst>
          </p:cNvPr>
          <p:cNvSpPr/>
          <p:nvPr/>
        </p:nvSpPr>
        <p:spPr>
          <a:xfrm>
            <a:off x="7354292" y="5145058"/>
            <a:ext cx="2121971" cy="12899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Categorical</a:t>
            </a:r>
          </a:p>
        </p:txBody>
      </p:sp>
      <p:sp>
        <p:nvSpPr>
          <p:cNvPr id="21" name="Oval 20">
            <a:extLst>
              <a:ext uri="{FF2B5EF4-FFF2-40B4-BE49-F238E27FC236}">
                <a16:creationId xmlns:a16="http://schemas.microsoft.com/office/drawing/2014/main" id="{6567E883-9E05-4850-AD20-1AEA11A7B78D}"/>
              </a:ext>
            </a:extLst>
          </p:cNvPr>
          <p:cNvSpPr/>
          <p:nvPr/>
        </p:nvSpPr>
        <p:spPr>
          <a:xfrm>
            <a:off x="1896339" y="5238324"/>
            <a:ext cx="1960914" cy="12899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Broad</a:t>
            </a:r>
          </a:p>
        </p:txBody>
      </p:sp>
      <p:sp>
        <p:nvSpPr>
          <p:cNvPr id="22" name="Oval 21">
            <a:extLst>
              <a:ext uri="{FF2B5EF4-FFF2-40B4-BE49-F238E27FC236}">
                <a16:creationId xmlns:a16="http://schemas.microsoft.com/office/drawing/2014/main" id="{8395A63C-144E-445C-BA71-0BEDF6BB4034}"/>
              </a:ext>
            </a:extLst>
          </p:cNvPr>
          <p:cNvSpPr/>
          <p:nvPr/>
        </p:nvSpPr>
        <p:spPr>
          <a:xfrm>
            <a:off x="7354292" y="1712942"/>
            <a:ext cx="1960914" cy="12899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Specialised</a:t>
            </a:r>
          </a:p>
        </p:txBody>
      </p:sp>
    </p:spTree>
    <p:extLst>
      <p:ext uri="{BB962C8B-B14F-4D97-AF65-F5344CB8AC3E}">
        <p14:creationId xmlns:p14="http://schemas.microsoft.com/office/powerpoint/2010/main" val="971092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777240"/>
          </a:xfrm>
          <a:prstGeom prst="rect">
            <a:avLst/>
          </a:prstGeom>
        </p:spPr>
        <p:txBody>
          <a:bodyPr vert="horz" lIns="91440" tIns="45720" rIns="91440" bIns="45720" rtlCol="0" anchor="b">
            <a:normAutofit fontScale="850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400" spc="-50" dirty="0">
                <a:solidFill>
                  <a:srgbClr val="FFFFFF"/>
                </a:solidFill>
                <a:latin typeface="Century Schoolbook" panose="02040604050505020304"/>
              </a:rPr>
              <a:t>Summary of the Developmental Timeline</a:t>
            </a:r>
            <a:endPar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994807"/>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Different methodologies can produce different results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Results are sometimes inconsistent or disproven between papers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Especially for young infants, differentiation isn’t consistent across contexts/individuals </a:t>
            </a:r>
            <a:endParaRPr lang="en-US" sz="1500" dirty="0">
              <a:solidFill>
                <a:srgbClr val="FFFFFF"/>
              </a:solidFill>
              <a:latin typeface="Century Schoolbook" panose="02040604050505020304"/>
            </a:endParaRP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There is limited evidence at certain timepoints </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Some expressions are distinguished earlier than others </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Potential subcortical processing of expressions before cortical differentiation </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Potential adaptive role for threat bias around 6-months (fear &amp; anger processing) and in pr</a:t>
            </a:r>
            <a:r>
              <a:rPr lang="en-US" sz="1500" dirty="0" err="1">
                <a:solidFill>
                  <a:srgbClr val="FFFFFF"/>
                </a:solidFill>
                <a:latin typeface="Century Schoolbook" panose="02040604050505020304"/>
              </a:rPr>
              <a:t>eference</a:t>
            </a:r>
            <a:r>
              <a:rPr lang="en-US" sz="1500" dirty="0">
                <a:solidFill>
                  <a:srgbClr val="FFFFFF"/>
                </a:solidFill>
                <a:latin typeface="Century Schoolbook" panose="02040604050505020304"/>
              </a:rPr>
              <a:t> for happy expressions at birth</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10" name="Picture 9">
            <a:extLst>
              <a:ext uri="{FF2B5EF4-FFF2-40B4-BE49-F238E27FC236}">
                <a16:creationId xmlns:a16="http://schemas.microsoft.com/office/drawing/2014/main" id="{FF912104-DA82-426D-B598-162374018169}"/>
              </a:ext>
            </a:extLst>
          </p:cNvPr>
          <p:cNvPicPr>
            <a:picLocks noChangeAspect="1"/>
          </p:cNvPicPr>
          <p:nvPr/>
        </p:nvPicPr>
        <p:blipFill rotWithShape="1">
          <a:blip r:embed="rId2"/>
          <a:srcRect l="23447" t="20951" r="9410" b="12805"/>
          <a:stretch/>
        </p:blipFill>
        <p:spPr>
          <a:xfrm>
            <a:off x="0" y="1994807"/>
            <a:ext cx="6895301" cy="3826675"/>
          </a:xfrm>
          <a:prstGeom prst="rect">
            <a:avLst/>
          </a:prstGeom>
        </p:spPr>
      </p:pic>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499211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6FF8C-3566-486E-AEC5-F5B677676109}"/>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5B8A9A8-6B5A-450A-B1CB-0557671DE480}"/>
              </a:ext>
            </a:extLst>
          </p:cNvPr>
          <p:cNvSpPr txBox="1"/>
          <p:nvPr/>
        </p:nvSpPr>
        <p:spPr>
          <a:xfrm>
            <a:off x="276447" y="2615609"/>
            <a:ext cx="10678063" cy="3564528"/>
          </a:xfrm>
          <a:prstGeom prst="rect">
            <a:avLst/>
          </a:prstGeom>
        </p:spPr>
        <p:txBody>
          <a:bodyPr vert="horz" lIns="91440" tIns="45720" rIns="91440" bIns="45720" rtlCol="0">
            <a:normAutofit/>
          </a:bodyPr>
          <a:lstStyle/>
          <a:p>
            <a:pPr marL="0" marR="0" lvl="0" indent="-182880" algn="l" defTabSz="457200" rtl="0" eaLnBrk="1" fontAlgn="auto" latinLnBrk="0" hangingPunct="1">
              <a:lnSpc>
                <a:spcPct val="100000"/>
              </a:lnSpc>
              <a:spcBef>
                <a:spcPts val="0"/>
              </a:spcBef>
              <a:spcAft>
                <a:spcPts val="600"/>
              </a:spcAft>
              <a:buClr>
                <a:srgbClr val="93A299"/>
              </a:buClr>
              <a:buSzTx/>
              <a:buFontTx/>
              <a:buNone/>
              <a:tabLst/>
              <a:defRPr/>
            </a:pPr>
            <a:r>
              <a:rPr kumimoji="0" lang="en-GB" sz="2400" b="0" i="0" u="none" strike="noStrike" kern="1200" cap="none" spc="0" normalizeH="0" baseline="0" noProof="0" dirty="0">
                <a:ln>
                  <a:noFill/>
                </a:ln>
                <a:solidFill>
                  <a:prstClr val="white"/>
                </a:solidFill>
                <a:effectLst/>
                <a:uLnTx/>
                <a:uFillTx/>
                <a:latin typeface="Century Schoolbook" panose="02040604050505020304"/>
                <a:ea typeface="+mn-ea"/>
                <a:cs typeface="+mn-cs"/>
              </a:rPr>
              <a:t>Factors Driving Development and Individual Differences</a:t>
            </a:r>
            <a:endParaRPr kumimoji="0" lang="en-US" sz="24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
        <p:nvSpPr>
          <p:cNvPr id="2" name="TextBox 1">
            <a:extLst>
              <a:ext uri="{FF2B5EF4-FFF2-40B4-BE49-F238E27FC236}">
                <a16:creationId xmlns:a16="http://schemas.microsoft.com/office/drawing/2014/main" id="{E374F591-2686-454D-8987-C764B8D92008}"/>
              </a:ext>
            </a:extLst>
          </p:cNvPr>
          <p:cNvSpPr txBox="1"/>
          <p:nvPr/>
        </p:nvSpPr>
        <p:spPr>
          <a:xfrm>
            <a:off x="1249680" y="677863"/>
            <a:ext cx="9692640" cy="1325562"/>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prstClr val="white"/>
                </a:solidFill>
                <a:effectLst/>
                <a:uLnTx/>
                <a:uFillTx/>
                <a:latin typeface="Century Schoolbook" panose="02040604050505020304"/>
                <a:ea typeface="+mn-ea"/>
                <a:cs typeface="+mn-cs"/>
              </a:rPr>
              <a:t>Recap: Workshop 3</a:t>
            </a:r>
          </a:p>
        </p:txBody>
      </p:sp>
    </p:spTree>
    <p:extLst>
      <p:ext uri="{BB962C8B-B14F-4D97-AF65-F5344CB8AC3E}">
        <p14:creationId xmlns:p14="http://schemas.microsoft.com/office/powerpoint/2010/main" val="385740777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1301</TotalTime>
  <Words>2855</Words>
  <Application>Microsoft Office PowerPoint</Application>
  <PresentationFormat>Widescreen</PresentationFormat>
  <Paragraphs>228</Paragraphs>
  <Slides>34</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Century Schoolbook</vt:lpstr>
      <vt:lpstr>Wingdings 2</vt:lpstr>
      <vt:lpstr>1_View</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Jayne Jackson</dc:creator>
  <cp:lastModifiedBy>Emma Jayne Jackson</cp:lastModifiedBy>
  <cp:revision>33</cp:revision>
  <dcterms:created xsi:type="dcterms:W3CDTF">2021-06-02T14:09:19Z</dcterms:created>
  <dcterms:modified xsi:type="dcterms:W3CDTF">2021-06-03T11:50:40Z</dcterms:modified>
</cp:coreProperties>
</file>