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4" r:id="rId3"/>
    <p:sldId id="305" r:id="rId4"/>
    <p:sldId id="306" r:id="rId5"/>
    <p:sldId id="307" r:id="rId6"/>
    <p:sldId id="257" r:id="rId7"/>
    <p:sldId id="272" r:id="rId8"/>
    <p:sldId id="258" r:id="rId9"/>
    <p:sldId id="259" r:id="rId10"/>
    <p:sldId id="260" r:id="rId11"/>
    <p:sldId id="261" r:id="rId12"/>
    <p:sldId id="293" r:id="rId13"/>
    <p:sldId id="303" r:id="rId14"/>
    <p:sldId id="262" r:id="rId15"/>
    <p:sldId id="263" r:id="rId16"/>
    <p:sldId id="269" r:id="rId17"/>
    <p:sldId id="308" r:id="rId18"/>
    <p:sldId id="270" r:id="rId19"/>
    <p:sldId id="280" r:id="rId20"/>
    <p:sldId id="285" r:id="rId21"/>
    <p:sldId id="286" r:id="rId22"/>
    <p:sldId id="281" r:id="rId23"/>
    <p:sldId id="282" r:id="rId24"/>
    <p:sldId id="283" r:id="rId25"/>
    <p:sldId id="284" r:id="rId26"/>
    <p:sldId id="309" r:id="rId27"/>
    <p:sldId id="301" r:id="rId28"/>
    <p:sldId id="289" r:id="rId29"/>
    <p:sldId id="290" r:id="rId30"/>
    <p:sldId id="291" r:id="rId31"/>
    <p:sldId id="310" r:id="rId32"/>
    <p:sldId id="311" r:id="rId33"/>
    <p:sldId id="292" r:id="rId34"/>
    <p:sldId id="312" r:id="rId35"/>
    <p:sldId id="302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0D6A4-C07D-4952-82AC-EB9930ADD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C874-B420-4E1E-B142-EC3ED175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6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fld id="{036639DE-737D-495D-8ED2-D317D61482D9}" type="slidenum">
              <a:rPr lang="cs-CZ" altLang="cs-CZ">
                <a:latin typeface="Calibri" pitchFamily="34" charset="0"/>
              </a:rPr>
              <a:pPr/>
              <a:t>7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0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3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8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0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7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6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DD54-00A4-4B83-9CD0-7BF5D2147BE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6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http://www.motivp.cz/6k/image/km.gif" TargetMode="External"/><Relationship Id="rId3" Type="http://schemas.openxmlformats.org/officeDocument/2006/relationships/image" Target="http://www.motivp.cz/6k/image/ky.gif" TargetMode="External"/><Relationship Id="rId7" Type="http://schemas.openxmlformats.org/officeDocument/2006/relationships/image" Target="http://www.motivp.cz/6k/image/kz.gif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http://www.motivp.cz/6k/image/kr.gif" TargetMode="External"/><Relationship Id="rId5" Type="http://schemas.openxmlformats.org/officeDocument/2006/relationships/image" Target="http://www.motivp.cz/6k/image/kb.gif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http://www.motivp.cz/6k/image/kc.gi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Art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Asking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Smart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077072"/>
            <a:ext cx="3096344" cy="57606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Lubomír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Kostroň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84" y="2689094"/>
            <a:ext cx="1261079" cy="18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xfrm>
            <a:off x="468313" y="1600200"/>
            <a:ext cx="8424167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b="1" dirty="0" err="1">
                <a:solidFill>
                  <a:srgbClr val="002060"/>
                </a:solidFill>
              </a:rPr>
              <a:t>The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classic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metaphor</a:t>
            </a:r>
            <a:r>
              <a:rPr lang="cs-CZ" altLang="cs-CZ" sz="2400" b="1" dirty="0">
                <a:solidFill>
                  <a:srgbClr val="002060"/>
                </a:solidFill>
              </a:rPr>
              <a:t>:  </a:t>
            </a:r>
            <a:r>
              <a:rPr lang="cs-CZ" altLang="cs-CZ" sz="2400" b="1" dirty="0" err="1">
                <a:solidFill>
                  <a:srgbClr val="002060"/>
                </a:solidFill>
              </a:rPr>
              <a:t>The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circle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content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is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all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we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know</a:t>
            </a:r>
            <a:r>
              <a:rPr lang="cs-CZ" altLang="cs-CZ" sz="2400" b="1" dirty="0">
                <a:solidFill>
                  <a:srgbClr val="002060"/>
                </a:solidFill>
              </a:rPr>
              <a:t>, 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400" b="1" dirty="0" err="1">
                <a:solidFill>
                  <a:srgbClr val="002060"/>
                </a:solidFill>
              </a:rPr>
              <a:t>the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surrounding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space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is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the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unknown</a:t>
            </a:r>
            <a:r>
              <a:rPr lang="cs-CZ" altLang="cs-CZ" sz="2400" b="1" dirty="0">
                <a:solidFill>
                  <a:srgbClr val="002060"/>
                </a:solidFill>
              </a:rPr>
              <a:t>. As </a:t>
            </a:r>
            <a:r>
              <a:rPr lang="cs-CZ" altLang="cs-CZ" sz="2400" b="1" dirty="0" err="1">
                <a:solidFill>
                  <a:srgbClr val="002060"/>
                </a:solidFill>
              </a:rPr>
              <a:t>we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learn</a:t>
            </a:r>
            <a:r>
              <a:rPr lang="cs-CZ" altLang="cs-CZ" sz="2400" b="1" dirty="0">
                <a:solidFill>
                  <a:srgbClr val="002060"/>
                </a:solidFill>
              </a:rPr>
              <a:t>, </a:t>
            </a:r>
            <a:r>
              <a:rPr lang="cs-CZ" altLang="cs-CZ" sz="2400" b="1" dirty="0" err="1">
                <a:solidFill>
                  <a:srgbClr val="002060"/>
                </a:solidFill>
              </a:rPr>
              <a:t>then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the</a:t>
            </a:r>
            <a:r>
              <a:rPr lang="cs-CZ" altLang="cs-CZ" sz="2400" b="1" dirty="0">
                <a:solidFill>
                  <a:srgbClr val="002060"/>
                </a:solidFill>
              </a:rPr>
              <a:t> more </a:t>
            </a:r>
            <a:r>
              <a:rPr lang="cs-CZ" altLang="cs-CZ" sz="2400" b="1" dirty="0" err="1">
                <a:solidFill>
                  <a:srgbClr val="002060"/>
                </a:solidFill>
              </a:rPr>
              <a:t>we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know</a:t>
            </a:r>
            <a:r>
              <a:rPr lang="cs-CZ" altLang="cs-CZ" sz="2400" b="1" dirty="0">
                <a:solidFill>
                  <a:srgbClr val="002060"/>
                </a:solidFill>
              </a:rPr>
              <a:t> (</a:t>
            </a:r>
            <a:r>
              <a:rPr lang="cs-CZ" altLang="cs-CZ" sz="2400" b="1" dirty="0" err="1">
                <a:solidFill>
                  <a:srgbClr val="002060"/>
                </a:solidFill>
              </a:rPr>
              <a:t>the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circle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content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enlarges</a:t>
            </a:r>
            <a:r>
              <a:rPr lang="cs-CZ" altLang="cs-CZ" sz="2400" b="1" dirty="0">
                <a:solidFill>
                  <a:srgbClr val="002060"/>
                </a:solidFill>
              </a:rPr>
              <a:t>),  </a:t>
            </a:r>
            <a:r>
              <a:rPr lang="cs-CZ" altLang="cs-CZ" sz="2400" b="1" dirty="0" err="1">
                <a:solidFill>
                  <a:srgbClr val="002060"/>
                </a:solidFill>
              </a:rPr>
              <a:t>the</a:t>
            </a:r>
            <a:r>
              <a:rPr lang="cs-CZ" altLang="cs-CZ" sz="2400" b="1" dirty="0">
                <a:solidFill>
                  <a:srgbClr val="002060"/>
                </a:solidFill>
              </a:rPr>
              <a:t> more </a:t>
            </a:r>
            <a:r>
              <a:rPr lang="cs-CZ" altLang="cs-CZ" sz="2400" b="1" dirty="0" err="1">
                <a:solidFill>
                  <a:srgbClr val="002060"/>
                </a:solidFill>
              </a:rPr>
              <a:t>questions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arrise</a:t>
            </a:r>
            <a:r>
              <a:rPr lang="cs-CZ" altLang="cs-CZ" sz="2400" b="1" dirty="0">
                <a:solidFill>
                  <a:srgbClr val="002060"/>
                </a:solidFill>
              </a:rPr>
              <a:t> (</a:t>
            </a:r>
            <a:r>
              <a:rPr lang="cs-CZ" altLang="cs-CZ" sz="2400" b="1" dirty="0" err="1">
                <a:solidFill>
                  <a:srgbClr val="002060"/>
                </a:solidFill>
              </a:rPr>
              <a:t>the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circle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circumference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extends</a:t>
            </a:r>
            <a:r>
              <a:rPr lang="cs-CZ" altLang="cs-CZ" sz="2400" b="1" dirty="0">
                <a:solidFill>
                  <a:srgbClr val="002060"/>
                </a:solidFill>
              </a:rPr>
              <a:t>).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>
                <a:solidFill>
                  <a:srgbClr val="002060"/>
                </a:solidFill>
              </a:rPr>
              <a:t>If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the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amount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of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what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we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know</a:t>
            </a:r>
            <a:r>
              <a:rPr lang="cs-CZ" altLang="cs-CZ" sz="2000" b="1" dirty="0">
                <a:solidFill>
                  <a:srgbClr val="002060"/>
                </a:solidFill>
              </a:rPr>
              <a:t> and </a:t>
            </a:r>
            <a:r>
              <a:rPr lang="cs-CZ" altLang="cs-CZ" sz="2000" b="1" dirty="0" err="1">
                <a:solidFill>
                  <a:srgbClr val="002060"/>
                </a:solidFill>
              </a:rPr>
              <a:t>our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     </a:t>
            </a:r>
            <a:r>
              <a:rPr lang="cs-CZ" altLang="cs-CZ" sz="2000" b="1" dirty="0" err="1">
                <a:solidFill>
                  <a:srgbClr val="002060"/>
                </a:solidFill>
              </a:rPr>
              <a:t>skills</a:t>
            </a:r>
            <a:r>
              <a:rPr lang="cs-CZ" altLang="cs-CZ" sz="2000" b="1" dirty="0">
                <a:solidFill>
                  <a:srgbClr val="002060"/>
                </a:solidFill>
              </a:rPr>
              <a:t> to </a:t>
            </a:r>
            <a:r>
              <a:rPr lang="cs-CZ" altLang="cs-CZ" sz="2000" b="1" dirty="0" err="1">
                <a:solidFill>
                  <a:srgbClr val="002060"/>
                </a:solidFill>
              </a:rPr>
              <a:t>ask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increases</a:t>
            </a:r>
            <a:r>
              <a:rPr lang="cs-CZ" altLang="cs-CZ" sz="2000" b="1" dirty="0">
                <a:solidFill>
                  <a:srgbClr val="002060"/>
                </a:solidFill>
              </a:rPr>
              <a:t>, </a:t>
            </a:r>
            <a:r>
              <a:rPr lang="cs-CZ" altLang="cs-CZ" sz="2000" b="1" dirty="0" err="1">
                <a:solidFill>
                  <a:srgbClr val="002060"/>
                </a:solidFill>
              </a:rPr>
              <a:t>what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happens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with</a:t>
            </a:r>
            <a:r>
              <a:rPr lang="cs-CZ" altLang="cs-CZ" sz="2000" b="1" dirty="0">
                <a:solidFill>
                  <a:srgbClr val="002060"/>
                </a:solidFill>
              </a:rPr>
              <a:t>  </a:t>
            </a:r>
            <a:r>
              <a:rPr lang="cs-CZ" altLang="cs-CZ" sz="2000" b="1" dirty="0" err="1">
                <a:solidFill>
                  <a:srgbClr val="002060"/>
                </a:solidFill>
              </a:rPr>
              <a:t>the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scope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of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the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</a:rPr>
              <a:t>unknown</a:t>
            </a:r>
            <a:r>
              <a:rPr lang="cs-CZ" altLang="cs-CZ" sz="2000" b="1" dirty="0">
                <a:solidFill>
                  <a:srgbClr val="002060"/>
                </a:solidFill>
              </a:rPr>
              <a:t>!? 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    </a:t>
            </a:r>
            <a:r>
              <a:rPr lang="cs-CZ" altLang="cs-CZ" sz="1800" b="1" dirty="0" err="1">
                <a:solidFill>
                  <a:srgbClr val="002060"/>
                </a:solidFill>
              </a:rPr>
              <a:t>Saying</a:t>
            </a:r>
            <a:r>
              <a:rPr lang="cs-CZ" altLang="cs-CZ" sz="1800" b="1" dirty="0">
                <a:solidFill>
                  <a:srgbClr val="002060"/>
                </a:solidFill>
              </a:rPr>
              <a:t>: </a:t>
            </a:r>
            <a:r>
              <a:rPr lang="cs-CZ" altLang="cs-CZ" sz="1800" b="1" dirty="0" err="1">
                <a:solidFill>
                  <a:srgbClr val="002060"/>
                </a:solidFill>
              </a:rPr>
              <a:t>the</a:t>
            </a:r>
            <a:r>
              <a:rPr lang="cs-CZ" altLang="cs-CZ" sz="1800" b="1" dirty="0">
                <a:solidFill>
                  <a:srgbClr val="002060"/>
                </a:solidFill>
              </a:rPr>
              <a:t>“ </a:t>
            </a:r>
            <a:r>
              <a:rPr lang="cs-CZ" altLang="cs-CZ" sz="1800" b="1" dirty="0" err="1">
                <a:solidFill>
                  <a:srgbClr val="002060"/>
                </a:solidFill>
              </a:rPr>
              <a:t>human</a:t>
            </a:r>
            <a:r>
              <a:rPr lang="cs-CZ" altLang="cs-CZ" sz="1800" b="1" dirty="0">
                <a:solidFill>
                  <a:srgbClr val="002060"/>
                </a:solidFill>
              </a:rPr>
              <a:t> IQ </a:t>
            </a:r>
            <a:r>
              <a:rPr lang="cs-CZ" altLang="cs-CZ" sz="1800" b="1" dirty="0" err="1">
                <a:solidFill>
                  <a:srgbClr val="002060"/>
                </a:solidFill>
              </a:rPr>
              <a:t>seems</a:t>
            </a:r>
            <a:r>
              <a:rPr lang="cs-CZ" altLang="cs-CZ" sz="1800" b="1" dirty="0">
                <a:solidFill>
                  <a:srgbClr val="002060"/>
                </a:solidFill>
              </a:rPr>
              <a:t> to </a:t>
            </a:r>
            <a:r>
              <a:rPr lang="cs-CZ" altLang="cs-CZ" sz="1800" b="1" dirty="0" err="1">
                <a:solidFill>
                  <a:srgbClr val="002060"/>
                </a:solidFill>
              </a:rPr>
              <a:t>be</a:t>
            </a:r>
            <a:r>
              <a:rPr lang="cs-CZ" altLang="cs-CZ" sz="1800" b="1" dirty="0">
                <a:solidFill>
                  <a:srgbClr val="002060"/>
                </a:solidFill>
              </a:rPr>
              <a:t> limited, </a:t>
            </a:r>
            <a:r>
              <a:rPr lang="cs-CZ" altLang="cs-CZ" sz="1800" b="1" dirty="0" err="1">
                <a:solidFill>
                  <a:srgbClr val="002060"/>
                </a:solidFill>
              </a:rPr>
              <a:t>the</a:t>
            </a:r>
            <a:r>
              <a:rPr lang="cs-CZ" altLang="cs-CZ" sz="1800" b="1" dirty="0">
                <a:solidFill>
                  <a:srgbClr val="002060"/>
                </a:solidFill>
              </a:rPr>
              <a:t> ignorance </a:t>
            </a:r>
            <a:r>
              <a:rPr lang="cs-CZ" altLang="cs-CZ" sz="1800" b="1" dirty="0" err="1">
                <a:solidFill>
                  <a:srgbClr val="002060"/>
                </a:solidFill>
              </a:rPr>
              <a:t>unlimited</a:t>
            </a:r>
            <a:r>
              <a:rPr lang="cs-CZ" altLang="cs-CZ" sz="1800" b="1" dirty="0">
                <a:solidFill>
                  <a:srgbClr val="002060"/>
                </a:solidFill>
              </a:rPr>
              <a:t>“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400" b="1" dirty="0">
                <a:solidFill>
                  <a:srgbClr val="002060"/>
                </a:solidFill>
              </a:rPr>
              <a:t>    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400" b="1" dirty="0">
                <a:solidFill>
                  <a:srgbClr val="002060"/>
                </a:solidFill>
              </a:rPr>
              <a:t>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</p:txBody>
      </p:sp>
      <p:sp>
        <p:nvSpPr>
          <p:cNvPr id="11267" name="Rectangle 2"/>
          <p:cNvSpPr txBox="1">
            <a:spLocks/>
          </p:cNvSpPr>
          <p:nvPr/>
        </p:nvSpPr>
        <p:spPr bwMode="auto">
          <a:xfrm>
            <a:off x="434975" y="307975"/>
            <a:ext cx="69484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200" b="1" dirty="0">
                <a:solidFill>
                  <a:srgbClr val="002060"/>
                </a:solidFill>
              </a:rPr>
              <a:t>   </a:t>
            </a:r>
            <a:r>
              <a:rPr lang="cs-CZ" altLang="cs-CZ" sz="3200" b="1" dirty="0" err="1">
                <a:solidFill>
                  <a:srgbClr val="002060"/>
                </a:solidFill>
              </a:rPr>
              <a:t>The</a:t>
            </a:r>
            <a:r>
              <a:rPr lang="cs-CZ" altLang="cs-CZ" sz="3200" b="1" dirty="0">
                <a:solidFill>
                  <a:srgbClr val="002060"/>
                </a:solidFill>
              </a:rPr>
              <a:t> art </a:t>
            </a:r>
            <a:r>
              <a:rPr lang="cs-CZ" altLang="cs-CZ" sz="3200" b="1" dirty="0" err="1">
                <a:solidFill>
                  <a:srgbClr val="002060"/>
                </a:solidFill>
              </a:rPr>
              <a:t>of</a:t>
            </a:r>
            <a:r>
              <a:rPr lang="cs-CZ" altLang="cs-CZ" sz="3200" b="1" dirty="0">
                <a:solidFill>
                  <a:srgbClr val="002060"/>
                </a:solidFill>
              </a:rPr>
              <a:t> </a:t>
            </a:r>
            <a:r>
              <a:rPr lang="cs-CZ" altLang="cs-CZ" sz="3200" b="1" dirty="0" err="1">
                <a:solidFill>
                  <a:srgbClr val="002060"/>
                </a:solidFill>
              </a:rPr>
              <a:t>asking</a:t>
            </a:r>
            <a:r>
              <a:rPr lang="cs-CZ" altLang="cs-CZ" sz="3200" b="1" dirty="0">
                <a:solidFill>
                  <a:srgbClr val="002060"/>
                </a:solidFill>
              </a:rPr>
              <a:t> </a:t>
            </a:r>
            <a:r>
              <a:rPr lang="cs-CZ" altLang="cs-CZ" sz="3200" b="1" dirty="0" err="1">
                <a:solidFill>
                  <a:srgbClr val="002060"/>
                </a:solidFill>
              </a:rPr>
              <a:t>questions</a:t>
            </a:r>
            <a:r>
              <a:rPr lang="cs-CZ" altLang="cs-CZ" sz="32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I</a:t>
            </a:r>
            <a:r>
              <a:rPr lang="en-US" dirty="0"/>
              <a:t>.</a:t>
            </a: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S</a:t>
            </a:r>
            <a:r>
              <a:rPr lang="en-US" dirty="0"/>
              <a:t>., a.s.</a:t>
            </a:r>
            <a:r>
              <a:rPr lang="cs-CZ" dirty="0"/>
              <a:t> , Lidická 960/81, 602 00 Brno, Czech Republic, Tel: +420 </a:t>
            </a:r>
            <a:r>
              <a:rPr lang="en-US" dirty="0"/>
              <a:t>545 210 792</a:t>
            </a:r>
            <a:r>
              <a:rPr lang="cs-CZ" dirty="0"/>
              <a:t>, info@bibs.cz, www.bibs.cz</a:t>
            </a:r>
          </a:p>
        </p:txBody>
      </p:sp>
      <p:sp>
        <p:nvSpPr>
          <p:cNvPr id="11269" name="Zástupný symbol pro číslo snímku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AE23FC-9110-4782-B7B0-E063B2CF41FB}" type="slidenum">
              <a:rPr lang="cs-CZ" altLang="cs-CZ" sz="1200">
                <a:solidFill>
                  <a:srgbClr val="181556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181556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4644008" y="3861048"/>
            <a:ext cx="802531" cy="77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ál 2"/>
          <p:cNvSpPr/>
          <p:nvPr/>
        </p:nvSpPr>
        <p:spPr>
          <a:xfrm>
            <a:off x="6660232" y="3392996"/>
            <a:ext cx="1706488" cy="170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7394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mainstream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´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trajectory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dictates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“!</a:t>
            </a:r>
            <a:b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trajectory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dictates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decay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1216" y="14900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cs-CZ" sz="2400" b="1" dirty="0" err="1">
                <a:solidFill>
                  <a:srgbClr val="002060"/>
                </a:solidFill>
              </a:rPr>
              <a:t>Is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the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ideal</a:t>
            </a:r>
            <a:r>
              <a:rPr lang="cs-CZ" altLang="cs-CZ" sz="2400" b="1" dirty="0">
                <a:solidFill>
                  <a:srgbClr val="002060"/>
                </a:solidFill>
              </a:rPr>
              <a:t>, </a:t>
            </a:r>
            <a:r>
              <a:rPr lang="cs-CZ" altLang="cs-CZ" sz="2400" b="1" dirty="0" err="1">
                <a:solidFill>
                  <a:srgbClr val="002060"/>
                </a:solidFill>
              </a:rPr>
              <a:t>ultimate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goal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of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our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specie</a:t>
            </a:r>
            <a:r>
              <a:rPr lang="cs-CZ" altLang="cs-CZ" sz="2400" b="1" dirty="0">
                <a:solidFill>
                  <a:srgbClr val="002060"/>
                </a:solidFill>
              </a:rPr>
              <a:t> to </a:t>
            </a:r>
            <a:r>
              <a:rPr lang="cs-CZ" altLang="cs-CZ" sz="2400" b="1" dirty="0" err="1">
                <a:solidFill>
                  <a:srgbClr val="002060"/>
                </a:solidFill>
              </a:rPr>
              <a:t>maximize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knowledge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>
                <a:solidFill>
                  <a:srgbClr val="002060"/>
                </a:solidFill>
              </a:rPr>
              <a:t>(natural </a:t>
            </a:r>
            <a:r>
              <a:rPr lang="cs-CZ" sz="2400" b="1" dirty="0" err="1">
                <a:solidFill>
                  <a:srgbClr val="002060"/>
                </a:solidFill>
              </a:rPr>
              <a:t>enquiery</a:t>
            </a:r>
            <a:r>
              <a:rPr lang="cs-CZ" sz="2400" b="1" dirty="0">
                <a:solidFill>
                  <a:srgbClr val="002060"/>
                </a:solidFill>
              </a:rPr>
              <a:t> in </a:t>
            </a:r>
            <a:r>
              <a:rPr lang="cs-CZ" sz="2400" b="1" dirty="0" err="1">
                <a:solidFill>
                  <a:srgbClr val="002060"/>
                </a:solidFill>
              </a:rPr>
              <a:t>children</a:t>
            </a:r>
            <a:r>
              <a:rPr lang="cs-CZ" sz="2400" b="1" dirty="0">
                <a:solidFill>
                  <a:srgbClr val="002060"/>
                </a:solidFill>
              </a:rPr>
              <a:t> x </a:t>
            </a:r>
            <a:r>
              <a:rPr lang="cs-CZ" sz="2400" b="1" dirty="0" err="1">
                <a:solidFill>
                  <a:srgbClr val="002060"/>
                </a:solidFill>
              </a:rPr>
              <a:t>life</a:t>
            </a:r>
            <a:r>
              <a:rPr lang="cs-CZ" sz="2400" b="1" dirty="0">
                <a:solidFill>
                  <a:srgbClr val="002060"/>
                </a:solidFill>
              </a:rPr>
              <a:t>-long </a:t>
            </a:r>
            <a:r>
              <a:rPr lang="cs-CZ" sz="2400" b="1" dirty="0" err="1">
                <a:solidFill>
                  <a:srgbClr val="002060"/>
                </a:solidFill>
              </a:rPr>
              <a:t>education</a:t>
            </a:r>
            <a:r>
              <a:rPr lang="cs-CZ" sz="2400" b="1" dirty="0">
                <a:solidFill>
                  <a:srgbClr val="002060"/>
                </a:solidFill>
              </a:rPr>
              <a:t>)?</a:t>
            </a:r>
          </a:p>
          <a:p>
            <a:pPr marL="0" indent="0">
              <a:buNone/>
            </a:pPr>
            <a:r>
              <a:rPr lang="cs-CZ" sz="2400" b="1" dirty="0" err="1">
                <a:solidFill>
                  <a:srgbClr val="002060"/>
                </a:solidFill>
              </a:rPr>
              <a:t>Is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this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assuption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of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growing</a:t>
            </a:r>
            <a:r>
              <a:rPr lang="cs-CZ" sz="2400" b="1" dirty="0">
                <a:solidFill>
                  <a:srgbClr val="002060"/>
                </a:solidFill>
              </a:rPr>
              <a:t> and </a:t>
            </a:r>
            <a:r>
              <a:rPr lang="cs-CZ" sz="2400" b="1" dirty="0" err="1">
                <a:solidFill>
                  <a:srgbClr val="002060"/>
                </a:solidFill>
              </a:rPr>
              <a:t>later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decreasing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ability</a:t>
            </a:r>
            <a:r>
              <a:rPr lang="cs-CZ" sz="2400" b="1" dirty="0">
                <a:solidFill>
                  <a:srgbClr val="002060"/>
                </a:solidFill>
              </a:rPr>
              <a:t> to </a:t>
            </a:r>
            <a:r>
              <a:rPr lang="cs-CZ" sz="2400" b="1" dirty="0" err="1">
                <a:solidFill>
                  <a:srgbClr val="002060"/>
                </a:solidFill>
              </a:rPr>
              <a:t>learn</a:t>
            </a:r>
            <a:r>
              <a:rPr lang="cs-CZ" sz="2400" b="1" dirty="0">
                <a:solidFill>
                  <a:srgbClr val="002060"/>
                </a:solidFill>
              </a:rPr>
              <a:t>  </a:t>
            </a:r>
            <a:r>
              <a:rPr lang="cs-CZ" sz="2400" b="1" dirty="0" err="1">
                <a:solidFill>
                  <a:srgbClr val="002060"/>
                </a:solidFill>
              </a:rPr>
              <a:t>valid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only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for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the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individual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or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whole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societies</a:t>
            </a:r>
            <a:r>
              <a:rPr lang="cs-CZ" sz="2400" b="1" dirty="0">
                <a:solidFill>
                  <a:srgbClr val="002060"/>
                </a:solidFill>
              </a:rPr>
              <a:t>? Are </a:t>
            </a:r>
            <a:r>
              <a:rPr lang="cs-CZ" sz="2400" b="1" dirty="0" err="1">
                <a:solidFill>
                  <a:srgbClr val="002060"/>
                </a:solidFill>
              </a:rPr>
              <a:t>the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conditions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for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social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learning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fulfilled</a:t>
            </a:r>
            <a:r>
              <a:rPr lang="cs-CZ" sz="2400" b="1" dirty="0">
                <a:solidFill>
                  <a:srgbClr val="002060"/>
                </a:solidFill>
              </a:rPr>
              <a:t>? </a:t>
            </a:r>
          </a:p>
          <a:p>
            <a:endParaRPr lang="cs-CZ" sz="2400" b="1" dirty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  <a:p>
            <a:endParaRPr lang="cs-CZ" altLang="cs-CZ" sz="2400" b="1" dirty="0">
              <a:solidFill>
                <a:srgbClr val="002060"/>
              </a:solidFill>
            </a:endParaRPr>
          </a:p>
          <a:p>
            <a:endParaRPr lang="cs-CZ" altLang="cs-CZ" sz="2400" b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11</a:t>
            </a:fld>
            <a:endParaRPr lang="cs-CZ" altLang="en-US"/>
          </a:p>
        </p:txBody>
      </p:sp>
      <p:sp>
        <p:nvSpPr>
          <p:cNvPr id="6" name="Volný tvar: obrazec 5"/>
          <p:cNvSpPr/>
          <p:nvPr/>
        </p:nvSpPr>
        <p:spPr>
          <a:xfrm>
            <a:off x="4932040" y="3861048"/>
            <a:ext cx="2448272" cy="1656184"/>
          </a:xfrm>
          <a:custGeom>
            <a:avLst/>
            <a:gdLst>
              <a:gd name="connsiteX0" fmla="*/ 0 w 1529619"/>
              <a:gd name="connsiteY0" fmla="*/ 1091369 h 1140796"/>
              <a:gd name="connsiteX1" fmla="*/ 296562 w 1529619"/>
              <a:gd name="connsiteY1" fmla="*/ 782450 h 1140796"/>
              <a:gd name="connsiteX2" fmla="*/ 543697 w 1529619"/>
              <a:gd name="connsiteY2" fmla="*/ 102829 h 1140796"/>
              <a:gd name="connsiteX3" fmla="*/ 1000897 w 1529619"/>
              <a:gd name="connsiteY3" fmla="*/ 90472 h 1140796"/>
              <a:gd name="connsiteX4" fmla="*/ 1235675 w 1529619"/>
              <a:gd name="connsiteY4" fmla="*/ 943088 h 1140796"/>
              <a:gd name="connsiteX5" fmla="*/ 1507524 w 1529619"/>
              <a:gd name="connsiteY5" fmla="*/ 1116083 h 1140796"/>
              <a:gd name="connsiteX6" fmla="*/ 1507524 w 1529619"/>
              <a:gd name="connsiteY6" fmla="*/ 1128439 h 1140796"/>
              <a:gd name="connsiteX7" fmla="*/ 1458097 w 1529619"/>
              <a:gd name="connsiteY7" fmla="*/ 1140796 h 1140796"/>
              <a:gd name="connsiteX8" fmla="*/ 1470454 w 1529619"/>
              <a:gd name="connsiteY8" fmla="*/ 1103726 h 114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619" h="1140796">
                <a:moveTo>
                  <a:pt x="0" y="1091369"/>
                </a:moveTo>
                <a:cubicBezTo>
                  <a:pt x="102973" y="1019288"/>
                  <a:pt x="205946" y="947207"/>
                  <a:pt x="296562" y="782450"/>
                </a:cubicBezTo>
                <a:cubicBezTo>
                  <a:pt x="387178" y="617693"/>
                  <a:pt x="426308" y="218159"/>
                  <a:pt x="543697" y="102829"/>
                </a:cubicBezTo>
                <a:cubicBezTo>
                  <a:pt x="661086" y="-12501"/>
                  <a:pt x="885567" y="-49571"/>
                  <a:pt x="1000897" y="90472"/>
                </a:cubicBezTo>
                <a:cubicBezTo>
                  <a:pt x="1116227" y="230515"/>
                  <a:pt x="1151237" y="772153"/>
                  <a:pt x="1235675" y="943088"/>
                </a:cubicBezTo>
                <a:cubicBezTo>
                  <a:pt x="1320113" y="1114023"/>
                  <a:pt x="1462216" y="1085191"/>
                  <a:pt x="1507524" y="1116083"/>
                </a:cubicBezTo>
                <a:cubicBezTo>
                  <a:pt x="1552832" y="1146975"/>
                  <a:pt x="1515762" y="1124320"/>
                  <a:pt x="1507524" y="1128439"/>
                </a:cubicBezTo>
                <a:cubicBezTo>
                  <a:pt x="1499286" y="1132558"/>
                  <a:pt x="1458097" y="1140796"/>
                  <a:pt x="1458097" y="1140796"/>
                </a:cubicBezTo>
                <a:cubicBezTo>
                  <a:pt x="1451919" y="1136677"/>
                  <a:pt x="1461186" y="1120201"/>
                  <a:pt x="1470454" y="11037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1259632" y="4149080"/>
            <a:ext cx="2448272" cy="1584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4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269776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trajectory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dictates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“! </a:t>
            </a:r>
            <a:endParaRPr lang="en-US" sz="2400" dirty="0"/>
          </a:p>
        </p:txBody>
      </p:sp>
      <p:sp>
        <p:nvSpPr>
          <p:cNvPr id="3" name="Obdélník 2"/>
          <p:cNvSpPr/>
          <p:nvPr/>
        </p:nvSpPr>
        <p:spPr>
          <a:xfrm>
            <a:off x="539552" y="141277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said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more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sophisticated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double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0"/>
            <a:endParaRPr lang="cs-CZ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much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necessary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endParaRPr lang="cs-CZ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live a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satisfied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/happy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endParaRPr lang="cs-CZ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gross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domestic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HDI: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index?  </a:t>
            </a:r>
          </a:p>
          <a:p>
            <a:endParaRPr lang="cs-CZ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„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(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demanding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  <a:p>
            <a:pPr lvl="0"/>
            <a:endParaRPr lang="cs-CZ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satisfied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(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friendship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families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  <a:p>
            <a:pPr lvl="0"/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case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explicit (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tangible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implicit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tacit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transfer?</a:t>
            </a:r>
          </a:p>
          <a:p>
            <a:pPr lvl="0"/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attitudes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unknown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openess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tolerance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ambiguity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</a:t>
            </a:r>
          </a:p>
          <a:p>
            <a:pPr lvl="0"/>
            <a:endParaRPr lang="cs-CZ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4705"/>
            <a:ext cx="3483832" cy="16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4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05" y="1916832"/>
            <a:ext cx="5544616" cy="410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39552" y="26064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decide</a:t>
            </a:r>
            <a:r>
              <a:rPr lang="cs-CZ" alt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</a:t>
            </a:r>
            <a:r>
              <a:rPr lang="cs-CZ" alt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forget</a:t>
            </a:r>
            <a:r>
              <a:rPr lang="cs-CZ" alt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to </a:t>
            </a:r>
            <a:r>
              <a:rPr lang="cs-CZ" alt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unlearn</a:t>
            </a:r>
            <a:r>
              <a:rPr lang="cs-CZ" alt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endParaRPr lang="cs-CZ" alt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„to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and „to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“. To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unnecessary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are to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forgotten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unlearned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free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memory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  <a:r>
              <a:rPr lang="cs-CZ" alt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alt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Aikidó</a:t>
            </a:r>
            <a:r>
              <a:rPr lang="cs-CZ" alt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60932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</a:t>
            </a:r>
            <a:r>
              <a:rPr 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„gap“? </a:t>
            </a:r>
            <a:r>
              <a:rPr 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Predicton</a:t>
            </a:r>
            <a:r>
              <a:rPr 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</a:t>
            </a:r>
            <a:r>
              <a:rPr 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…?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2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054" y="13361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art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asking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6" y="908720"/>
            <a:ext cx="8664896" cy="525658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do - and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donn´t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(„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puzzles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“),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desired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imagination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(„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“)?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metaphor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inquire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not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so, as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and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thus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unknown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elements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realm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unknown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14</a:t>
            </a:fld>
            <a:endParaRPr lang="cs-CZ" altLang="en-US"/>
          </a:p>
        </p:txBody>
      </p:sp>
      <p:pic>
        <p:nvPicPr>
          <p:cNvPr id="3074" name="Picture 2" descr="Výsledek obrázku pro architektura stro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architektura stro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09" y="3849956"/>
            <a:ext cx="2088232" cy="24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Výsledek obrázku pro architektura stro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Výsledek obrázku pro architektura strom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Výsledek obrázku pro architektura strom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80" y="3825239"/>
            <a:ext cx="2140313" cy="21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6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art </a:t>
            </a:r>
            <a:r>
              <a:rPr lang="cs-CZ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asking</a:t>
            </a:r>
            <a:r>
              <a:rPr lang="cs-CZ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US" sz="3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6" y="908720"/>
            <a:ext cx="3821249" cy="286224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15</a:t>
            </a:fld>
            <a:endParaRPr lang="cs-CZ" alt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8" y="913483"/>
            <a:ext cx="4311392" cy="285793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14717" y="3951294"/>
            <a:ext cx="87021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information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does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not fade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away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on </a:t>
            </a:r>
            <a:r>
              <a:rPr lang="cs-CZ" sz="2000" b="1" dirty="0" err="1">
                <a:solidFill>
                  <a:srgbClr val="002060"/>
                </a:solidFill>
              </a:rPr>
              <a:t>the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contrary</a:t>
            </a:r>
            <a:r>
              <a:rPr lang="cs-CZ" sz="2000" b="1" dirty="0">
                <a:solidFill>
                  <a:srgbClr val="002060"/>
                </a:solidFill>
              </a:rPr>
              <a:t>, </a:t>
            </a:r>
            <a:r>
              <a:rPr lang="cs-CZ" sz="2000" b="1" dirty="0" err="1">
                <a:solidFill>
                  <a:srgbClr val="002060"/>
                </a:solidFill>
              </a:rPr>
              <a:t>it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spreads</a:t>
            </a:r>
            <a:r>
              <a:rPr lang="cs-CZ" sz="2000" b="1" dirty="0">
                <a:solidFill>
                  <a:srgbClr val="002060"/>
                </a:solidFill>
              </a:rPr>
              <a:t> by </a:t>
            </a:r>
            <a:r>
              <a:rPr lang="cs-CZ" sz="2000" b="1" dirty="0" err="1">
                <a:solidFill>
                  <a:srgbClr val="002060"/>
                </a:solidFill>
              </a:rPr>
              <a:t>sharing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</a:p>
          <a:p>
            <a:r>
              <a:rPr lang="cs-CZ" sz="1600" dirty="0">
                <a:solidFill>
                  <a:srgbClr val="002060"/>
                </a:solidFill>
              </a:rPr>
              <a:t>(</a:t>
            </a:r>
            <a:r>
              <a:rPr lang="cs-CZ" sz="1600" dirty="0" err="1">
                <a:solidFill>
                  <a:srgbClr val="002060"/>
                </a:solidFill>
              </a:rPr>
              <a:t>see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  <a:r>
              <a:rPr lang="cs-CZ" sz="1600" dirty="0" err="1">
                <a:solidFill>
                  <a:srgbClr val="002060"/>
                </a:solidFill>
              </a:rPr>
              <a:t>also</a:t>
            </a:r>
            <a:r>
              <a:rPr lang="cs-CZ" sz="1600" dirty="0">
                <a:solidFill>
                  <a:srgbClr val="002060"/>
                </a:solidFill>
              </a:rPr>
              <a:t> „</a:t>
            </a:r>
            <a:r>
              <a:rPr lang="cs-CZ" sz="1600" dirty="0" err="1">
                <a:solidFill>
                  <a:srgbClr val="002060"/>
                </a:solidFill>
              </a:rPr>
              <a:t>the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  <a:r>
              <a:rPr lang="cs-CZ" sz="1600" dirty="0" err="1">
                <a:solidFill>
                  <a:srgbClr val="002060"/>
                </a:solidFill>
              </a:rPr>
              <a:t>memes</a:t>
            </a:r>
            <a:r>
              <a:rPr lang="cs-CZ" sz="1600" dirty="0">
                <a:solidFill>
                  <a:srgbClr val="002060"/>
                </a:solidFill>
              </a:rPr>
              <a:t>“ </a:t>
            </a:r>
            <a:r>
              <a:rPr lang="cs-CZ" sz="1600" dirty="0" err="1">
                <a:solidFill>
                  <a:srgbClr val="002060"/>
                </a:solidFill>
              </a:rPr>
              <a:t>of</a:t>
            </a:r>
            <a:r>
              <a:rPr lang="cs-CZ" sz="1600" dirty="0">
                <a:solidFill>
                  <a:srgbClr val="002060"/>
                </a:solidFill>
              </a:rPr>
              <a:t> Susan </a:t>
            </a:r>
            <a:r>
              <a:rPr lang="cs-CZ" sz="1600" dirty="0" err="1">
                <a:solidFill>
                  <a:srgbClr val="002060"/>
                </a:solidFill>
              </a:rPr>
              <a:t>Blackmoore</a:t>
            </a:r>
            <a:r>
              <a:rPr lang="cs-CZ" sz="1600" dirty="0">
                <a:solidFill>
                  <a:srgbClr val="002060"/>
                </a:solidFill>
              </a:rPr>
              <a:t>) 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and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acquires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a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new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meaning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in a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new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contexts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                                   </a:t>
            </a:r>
            <a:r>
              <a:rPr lang="cs-CZ" sz="2000" b="1" dirty="0" err="1">
                <a:solidFill>
                  <a:srgbClr val="002060"/>
                </a:solidFill>
              </a:rPr>
              <a:t>Information</a:t>
            </a:r>
            <a:r>
              <a:rPr lang="cs-CZ" sz="2000" b="1" dirty="0">
                <a:solidFill>
                  <a:srgbClr val="002060"/>
                </a:solidFill>
              </a:rPr>
              <a:t>/</a:t>
            </a:r>
            <a:r>
              <a:rPr lang="cs-CZ" sz="2000" b="1" dirty="0" err="1">
                <a:solidFill>
                  <a:srgbClr val="002060"/>
                </a:solidFill>
              </a:rPr>
              <a:t>knowledge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generator</a:t>
            </a:r>
            <a:r>
              <a:rPr lang="cs-CZ" sz="2000" b="1" dirty="0">
                <a:solidFill>
                  <a:srgbClr val="002060"/>
                </a:solidFill>
              </a:rPr>
              <a:t>?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  <a:p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If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we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consider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structures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„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known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new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“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differently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then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under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which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circumstanecs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could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information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(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knowlege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)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grow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?</a:t>
            </a:r>
          </a:p>
          <a:p>
            <a:r>
              <a:rPr lang="cs-CZ" sz="2000" b="1" dirty="0" err="1">
                <a:solidFill>
                  <a:srgbClr val="002060"/>
                </a:solidFill>
              </a:rPr>
              <a:t>Could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the</a:t>
            </a:r>
            <a:r>
              <a:rPr lang="cs-CZ" sz="2000" b="1" dirty="0">
                <a:solidFill>
                  <a:srgbClr val="002060"/>
                </a:solidFill>
              </a:rPr>
              <a:t> AI „</a:t>
            </a:r>
            <a:r>
              <a:rPr lang="cs-CZ" sz="2000" b="1" dirty="0" err="1">
                <a:solidFill>
                  <a:srgbClr val="002060"/>
                </a:solidFill>
              </a:rPr>
              <a:t>cultivate</a:t>
            </a:r>
            <a:r>
              <a:rPr lang="cs-CZ" sz="2000" b="1" dirty="0">
                <a:solidFill>
                  <a:srgbClr val="002060"/>
                </a:solidFill>
              </a:rPr>
              <a:t>, </a:t>
            </a:r>
            <a:r>
              <a:rPr lang="cs-CZ" sz="2000" b="1" dirty="0" err="1">
                <a:solidFill>
                  <a:srgbClr val="002060"/>
                </a:solidFill>
              </a:rPr>
              <a:t>grow</a:t>
            </a:r>
            <a:r>
              <a:rPr lang="cs-CZ" sz="2000" b="1" dirty="0">
                <a:solidFill>
                  <a:srgbClr val="002060"/>
                </a:solidFill>
              </a:rPr>
              <a:t>“ </a:t>
            </a:r>
            <a:r>
              <a:rPr lang="cs-CZ" sz="2000" b="1" dirty="0" err="1">
                <a:solidFill>
                  <a:srgbClr val="002060"/>
                </a:solidFill>
              </a:rPr>
              <a:t>knowledge</a:t>
            </a:r>
            <a:r>
              <a:rPr lang="cs-CZ" sz="2000" b="1" dirty="0">
                <a:solidFill>
                  <a:srgbClr val="002060"/>
                </a:solidFill>
              </a:rPr>
              <a:t> as in </a:t>
            </a:r>
            <a:r>
              <a:rPr lang="cs-CZ" sz="2000" b="1" dirty="0" err="1">
                <a:solidFill>
                  <a:srgbClr val="002060"/>
                </a:solidFill>
              </a:rPr>
              <a:t>plastic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surgery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they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heal</a:t>
            </a:r>
            <a:r>
              <a:rPr lang="cs-CZ" sz="2000" b="1" dirty="0">
                <a:solidFill>
                  <a:srgbClr val="002060"/>
                </a:solidFill>
              </a:rPr>
              <a:t> skin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wounds</a:t>
            </a:r>
            <a:r>
              <a:rPr lang="cs-CZ" sz="2000" b="1" dirty="0">
                <a:solidFill>
                  <a:srgbClr val="002060"/>
                </a:solidFill>
              </a:rPr>
              <a:t> by </a:t>
            </a:r>
            <a:r>
              <a:rPr lang="cs-CZ" sz="2000" b="1" dirty="0" err="1">
                <a:solidFill>
                  <a:srgbClr val="002060"/>
                </a:solidFill>
              </a:rPr>
              <a:t>nets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of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implants</a:t>
            </a:r>
            <a:r>
              <a:rPr lang="cs-CZ" sz="2000" b="1" dirty="0">
                <a:solidFill>
                  <a:srgbClr val="002060"/>
                </a:solidFill>
              </a:rPr>
              <a:t>?  (and as </a:t>
            </a:r>
            <a:r>
              <a:rPr lang="cs-CZ" sz="2000" b="1" dirty="0" err="1">
                <a:solidFill>
                  <a:srgbClr val="002060"/>
                </a:solidFill>
              </a:rPr>
              <a:t>urban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planners</a:t>
            </a:r>
            <a:r>
              <a:rPr lang="cs-CZ" sz="2000" b="1" dirty="0">
                <a:solidFill>
                  <a:srgbClr val="002060"/>
                </a:solidFill>
              </a:rPr>
              <a:t> do in city – </a:t>
            </a:r>
            <a:r>
              <a:rPr lang="cs-CZ" sz="2000" b="1" dirty="0" err="1">
                <a:solidFill>
                  <a:srgbClr val="002060"/>
                </a:solidFill>
              </a:rPr>
              <a:t>slums</a:t>
            </a:r>
            <a:r>
              <a:rPr lang="cs-CZ" sz="2000" b="1" dirty="0">
                <a:solidFill>
                  <a:srgbClr val="002060"/>
                </a:solidFill>
              </a:rPr>
              <a:t>) ?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26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</a:t>
            </a:r>
            <a:r>
              <a:rPr lang="cs-CZ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metapsychology“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matter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integral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already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not?  By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theories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copes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idea?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interesting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most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controversial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consensus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border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unkown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speculative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inaccessible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empirical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No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tools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</a:t>
            </a:r>
            <a:r>
              <a:rPr lang="cs-CZ" alt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16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6450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1268760"/>
            <a:ext cx="727280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frequented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topis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least?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„blind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spots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conceptual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 much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such a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long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degree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appearance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prevailing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drop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theories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explaining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seems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mutually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coherent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agreement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and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contradictory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inner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inconsistency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06763" y="53710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Metapsychology 2</a:t>
            </a:r>
            <a:endParaRPr lang="en-U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6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0202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utility (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usefulness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„utility/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longevity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instance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Limits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validity?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economical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aded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“?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seems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usefull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a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practicing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psychologist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on?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seem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structured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as to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accessible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algorhytmization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succeptible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„</a:t>
            </a:r>
            <a:r>
              <a:rPr lang="cs-CZ" alt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robotics</a:t>
            </a:r>
            <a:r>
              <a:rPr lang="cs-CZ" alt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“?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18</a:t>
            </a:fld>
            <a:endParaRPr lang="cs-CZ" altLang="en-US"/>
          </a:p>
        </p:txBody>
      </p:sp>
      <p:sp>
        <p:nvSpPr>
          <p:cNvPr id="2" name="Obdélník 1"/>
          <p:cNvSpPr/>
          <p:nvPr/>
        </p:nvSpPr>
        <p:spPr>
          <a:xfrm>
            <a:off x="2987824" y="548680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Metapsychology 3 </a:t>
            </a:r>
            <a:endParaRPr lang="en-U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7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exploration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unknown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br>
              <a:rPr lang="cs-CZ" alt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alt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Durbin</a:t>
            </a:r>
            <a:r>
              <a:rPr 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Gail</a:t>
            </a:r>
            <a:r>
              <a:rPr 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Morris Susan, </a:t>
            </a:r>
            <a:r>
              <a:rPr lang="cs-CZ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Wilkinson</a:t>
            </a:r>
            <a:r>
              <a:rPr 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Sue</a:t>
            </a:r>
            <a:r>
              <a:rPr 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Learning from Objects: A Teacher's Guide (Education on Site)</a:t>
            </a:r>
            <a:b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2136339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workshop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342900" lvl="0" indent="-342900">
              <a:buFontTx/>
              <a:buChar char="-"/>
            </a:pP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interpretation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various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opinions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….), </a:t>
            </a:r>
          </a:p>
          <a:p>
            <a:pPr marL="342900" indent="-342900">
              <a:buFontTx/>
              <a:buChar char="-"/>
            </a:pP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sorting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mutual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relations,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 to make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judgments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fragments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6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r>
              <a:rPr lang="cs-CZ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basics</a:t>
            </a:r>
            <a:r>
              <a:rPr lang="cs-CZ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68052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Hierarchy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3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3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(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priciples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3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sort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concerned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index)?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Formal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kvantifiable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nonquantifiable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transfer (Michael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Polanyi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: 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explicit (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tangible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vs. 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implicit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tacit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usefullness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neeediness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basic unit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3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65772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</a:t>
            </a:r>
            <a:r>
              <a:rPr 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1600" dirty="0"/>
          </a:p>
        </p:txBody>
      </p:sp>
      <p:sp>
        <p:nvSpPr>
          <p:cNvPr id="3" name="Obdélník 2"/>
          <p:cNvSpPr/>
          <p:nvPr/>
        </p:nvSpPr>
        <p:spPr>
          <a:xfrm>
            <a:off x="818291" y="1124744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placement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proper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distiguishing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various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342900" lvl="0" indent="-342900">
              <a:buFontTx/>
              <a:buChar char="-"/>
            </a:pP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Hypotheses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formulaton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judgment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prediction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generalizations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342900" lvl="0" indent="-342900">
              <a:buFontTx/>
              <a:buChar char="-"/>
            </a:pP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Discovering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relations,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substance and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342900" lvl="0" indent="-342900">
              <a:buFontTx/>
              <a:buChar char="-"/>
            </a:pPr>
            <a:endParaRPr 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Searching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adequite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spiritual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object´s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51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</p:spPr>
        <p:txBody>
          <a:bodyPr>
            <a:normAutofit/>
          </a:bodyPr>
          <a:lstStyle/>
          <a:p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</a:t>
            </a:r>
            <a:endParaRPr lang="en-US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36390" y="692696"/>
            <a:ext cx="79400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0"/>
            <a:endParaRPr 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object´s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symbolic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…), </a:t>
            </a:r>
          </a:p>
          <a:p>
            <a:pPr lvl="0"/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express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attitudes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Are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usage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survival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continuity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aesthetic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novelty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originality 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 a „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older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specifc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uncertain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multipurpose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synthesis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 a part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belong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(in)to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something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mobile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to? </a:t>
            </a:r>
          </a:p>
          <a:p>
            <a:pPr lvl="0"/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(s)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/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unfinished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use?</a:t>
            </a:r>
          </a:p>
          <a:p>
            <a:pPr lvl="0"/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hand made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/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….</a:t>
            </a:r>
          </a:p>
          <a:p>
            <a:pPr lvl="0"/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story „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?“ 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76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b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analogy: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pychology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a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narrow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  <a:b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55679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basic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to?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decade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place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– 10 basic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theories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constitute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(basic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mutual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relations)?</a:t>
            </a: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internally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empirical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9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836638" y="1014425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any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loceta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somewhere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map?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prospers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interdisciplinary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co-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mostly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descriptiv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prescriptive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Are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sicences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theories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7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395536" y="1064389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body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accumulation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gained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mostly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qualitative</a:t>
            </a:r>
            <a:r>
              <a:rPr lang="cs-CZ" sz="24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quantitative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cs-CZ" sz="24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cs-CZ" sz="24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natural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rather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basic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significance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psychology?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16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124" y="-26725"/>
            <a:ext cx="8229600" cy="1143000"/>
          </a:xfrm>
        </p:spPr>
        <p:txBody>
          <a:bodyPr>
            <a:normAutofit/>
          </a:bodyPr>
          <a:lstStyle/>
          <a:p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539552" y="83671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psychology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greatest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benefit ?</a:t>
            </a: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21) In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stagnates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cause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psychology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conceptual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revolutionary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shifts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the„big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“?</a:t>
            </a: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„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rather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speculative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more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corespondency</a:t>
            </a:r>
            <a:r>
              <a:rPr lang="cs-CZ" sz="24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vs. 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coherency</a:t>
            </a:r>
            <a:r>
              <a:rPr lang="cs-CZ" sz="24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</a:t>
            </a:r>
            <a:r>
              <a:rPr lang="cs-CZ" sz="24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continuous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qualitative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leap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674143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05273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(„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so, as to cause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convergency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particular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science?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psychology – as a science –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decades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talents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to make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?!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27) ….?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979712" y="476672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7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" y="980728"/>
            <a:ext cx="905262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92280" y="3960177"/>
            <a:ext cx="20473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grandfather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blacksmith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František </a:t>
            </a:r>
          </a:p>
          <a:p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Čáp,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posing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proudly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his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puts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metal</a:t>
            </a:r>
          </a:p>
          <a:p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hoop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wooden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wheels</a:t>
            </a:r>
            <a:endParaRPr lang="cs-CZ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heating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 </a:t>
            </a:r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hot.</a:t>
            </a:r>
          </a:p>
          <a:p>
            <a:endParaRPr lang="cs-CZ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Průmstav</a:t>
            </a:r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cs-C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Výstaviště, Brno 1946</a:t>
            </a:r>
            <a:endParaRPr lang="en-US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70318" y="332656"/>
            <a:ext cx="8050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</a:t>
            </a:r>
            <a:r>
              <a:rPr 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sad case </a:t>
            </a:r>
            <a:r>
              <a:rPr 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</a:t>
            </a:r>
            <a:r>
              <a:rPr 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</a:t>
            </a:r>
            <a:r>
              <a:rPr lang="cs-C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</a:t>
            </a:r>
            <a:endParaRPr lang="cs-CZ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36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Robert P.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Crawford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66432" y="1772816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basic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endParaRPr 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lphaLcParenR"/>
            </a:pP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adaption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item´s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and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on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>
              <a:buAutoNum type="alphaLcParenR"/>
            </a:pPr>
            <a:endParaRPr 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lphaLcParenR"/>
            </a:pP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a second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richer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>
              <a:buAutoNum type="alphaLcParenR"/>
            </a:pPr>
            <a:endParaRPr 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lphaLcParenR" startAt="2"/>
            </a:pP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arises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prosess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enriched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said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0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cs-CZ" sz="1800" dirty="0"/>
              <a:t> </a:t>
            </a:r>
            <a:br>
              <a:rPr lang="cs-CZ" sz="3200" dirty="0"/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980728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substantial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</a:p>
          <a:p>
            <a:pPr marL="457200" lvl="0" indent="-457200">
              <a:buAutoNum type="alphaLcParenR"/>
            </a:pP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AutoNum type="alphaLcParenR"/>
            </a:pP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profit,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laber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well-off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aesthetic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prevailing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pPr marL="457200" lvl="0" indent="-457200">
              <a:buAutoNum type="alphaLcParenR"/>
            </a:pP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AutoNum type="alphaLcParenR"/>
            </a:pP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substantial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early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dealing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influence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</a:p>
        </p:txBody>
      </p:sp>
    </p:spTree>
    <p:extLst>
      <p:ext uri="{BB962C8B-B14F-4D97-AF65-F5344CB8AC3E}">
        <p14:creationId xmlns:p14="http://schemas.microsoft.com/office/powerpoint/2010/main" val="381410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54" y="152635"/>
            <a:ext cx="6926421" cy="670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88024" y="404664"/>
            <a:ext cx="3477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0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cs-CZ" sz="1800" dirty="0"/>
              <a:t> </a:t>
            </a:r>
            <a:br>
              <a:rPr lang="cs-CZ" sz="2400" dirty="0"/>
            </a:br>
            <a:endParaRPr lang="en-US" sz="2400" dirty="0"/>
          </a:p>
        </p:txBody>
      </p:sp>
      <p:sp>
        <p:nvSpPr>
          <p:cNvPr id="4" name="Obdélník 3"/>
          <p:cNvSpPr/>
          <p:nvPr/>
        </p:nvSpPr>
        <p:spPr>
          <a:xfrm>
            <a:off x="813255" y="105273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lphaLcParenR" startAt="3"/>
            </a:pP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list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obvious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qualities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more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hidden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equivalents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enlarge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prize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shorten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decorate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vice versa), make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mobile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upside-down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inside-out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user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friendliness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</a:p>
          <a:p>
            <a:pPr marL="342900" lvl="0" indent="-342900">
              <a:buAutoNum type="alphaLcParenR" startAt="3"/>
            </a:pP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AutoNum type="alphaLcParenR" startAt="3"/>
            </a:pP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7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052736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sensitively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„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evolves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characteristics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point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past and not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presence. </a:t>
            </a:r>
          </a:p>
          <a:p>
            <a:pPr marL="342900" lvl="0" indent="-342900">
              <a:buAutoNum type="alphaLcParenR" startAt="3"/>
            </a:pP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e) New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evolves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everywhere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endless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as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in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possibilities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boundaries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  <a:p>
            <a:pPr marL="342900" indent="-342900">
              <a:buFontTx/>
              <a:buAutoNum type="alphaLcParenR" startAt="3"/>
            </a:pP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acceptance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use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lvl="0" indent="-342900">
              <a:buAutoNum type="alphaLcParenR" startAt="3"/>
            </a:pP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</a:t>
            </a:r>
          </a:p>
          <a:p>
            <a:pPr lvl="0"/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15816" y="47667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r>
              <a:rPr lang="cs-CZ" sz="1600" dirty="0"/>
              <a:t> </a:t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02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48478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instance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malfunction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retreat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elevate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considerations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a more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Use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</a:t>
            </a:r>
          </a:p>
          <a:p>
            <a:pPr lvl="0"/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Accordingly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obvious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basic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hopeless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Murphy´s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laws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43808" y="692695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  <a:r>
              <a:rPr lang="cs-CZ" sz="1600" dirty="0"/>
              <a:t> </a:t>
            </a:r>
            <a:br>
              <a:rPr lang="cs-CZ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684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056" y="148421"/>
            <a:ext cx="8229600" cy="1143000"/>
          </a:xfrm>
        </p:spPr>
        <p:txBody>
          <a:bodyPr>
            <a:normAutofit/>
          </a:bodyPr>
          <a:lstStyle/>
          <a:p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6</a:t>
            </a:r>
            <a:b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600" dirty="0"/>
            </a:b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Edward de Bono „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Hats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653904" y="17208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4" name="Picture 4" descr="http://www.motivp.cz/6k/image/ky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291421"/>
            <a:ext cx="990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motivp.cz/6k/image/kb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" y="2204864"/>
            <a:ext cx="990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ttp://www.motivp.cz/6k/image/kz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" y="3152996"/>
            <a:ext cx="9144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www.motivp.cz/6k/image/kc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032802"/>
            <a:ext cx="990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motivp.cz/6k/image/kr.gif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" y="4925570"/>
            <a:ext cx="9144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motivp.cz/6k/image/km.gif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5805264"/>
            <a:ext cx="914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1763688" y="160654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351788" y="3507457"/>
            <a:ext cx="1295400" cy="228600"/>
            <a:chOff x="1488" y="1440"/>
            <a:chExt cx="1200" cy="240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-8470573">
              <a:off x="1488" y="1440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rot="-2312573">
              <a:off x="1584" y="1536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680" y="1536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877568" y="4158214"/>
            <a:ext cx="304800" cy="609600"/>
          </a:xfrm>
          <a:custGeom>
            <a:avLst/>
            <a:gdLst>
              <a:gd name="T0" fmla="*/ 130528 w 21600"/>
              <a:gd name="T1" fmla="*/ 0 h 21600"/>
              <a:gd name="T2" fmla="*/ 43109 w 21600"/>
              <a:gd name="T3" fmla="*/ 609600 h 21600"/>
              <a:gd name="T4" fmla="*/ 137231 w 21600"/>
              <a:gd name="T5" fmla="*/ 234527 h 21600"/>
              <a:gd name="T6" fmla="*/ 221008 w 21600"/>
              <a:gd name="T7" fmla="*/ 403154 h 21600"/>
              <a:gd name="T8" fmla="*/ 304800 w 21600"/>
              <a:gd name="T9" fmla="*/ 23452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 rot="10800000">
            <a:off x="1572768" y="5208938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676400" y="5867400"/>
            <a:ext cx="1219200" cy="381000"/>
          </a:xfrm>
          <a:prstGeom prst="curvedDownArrow">
            <a:avLst>
              <a:gd name="adj1" fmla="val 64000"/>
              <a:gd name="adj2" fmla="val 128000"/>
              <a:gd name="adj3" fmla="val 33333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bdélník 17"/>
          <p:cNvSpPr/>
          <p:nvPr/>
        </p:nvSpPr>
        <p:spPr>
          <a:xfrm>
            <a:off x="3059832" y="1519091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b="1" i="1" dirty="0" err="1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en-US" sz="2000" b="1" i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I </a:t>
            </a:r>
            <a:r>
              <a:rPr lang="cs-CZ" altLang="en-US" sz="2000" b="1" i="1" dirty="0" err="1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</a:t>
            </a:r>
            <a:r>
              <a:rPr lang="cs-CZ" altLang="en-US" sz="2000" b="1" i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en-US" sz="2000" b="1" i="1" dirty="0" err="1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</a:t>
            </a:r>
            <a:r>
              <a:rPr lang="cs-CZ" altLang="en-US" sz="2000" b="1" i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en-US" sz="2000" b="1" i="1" dirty="0" err="1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altLang="en-US" sz="2000" b="1" i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</a:t>
            </a:r>
            <a:r>
              <a:rPr lang="cs-CZ" altLang="en-US" sz="2000" b="1" i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altLang="en-US" sz="2000" b="1" i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cs-CZ" altLang="en-US" sz="2000" b="1" i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135130" y="2450410"/>
            <a:ext cx="5541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b="1" i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</a:t>
            </a:r>
            <a:r>
              <a:rPr lang="cs-CZ" altLang="en-US" sz="2000" b="1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000" b="1" i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</a:t>
            </a:r>
            <a:r>
              <a:rPr lang="cs-CZ" altLang="en-US" sz="2000" b="1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000" b="1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departure</a:t>
            </a:r>
            <a:r>
              <a:rPr lang="cs-CZ" altLang="en-US" sz="2000" b="1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</a:t>
            </a:r>
            <a:r>
              <a:rPr lang="cs-CZ" altLang="en-US" sz="2000" b="1" i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tendencies</a:t>
            </a:r>
            <a:r>
              <a:rPr lang="cs-CZ" altLang="en-US" sz="2000" b="1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</a:t>
            </a:r>
            <a:r>
              <a:rPr lang="cs-CZ" altLang="en-US" sz="2000" b="1" i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directions</a:t>
            </a:r>
            <a:endParaRPr lang="cs-CZ" altLang="en-US" sz="2000" b="1" i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131840" y="3294197"/>
            <a:ext cx="490551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</a:t>
            </a:r>
            <a:r>
              <a:rPr lang="cs-CZ" altLang="en-US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</a:t>
            </a:r>
            <a:r>
              <a:rPr lang="cs-CZ" altLang="en-US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thoughts</a:t>
            </a:r>
            <a:r>
              <a:rPr lang="cs-CZ" altLang="en-US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asociations</a:t>
            </a:r>
            <a:r>
              <a:rPr lang="cs-CZ" altLang="en-US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cs-CZ" altLang="en-US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pointing</a:t>
            </a:r>
            <a:r>
              <a:rPr lang="cs-CZ" altLang="en-US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en-US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cs-CZ" altLang="en-US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directions</a:t>
            </a:r>
            <a:r>
              <a:rPr lang="cs-CZ" altLang="en-US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183154" y="4057820"/>
            <a:ext cx="5391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Emotions</a:t>
            </a:r>
            <a:r>
              <a:rPr lang="cs-CZ" altLang="en-US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0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interests</a:t>
            </a:r>
            <a:r>
              <a:rPr lang="cs-CZ" altLang="en-US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0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preferences</a:t>
            </a:r>
            <a:r>
              <a:rPr lang="cs-CZ" altLang="en-US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0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</a:t>
            </a:r>
            <a:r>
              <a:rPr lang="cs-CZ" altLang="en-US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pointing</a:t>
            </a:r>
            <a:r>
              <a:rPr lang="cs-CZ" altLang="en-US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outise</a:t>
            </a:r>
            <a:r>
              <a:rPr lang="cs-CZ" altLang="en-US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altLang="en-US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altLang="en-US" sz="20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cs-CZ" altLang="en-US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059832" y="50000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en-US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135130" y="4925570"/>
            <a:ext cx="5613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identification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brake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cs-CZ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</a:t>
            </a:r>
            <a:endParaRPr lang="cs-CZ" altLang="en-US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170578" y="5734734"/>
            <a:ext cx="5577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Management, </a:t>
            </a:r>
            <a:r>
              <a:rPr lang="cs-CZ" altLang="en-US" b="1" i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bird</a:t>
            </a: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more </a:t>
            </a:r>
            <a:r>
              <a:rPr lang="cs-CZ" altLang="en-US" b="1" i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distant</a:t>
            </a: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</a:t>
            </a: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broader</a:t>
            </a: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contexts</a:t>
            </a: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altLang="en-US" b="1" i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summaries</a:t>
            </a: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recapitulation</a:t>
            </a: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altLang="en-US" b="1" i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</a:t>
            </a: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altLang="en-US" b="1" i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364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7</a:t>
            </a:r>
            <a:b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plannning</a:t>
            </a:r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465387" y="162880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weekend brainstorming session. Key steps: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  What is the key question to be answered (may be agreed upon in advance)?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forces drive the development forward?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most important risks and uncertainties?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the dominant tendencies, choose two axes, creating four quadrants (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the</a:t>
            </a:r>
            <a:r>
              <a:rPr lang="en-US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natures of those four worlds and also an image of four types of  organizations, prospering in them.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Compose four types of business strategies (later even personnel strategy), adequate to these worlds. Choose the desirable ones and work the in detail.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epeat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procedure periodically and compare your choices with the reality. Adjust  the navigation.</a:t>
            </a:r>
          </a:p>
        </p:txBody>
      </p:sp>
    </p:spTree>
    <p:extLst>
      <p:ext uri="{BB962C8B-B14F-4D97-AF65-F5344CB8AC3E}">
        <p14:creationId xmlns:p14="http://schemas.microsoft.com/office/powerpoint/2010/main" val="1331795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Conclussion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in  long run,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to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courious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rewrite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textbook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95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23529" y="1600200"/>
            <a:ext cx="8496944" cy="4708525"/>
          </a:xfrm>
        </p:spPr>
        <p:txBody>
          <a:bodyPr>
            <a:noAutofit/>
          </a:bodyPr>
          <a:lstStyle/>
          <a:p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Bono Edward de (1985) „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Hats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Porter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Boorstin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Daniel J. (1983), „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Discoverers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Man´s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Seach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Himself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</a:t>
            </a:r>
            <a:r>
              <a:rPr lang="cs-CZ" alt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House </a:t>
            </a:r>
          </a:p>
          <a:p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Crawford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Robert P.,(1964), „Direct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University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Nebrasca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Fraser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Publishing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Vermont</a:t>
            </a:r>
          </a:p>
          <a:p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Duncan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R., Weston-Smith M. (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(1977) „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Encyclopaedia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Ignorance –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wanted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unknown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Pocket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N.Y.</a:t>
            </a:r>
            <a:endParaRPr lang="cs-CZ" altLang="en-US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Durbin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Gail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Morris Susan,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Wilkinson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Sue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„A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Teacher´s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Learning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Heritage</a:t>
            </a:r>
            <a:endParaRPr lang="cs-CZ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Stenudd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Stefan, (2008)</a:t>
            </a:r>
            <a:r>
              <a:rPr lang="en-US" sz="1800" dirty="0"/>
              <a:t> 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Aikido: The Peaceful Martial Art. </a:t>
            </a:r>
            <a:r>
              <a:rPr lang="en-US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BookSurge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cs-CZ" alt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cs-CZ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Turner W.B., (1986) „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Nothing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Non-Existence: </a:t>
            </a:r>
            <a:endParaRPr lang="cs-CZ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Transcendence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Science“, 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Philosophical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N.Y.  </a:t>
            </a:r>
          </a:p>
          <a:p>
            <a:endParaRPr lang="cs-CZ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2"/>
          <p:cNvSpPr txBox="1">
            <a:spLocks/>
          </p:cNvSpPr>
          <p:nvPr/>
        </p:nvSpPr>
        <p:spPr bwMode="auto">
          <a:xfrm>
            <a:off x="684213" y="333375"/>
            <a:ext cx="6948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 err="1">
                <a:solidFill>
                  <a:srgbClr val="181556"/>
                </a:solidFill>
              </a:rPr>
              <a:t>Literature</a:t>
            </a:r>
            <a:endParaRPr lang="cs-CZ" altLang="cs-CZ" sz="3600" b="1" dirty="0">
              <a:solidFill>
                <a:srgbClr val="181556"/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I</a:t>
            </a:r>
            <a:r>
              <a:rPr lang="en-US" dirty="0"/>
              <a:t>.</a:t>
            </a: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S</a:t>
            </a:r>
            <a:r>
              <a:rPr lang="en-US" dirty="0"/>
              <a:t>., a.s.</a:t>
            </a:r>
            <a:r>
              <a:rPr lang="cs-CZ" dirty="0"/>
              <a:t> , Lidická 960/81, 602 00 Brno, Czech Republic, Tel: +420 </a:t>
            </a:r>
            <a:r>
              <a:rPr lang="en-US" dirty="0"/>
              <a:t>545 210 792</a:t>
            </a:r>
            <a:r>
              <a:rPr lang="cs-CZ" dirty="0"/>
              <a:t>, info@bibs.cz, www.bibs.cz</a:t>
            </a:r>
          </a:p>
        </p:txBody>
      </p:sp>
      <p:sp>
        <p:nvSpPr>
          <p:cNvPr id="18437" name="Zástupný symbol pro číslo snímku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4D7D2B-FA0B-4BA2-8B2E-82B3F91F7E23}" type="slidenum">
              <a:rPr lang="cs-CZ" altLang="cs-CZ" sz="1200">
                <a:solidFill>
                  <a:srgbClr val="181556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200">
              <a:solidFill>
                <a:srgbClr val="181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6266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https://i.nyx.cz/files/00/00/14/41/1441592_07334387be46b54ee28c.jpg?name=lesbi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753100" cy="57226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1045666" y="404664"/>
            <a:ext cx="7342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conception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8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se šipkou 2"/>
          <p:cNvCxnSpPr/>
          <p:nvPr/>
        </p:nvCxnSpPr>
        <p:spPr bwMode="auto">
          <a:xfrm>
            <a:off x="1129118" y="5707378"/>
            <a:ext cx="6812609" cy="0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Přímá spojnice se šipkou 4"/>
          <p:cNvCxnSpPr/>
          <p:nvPr/>
        </p:nvCxnSpPr>
        <p:spPr bwMode="auto">
          <a:xfrm flipV="1">
            <a:off x="1129118" y="1606297"/>
            <a:ext cx="0" cy="4101081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7"/>
          <p:cNvCxnSpPr/>
          <p:nvPr/>
        </p:nvCxnSpPr>
        <p:spPr bwMode="auto">
          <a:xfrm flipV="1">
            <a:off x="3179658" y="1606297"/>
            <a:ext cx="0" cy="4101081"/>
          </a:xfrm>
          <a:prstGeom prst="line">
            <a:avLst/>
          </a:prstGeom>
          <a:solidFill>
            <a:srgbClr val="6796EB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7103531" y="5909901"/>
            <a:ext cx="1189820" cy="372696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lang="en-US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63578" y="4941168"/>
            <a:ext cx="1189820" cy="71125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</a:t>
            </a:r>
            <a:endParaRPr lang="cs-CZ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</a:t>
            </a:r>
            <a:endParaRPr lang="en-US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 bwMode="auto">
          <a:xfrm flipV="1">
            <a:off x="4647650" y="1606297"/>
            <a:ext cx="0" cy="4101081"/>
          </a:xfrm>
          <a:prstGeom prst="line">
            <a:avLst/>
          </a:prstGeom>
          <a:solidFill>
            <a:srgbClr val="6796EB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ovéPole 20"/>
          <p:cNvSpPr txBox="1"/>
          <p:nvPr/>
        </p:nvSpPr>
        <p:spPr>
          <a:xfrm>
            <a:off x="3014808" y="1103767"/>
            <a:ext cx="1913980" cy="92669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continuity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past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rule. I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foresee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not to influence</a:t>
            </a:r>
            <a:endParaRPr lang="en-US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99390" y="188640"/>
            <a:ext cx="8784976" cy="80358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  <a:r>
              <a:rPr 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decision-making</a:t>
            </a:r>
            <a:r>
              <a:rPr 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past (</a:t>
            </a:r>
            <a:r>
              <a:rPr 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tradicion</a:t>
            </a:r>
            <a:r>
              <a:rPr 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</a:t>
            </a:r>
            <a:r>
              <a:rPr 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156176" y="1273044"/>
            <a:ext cx="1442698" cy="80358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uncertainity</a:t>
            </a:r>
            <a:r>
              <a:rPr 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</a:t>
            </a:r>
            <a:endParaRPr lang="en-U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415353" y="3256776"/>
            <a:ext cx="1033931" cy="711251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past </a:t>
            </a:r>
          </a:p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Evolution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trajectory</a:t>
            </a:r>
            <a:endParaRPr lang="en-US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1760434" y="1971673"/>
            <a:ext cx="6337944" cy="3061800"/>
          </a:xfrm>
          <a:custGeom>
            <a:avLst/>
            <a:gdLst>
              <a:gd name="connsiteX0" fmla="*/ 0 w 6337944"/>
              <a:gd name="connsiteY0" fmla="*/ 3061800 h 3061800"/>
              <a:gd name="connsiteX1" fmla="*/ 692209 w 6337944"/>
              <a:gd name="connsiteY1" fmla="*/ 2378136 h 3061800"/>
              <a:gd name="connsiteX2" fmla="*/ 1350235 w 6337944"/>
              <a:gd name="connsiteY2" fmla="*/ 1993576 h 3061800"/>
              <a:gd name="connsiteX3" fmla="*/ 2256089 w 6337944"/>
              <a:gd name="connsiteY3" fmla="*/ 1737202 h 3061800"/>
              <a:gd name="connsiteX4" fmla="*/ 3589233 w 6337944"/>
              <a:gd name="connsiteY4" fmla="*/ 1344095 h 3061800"/>
              <a:gd name="connsiteX5" fmla="*/ 4563454 w 6337944"/>
              <a:gd name="connsiteY5" fmla="*/ 1002263 h 3061800"/>
              <a:gd name="connsiteX6" fmla="*/ 6144426 w 6337944"/>
              <a:gd name="connsiteY6" fmla="*/ 104955 h 3061800"/>
              <a:gd name="connsiteX7" fmla="*/ 6255521 w 6337944"/>
              <a:gd name="connsiteY7" fmla="*/ 53680 h 306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7944" h="3061800">
                <a:moveTo>
                  <a:pt x="0" y="3061800"/>
                </a:moveTo>
                <a:cubicBezTo>
                  <a:pt x="233585" y="2808986"/>
                  <a:pt x="467170" y="2556173"/>
                  <a:pt x="692209" y="2378136"/>
                </a:cubicBezTo>
                <a:cubicBezTo>
                  <a:pt x="917248" y="2200099"/>
                  <a:pt x="1089588" y="2100398"/>
                  <a:pt x="1350235" y="1993576"/>
                </a:cubicBezTo>
                <a:cubicBezTo>
                  <a:pt x="1610882" y="1886754"/>
                  <a:pt x="2256089" y="1737202"/>
                  <a:pt x="2256089" y="1737202"/>
                </a:cubicBezTo>
                <a:lnTo>
                  <a:pt x="3589233" y="1344095"/>
                </a:lnTo>
                <a:cubicBezTo>
                  <a:pt x="3973794" y="1221605"/>
                  <a:pt x="4137589" y="1208786"/>
                  <a:pt x="4563454" y="1002263"/>
                </a:cubicBezTo>
                <a:cubicBezTo>
                  <a:pt x="4989319" y="795740"/>
                  <a:pt x="5862415" y="263052"/>
                  <a:pt x="6144426" y="104955"/>
                </a:cubicBezTo>
                <a:cubicBezTo>
                  <a:pt x="6426437" y="-53142"/>
                  <a:pt x="6340979" y="269"/>
                  <a:pt x="6255521" y="536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Volný tvar 5"/>
          <p:cNvSpPr/>
          <p:nvPr/>
        </p:nvSpPr>
        <p:spPr>
          <a:xfrm>
            <a:off x="3153398" y="3948480"/>
            <a:ext cx="4871103" cy="1110630"/>
          </a:xfrm>
          <a:custGeom>
            <a:avLst/>
            <a:gdLst>
              <a:gd name="connsiteX0" fmla="*/ 0 w 4871103"/>
              <a:gd name="connsiteY0" fmla="*/ 8223 h 1110630"/>
              <a:gd name="connsiteX1" fmla="*/ 589660 w 4871103"/>
              <a:gd name="connsiteY1" fmla="*/ 8223 h 1110630"/>
              <a:gd name="connsiteX2" fmla="*/ 965675 w 4871103"/>
              <a:gd name="connsiteY2" fmla="*/ 93681 h 1110630"/>
              <a:gd name="connsiteX3" fmla="*/ 1692067 w 4871103"/>
              <a:gd name="connsiteY3" fmla="*/ 572245 h 1110630"/>
              <a:gd name="connsiteX4" fmla="*/ 3127761 w 4871103"/>
              <a:gd name="connsiteY4" fmla="*/ 948260 h 1110630"/>
              <a:gd name="connsiteX5" fmla="*/ 4871103 w 4871103"/>
              <a:gd name="connsiteY5" fmla="*/ 1110630 h 11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1103" h="1110630">
                <a:moveTo>
                  <a:pt x="0" y="8223"/>
                </a:moveTo>
                <a:cubicBezTo>
                  <a:pt x="214357" y="1101"/>
                  <a:pt x="428714" y="-6020"/>
                  <a:pt x="589660" y="8223"/>
                </a:cubicBezTo>
                <a:cubicBezTo>
                  <a:pt x="750606" y="22466"/>
                  <a:pt x="781941" y="-323"/>
                  <a:pt x="965675" y="93681"/>
                </a:cubicBezTo>
                <a:cubicBezTo>
                  <a:pt x="1149410" y="187685"/>
                  <a:pt x="1331719" y="429815"/>
                  <a:pt x="1692067" y="572245"/>
                </a:cubicBezTo>
                <a:cubicBezTo>
                  <a:pt x="2052415" y="714675"/>
                  <a:pt x="2597922" y="858529"/>
                  <a:pt x="3127761" y="948260"/>
                </a:cubicBezTo>
                <a:cubicBezTo>
                  <a:pt x="3657600" y="1037991"/>
                  <a:pt x="4871103" y="1110630"/>
                  <a:pt x="4871103" y="1110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3220653" y="4708835"/>
            <a:ext cx="16321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predictions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lang="cs-CZ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</a:t>
            </a:r>
            <a:endParaRPr lang="en-US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Přímá spojnice se šipkou 12"/>
          <p:cNvCxnSpPr>
            <a:stCxn id="28" idx="2"/>
          </p:cNvCxnSpPr>
          <p:nvPr/>
        </p:nvCxnSpPr>
        <p:spPr>
          <a:xfrm>
            <a:off x="1932319" y="3968027"/>
            <a:ext cx="495400" cy="397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10" idx="0"/>
            <a:endCxn id="6" idx="0"/>
          </p:cNvCxnSpPr>
          <p:nvPr/>
        </p:nvCxnSpPr>
        <p:spPr>
          <a:xfrm flipV="1">
            <a:off x="2558488" y="3956703"/>
            <a:ext cx="594910" cy="984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112403" y="4576796"/>
            <a:ext cx="153160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4" idx="6"/>
          </p:cNvCxnSpPr>
          <p:nvPr/>
        </p:nvCxnSpPr>
        <p:spPr>
          <a:xfrm>
            <a:off x="7904860" y="2076628"/>
            <a:ext cx="36867" cy="30938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23" idx="2"/>
          </p:cNvCxnSpPr>
          <p:nvPr/>
        </p:nvCxnSpPr>
        <p:spPr>
          <a:xfrm>
            <a:off x="6877525" y="2076628"/>
            <a:ext cx="1027335" cy="560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784511" y="3882195"/>
            <a:ext cx="38860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Expected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unexpected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consequences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influence</a:t>
            </a:r>
          </a:p>
          <a:p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decisions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</a:t>
            </a:r>
            <a:endParaRPr lang="en-US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4644008" y="3656837"/>
            <a:ext cx="329771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30" idx="0"/>
          </p:cNvCxnSpPr>
          <p:nvPr/>
        </p:nvCxnSpPr>
        <p:spPr>
          <a:xfrm flipH="1" flipV="1">
            <a:off x="6512715" y="3672087"/>
            <a:ext cx="214796" cy="210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075812" y="6282597"/>
            <a:ext cx="19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By </a:t>
            </a:r>
            <a:r>
              <a:rPr lang="cs-CZ" b="1" dirty="0" err="1">
                <a:solidFill>
                  <a:srgbClr val="002060"/>
                </a:solidFill>
              </a:rPr>
              <a:t>Jay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W.Forrester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3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powers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</a:t>
            </a:r>
          </a:p>
          <a:p>
            <a:endParaRPr lang="cs-CZ" alt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deterministic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eventual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knowning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mastered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éthos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cs-CZ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science and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scholarship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rests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preservation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internally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cohorent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opinions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branching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cs-CZ" alt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accumulation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more….</a:t>
            </a:r>
          </a:p>
          <a:p>
            <a:pPr marL="0" indent="0">
              <a:buNone/>
            </a:pPr>
            <a:endParaRPr lang="cs-CZ" alt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reconstruction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perceived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cs-CZ" altLang="en-US" sz="2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altLang="en-US" sz="2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„…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impulses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affecting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sensors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ascribe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…“ </a:t>
            </a:r>
          </a:p>
          <a:p>
            <a:pPr marL="0" indent="0">
              <a:buNone/>
            </a:pP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</a:t>
            </a:r>
          </a:p>
          <a:p>
            <a:pPr marL="0" indent="0">
              <a:buNone/>
            </a:pP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Stanislav Lem (1921 – 2006)</a:t>
            </a:r>
            <a:b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6</a:t>
            </a:fld>
            <a:endParaRPr lang="cs-CZ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083896" cy="10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2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2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3200" b="1" dirty="0" err="1">
                <a:solidFill>
                  <a:schemeClr val="tx2"/>
                </a:solidFill>
                <a:latin typeface="+mn-lt"/>
              </a:rPr>
              <a:t>quality</a:t>
            </a: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3200" b="1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3200" b="1" dirty="0" err="1">
                <a:solidFill>
                  <a:schemeClr val="tx2"/>
                </a:solidFill>
                <a:latin typeface="+mn-lt"/>
              </a:rPr>
              <a:t>education</a:t>
            </a: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3200" b="1" dirty="0" err="1">
                <a:solidFill>
                  <a:schemeClr val="tx2"/>
                </a:solidFill>
                <a:latin typeface="+mn-lt"/>
              </a:rPr>
              <a:t>according</a:t>
            </a: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 to </a:t>
            </a:r>
            <a:r>
              <a:rPr lang="cs-CZ" altLang="cs-CZ" sz="3200" b="1" dirty="0" err="1">
                <a:solidFill>
                  <a:schemeClr val="tx2"/>
                </a:solidFill>
                <a:latin typeface="+mn-lt"/>
              </a:rPr>
              <a:t>its</a:t>
            </a: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3200" b="1" dirty="0" err="1">
                <a:solidFill>
                  <a:schemeClr val="tx2"/>
                </a:solidFill>
                <a:latin typeface="+mn-lt"/>
              </a:rPr>
              <a:t>meaning</a:t>
            </a: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67544" y="1340768"/>
            <a:ext cx="8218487" cy="4525963"/>
          </a:xfrm>
        </p:spPr>
        <p:txBody>
          <a:bodyPr>
            <a:noAutofit/>
          </a:bodyPr>
          <a:lstStyle/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scholarship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To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to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accumulate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;  to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dogma, a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in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guidance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enter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Paradise</a:t>
            </a:r>
            <a:endParaRPr lang="cs-CZ" altLang="cs-CZ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contemporary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b) to master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productivity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ecological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food,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 </a:t>
            </a: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meaing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tomorrow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b) +  to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anticipate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to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unexpected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increasingly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rapid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criterion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prepared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cope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Basic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validity,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open a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  <a:r>
              <a:rPr lang="cs-CZ" alt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cs-CZ" alt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sir Kenneth Robinson on www.ted.com</a:t>
            </a: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7173" name="Zástupný symbol pro číslo snímku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7E8840-350E-4B15-835B-BFE5976719FD}" type="slidenum">
              <a:rPr lang="cs-CZ" altLang="cs-CZ" sz="1200">
                <a:solidFill>
                  <a:srgbClr val="181556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>
              <a:solidFill>
                <a:srgbClr val="181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9481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05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en-US" sz="27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cs-CZ" altLang="en-US" sz="2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altLang="en-US" sz="2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en-US" sz="2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r>
              <a:rPr lang="cs-CZ" altLang="en-US" sz="2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altLang="en-US" sz="2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„</a:t>
            </a:r>
            <a:r>
              <a:rPr lang="cs-CZ" altLang="en-US" sz="27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</a:t>
            </a:r>
            <a:r>
              <a:rPr lang="cs-CZ" altLang="en-US" sz="2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reconstruction</a:t>
            </a:r>
            <a:r>
              <a:rPr lang="cs-CZ" altLang="en-US" sz="2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–   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relativistic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cs-CZ" alt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85205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3059845" y="6597352"/>
            <a:ext cx="2895600" cy="365125"/>
          </a:xfrm>
        </p:spPr>
        <p:txBody>
          <a:bodyPr/>
          <a:lstStyle/>
          <a:p>
            <a:fld id="{A6E98B13-A10F-40F6-8F32-0A4EC4BFF6F4}" type="slidenum">
              <a:rPr lang="cs-CZ" altLang="en-US" smtClean="0"/>
              <a:pPr/>
              <a:t>8</a:t>
            </a:fld>
            <a:endParaRPr lang="cs-CZ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8" y="1437043"/>
            <a:ext cx="2514600" cy="25146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6" y="3710490"/>
            <a:ext cx="2232248" cy="26786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06078"/>
            <a:ext cx="2346660" cy="19305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19" y="3176018"/>
            <a:ext cx="1234149" cy="188207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347968" y="3824518"/>
            <a:ext cx="2231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„</a:t>
            </a:r>
            <a:r>
              <a:rPr lang="cs-CZ" b="1" dirty="0" err="1">
                <a:solidFill>
                  <a:srgbClr val="002060"/>
                </a:solidFill>
              </a:rPr>
              <a:t>The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answers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depend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 err="1">
                <a:solidFill>
                  <a:srgbClr val="002060"/>
                </a:solidFill>
              </a:rPr>
              <a:t>upon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how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you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ask</a:t>
            </a:r>
            <a:r>
              <a:rPr lang="cs-CZ" b="1" dirty="0">
                <a:solidFill>
                  <a:srgbClr val="002060"/>
                </a:solidFill>
              </a:rPr>
              <a:t>“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267757" y="391685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„</a:t>
            </a:r>
            <a:r>
              <a:rPr lang="cs-CZ" b="1" dirty="0" err="1">
                <a:solidFill>
                  <a:srgbClr val="002060"/>
                </a:solidFill>
              </a:rPr>
              <a:t>Anything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goes</a:t>
            </a:r>
            <a:r>
              <a:rPr lang="cs-CZ" b="1" dirty="0">
                <a:solidFill>
                  <a:srgbClr val="002060"/>
                </a:solidFill>
              </a:rPr>
              <a:t>“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57" y="4725142"/>
            <a:ext cx="2741984" cy="169239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44948" y="3075002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Paul K. </a:t>
            </a:r>
            <a:r>
              <a:rPr lang="cs-CZ" b="1" dirty="0" err="1">
                <a:solidFill>
                  <a:srgbClr val="002060"/>
                </a:solidFill>
              </a:rPr>
              <a:t>Feyerabend</a:t>
            </a:r>
            <a:r>
              <a:rPr lang="cs-CZ" b="1" dirty="0">
                <a:solidFill>
                  <a:srgbClr val="002060"/>
                </a:solidFill>
              </a:rPr>
              <a:t> </a:t>
            </a:r>
          </a:p>
          <a:p>
            <a:r>
              <a:rPr lang="cs-CZ" b="1" dirty="0">
                <a:solidFill>
                  <a:srgbClr val="002060"/>
                </a:solidFill>
              </a:rPr>
              <a:t>(1924 – 1994)</a:t>
            </a:r>
            <a:br>
              <a:rPr lang="cs-CZ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347968" y="3176018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Paul Samuel Kuhn</a:t>
            </a:r>
          </a:p>
          <a:p>
            <a:r>
              <a:rPr lang="cs-CZ" b="1" dirty="0">
                <a:solidFill>
                  <a:srgbClr val="002060"/>
                </a:solidFill>
              </a:rPr>
              <a:t> (1922 – 1996)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93" y="946077"/>
            <a:ext cx="3155637" cy="22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9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66800"/>
          </a:xfrm>
        </p:spPr>
        <p:txBody>
          <a:bodyPr>
            <a:noAutofit/>
          </a:bodyPr>
          <a:lstStyle/>
          <a:p>
            <a:pPr algn="l"/>
            <a: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b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</a:t>
            </a:r>
            <a: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altLang="cs-CZ" sz="2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</a:t>
            </a:r>
            <a: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cs-CZ" alt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altLang="en-US" b="1" dirty="0">
              <a:solidFill>
                <a:srgbClr val="002060"/>
              </a:solidFill>
            </a:endParaRPr>
          </a:p>
          <a:p>
            <a:r>
              <a:rPr lang="cs-CZ" altLang="en-US" b="1" dirty="0" err="1">
                <a:solidFill>
                  <a:srgbClr val="002060"/>
                </a:solidFill>
              </a:rPr>
              <a:t>We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need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both</a:t>
            </a:r>
            <a:r>
              <a:rPr lang="cs-CZ" altLang="en-US" b="1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cs-CZ" altLang="en-US" b="1" dirty="0">
                <a:solidFill>
                  <a:srgbClr val="002060"/>
                </a:solidFill>
              </a:rPr>
              <a:t>    a) </a:t>
            </a:r>
            <a:r>
              <a:rPr lang="cs-CZ" altLang="en-US" b="1" dirty="0" err="1">
                <a:solidFill>
                  <a:srgbClr val="002060"/>
                </a:solidFill>
              </a:rPr>
              <a:t>the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explanation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of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the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world</a:t>
            </a:r>
            <a:r>
              <a:rPr lang="cs-CZ" altLang="en-US" b="1" dirty="0">
                <a:solidFill>
                  <a:srgbClr val="002060"/>
                </a:solidFill>
              </a:rPr>
              <a:t>, as </a:t>
            </a:r>
            <a:r>
              <a:rPr lang="cs-CZ" altLang="en-US" b="1" dirty="0" err="1">
                <a:solidFill>
                  <a:srgbClr val="002060"/>
                </a:solidFill>
              </a:rPr>
              <a:t>well</a:t>
            </a:r>
            <a:r>
              <a:rPr lang="cs-CZ" altLang="en-US" b="1" dirty="0">
                <a:solidFill>
                  <a:srgbClr val="002060"/>
                </a:solidFill>
              </a:rPr>
              <a:t> as </a:t>
            </a:r>
          </a:p>
          <a:p>
            <a:pPr marL="0" indent="0">
              <a:buNone/>
            </a:pPr>
            <a:r>
              <a:rPr lang="cs-CZ" altLang="en-US" b="1" dirty="0">
                <a:solidFill>
                  <a:srgbClr val="002060"/>
                </a:solidFill>
              </a:rPr>
              <a:t>    b) </a:t>
            </a:r>
            <a:r>
              <a:rPr lang="cs-CZ" altLang="en-US" b="1" dirty="0" err="1">
                <a:solidFill>
                  <a:srgbClr val="002060"/>
                </a:solidFill>
              </a:rPr>
              <a:t>the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ability</a:t>
            </a:r>
            <a:r>
              <a:rPr lang="cs-CZ" altLang="en-US" b="1" dirty="0">
                <a:solidFill>
                  <a:srgbClr val="002060"/>
                </a:solidFill>
              </a:rPr>
              <a:t> to cope </a:t>
            </a:r>
            <a:r>
              <a:rPr lang="cs-CZ" altLang="en-US" b="1" dirty="0" err="1">
                <a:solidFill>
                  <a:srgbClr val="002060"/>
                </a:solidFill>
              </a:rPr>
              <a:t>with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the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unknown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future</a:t>
            </a:r>
            <a:endParaRPr lang="cs-CZ" alt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altLang="en-US" b="1" dirty="0">
              <a:solidFill>
                <a:srgbClr val="002060"/>
              </a:solidFill>
            </a:endParaRPr>
          </a:p>
          <a:p>
            <a:r>
              <a:rPr lang="cs-CZ" altLang="en-US" b="1" dirty="0" err="1">
                <a:solidFill>
                  <a:srgbClr val="002060"/>
                </a:solidFill>
              </a:rPr>
              <a:t>Thus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we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need</a:t>
            </a:r>
            <a:r>
              <a:rPr lang="cs-CZ" altLang="en-US" b="1" dirty="0">
                <a:solidFill>
                  <a:srgbClr val="002060"/>
                </a:solidFill>
              </a:rPr>
              <a:t> to </a:t>
            </a:r>
            <a:r>
              <a:rPr lang="cs-CZ" altLang="en-US" b="1" dirty="0" err="1">
                <a:solidFill>
                  <a:srgbClr val="002060"/>
                </a:solidFill>
              </a:rPr>
              <a:t>predict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all</a:t>
            </a:r>
            <a:r>
              <a:rPr lang="cs-CZ" altLang="en-US" b="1" dirty="0">
                <a:solidFill>
                  <a:srgbClr val="002060"/>
                </a:solidFill>
              </a:rPr>
              <a:t>, </a:t>
            </a:r>
            <a:r>
              <a:rPr lang="cs-CZ" altLang="en-US" b="1" dirty="0" err="1">
                <a:solidFill>
                  <a:srgbClr val="002060"/>
                </a:solidFill>
              </a:rPr>
              <a:t>what</a:t>
            </a:r>
            <a:endParaRPr lang="cs-CZ" altLang="en-US" b="1" dirty="0">
              <a:solidFill>
                <a:srgbClr val="002060"/>
              </a:solidFill>
            </a:endParaRPr>
          </a:p>
          <a:p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is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possisble</a:t>
            </a:r>
            <a:r>
              <a:rPr lang="cs-CZ" altLang="en-US" b="1" dirty="0">
                <a:solidFill>
                  <a:srgbClr val="002060"/>
                </a:solidFill>
              </a:rPr>
              <a:t>, „to </a:t>
            </a:r>
            <a:r>
              <a:rPr lang="cs-CZ" altLang="en-US" b="1" dirty="0" err="1">
                <a:solidFill>
                  <a:srgbClr val="002060"/>
                </a:solidFill>
              </a:rPr>
              <a:t>see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the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future</a:t>
            </a:r>
            <a:r>
              <a:rPr lang="cs-CZ" altLang="en-US" b="1" dirty="0">
                <a:solidFill>
                  <a:srgbClr val="002060"/>
                </a:solidFill>
              </a:rPr>
              <a:t> in more </a:t>
            </a:r>
          </a:p>
          <a:p>
            <a:pPr marL="0" indent="0">
              <a:buNone/>
            </a:pPr>
            <a:r>
              <a:rPr lang="cs-CZ" altLang="en-US" b="1" dirty="0">
                <a:solidFill>
                  <a:srgbClr val="002060"/>
                </a:solidFill>
              </a:rPr>
              <a:t>       </a:t>
            </a:r>
            <a:r>
              <a:rPr lang="cs-CZ" altLang="en-US" b="1" dirty="0" err="1">
                <a:solidFill>
                  <a:srgbClr val="002060"/>
                </a:solidFill>
              </a:rPr>
              <a:t>variants</a:t>
            </a:r>
            <a:r>
              <a:rPr lang="cs-CZ" altLang="en-US" b="1" dirty="0">
                <a:solidFill>
                  <a:srgbClr val="002060"/>
                </a:solidFill>
              </a:rPr>
              <a:t>“ (</a:t>
            </a:r>
            <a:r>
              <a:rPr lang="cs-CZ" altLang="en-US" b="1" dirty="0" err="1">
                <a:solidFill>
                  <a:srgbClr val="002060"/>
                </a:solidFill>
              </a:rPr>
              <a:t>see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picture</a:t>
            </a:r>
            <a:r>
              <a:rPr lang="cs-CZ" altLang="en-US" b="1" dirty="0">
                <a:solidFill>
                  <a:srgbClr val="002060"/>
                </a:solidFill>
              </a:rPr>
              <a:t> 34)</a:t>
            </a:r>
          </a:p>
          <a:p>
            <a:r>
              <a:rPr lang="cs-CZ" altLang="en-US" b="1" dirty="0">
                <a:solidFill>
                  <a:srgbClr val="002060"/>
                </a:solidFill>
              </a:rPr>
              <a:t>„</a:t>
            </a:r>
            <a:r>
              <a:rPr lang="cs-CZ" altLang="en-US" b="1" dirty="0" err="1">
                <a:solidFill>
                  <a:srgbClr val="002060"/>
                </a:solidFill>
              </a:rPr>
              <a:t>although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the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future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is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unknowable</a:t>
            </a:r>
            <a:r>
              <a:rPr lang="cs-CZ" altLang="en-US" b="1" dirty="0">
                <a:solidFill>
                  <a:srgbClr val="002060"/>
                </a:solidFill>
              </a:rPr>
              <a:t>, </a:t>
            </a:r>
          </a:p>
          <a:p>
            <a:pPr marL="0" indent="0">
              <a:buNone/>
            </a:pPr>
            <a:r>
              <a:rPr lang="cs-CZ" altLang="en-US" b="1" dirty="0">
                <a:solidFill>
                  <a:srgbClr val="002060"/>
                </a:solidFill>
              </a:rPr>
              <a:t>       </a:t>
            </a:r>
            <a:r>
              <a:rPr lang="cs-CZ" altLang="en-US" b="1" dirty="0" err="1">
                <a:solidFill>
                  <a:srgbClr val="002060"/>
                </a:solidFill>
              </a:rPr>
              <a:t>it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is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possible</a:t>
            </a:r>
            <a:r>
              <a:rPr lang="cs-CZ" altLang="en-US" b="1" dirty="0">
                <a:solidFill>
                  <a:srgbClr val="002060"/>
                </a:solidFill>
              </a:rPr>
              <a:t> to </a:t>
            </a:r>
            <a:r>
              <a:rPr lang="cs-CZ" altLang="en-US" b="1" dirty="0" err="1">
                <a:solidFill>
                  <a:srgbClr val="002060"/>
                </a:solidFill>
              </a:rPr>
              <a:t>change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it</a:t>
            </a:r>
            <a:r>
              <a:rPr lang="cs-CZ" altLang="en-US" b="1" dirty="0">
                <a:solidFill>
                  <a:srgbClr val="002060"/>
                </a:solidFill>
              </a:rPr>
              <a:t> “ </a:t>
            </a:r>
          </a:p>
          <a:p>
            <a:pPr marL="0" indent="0">
              <a:buNone/>
            </a:pPr>
            <a:r>
              <a:rPr lang="cs-CZ" altLang="en-US" b="1" dirty="0">
                <a:solidFill>
                  <a:srgbClr val="002060"/>
                </a:solidFill>
              </a:rPr>
              <a:t>                                                                </a:t>
            </a:r>
            <a:r>
              <a:rPr lang="cs-CZ" altLang="en-US" b="1" dirty="0" err="1">
                <a:solidFill>
                  <a:srgbClr val="002060"/>
                </a:solidFill>
              </a:rPr>
              <a:t>Aurelio</a:t>
            </a: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Peccei</a:t>
            </a:r>
            <a:r>
              <a:rPr lang="cs-CZ" altLang="en-US" b="1" dirty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cs-CZ" altLang="en-US" sz="1800" b="1" dirty="0">
                <a:solidFill>
                  <a:srgbClr val="002060"/>
                </a:solidFill>
              </a:rPr>
              <a:t>                                                                                    </a:t>
            </a:r>
            <a:r>
              <a:rPr lang="cs-CZ" altLang="en-US" sz="1800" b="1" dirty="0" err="1">
                <a:solidFill>
                  <a:srgbClr val="002060"/>
                </a:solidFill>
              </a:rPr>
              <a:t>the</a:t>
            </a:r>
            <a:r>
              <a:rPr lang="cs-CZ" altLang="en-US" sz="1800" b="1" dirty="0">
                <a:solidFill>
                  <a:srgbClr val="002060"/>
                </a:solidFill>
              </a:rPr>
              <a:t> </a:t>
            </a:r>
            <a:r>
              <a:rPr lang="cs-CZ" altLang="en-US" sz="1800" b="1" dirty="0" err="1">
                <a:solidFill>
                  <a:srgbClr val="002060"/>
                </a:solidFill>
              </a:rPr>
              <a:t>founding</a:t>
            </a:r>
            <a:r>
              <a:rPr lang="cs-CZ" altLang="en-US" sz="1800" b="1" dirty="0">
                <a:solidFill>
                  <a:srgbClr val="002060"/>
                </a:solidFill>
              </a:rPr>
              <a:t> Club </a:t>
            </a:r>
            <a:r>
              <a:rPr lang="cs-CZ" altLang="en-US" sz="1800" b="1" dirty="0" err="1">
                <a:solidFill>
                  <a:srgbClr val="002060"/>
                </a:solidFill>
              </a:rPr>
              <a:t>of</a:t>
            </a:r>
            <a:r>
              <a:rPr lang="cs-CZ" altLang="en-US" sz="1800" b="1" dirty="0">
                <a:solidFill>
                  <a:srgbClr val="002060"/>
                </a:solidFill>
              </a:rPr>
              <a:t> Rome president</a:t>
            </a:r>
          </a:p>
          <a:p>
            <a:pPr marL="0" indent="0">
              <a:buNone/>
            </a:pPr>
            <a:r>
              <a:rPr lang="cs-CZ" altLang="en-US" sz="1800" b="1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(1908 – 1984)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I</a:t>
            </a:r>
            <a:r>
              <a:rPr lang="en-US" dirty="0"/>
              <a:t>.</a:t>
            </a: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S</a:t>
            </a:r>
            <a:r>
              <a:rPr lang="en-US" dirty="0"/>
              <a:t>., </a:t>
            </a:r>
            <a:r>
              <a:rPr lang="en-US" dirty="0" err="1"/>
              <a:t>a.s</a:t>
            </a:r>
            <a:r>
              <a:rPr lang="en-US" dirty="0"/>
              <a:t>.</a:t>
            </a:r>
            <a:r>
              <a:rPr lang="cs-CZ" dirty="0"/>
              <a:t> , Lidická 960/81, 602 00 Brno, Czech Republic, Tel: +420 </a:t>
            </a:r>
            <a:r>
              <a:rPr lang="en-US" dirty="0"/>
              <a:t>545 210 792</a:t>
            </a:r>
            <a:r>
              <a:rPr lang="cs-CZ" dirty="0"/>
              <a:t>, info@bibs.cz, www.bibs.cz</a:t>
            </a:r>
          </a:p>
        </p:txBody>
      </p:sp>
      <p:sp>
        <p:nvSpPr>
          <p:cNvPr id="10245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fld id="{093FB92A-00BB-44C0-8E7B-A19FD2A8DC2E}" type="slidenum">
              <a:rPr lang="cs-CZ" altLang="en-US">
                <a:solidFill>
                  <a:srgbClr val="181556"/>
                </a:solidFill>
                <a:latin typeface="Tahoma" pitchFamily="34" charset="0"/>
              </a:rPr>
              <a:pPr/>
              <a:t>9</a:t>
            </a:fld>
            <a:endParaRPr lang="cs-CZ" altLang="en-US">
              <a:solidFill>
                <a:srgbClr val="181556"/>
              </a:solidFill>
              <a:latin typeface="Tahoma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46" y="3501008"/>
            <a:ext cx="1851670" cy="24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32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4003</Words>
  <Application>Microsoft Office PowerPoint</Application>
  <PresentationFormat>Předvádění na obrazovce (4:3)</PresentationFormat>
  <Paragraphs>330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Arial Narrow</vt:lpstr>
      <vt:lpstr>Calibri</vt:lpstr>
      <vt:lpstr>Tahoma</vt:lpstr>
      <vt:lpstr>Times New Roman</vt:lpstr>
      <vt:lpstr>Motiv systému Office</vt:lpstr>
      <vt:lpstr>The Art of Asking Smart Questions</vt:lpstr>
      <vt:lpstr> Back to basics:</vt:lpstr>
      <vt:lpstr>Prezentace aplikace PowerPoint</vt:lpstr>
      <vt:lpstr>Prezentace aplikace PowerPoint</vt:lpstr>
      <vt:lpstr>Prezentace aplikace PowerPoint</vt:lpstr>
      <vt:lpstr>History - the changing paradigm:  </vt:lpstr>
      <vt:lpstr>The quality of education according to its meaning </vt:lpstr>
      <vt:lpstr> Learning new is an active process of a „truth reconstruction“ –   a relativistic world  </vt:lpstr>
      <vt:lpstr>                    The quality of education (understanding) is   changing:     </vt:lpstr>
      <vt:lpstr>Prezentace aplikace PowerPoint</vt:lpstr>
      <vt:lpstr>The „mainstream“ economics´ trajectory dictates: „grow“! The life trajectory dictates: „grow and then decay“.</vt:lpstr>
      <vt:lpstr>The economic trajectory dictates: „grow“! </vt:lpstr>
      <vt:lpstr>Prezentace aplikace PowerPoint</vt:lpstr>
      <vt:lpstr>The art of asking questions</vt:lpstr>
      <vt:lpstr>The art of asking questions</vt:lpstr>
      <vt:lpstr>Considering the field: „metapsychology“</vt:lpstr>
      <vt:lpstr>Prezentace aplikace PowerPoint</vt:lpstr>
      <vt:lpstr>Prezentace aplikace PowerPoint</vt:lpstr>
      <vt:lpstr>The exploration of the unknown, material objects  Durbin Gail, Morris Susan, Wilkinson Sue: Learning from Objects: A Teacher's Guide (Education on Site) </vt:lpstr>
      <vt:lpstr>continue  </vt:lpstr>
      <vt:lpstr>continue</vt:lpstr>
      <vt:lpstr> An analogy: generating questions about abstract concepts  (take pychology as a whole or just your narrow field of your professional interest): </vt:lpstr>
      <vt:lpstr>Generating questions about your field 2</vt:lpstr>
      <vt:lpstr>Generating questions about your field 3</vt:lpstr>
      <vt:lpstr>Generating questions about your field 4</vt:lpstr>
      <vt:lpstr>Prezentace aplikace PowerPoint</vt:lpstr>
      <vt:lpstr>Prezentace aplikace PowerPoint</vt:lpstr>
      <vt:lpstr>Additional „Remarks on creativity“  Robert P. Crawford </vt:lpstr>
      <vt:lpstr>Remarks on creativity 2  </vt:lpstr>
      <vt:lpstr>Remarks on creativity 3  </vt:lpstr>
      <vt:lpstr>Prezentace aplikace PowerPoint</vt:lpstr>
      <vt:lpstr>Prezentace aplikace PowerPoint</vt:lpstr>
      <vt:lpstr>Remarks on creativity (group procedures) 6  Edward de Bono „Six Thinking Hats“</vt:lpstr>
      <vt:lpstr>Remarks on creativity (group procedures) 7  The future scenario plannning</vt:lpstr>
      <vt:lpstr> Conclussion:   a) in  long run, what would you prefer –      to learn or to remain courious?  b) rewrite the textbook !  c) thanks for your thinking.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Umění klást si otázky</dc:title>
  <dc:creator>Kostron</dc:creator>
  <cp:lastModifiedBy>Lubomir Kostron</cp:lastModifiedBy>
  <cp:revision>96</cp:revision>
  <dcterms:created xsi:type="dcterms:W3CDTF">2017-04-05T13:42:30Z</dcterms:created>
  <dcterms:modified xsi:type="dcterms:W3CDTF">2021-03-30T15:05:37Z</dcterms:modified>
</cp:coreProperties>
</file>