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257" r:id="rId3"/>
    <p:sldId id="258" r:id="rId4"/>
    <p:sldId id="259" r:id="rId5"/>
    <p:sldId id="260" r:id="rId6"/>
    <p:sldId id="272" r:id="rId7"/>
    <p:sldId id="271" r:id="rId8"/>
    <p:sldId id="275" r:id="rId9"/>
    <p:sldId id="273" r:id="rId10"/>
    <p:sldId id="274" r:id="rId11"/>
    <p:sldId id="276" r:id="rId12"/>
    <p:sldId id="277" r:id="rId13"/>
    <p:sldId id="278" r:id="rId14"/>
    <p:sldId id="279" r:id="rId15"/>
    <p:sldId id="288" r:id="rId16"/>
    <p:sldId id="281" r:id="rId17"/>
    <p:sldId id="282" r:id="rId18"/>
    <p:sldId id="283" r:id="rId19"/>
    <p:sldId id="284" r:id="rId20"/>
    <p:sldId id="285" r:id="rId21"/>
    <p:sldId id="286" r:id="rId22"/>
    <p:sldId id="287" r:id="rId23"/>
    <p:sldId id="289" r:id="rId24"/>
    <p:sldId id="263" r:id="rId25"/>
    <p:sldId id="321" r:id="rId26"/>
    <p:sldId id="322" r:id="rId27"/>
    <p:sldId id="323" r:id="rId28"/>
    <p:sldId id="264" r:id="rId29"/>
    <p:sldId id="402" r:id="rId30"/>
    <p:sldId id="265" r:id="rId31"/>
    <p:sldId id="269" r:id="rId32"/>
    <p:sldId id="304" r:id="rId33"/>
    <p:sldId id="311" r:id="rId34"/>
    <p:sldId id="403" r:id="rId35"/>
    <p:sldId id="404" r:id="rId36"/>
    <p:sldId id="405" r:id="rId37"/>
  </p:sldIdLst>
  <p:sldSz cx="12192000" cy="6858000"/>
  <p:notesSz cx="6669088" cy="9753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CA2D88EB-6CBA-4592-A066-A3C531404A72}"/>
              </a:ext>
            </a:extLst>
          </p:cNvPr>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en-GB"/>
          </a:p>
        </p:txBody>
      </p:sp>
      <p:sp>
        <p:nvSpPr>
          <p:cNvPr id="3" name="Zástupný symbol pro datum 2">
            <a:extLst>
              <a:ext uri="{FF2B5EF4-FFF2-40B4-BE49-F238E27FC236}">
                <a16:creationId xmlns:a16="http://schemas.microsoft.com/office/drawing/2014/main" id="{37D0ACDA-8671-41E3-82D0-7F12540B9BDA}"/>
              </a:ext>
            </a:extLst>
          </p:cNvPr>
          <p:cNvSpPr>
            <a:spLocks noGrp="1"/>
          </p:cNvSpPr>
          <p:nvPr>
            <p:ph type="dt" sz="quarter" idx="1"/>
          </p:nvPr>
        </p:nvSpPr>
        <p:spPr>
          <a:xfrm>
            <a:off x="3777607" y="0"/>
            <a:ext cx="2889938" cy="489374"/>
          </a:xfrm>
          <a:prstGeom prst="rect">
            <a:avLst/>
          </a:prstGeom>
        </p:spPr>
        <p:txBody>
          <a:bodyPr vert="horz" lIns="91440" tIns="45720" rIns="91440" bIns="45720" rtlCol="0"/>
          <a:lstStyle>
            <a:lvl1pPr algn="r">
              <a:defRPr sz="1200"/>
            </a:lvl1pPr>
          </a:lstStyle>
          <a:p>
            <a:fld id="{3853F4C0-ED32-4CF9-821D-A61E8F00E2CE}" type="datetimeFigureOut">
              <a:rPr lang="en-GB" smtClean="0"/>
              <a:t>14/05/2021</a:t>
            </a:fld>
            <a:endParaRPr lang="en-GB"/>
          </a:p>
        </p:txBody>
      </p:sp>
      <p:sp>
        <p:nvSpPr>
          <p:cNvPr id="4" name="Zástupný symbol pro zápatí 3">
            <a:extLst>
              <a:ext uri="{FF2B5EF4-FFF2-40B4-BE49-F238E27FC236}">
                <a16:creationId xmlns:a16="http://schemas.microsoft.com/office/drawing/2014/main" id="{AB46D4DC-51DD-4118-A594-D41C92774ACD}"/>
              </a:ext>
            </a:extLst>
          </p:cNvPr>
          <p:cNvSpPr>
            <a:spLocks noGrp="1"/>
          </p:cNvSpPr>
          <p:nvPr>
            <p:ph type="ftr" sz="quarter" idx="2"/>
          </p:nvPr>
        </p:nvSpPr>
        <p:spPr>
          <a:xfrm>
            <a:off x="0" y="9264228"/>
            <a:ext cx="2889938" cy="489373"/>
          </a:xfrm>
          <a:prstGeom prst="rect">
            <a:avLst/>
          </a:prstGeom>
        </p:spPr>
        <p:txBody>
          <a:bodyPr vert="horz" lIns="91440" tIns="45720" rIns="91440" bIns="45720" rtlCol="0" anchor="b"/>
          <a:lstStyle>
            <a:lvl1pPr algn="l">
              <a:defRPr sz="1200"/>
            </a:lvl1pPr>
          </a:lstStyle>
          <a:p>
            <a:endParaRPr lang="en-GB"/>
          </a:p>
        </p:txBody>
      </p:sp>
      <p:sp>
        <p:nvSpPr>
          <p:cNvPr id="5" name="Zástupný symbol pro číslo snímku 4">
            <a:extLst>
              <a:ext uri="{FF2B5EF4-FFF2-40B4-BE49-F238E27FC236}">
                <a16:creationId xmlns:a16="http://schemas.microsoft.com/office/drawing/2014/main" id="{F52051A0-2313-4BE4-9F47-48F77B33758B}"/>
              </a:ext>
            </a:extLst>
          </p:cNvPr>
          <p:cNvSpPr>
            <a:spLocks noGrp="1"/>
          </p:cNvSpPr>
          <p:nvPr>
            <p:ph type="sldNum" sz="quarter" idx="3"/>
          </p:nvPr>
        </p:nvSpPr>
        <p:spPr>
          <a:xfrm>
            <a:off x="3777607" y="9264228"/>
            <a:ext cx="2889938" cy="489373"/>
          </a:xfrm>
          <a:prstGeom prst="rect">
            <a:avLst/>
          </a:prstGeom>
        </p:spPr>
        <p:txBody>
          <a:bodyPr vert="horz" lIns="91440" tIns="45720" rIns="91440" bIns="45720" rtlCol="0" anchor="b"/>
          <a:lstStyle>
            <a:lvl1pPr algn="r">
              <a:defRPr sz="1200"/>
            </a:lvl1pPr>
          </a:lstStyle>
          <a:p>
            <a:fld id="{2C872DC2-2BA3-44B2-ACF5-04D170ECBB62}" type="slidenum">
              <a:rPr lang="en-GB" smtClean="0"/>
              <a:t>‹#›</a:t>
            </a:fld>
            <a:endParaRPr lang="en-GB"/>
          </a:p>
        </p:txBody>
      </p:sp>
    </p:spTree>
    <p:extLst>
      <p:ext uri="{BB962C8B-B14F-4D97-AF65-F5344CB8AC3E}">
        <p14:creationId xmlns:p14="http://schemas.microsoft.com/office/powerpoint/2010/main" val="2955481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9250" cy="48895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778250" y="0"/>
            <a:ext cx="2889250" cy="488950"/>
          </a:xfrm>
          <a:prstGeom prst="rect">
            <a:avLst/>
          </a:prstGeom>
        </p:spPr>
        <p:txBody>
          <a:bodyPr vert="horz" lIns="91440" tIns="45720" rIns="91440" bIns="45720" rtlCol="0"/>
          <a:lstStyle>
            <a:lvl1pPr algn="r">
              <a:defRPr sz="1200"/>
            </a:lvl1pPr>
          </a:lstStyle>
          <a:p>
            <a:fld id="{A0051323-7D7A-4894-B146-4CE1FDB20752}" type="datetimeFigureOut">
              <a:rPr lang="en-GB" smtClean="0"/>
              <a:t>14/05/2021</a:t>
            </a:fld>
            <a:endParaRPr lang="en-GB"/>
          </a:p>
        </p:txBody>
      </p:sp>
      <p:sp>
        <p:nvSpPr>
          <p:cNvPr id="4" name="Zástupný symbol pro obrázek snímku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66750" y="4694238"/>
            <a:ext cx="5335588" cy="3840162"/>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9264650"/>
            <a:ext cx="2889250" cy="488950"/>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778250" y="9264650"/>
            <a:ext cx="2889250" cy="488950"/>
          </a:xfrm>
          <a:prstGeom prst="rect">
            <a:avLst/>
          </a:prstGeom>
        </p:spPr>
        <p:txBody>
          <a:bodyPr vert="horz" lIns="91440" tIns="45720" rIns="91440" bIns="45720" rtlCol="0" anchor="b"/>
          <a:lstStyle>
            <a:lvl1pPr algn="r">
              <a:defRPr sz="1200"/>
            </a:lvl1pPr>
          </a:lstStyle>
          <a:p>
            <a:fld id="{643DBE7F-E5B9-4A14-8A9F-C21458DC10C4}" type="slidenum">
              <a:rPr lang="en-GB" smtClean="0"/>
              <a:t>‹#›</a:t>
            </a:fld>
            <a:endParaRPr lang="en-GB"/>
          </a:p>
        </p:txBody>
      </p:sp>
    </p:spTree>
    <p:extLst>
      <p:ext uri="{BB962C8B-B14F-4D97-AF65-F5344CB8AC3E}">
        <p14:creationId xmlns:p14="http://schemas.microsoft.com/office/powerpoint/2010/main" val="334111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Nadměrná konzumace televize</a:t>
            </a:r>
          </a:p>
          <a:p>
            <a:r>
              <a:rPr lang="cs-CZ" dirty="0"/>
              <a:t>	-</a:t>
            </a:r>
            <a:r>
              <a:rPr lang="cs-CZ" baseline="0" dirty="0"/>
              <a:t> hloupnutí, pasivita, lenost, obezita, vyšší kriminalita a ochota k násilí, těhotenství nezletilých...</a:t>
            </a:r>
          </a:p>
          <a:p>
            <a:r>
              <a:rPr lang="cs-CZ" baseline="0" dirty="0"/>
              <a:t>Frankfurtská škola – televize odvádí pozornost od podstatných věcí</a:t>
            </a:r>
          </a:p>
          <a:p>
            <a:r>
              <a:rPr lang="cs-CZ" baseline="0" dirty="0"/>
              <a:t>Boom kritiky televize v USA 70-90. léta, v ČR 90. léta a později</a:t>
            </a:r>
          </a:p>
          <a:p>
            <a:endParaRPr lang="cs-CZ" dirty="0"/>
          </a:p>
          <a:p>
            <a:r>
              <a:rPr lang="cs-CZ" dirty="0" err="1"/>
              <a:t>Williams</a:t>
            </a:r>
            <a:r>
              <a:rPr lang="cs-CZ" dirty="0"/>
              <a:t> (1975): </a:t>
            </a:r>
            <a:r>
              <a:rPr lang="cs-CZ" i="1" dirty="0" err="1"/>
              <a:t>flow</a:t>
            </a:r>
            <a:r>
              <a:rPr lang="cs-CZ" i="1" dirty="0"/>
              <a:t> </a:t>
            </a:r>
            <a:r>
              <a:rPr lang="cs-CZ" dirty="0"/>
              <a:t>jako sekvence nebo sada sekvencí obsahů</a:t>
            </a:r>
          </a:p>
          <a:p>
            <a:endParaRPr lang="en-GB" dirty="0"/>
          </a:p>
        </p:txBody>
      </p:sp>
      <p:sp>
        <p:nvSpPr>
          <p:cNvPr id="4" name="Slide Number Placeholder 3"/>
          <p:cNvSpPr>
            <a:spLocks noGrp="1"/>
          </p:cNvSpPr>
          <p:nvPr>
            <p:ph type="sldNum" sz="quarter" idx="10"/>
          </p:nvPr>
        </p:nvSpPr>
        <p:spPr/>
        <p:txBody>
          <a:bodyPr/>
          <a:lstStyle/>
          <a:p>
            <a:fld id="{4FFEAF78-BF1A-B744-962C-FD8326E5C370}" type="slidenum">
              <a:rPr lang="en-GB" smtClean="0"/>
              <a:t>26</a:t>
            </a:fld>
            <a:endParaRPr lang="en-GB"/>
          </a:p>
        </p:txBody>
      </p:sp>
    </p:spTree>
    <p:extLst>
      <p:ext uri="{BB962C8B-B14F-4D97-AF65-F5344CB8AC3E}">
        <p14:creationId xmlns:p14="http://schemas.microsoft.com/office/powerpoint/2010/main" val="176198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CD8065-0434-4976-8526-9AC2494D3E39}"/>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GB"/>
          </a:p>
        </p:txBody>
      </p:sp>
      <p:sp>
        <p:nvSpPr>
          <p:cNvPr id="3" name="Podnadpis 2">
            <a:extLst>
              <a:ext uri="{FF2B5EF4-FFF2-40B4-BE49-F238E27FC236}">
                <a16:creationId xmlns:a16="http://schemas.microsoft.com/office/drawing/2014/main" id="{9790D5F8-CCFB-4326-B8D7-E6483E4019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GB"/>
          </a:p>
        </p:txBody>
      </p:sp>
      <p:sp>
        <p:nvSpPr>
          <p:cNvPr id="4" name="Zástupný symbol pro datum 3">
            <a:extLst>
              <a:ext uri="{FF2B5EF4-FFF2-40B4-BE49-F238E27FC236}">
                <a16:creationId xmlns:a16="http://schemas.microsoft.com/office/drawing/2014/main" id="{576E6BB2-A9CC-4B13-A82F-27F766243698}"/>
              </a:ext>
            </a:extLst>
          </p:cNvPr>
          <p:cNvSpPr>
            <a:spLocks noGrp="1"/>
          </p:cNvSpPr>
          <p:nvPr>
            <p:ph type="dt" sz="half" idx="10"/>
          </p:nvPr>
        </p:nvSpPr>
        <p:spPr/>
        <p:txBody>
          <a:bodyPr/>
          <a:lstStyle/>
          <a:p>
            <a:fld id="{1E9D4365-15AF-4FA5-BACC-6E85D58148C2}" type="datetimeFigureOut">
              <a:rPr lang="en-GB" smtClean="0"/>
              <a:t>14/05/2021</a:t>
            </a:fld>
            <a:endParaRPr lang="en-GB"/>
          </a:p>
        </p:txBody>
      </p:sp>
      <p:sp>
        <p:nvSpPr>
          <p:cNvPr id="5" name="Zástupný symbol pro zápatí 4">
            <a:extLst>
              <a:ext uri="{FF2B5EF4-FFF2-40B4-BE49-F238E27FC236}">
                <a16:creationId xmlns:a16="http://schemas.microsoft.com/office/drawing/2014/main" id="{177FDFCA-4B21-4A2F-9EAF-6BEAC0AE15FF}"/>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D626C1FE-167D-4924-9992-3EFC32CCBBFA}"/>
              </a:ext>
            </a:extLst>
          </p:cNvPr>
          <p:cNvSpPr>
            <a:spLocks noGrp="1"/>
          </p:cNvSpPr>
          <p:nvPr>
            <p:ph type="sldNum" sz="quarter" idx="12"/>
          </p:nvPr>
        </p:nvSpPr>
        <p:spPr/>
        <p:txBody>
          <a:bodyPr/>
          <a:lstStyle/>
          <a:p>
            <a:fld id="{EA9243B3-2C70-4CE9-89C4-FFF76F985DCF}" type="slidenum">
              <a:rPr lang="en-GB" smtClean="0"/>
              <a:t>‹#›</a:t>
            </a:fld>
            <a:endParaRPr lang="en-GB"/>
          </a:p>
        </p:txBody>
      </p:sp>
    </p:spTree>
    <p:extLst>
      <p:ext uri="{BB962C8B-B14F-4D97-AF65-F5344CB8AC3E}">
        <p14:creationId xmlns:p14="http://schemas.microsoft.com/office/powerpoint/2010/main" val="2901690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BCE261-18E8-4B7E-8548-FC1EE46CB934}"/>
              </a:ext>
            </a:extLst>
          </p:cNvPr>
          <p:cNvSpPr>
            <a:spLocks noGrp="1"/>
          </p:cNvSpPr>
          <p:nvPr>
            <p:ph type="title"/>
          </p:nvPr>
        </p:nvSpPr>
        <p:spPr/>
        <p:txBody>
          <a:bodyPr/>
          <a:lstStyle/>
          <a:p>
            <a:r>
              <a:rPr lang="cs-CZ"/>
              <a:t>Kliknutím lze upravit styl.</a:t>
            </a:r>
            <a:endParaRPr lang="en-GB"/>
          </a:p>
        </p:txBody>
      </p:sp>
      <p:sp>
        <p:nvSpPr>
          <p:cNvPr id="3" name="Zástupný symbol pro svislý text 2">
            <a:extLst>
              <a:ext uri="{FF2B5EF4-FFF2-40B4-BE49-F238E27FC236}">
                <a16:creationId xmlns:a16="http://schemas.microsoft.com/office/drawing/2014/main" id="{1CE08487-B331-4D7D-9B39-983C23F946FD}"/>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FA76D4A7-C822-4BE7-89D5-48428FDD8B6A}"/>
              </a:ext>
            </a:extLst>
          </p:cNvPr>
          <p:cNvSpPr>
            <a:spLocks noGrp="1"/>
          </p:cNvSpPr>
          <p:nvPr>
            <p:ph type="dt" sz="half" idx="10"/>
          </p:nvPr>
        </p:nvSpPr>
        <p:spPr/>
        <p:txBody>
          <a:bodyPr/>
          <a:lstStyle/>
          <a:p>
            <a:fld id="{1E9D4365-15AF-4FA5-BACC-6E85D58148C2}" type="datetimeFigureOut">
              <a:rPr lang="en-GB" smtClean="0"/>
              <a:t>14/05/2021</a:t>
            </a:fld>
            <a:endParaRPr lang="en-GB"/>
          </a:p>
        </p:txBody>
      </p:sp>
      <p:sp>
        <p:nvSpPr>
          <p:cNvPr id="5" name="Zástupný symbol pro zápatí 4">
            <a:extLst>
              <a:ext uri="{FF2B5EF4-FFF2-40B4-BE49-F238E27FC236}">
                <a16:creationId xmlns:a16="http://schemas.microsoft.com/office/drawing/2014/main" id="{43893BE1-121E-48BE-B2DD-0CE7D3176953}"/>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D7880C68-AADF-4158-9AD5-C72467170076}"/>
              </a:ext>
            </a:extLst>
          </p:cNvPr>
          <p:cNvSpPr>
            <a:spLocks noGrp="1"/>
          </p:cNvSpPr>
          <p:nvPr>
            <p:ph type="sldNum" sz="quarter" idx="12"/>
          </p:nvPr>
        </p:nvSpPr>
        <p:spPr/>
        <p:txBody>
          <a:bodyPr/>
          <a:lstStyle/>
          <a:p>
            <a:fld id="{EA9243B3-2C70-4CE9-89C4-FFF76F985DCF}" type="slidenum">
              <a:rPr lang="en-GB" smtClean="0"/>
              <a:t>‹#›</a:t>
            </a:fld>
            <a:endParaRPr lang="en-GB"/>
          </a:p>
        </p:txBody>
      </p:sp>
    </p:spTree>
    <p:extLst>
      <p:ext uri="{BB962C8B-B14F-4D97-AF65-F5344CB8AC3E}">
        <p14:creationId xmlns:p14="http://schemas.microsoft.com/office/powerpoint/2010/main" val="653364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A2264D2A-3771-44AB-9E5B-83F306E32E59}"/>
              </a:ext>
            </a:extLst>
          </p:cNvPr>
          <p:cNvSpPr>
            <a:spLocks noGrp="1"/>
          </p:cNvSpPr>
          <p:nvPr>
            <p:ph type="title" orient="vert"/>
          </p:nvPr>
        </p:nvSpPr>
        <p:spPr>
          <a:xfrm>
            <a:off x="8724900" y="365125"/>
            <a:ext cx="2628900" cy="5811838"/>
          </a:xfrm>
        </p:spPr>
        <p:txBody>
          <a:bodyPr vert="eaVert"/>
          <a:lstStyle/>
          <a:p>
            <a:r>
              <a:rPr lang="cs-CZ"/>
              <a:t>Kliknutím lze upravit styl.</a:t>
            </a:r>
            <a:endParaRPr lang="en-GB"/>
          </a:p>
        </p:txBody>
      </p:sp>
      <p:sp>
        <p:nvSpPr>
          <p:cNvPr id="3" name="Zástupný symbol pro svislý text 2">
            <a:extLst>
              <a:ext uri="{FF2B5EF4-FFF2-40B4-BE49-F238E27FC236}">
                <a16:creationId xmlns:a16="http://schemas.microsoft.com/office/drawing/2014/main" id="{66DC4DB3-1952-416E-85CC-BF24275288B2}"/>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605E210E-4B02-4773-AE27-92D1767521B9}"/>
              </a:ext>
            </a:extLst>
          </p:cNvPr>
          <p:cNvSpPr>
            <a:spLocks noGrp="1"/>
          </p:cNvSpPr>
          <p:nvPr>
            <p:ph type="dt" sz="half" idx="10"/>
          </p:nvPr>
        </p:nvSpPr>
        <p:spPr/>
        <p:txBody>
          <a:bodyPr/>
          <a:lstStyle/>
          <a:p>
            <a:fld id="{1E9D4365-15AF-4FA5-BACC-6E85D58148C2}" type="datetimeFigureOut">
              <a:rPr lang="en-GB" smtClean="0"/>
              <a:t>14/05/2021</a:t>
            </a:fld>
            <a:endParaRPr lang="en-GB"/>
          </a:p>
        </p:txBody>
      </p:sp>
      <p:sp>
        <p:nvSpPr>
          <p:cNvPr id="5" name="Zástupný symbol pro zápatí 4">
            <a:extLst>
              <a:ext uri="{FF2B5EF4-FFF2-40B4-BE49-F238E27FC236}">
                <a16:creationId xmlns:a16="http://schemas.microsoft.com/office/drawing/2014/main" id="{C213E2F8-8CA3-4DF9-ACA7-46C9B3231C57}"/>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DA1CB9A3-7FE1-4C3D-A080-FD842503FB17}"/>
              </a:ext>
            </a:extLst>
          </p:cNvPr>
          <p:cNvSpPr>
            <a:spLocks noGrp="1"/>
          </p:cNvSpPr>
          <p:nvPr>
            <p:ph type="sldNum" sz="quarter" idx="12"/>
          </p:nvPr>
        </p:nvSpPr>
        <p:spPr/>
        <p:txBody>
          <a:bodyPr/>
          <a:lstStyle/>
          <a:p>
            <a:fld id="{EA9243B3-2C70-4CE9-89C4-FFF76F985DCF}" type="slidenum">
              <a:rPr lang="en-GB" smtClean="0"/>
              <a:t>‹#›</a:t>
            </a:fld>
            <a:endParaRPr lang="en-GB"/>
          </a:p>
        </p:txBody>
      </p:sp>
    </p:spTree>
    <p:extLst>
      <p:ext uri="{BB962C8B-B14F-4D97-AF65-F5344CB8AC3E}">
        <p14:creationId xmlns:p14="http://schemas.microsoft.com/office/powerpoint/2010/main" val="3509064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3991" y="6062548"/>
            <a:ext cx="841913" cy="580919"/>
          </a:xfrm>
          <a:prstGeom prst="rect">
            <a:avLst/>
          </a:prstGeom>
        </p:spPr>
      </p:pic>
    </p:spTree>
    <p:extLst>
      <p:ext uri="{BB962C8B-B14F-4D97-AF65-F5344CB8AC3E}">
        <p14:creationId xmlns:p14="http://schemas.microsoft.com/office/powerpoint/2010/main" val="4131304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64B6F7-37B5-4991-8646-CE9B1005B5D7}"/>
              </a:ext>
            </a:extLst>
          </p:cNvPr>
          <p:cNvSpPr>
            <a:spLocks noGrp="1"/>
          </p:cNvSpPr>
          <p:nvPr>
            <p:ph type="title"/>
          </p:nvPr>
        </p:nvSpPr>
        <p:spPr/>
        <p:txBody>
          <a:bodyPr/>
          <a:lstStyle/>
          <a:p>
            <a:r>
              <a:rPr lang="cs-CZ"/>
              <a:t>Kliknutím lze upravit styl.</a:t>
            </a:r>
            <a:endParaRPr lang="en-GB"/>
          </a:p>
        </p:txBody>
      </p:sp>
      <p:sp>
        <p:nvSpPr>
          <p:cNvPr id="3" name="Zástupný symbol pro obsah 2">
            <a:extLst>
              <a:ext uri="{FF2B5EF4-FFF2-40B4-BE49-F238E27FC236}">
                <a16:creationId xmlns:a16="http://schemas.microsoft.com/office/drawing/2014/main" id="{AB305505-99BC-48ED-BF37-E95BD562876E}"/>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504511F1-9114-40C0-B96B-6EA532D9DA59}"/>
              </a:ext>
            </a:extLst>
          </p:cNvPr>
          <p:cNvSpPr>
            <a:spLocks noGrp="1"/>
          </p:cNvSpPr>
          <p:nvPr>
            <p:ph type="dt" sz="half" idx="10"/>
          </p:nvPr>
        </p:nvSpPr>
        <p:spPr/>
        <p:txBody>
          <a:bodyPr/>
          <a:lstStyle/>
          <a:p>
            <a:fld id="{1E9D4365-15AF-4FA5-BACC-6E85D58148C2}" type="datetimeFigureOut">
              <a:rPr lang="en-GB" smtClean="0"/>
              <a:t>14/05/2021</a:t>
            </a:fld>
            <a:endParaRPr lang="en-GB"/>
          </a:p>
        </p:txBody>
      </p:sp>
      <p:sp>
        <p:nvSpPr>
          <p:cNvPr id="5" name="Zástupný symbol pro zápatí 4">
            <a:extLst>
              <a:ext uri="{FF2B5EF4-FFF2-40B4-BE49-F238E27FC236}">
                <a16:creationId xmlns:a16="http://schemas.microsoft.com/office/drawing/2014/main" id="{0BA605CC-8ED5-4B81-9A66-AA68B352309C}"/>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3A9115AE-7A0D-4B09-85E7-430AA72E9246}"/>
              </a:ext>
            </a:extLst>
          </p:cNvPr>
          <p:cNvSpPr>
            <a:spLocks noGrp="1"/>
          </p:cNvSpPr>
          <p:nvPr>
            <p:ph type="sldNum" sz="quarter" idx="12"/>
          </p:nvPr>
        </p:nvSpPr>
        <p:spPr/>
        <p:txBody>
          <a:bodyPr/>
          <a:lstStyle/>
          <a:p>
            <a:fld id="{EA9243B3-2C70-4CE9-89C4-FFF76F985DCF}" type="slidenum">
              <a:rPr lang="en-GB" smtClean="0"/>
              <a:t>‹#›</a:t>
            </a:fld>
            <a:endParaRPr lang="en-GB"/>
          </a:p>
        </p:txBody>
      </p:sp>
    </p:spTree>
    <p:extLst>
      <p:ext uri="{BB962C8B-B14F-4D97-AF65-F5344CB8AC3E}">
        <p14:creationId xmlns:p14="http://schemas.microsoft.com/office/powerpoint/2010/main" val="1395534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29754A-3E4A-4D21-AB37-B41166719402}"/>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GB"/>
          </a:p>
        </p:txBody>
      </p:sp>
      <p:sp>
        <p:nvSpPr>
          <p:cNvPr id="3" name="Zástupný symbol pro text 2">
            <a:extLst>
              <a:ext uri="{FF2B5EF4-FFF2-40B4-BE49-F238E27FC236}">
                <a16:creationId xmlns:a16="http://schemas.microsoft.com/office/drawing/2014/main" id="{9D3B3647-3835-43C1-897D-5EA29E542C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41148BA0-6CCE-4189-8D53-9BE5F6376FA5}"/>
              </a:ext>
            </a:extLst>
          </p:cNvPr>
          <p:cNvSpPr>
            <a:spLocks noGrp="1"/>
          </p:cNvSpPr>
          <p:nvPr>
            <p:ph type="dt" sz="half" idx="10"/>
          </p:nvPr>
        </p:nvSpPr>
        <p:spPr/>
        <p:txBody>
          <a:bodyPr/>
          <a:lstStyle/>
          <a:p>
            <a:fld id="{1E9D4365-15AF-4FA5-BACC-6E85D58148C2}" type="datetimeFigureOut">
              <a:rPr lang="en-GB" smtClean="0"/>
              <a:t>14/05/2021</a:t>
            </a:fld>
            <a:endParaRPr lang="en-GB"/>
          </a:p>
        </p:txBody>
      </p:sp>
      <p:sp>
        <p:nvSpPr>
          <p:cNvPr id="5" name="Zástupný symbol pro zápatí 4">
            <a:extLst>
              <a:ext uri="{FF2B5EF4-FFF2-40B4-BE49-F238E27FC236}">
                <a16:creationId xmlns:a16="http://schemas.microsoft.com/office/drawing/2014/main" id="{969A2CF4-7C7B-44AB-BE82-C40B47E1774F}"/>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5E4181E1-03CE-445E-A61D-E574333AD6AE}"/>
              </a:ext>
            </a:extLst>
          </p:cNvPr>
          <p:cNvSpPr>
            <a:spLocks noGrp="1"/>
          </p:cNvSpPr>
          <p:nvPr>
            <p:ph type="sldNum" sz="quarter" idx="12"/>
          </p:nvPr>
        </p:nvSpPr>
        <p:spPr/>
        <p:txBody>
          <a:bodyPr/>
          <a:lstStyle/>
          <a:p>
            <a:fld id="{EA9243B3-2C70-4CE9-89C4-FFF76F985DCF}" type="slidenum">
              <a:rPr lang="en-GB" smtClean="0"/>
              <a:t>‹#›</a:t>
            </a:fld>
            <a:endParaRPr lang="en-GB"/>
          </a:p>
        </p:txBody>
      </p:sp>
    </p:spTree>
    <p:extLst>
      <p:ext uri="{BB962C8B-B14F-4D97-AF65-F5344CB8AC3E}">
        <p14:creationId xmlns:p14="http://schemas.microsoft.com/office/powerpoint/2010/main" val="2969222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081AD2-A362-4583-9F46-FCA71E2B762B}"/>
              </a:ext>
            </a:extLst>
          </p:cNvPr>
          <p:cNvSpPr>
            <a:spLocks noGrp="1"/>
          </p:cNvSpPr>
          <p:nvPr>
            <p:ph type="title"/>
          </p:nvPr>
        </p:nvSpPr>
        <p:spPr/>
        <p:txBody>
          <a:bodyPr/>
          <a:lstStyle/>
          <a:p>
            <a:r>
              <a:rPr lang="cs-CZ"/>
              <a:t>Kliknutím lze upravit styl.</a:t>
            </a:r>
            <a:endParaRPr lang="en-GB"/>
          </a:p>
        </p:txBody>
      </p:sp>
      <p:sp>
        <p:nvSpPr>
          <p:cNvPr id="3" name="Zástupný symbol pro obsah 2">
            <a:extLst>
              <a:ext uri="{FF2B5EF4-FFF2-40B4-BE49-F238E27FC236}">
                <a16:creationId xmlns:a16="http://schemas.microsoft.com/office/drawing/2014/main" id="{35B2F5EA-EBB9-41C3-82B4-456842B438FC}"/>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obsah 3">
            <a:extLst>
              <a:ext uri="{FF2B5EF4-FFF2-40B4-BE49-F238E27FC236}">
                <a16:creationId xmlns:a16="http://schemas.microsoft.com/office/drawing/2014/main" id="{8C08BF67-FE48-4A4D-8C2C-7CC8C5C57F3A}"/>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datum 4">
            <a:extLst>
              <a:ext uri="{FF2B5EF4-FFF2-40B4-BE49-F238E27FC236}">
                <a16:creationId xmlns:a16="http://schemas.microsoft.com/office/drawing/2014/main" id="{9904555D-23B3-4032-93AF-33C7270E1038}"/>
              </a:ext>
            </a:extLst>
          </p:cNvPr>
          <p:cNvSpPr>
            <a:spLocks noGrp="1"/>
          </p:cNvSpPr>
          <p:nvPr>
            <p:ph type="dt" sz="half" idx="10"/>
          </p:nvPr>
        </p:nvSpPr>
        <p:spPr/>
        <p:txBody>
          <a:bodyPr/>
          <a:lstStyle/>
          <a:p>
            <a:fld id="{1E9D4365-15AF-4FA5-BACC-6E85D58148C2}" type="datetimeFigureOut">
              <a:rPr lang="en-GB" smtClean="0"/>
              <a:t>14/05/2021</a:t>
            </a:fld>
            <a:endParaRPr lang="en-GB"/>
          </a:p>
        </p:txBody>
      </p:sp>
      <p:sp>
        <p:nvSpPr>
          <p:cNvPr id="6" name="Zástupný symbol pro zápatí 5">
            <a:extLst>
              <a:ext uri="{FF2B5EF4-FFF2-40B4-BE49-F238E27FC236}">
                <a16:creationId xmlns:a16="http://schemas.microsoft.com/office/drawing/2014/main" id="{84905038-38C8-42FB-808C-6BBA16DA721F}"/>
              </a:ext>
            </a:extLst>
          </p:cNvPr>
          <p:cNvSpPr>
            <a:spLocks noGrp="1"/>
          </p:cNvSpPr>
          <p:nvPr>
            <p:ph type="ftr" sz="quarter" idx="11"/>
          </p:nvPr>
        </p:nvSpPr>
        <p:spPr/>
        <p:txBody>
          <a:bodyPr/>
          <a:lstStyle/>
          <a:p>
            <a:endParaRPr lang="en-GB"/>
          </a:p>
        </p:txBody>
      </p:sp>
      <p:sp>
        <p:nvSpPr>
          <p:cNvPr id="7" name="Zástupný symbol pro číslo snímku 6">
            <a:extLst>
              <a:ext uri="{FF2B5EF4-FFF2-40B4-BE49-F238E27FC236}">
                <a16:creationId xmlns:a16="http://schemas.microsoft.com/office/drawing/2014/main" id="{4DD16299-9808-4772-A0B9-5C5360082C2D}"/>
              </a:ext>
            </a:extLst>
          </p:cNvPr>
          <p:cNvSpPr>
            <a:spLocks noGrp="1"/>
          </p:cNvSpPr>
          <p:nvPr>
            <p:ph type="sldNum" sz="quarter" idx="12"/>
          </p:nvPr>
        </p:nvSpPr>
        <p:spPr/>
        <p:txBody>
          <a:bodyPr/>
          <a:lstStyle/>
          <a:p>
            <a:fld id="{EA9243B3-2C70-4CE9-89C4-FFF76F985DCF}" type="slidenum">
              <a:rPr lang="en-GB" smtClean="0"/>
              <a:t>‹#›</a:t>
            </a:fld>
            <a:endParaRPr lang="en-GB"/>
          </a:p>
        </p:txBody>
      </p:sp>
    </p:spTree>
    <p:extLst>
      <p:ext uri="{BB962C8B-B14F-4D97-AF65-F5344CB8AC3E}">
        <p14:creationId xmlns:p14="http://schemas.microsoft.com/office/powerpoint/2010/main" val="2868235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BDD481-6AC6-4C5B-88BE-B8A4E9652508}"/>
              </a:ext>
            </a:extLst>
          </p:cNvPr>
          <p:cNvSpPr>
            <a:spLocks noGrp="1"/>
          </p:cNvSpPr>
          <p:nvPr>
            <p:ph type="title"/>
          </p:nvPr>
        </p:nvSpPr>
        <p:spPr>
          <a:xfrm>
            <a:off x="839788" y="365125"/>
            <a:ext cx="10515600" cy="1325563"/>
          </a:xfrm>
        </p:spPr>
        <p:txBody>
          <a:bodyPr/>
          <a:lstStyle/>
          <a:p>
            <a:r>
              <a:rPr lang="cs-CZ"/>
              <a:t>Kliknutím lze upravit styl.</a:t>
            </a:r>
            <a:endParaRPr lang="en-GB"/>
          </a:p>
        </p:txBody>
      </p:sp>
      <p:sp>
        <p:nvSpPr>
          <p:cNvPr id="3" name="Zástupný symbol pro text 2">
            <a:extLst>
              <a:ext uri="{FF2B5EF4-FFF2-40B4-BE49-F238E27FC236}">
                <a16:creationId xmlns:a16="http://schemas.microsoft.com/office/drawing/2014/main" id="{CF07902C-9A7D-402A-B4D4-9B51684E5D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879DA62D-0AD7-48D3-8F5C-021C63FBB75B}"/>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text 4">
            <a:extLst>
              <a:ext uri="{FF2B5EF4-FFF2-40B4-BE49-F238E27FC236}">
                <a16:creationId xmlns:a16="http://schemas.microsoft.com/office/drawing/2014/main" id="{10737A5B-02E2-4264-93A3-CF2BF26C61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E2E097B8-ACD3-4DC5-BC8D-29B866E4D5A4}"/>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7" name="Zástupný symbol pro datum 6">
            <a:extLst>
              <a:ext uri="{FF2B5EF4-FFF2-40B4-BE49-F238E27FC236}">
                <a16:creationId xmlns:a16="http://schemas.microsoft.com/office/drawing/2014/main" id="{9DC5FBEA-CFDE-49BC-98CB-E7A891A5CE81}"/>
              </a:ext>
            </a:extLst>
          </p:cNvPr>
          <p:cNvSpPr>
            <a:spLocks noGrp="1"/>
          </p:cNvSpPr>
          <p:nvPr>
            <p:ph type="dt" sz="half" idx="10"/>
          </p:nvPr>
        </p:nvSpPr>
        <p:spPr/>
        <p:txBody>
          <a:bodyPr/>
          <a:lstStyle/>
          <a:p>
            <a:fld id="{1E9D4365-15AF-4FA5-BACC-6E85D58148C2}" type="datetimeFigureOut">
              <a:rPr lang="en-GB" smtClean="0"/>
              <a:t>14/05/2021</a:t>
            </a:fld>
            <a:endParaRPr lang="en-GB"/>
          </a:p>
        </p:txBody>
      </p:sp>
      <p:sp>
        <p:nvSpPr>
          <p:cNvPr id="8" name="Zástupný symbol pro zápatí 7">
            <a:extLst>
              <a:ext uri="{FF2B5EF4-FFF2-40B4-BE49-F238E27FC236}">
                <a16:creationId xmlns:a16="http://schemas.microsoft.com/office/drawing/2014/main" id="{63C18833-1B8B-45CD-8A6E-6168C644F609}"/>
              </a:ext>
            </a:extLst>
          </p:cNvPr>
          <p:cNvSpPr>
            <a:spLocks noGrp="1"/>
          </p:cNvSpPr>
          <p:nvPr>
            <p:ph type="ftr" sz="quarter" idx="11"/>
          </p:nvPr>
        </p:nvSpPr>
        <p:spPr/>
        <p:txBody>
          <a:bodyPr/>
          <a:lstStyle/>
          <a:p>
            <a:endParaRPr lang="en-GB"/>
          </a:p>
        </p:txBody>
      </p:sp>
      <p:sp>
        <p:nvSpPr>
          <p:cNvPr id="9" name="Zástupný symbol pro číslo snímku 8">
            <a:extLst>
              <a:ext uri="{FF2B5EF4-FFF2-40B4-BE49-F238E27FC236}">
                <a16:creationId xmlns:a16="http://schemas.microsoft.com/office/drawing/2014/main" id="{73008013-94B2-4AB6-9B3F-2EB4917DB007}"/>
              </a:ext>
            </a:extLst>
          </p:cNvPr>
          <p:cNvSpPr>
            <a:spLocks noGrp="1"/>
          </p:cNvSpPr>
          <p:nvPr>
            <p:ph type="sldNum" sz="quarter" idx="12"/>
          </p:nvPr>
        </p:nvSpPr>
        <p:spPr/>
        <p:txBody>
          <a:bodyPr/>
          <a:lstStyle/>
          <a:p>
            <a:fld id="{EA9243B3-2C70-4CE9-89C4-FFF76F985DCF}" type="slidenum">
              <a:rPr lang="en-GB" smtClean="0"/>
              <a:t>‹#›</a:t>
            </a:fld>
            <a:endParaRPr lang="en-GB"/>
          </a:p>
        </p:txBody>
      </p:sp>
    </p:spTree>
    <p:extLst>
      <p:ext uri="{BB962C8B-B14F-4D97-AF65-F5344CB8AC3E}">
        <p14:creationId xmlns:p14="http://schemas.microsoft.com/office/powerpoint/2010/main" val="3719176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9AE895-FAB4-4855-B71C-D1B44F8BEB33}"/>
              </a:ext>
            </a:extLst>
          </p:cNvPr>
          <p:cNvSpPr>
            <a:spLocks noGrp="1"/>
          </p:cNvSpPr>
          <p:nvPr>
            <p:ph type="title"/>
          </p:nvPr>
        </p:nvSpPr>
        <p:spPr/>
        <p:txBody>
          <a:bodyPr/>
          <a:lstStyle/>
          <a:p>
            <a:r>
              <a:rPr lang="cs-CZ"/>
              <a:t>Kliknutím lze upravit styl.</a:t>
            </a:r>
            <a:endParaRPr lang="en-GB"/>
          </a:p>
        </p:txBody>
      </p:sp>
      <p:sp>
        <p:nvSpPr>
          <p:cNvPr id="3" name="Zástupný symbol pro datum 2">
            <a:extLst>
              <a:ext uri="{FF2B5EF4-FFF2-40B4-BE49-F238E27FC236}">
                <a16:creationId xmlns:a16="http://schemas.microsoft.com/office/drawing/2014/main" id="{E73DD396-A671-48AC-8031-BED5AC9C9E0F}"/>
              </a:ext>
            </a:extLst>
          </p:cNvPr>
          <p:cNvSpPr>
            <a:spLocks noGrp="1"/>
          </p:cNvSpPr>
          <p:nvPr>
            <p:ph type="dt" sz="half" idx="10"/>
          </p:nvPr>
        </p:nvSpPr>
        <p:spPr/>
        <p:txBody>
          <a:bodyPr/>
          <a:lstStyle/>
          <a:p>
            <a:fld id="{1E9D4365-15AF-4FA5-BACC-6E85D58148C2}" type="datetimeFigureOut">
              <a:rPr lang="en-GB" smtClean="0"/>
              <a:t>14/05/2021</a:t>
            </a:fld>
            <a:endParaRPr lang="en-GB"/>
          </a:p>
        </p:txBody>
      </p:sp>
      <p:sp>
        <p:nvSpPr>
          <p:cNvPr id="4" name="Zástupný symbol pro zápatí 3">
            <a:extLst>
              <a:ext uri="{FF2B5EF4-FFF2-40B4-BE49-F238E27FC236}">
                <a16:creationId xmlns:a16="http://schemas.microsoft.com/office/drawing/2014/main" id="{4770F4CD-A036-46D4-9536-BFA818C0A886}"/>
              </a:ext>
            </a:extLst>
          </p:cNvPr>
          <p:cNvSpPr>
            <a:spLocks noGrp="1"/>
          </p:cNvSpPr>
          <p:nvPr>
            <p:ph type="ftr" sz="quarter" idx="11"/>
          </p:nvPr>
        </p:nvSpPr>
        <p:spPr/>
        <p:txBody>
          <a:bodyPr/>
          <a:lstStyle/>
          <a:p>
            <a:endParaRPr lang="en-GB"/>
          </a:p>
        </p:txBody>
      </p:sp>
      <p:sp>
        <p:nvSpPr>
          <p:cNvPr id="5" name="Zástupný symbol pro číslo snímku 4">
            <a:extLst>
              <a:ext uri="{FF2B5EF4-FFF2-40B4-BE49-F238E27FC236}">
                <a16:creationId xmlns:a16="http://schemas.microsoft.com/office/drawing/2014/main" id="{1AFD42E9-0825-406B-B313-AAA486A99598}"/>
              </a:ext>
            </a:extLst>
          </p:cNvPr>
          <p:cNvSpPr>
            <a:spLocks noGrp="1"/>
          </p:cNvSpPr>
          <p:nvPr>
            <p:ph type="sldNum" sz="quarter" idx="12"/>
          </p:nvPr>
        </p:nvSpPr>
        <p:spPr/>
        <p:txBody>
          <a:bodyPr/>
          <a:lstStyle/>
          <a:p>
            <a:fld id="{EA9243B3-2C70-4CE9-89C4-FFF76F985DCF}" type="slidenum">
              <a:rPr lang="en-GB" smtClean="0"/>
              <a:t>‹#›</a:t>
            </a:fld>
            <a:endParaRPr lang="en-GB"/>
          </a:p>
        </p:txBody>
      </p:sp>
    </p:spTree>
    <p:extLst>
      <p:ext uri="{BB962C8B-B14F-4D97-AF65-F5344CB8AC3E}">
        <p14:creationId xmlns:p14="http://schemas.microsoft.com/office/powerpoint/2010/main" val="2448261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B052FFB1-6DBA-4B2F-83B3-6F5AEE38D321}"/>
              </a:ext>
            </a:extLst>
          </p:cNvPr>
          <p:cNvSpPr>
            <a:spLocks noGrp="1"/>
          </p:cNvSpPr>
          <p:nvPr>
            <p:ph type="dt" sz="half" idx="10"/>
          </p:nvPr>
        </p:nvSpPr>
        <p:spPr/>
        <p:txBody>
          <a:bodyPr/>
          <a:lstStyle/>
          <a:p>
            <a:fld id="{1E9D4365-15AF-4FA5-BACC-6E85D58148C2}" type="datetimeFigureOut">
              <a:rPr lang="en-GB" smtClean="0"/>
              <a:t>14/05/2021</a:t>
            </a:fld>
            <a:endParaRPr lang="en-GB"/>
          </a:p>
        </p:txBody>
      </p:sp>
      <p:sp>
        <p:nvSpPr>
          <p:cNvPr id="3" name="Zástupný symbol pro zápatí 2">
            <a:extLst>
              <a:ext uri="{FF2B5EF4-FFF2-40B4-BE49-F238E27FC236}">
                <a16:creationId xmlns:a16="http://schemas.microsoft.com/office/drawing/2014/main" id="{3349225E-D44B-478A-BF12-8532648B2D47}"/>
              </a:ext>
            </a:extLst>
          </p:cNvPr>
          <p:cNvSpPr>
            <a:spLocks noGrp="1"/>
          </p:cNvSpPr>
          <p:nvPr>
            <p:ph type="ftr" sz="quarter" idx="11"/>
          </p:nvPr>
        </p:nvSpPr>
        <p:spPr/>
        <p:txBody>
          <a:bodyPr/>
          <a:lstStyle/>
          <a:p>
            <a:endParaRPr lang="en-GB"/>
          </a:p>
        </p:txBody>
      </p:sp>
      <p:sp>
        <p:nvSpPr>
          <p:cNvPr id="4" name="Zástupný symbol pro číslo snímku 3">
            <a:extLst>
              <a:ext uri="{FF2B5EF4-FFF2-40B4-BE49-F238E27FC236}">
                <a16:creationId xmlns:a16="http://schemas.microsoft.com/office/drawing/2014/main" id="{A161992C-2A00-4A58-812A-19ACB75D0E97}"/>
              </a:ext>
            </a:extLst>
          </p:cNvPr>
          <p:cNvSpPr>
            <a:spLocks noGrp="1"/>
          </p:cNvSpPr>
          <p:nvPr>
            <p:ph type="sldNum" sz="quarter" idx="12"/>
          </p:nvPr>
        </p:nvSpPr>
        <p:spPr/>
        <p:txBody>
          <a:bodyPr/>
          <a:lstStyle/>
          <a:p>
            <a:fld id="{EA9243B3-2C70-4CE9-89C4-FFF76F985DCF}" type="slidenum">
              <a:rPr lang="en-GB" smtClean="0"/>
              <a:t>‹#›</a:t>
            </a:fld>
            <a:endParaRPr lang="en-GB"/>
          </a:p>
        </p:txBody>
      </p:sp>
    </p:spTree>
    <p:extLst>
      <p:ext uri="{BB962C8B-B14F-4D97-AF65-F5344CB8AC3E}">
        <p14:creationId xmlns:p14="http://schemas.microsoft.com/office/powerpoint/2010/main" val="3617650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16A8F8-9C82-4380-B779-DCD76DE4181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GB"/>
          </a:p>
        </p:txBody>
      </p:sp>
      <p:sp>
        <p:nvSpPr>
          <p:cNvPr id="3" name="Zástupný symbol pro obsah 2">
            <a:extLst>
              <a:ext uri="{FF2B5EF4-FFF2-40B4-BE49-F238E27FC236}">
                <a16:creationId xmlns:a16="http://schemas.microsoft.com/office/drawing/2014/main" id="{870F13C8-03E5-4366-A075-3C12420592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text 3">
            <a:extLst>
              <a:ext uri="{FF2B5EF4-FFF2-40B4-BE49-F238E27FC236}">
                <a16:creationId xmlns:a16="http://schemas.microsoft.com/office/drawing/2014/main" id="{854108BD-D435-4FE0-BB2C-6CBDEB748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CC41CCC7-C265-41F0-9EED-DF085E6766A5}"/>
              </a:ext>
            </a:extLst>
          </p:cNvPr>
          <p:cNvSpPr>
            <a:spLocks noGrp="1"/>
          </p:cNvSpPr>
          <p:nvPr>
            <p:ph type="dt" sz="half" idx="10"/>
          </p:nvPr>
        </p:nvSpPr>
        <p:spPr/>
        <p:txBody>
          <a:bodyPr/>
          <a:lstStyle/>
          <a:p>
            <a:fld id="{1E9D4365-15AF-4FA5-BACC-6E85D58148C2}" type="datetimeFigureOut">
              <a:rPr lang="en-GB" smtClean="0"/>
              <a:t>14/05/2021</a:t>
            </a:fld>
            <a:endParaRPr lang="en-GB"/>
          </a:p>
        </p:txBody>
      </p:sp>
      <p:sp>
        <p:nvSpPr>
          <p:cNvPr id="6" name="Zástupný symbol pro zápatí 5">
            <a:extLst>
              <a:ext uri="{FF2B5EF4-FFF2-40B4-BE49-F238E27FC236}">
                <a16:creationId xmlns:a16="http://schemas.microsoft.com/office/drawing/2014/main" id="{07B14AA5-D958-4A71-BC15-C3BB35DFBD49}"/>
              </a:ext>
            </a:extLst>
          </p:cNvPr>
          <p:cNvSpPr>
            <a:spLocks noGrp="1"/>
          </p:cNvSpPr>
          <p:nvPr>
            <p:ph type="ftr" sz="quarter" idx="11"/>
          </p:nvPr>
        </p:nvSpPr>
        <p:spPr/>
        <p:txBody>
          <a:bodyPr/>
          <a:lstStyle/>
          <a:p>
            <a:endParaRPr lang="en-GB"/>
          </a:p>
        </p:txBody>
      </p:sp>
      <p:sp>
        <p:nvSpPr>
          <p:cNvPr id="7" name="Zástupný symbol pro číslo snímku 6">
            <a:extLst>
              <a:ext uri="{FF2B5EF4-FFF2-40B4-BE49-F238E27FC236}">
                <a16:creationId xmlns:a16="http://schemas.microsoft.com/office/drawing/2014/main" id="{9E42FA28-3F60-443D-B7B7-4E6CF52F8F7B}"/>
              </a:ext>
            </a:extLst>
          </p:cNvPr>
          <p:cNvSpPr>
            <a:spLocks noGrp="1"/>
          </p:cNvSpPr>
          <p:nvPr>
            <p:ph type="sldNum" sz="quarter" idx="12"/>
          </p:nvPr>
        </p:nvSpPr>
        <p:spPr/>
        <p:txBody>
          <a:bodyPr/>
          <a:lstStyle/>
          <a:p>
            <a:fld id="{EA9243B3-2C70-4CE9-89C4-FFF76F985DCF}" type="slidenum">
              <a:rPr lang="en-GB" smtClean="0"/>
              <a:t>‹#›</a:t>
            </a:fld>
            <a:endParaRPr lang="en-GB"/>
          </a:p>
        </p:txBody>
      </p:sp>
    </p:spTree>
    <p:extLst>
      <p:ext uri="{BB962C8B-B14F-4D97-AF65-F5344CB8AC3E}">
        <p14:creationId xmlns:p14="http://schemas.microsoft.com/office/powerpoint/2010/main" val="607893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73C440-ED2B-481D-B31B-EB30858FF18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GB"/>
          </a:p>
        </p:txBody>
      </p:sp>
      <p:sp>
        <p:nvSpPr>
          <p:cNvPr id="3" name="Zástupný symbol obrázku 2">
            <a:extLst>
              <a:ext uri="{FF2B5EF4-FFF2-40B4-BE49-F238E27FC236}">
                <a16:creationId xmlns:a16="http://schemas.microsoft.com/office/drawing/2014/main" id="{AE05D4F8-F84A-47E5-AE1C-2A00799907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a:extLst>
              <a:ext uri="{FF2B5EF4-FFF2-40B4-BE49-F238E27FC236}">
                <a16:creationId xmlns:a16="http://schemas.microsoft.com/office/drawing/2014/main" id="{FE1C684E-668F-411F-AAE7-D070CB893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347E3E90-BDEA-4FF5-BCDC-8C1EF40254C7}"/>
              </a:ext>
            </a:extLst>
          </p:cNvPr>
          <p:cNvSpPr>
            <a:spLocks noGrp="1"/>
          </p:cNvSpPr>
          <p:nvPr>
            <p:ph type="dt" sz="half" idx="10"/>
          </p:nvPr>
        </p:nvSpPr>
        <p:spPr/>
        <p:txBody>
          <a:bodyPr/>
          <a:lstStyle/>
          <a:p>
            <a:fld id="{1E9D4365-15AF-4FA5-BACC-6E85D58148C2}" type="datetimeFigureOut">
              <a:rPr lang="en-GB" smtClean="0"/>
              <a:t>14/05/2021</a:t>
            </a:fld>
            <a:endParaRPr lang="en-GB"/>
          </a:p>
        </p:txBody>
      </p:sp>
      <p:sp>
        <p:nvSpPr>
          <p:cNvPr id="6" name="Zástupný symbol pro zápatí 5">
            <a:extLst>
              <a:ext uri="{FF2B5EF4-FFF2-40B4-BE49-F238E27FC236}">
                <a16:creationId xmlns:a16="http://schemas.microsoft.com/office/drawing/2014/main" id="{A127B7D7-9DD7-449B-ADF9-8C7B52232085}"/>
              </a:ext>
            </a:extLst>
          </p:cNvPr>
          <p:cNvSpPr>
            <a:spLocks noGrp="1"/>
          </p:cNvSpPr>
          <p:nvPr>
            <p:ph type="ftr" sz="quarter" idx="11"/>
          </p:nvPr>
        </p:nvSpPr>
        <p:spPr/>
        <p:txBody>
          <a:bodyPr/>
          <a:lstStyle/>
          <a:p>
            <a:endParaRPr lang="en-GB"/>
          </a:p>
        </p:txBody>
      </p:sp>
      <p:sp>
        <p:nvSpPr>
          <p:cNvPr id="7" name="Zástupný symbol pro číslo snímku 6">
            <a:extLst>
              <a:ext uri="{FF2B5EF4-FFF2-40B4-BE49-F238E27FC236}">
                <a16:creationId xmlns:a16="http://schemas.microsoft.com/office/drawing/2014/main" id="{EAC48339-F3EA-49E4-82DB-3401D80DE1FD}"/>
              </a:ext>
            </a:extLst>
          </p:cNvPr>
          <p:cNvSpPr>
            <a:spLocks noGrp="1"/>
          </p:cNvSpPr>
          <p:nvPr>
            <p:ph type="sldNum" sz="quarter" idx="12"/>
          </p:nvPr>
        </p:nvSpPr>
        <p:spPr/>
        <p:txBody>
          <a:bodyPr/>
          <a:lstStyle/>
          <a:p>
            <a:fld id="{EA9243B3-2C70-4CE9-89C4-FFF76F985DCF}" type="slidenum">
              <a:rPr lang="en-GB" smtClean="0"/>
              <a:t>‹#›</a:t>
            </a:fld>
            <a:endParaRPr lang="en-GB"/>
          </a:p>
        </p:txBody>
      </p:sp>
    </p:spTree>
    <p:extLst>
      <p:ext uri="{BB962C8B-B14F-4D97-AF65-F5344CB8AC3E}">
        <p14:creationId xmlns:p14="http://schemas.microsoft.com/office/powerpoint/2010/main" val="3268813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83C0B6B6-95B0-493F-B7F1-49AE37A0B6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symbol pro text 2">
            <a:extLst>
              <a:ext uri="{FF2B5EF4-FFF2-40B4-BE49-F238E27FC236}">
                <a16:creationId xmlns:a16="http://schemas.microsoft.com/office/drawing/2014/main" id="{AC824305-AE0F-4353-B9E6-1BD0F7B891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8934801A-EFD5-49F1-ADD4-76E0E13D9B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9D4365-15AF-4FA5-BACC-6E85D58148C2}" type="datetimeFigureOut">
              <a:rPr lang="en-GB" smtClean="0"/>
              <a:t>14/05/2021</a:t>
            </a:fld>
            <a:endParaRPr lang="en-GB"/>
          </a:p>
        </p:txBody>
      </p:sp>
      <p:sp>
        <p:nvSpPr>
          <p:cNvPr id="5" name="Zástupný symbol pro zápatí 4">
            <a:extLst>
              <a:ext uri="{FF2B5EF4-FFF2-40B4-BE49-F238E27FC236}">
                <a16:creationId xmlns:a16="http://schemas.microsoft.com/office/drawing/2014/main" id="{2CC004D2-1F4B-452C-9E78-A4296B090A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a:extLst>
              <a:ext uri="{FF2B5EF4-FFF2-40B4-BE49-F238E27FC236}">
                <a16:creationId xmlns:a16="http://schemas.microsoft.com/office/drawing/2014/main" id="{0590CB6F-5A37-4DC2-9780-5581B61D39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9243B3-2C70-4CE9-89C4-FFF76F985DCF}" type="slidenum">
              <a:rPr lang="en-GB" smtClean="0"/>
              <a:t>‹#›</a:t>
            </a:fld>
            <a:endParaRPr lang="en-GB"/>
          </a:p>
        </p:txBody>
      </p:sp>
    </p:spTree>
    <p:extLst>
      <p:ext uri="{BB962C8B-B14F-4D97-AF65-F5344CB8AC3E}">
        <p14:creationId xmlns:p14="http://schemas.microsoft.com/office/powerpoint/2010/main" val="1249820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image" Target="../media/image31.tmp"/><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9B4653-E95C-4123-BD99-1E7281A087E6}"/>
              </a:ext>
            </a:extLst>
          </p:cNvPr>
          <p:cNvSpPr>
            <a:spLocks noGrp="1"/>
          </p:cNvSpPr>
          <p:nvPr>
            <p:ph type="ctrTitle"/>
          </p:nvPr>
        </p:nvSpPr>
        <p:spPr/>
        <p:txBody>
          <a:bodyPr/>
          <a:lstStyle/>
          <a:p>
            <a:r>
              <a:rPr lang="cs-CZ" dirty="0"/>
              <a:t>BEHAVIOURAL ADDICTIONS </a:t>
            </a:r>
            <a:endParaRPr lang="en-GB" dirty="0"/>
          </a:p>
        </p:txBody>
      </p:sp>
    </p:spTree>
    <p:extLst>
      <p:ext uri="{BB962C8B-B14F-4D97-AF65-F5344CB8AC3E}">
        <p14:creationId xmlns:p14="http://schemas.microsoft.com/office/powerpoint/2010/main" val="2433507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DSM-5-Diagnostic-Criteria-Gambling-Disorder.pdf - Mozilla Firefox"/>
          <p:cNvPicPr>
            <a:picLocks noChangeAspect="1"/>
          </p:cNvPicPr>
          <p:nvPr/>
        </p:nvPicPr>
        <p:blipFill rotWithShape="1">
          <a:blip r:embed="rId2">
            <a:extLst>
              <a:ext uri="{28A0092B-C50C-407E-A947-70E740481C1C}">
                <a14:useLocalDpi xmlns:a14="http://schemas.microsoft.com/office/drawing/2010/main" val="0"/>
              </a:ext>
            </a:extLst>
          </a:blip>
          <a:srcRect l="14697" t="19464" r="16667" b="11864"/>
          <a:stretch/>
        </p:blipFill>
        <p:spPr>
          <a:xfrm>
            <a:off x="1524000" y="332656"/>
            <a:ext cx="9077464" cy="4889408"/>
          </a:xfrm>
          <a:prstGeom prst="rect">
            <a:avLst/>
          </a:prstGeom>
        </p:spPr>
      </p:pic>
      <p:pic>
        <p:nvPicPr>
          <p:cNvPr id="3" name="Obrázek 2" descr="DSM-5-Diagnostic-Criteria-Gambling-Disorder.pdf - Mozilla Firefox"/>
          <p:cNvPicPr>
            <a:picLocks noChangeAspect="1"/>
          </p:cNvPicPr>
          <p:nvPr/>
        </p:nvPicPr>
        <p:blipFill rotWithShape="1">
          <a:blip r:embed="rId3">
            <a:extLst>
              <a:ext uri="{28A0092B-C50C-407E-A947-70E740481C1C}">
                <a14:useLocalDpi xmlns:a14="http://schemas.microsoft.com/office/drawing/2010/main" val="0"/>
              </a:ext>
            </a:extLst>
          </a:blip>
          <a:srcRect l="13182" t="75189" r="18485"/>
          <a:stretch/>
        </p:blipFill>
        <p:spPr>
          <a:xfrm>
            <a:off x="2309621" y="5222065"/>
            <a:ext cx="8386266" cy="1639237"/>
          </a:xfrm>
          <a:prstGeom prst="rect">
            <a:avLst/>
          </a:prstGeom>
        </p:spPr>
      </p:pic>
    </p:spTree>
    <p:extLst>
      <p:ext uri="{BB962C8B-B14F-4D97-AF65-F5344CB8AC3E}">
        <p14:creationId xmlns:p14="http://schemas.microsoft.com/office/powerpoint/2010/main" val="2689142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5617E5-8CE5-445B-BA3D-DDB24DBC8182}"/>
              </a:ext>
            </a:extLst>
          </p:cNvPr>
          <p:cNvSpPr>
            <a:spLocks noGrp="1"/>
          </p:cNvSpPr>
          <p:nvPr>
            <p:ph type="title"/>
          </p:nvPr>
        </p:nvSpPr>
        <p:spPr/>
        <p:txBody>
          <a:bodyPr/>
          <a:lstStyle/>
          <a:p>
            <a:r>
              <a:rPr lang="en-GB" dirty="0"/>
              <a:t>pathological gambling prevalence</a:t>
            </a:r>
          </a:p>
        </p:txBody>
      </p:sp>
      <p:sp>
        <p:nvSpPr>
          <p:cNvPr id="3" name="Zástupný symbol pro obsah 2">
            <a:extLst>
              <a:ext uri="{FF2B5EF4-FFF2-40B4-BE49-F238E27FC236}">
                <a16:creationId xmlns:a16="http://schemas.microsoft.com/office/drawing/2014/main" id="{140CC685-F447-45D6-80B7-B4B960C729FD}"/>
              </a:ext>
            </a:extLst>
          </p:cNvPr>
          <p:cNvSpPr>
            <a:spLocks noGrp="1"/>
          </p:cNvSpPr>
          <p:nvPr>
            <p:ph idx="1"/>
          </p:nvPr>
        </p:nvSpPr>
        <p:spPr/>
        <p:txBody>
          <a:bodyPr/>
          <a:lstStyle/>
          <a:p>
            <a:r>
              <a:rPr lang="en-GB" dirty="0"/>
              <a:t>Prevalence varies in European countries between 0.5-2% (more in Finland 3%)</a:t>
            </a:r>
          </a:p>
          <a:p>
            <a:r>
              <a:rPr lang="en-GB" dirty="0"/>
              <a:t>Prevalence is several times higher in adolescents – up to 12%</a:t>
            </a:r>
          </a:p>
          <a:p>
            <a:r>
              <a:rPr lang="en-GB" dirty="0"/>
              <a:t>Huge differences between countries even of similar cultural background suggest strong influence of legal status of gambling (availability)</a:t>
            </a:r>
          </a:p>
        </p:txBody>
      </p:sp>
    </p:spTree>
    <p:extLst>
      <p:ext uri="{BB962C8B-B14F-4D97-AF65-F5344CB8AC3E}">
        <p14:creationId xmlns:p14="http://schemas.microsoft.com/office/powerpoint/2010/main" val="1291516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96D512-57E5-4E49-A58C-87434032A2EE}"/>
              </a:ext>
            </a:extLst>
          </p:cNvPr>
          <p:cNvSpPr>
            <a:spLocks noGrp="1"/>
          </p:cNvSpPr>
          <p:nvPr>
            <p:ph type="title"/>
          </p:nvPr>
        </p:nvSpPr>
        <p:spPr/>
        <p:txBody>
          <a:bodyPr/>
          <a:lstStyle/>
          <a:p>
            <a:r>
              <a:rPr lang="en-GB" dirty="0"/>
              <a:t>Risk factors – social &amp; demographic</a:t>
            </a:r>
          </a:p>
        </p:txBody>
      </p:sp>
      <p:sp>
        <p:nvSpPr>
          <p:cNvPr id="3" name="Zástupný symbol pro obsah 2">
            <a:extLst>
              <a:ext uri="{FF2B5EF4-FFF2-40B4-BE49-F238E27FC236}">
                <a16:creationId xmlns:a16="http://schemas.microsoft.com/office/drawing/2014/main" id="{D3345C5E-1BBB-422A-B02C-35B776CC262B}"/>
              </a:ext>
            </a:extLst>
          </p:cNvPr>
          <p:cNvSpPr>
            <a:spLocks noGrp="1"/>
          </p:cNvSpPr>
          <p:nvPr>
            <p:ph idx="1"/>
          </p:nvPr>
        </p:nvSpPr>
        <p:spPr/>
        <p:txBody>
          <a:bodyPr>
            <a:normAutofit fontScale="85000" lnSpcReduction="20000"/>
          </a:bodyPr>
          <a:lstStyle/>
          <a:p>
            <a:r>
              <a:rPr lang="en-GB" dirty="0"/>
              <a:t>Age – usually starts and peaks in older adolescents. Exposure in this age correlates with severity in adulthood</a:t>
            </a:r>
          </a:p>
          <a:p>
            <a:r>
              <a:rPr lang="en-GB" dirty="0"/>
              <a:t>Gender – males gamble more often and face more sever pathology. Males prefer skill games (betting, poker), females prefer slot machines (for dissociation). </a:t>
            </a:r>
          </a:p>
          <a:p>
            <a:r>
              <a:rPr lang="en-GB" dirty="0"/>
              <a:t>Social economical status – lower SES correlates with gambling</a:t>
            </a:r>
          </a:p>
          <a:p>
            <a:r>
              <a:rPr lang="en-GB" dirty="0"/>
              <a:t>Accessibility – close proximity to gambling places highly increases likelihood of the behaviour</a:t>
            </a:r>
          </a:p>
          <a:p>
            <a:r>
              <a:rPr lang="en-GB" dirty="0"/>
              <a:t>Marital status </a:t>
            </a:r>
            <a:r>
              <a:rPr lang="cs-CZ" dirty="0"/>
              <a:t>– single</a:t>
            </a:r>
            <a:r>
              <a:rPr lang="en-GB" dirty="0"/>
              <a:t>s</a:t>
            </a:r>
            <a:r>
              <a:rPr lang="cs-CZ" dirty="0"/>
              <a:t> are more </a:t>
            </a:r>
            <a:r>
              <a:rPr lang="en-GB" dirty="0"/>
              <a:t>at </a:t>
            </a:r>
            <a:r>
              <a:rPr lang="cs-CZ" dirty="0"/>
              <a:t>risk</a:t>
            </a:r>
            <a:endParaRPr lang="en-GB" dirty="0"/>
          </a:p>
          <a:p>
            <a:r>
              <a:rPr lang="en-GB" dirty="0"/>
              <a:t>Family background – living in one parent family or </a:t>
            </a:r>
            <a:r>
              <a:rPr lang="cs-CZ" dirty="0"/>
              <a:t>s</a:t>
            </a:r>
            <a:r>
              <a:rPr lang="en-GB" dirty="0" err="1"/>
              <a:t>ocial</a:t>
            </a:r>
            <a:r>
              <a:rPr lang="en-GB" dirty="0"/>
              <a:t> modelling – positive attitudes towards gambling in family or peer group</a:t>
            </a:r>
          </a:p>
          <a:p>
            <a:r>
              <a:rPr lang="en-GB" dirty="0"/>
              <a:t>Experience – winning large sum at the beginning of gambling carrier predicts more persistent and stronger pattern of behaviour</a:t>
            </a:r>
          </a:p>
          <a:p>
            <a:endParaRPr lang="en-GB" dirty="0"/>
          </a:p>
        </p:txBody>
      </p:sp>
    </p:spTree>
    <p:extLst>
      <p:ext uri="{BB962C8B-B14F-4D97-AF65-F5344CB8AC3E}">
        <p14:creationId xmlns:p14="http://schemas.microsoft.com/office/powerpoint/2010/main" val="510309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349321-4E08-4E37-AC34-67033DA92B7E}"/>
              </a:ext>
            </a:extLst>
          </p:cNvPr>
          <p:cNvSpPr>
            <a:spLocks noGrp="1"/>
          </p:cNvSpPr>
          <p:nvPr>
            <p:ph type="title"/>
          </p:nvPr>
        </p:nvSpPr>
        <p:spPr/>
        <p:txBody>
          <a:bodyPr/>
          <a:lstStyle/>
          <a:p>
            <a:r>
              <a:rPr lang="en-GB" dirty="0"/>
              <a:t>Risk factors – psychological &amp; psychiatric</a:t>
            </a:r>
          </a:p>
        </p:txBody>
      </p:sp>
      <p:sp>
        <p:nvSpPr>
          <p:cNvPr id="3" name="Zástupný symbol pro obsah 2">
            <a:extLst>
              <a:ext uri="{FF2B5EF4-FFF2-40B4-BE49-F238E27FC236}">
                <a16:creationId xmlns:a16="http://schemas.microsoft.com/office/drawing/2014/main" id="{31974B69-7782-40B8-AC8F-4D65B90E92BE}"/>
              </a:ext>
            </a:extLst>
          </p:cNvPr>
          <p:cNvSpPr>
            <a:spLocks noGrp="1"/>
          </p:cNvSpPr>
          <p:nvPr>
            <p:ph idx="1"/>
          </p:nvPr>
        </p:nvSpPr>
        <p:spPr/>
        <p:txBody>
          <a:bodyPr>
            <a:normAutofit fontScale="92500"/>
          </a:bodyPr>
          <a:lstStyle/>
          <a:p>
            <a:r>
              <a:rPr lang="en-GB" dirty="0"/>
              <a:t>Depressiveness – 50% of gamblers have lifetime mood disorder</a:t>
            </a:r>
            <a:r>
              <a:rPr lang="cs-CZ" dirty="0"/>
              <a:t>. </a:t>
            </a:r>
            <a:r>
              <a:rPr lang="en-GB" dirty="0"/>
              <a:t>Gambling usually precedes depression</a:t>
            </a:r>
            <a:endParaRPr lang="cs-CZ" dirty="0"/>
          </a:p>
          <a:p>
            <a:r>
              <a:rPr lang="en-GB" dirty="0"/>
              <a:t>Anxiety – up to 40% of gamblers have lifetime anxiety disorder or obsessive-compulsive disorder</a:t>
            </a:r>
          </a:p>
          <a:p>
            <a:r>
              <a:rPr lang="en-GB" dirty="0"/>
              <a:t>Substance use – majority use alcohol, up to 40% use other (illegal) drugs. Substance abuse increases risk of remission, </a:t>
            </a:r>
            <a:r>
              <a:rPr lang="cs-CZ" dirty="0"/>
              <a:t>overal</a:t>
            </a:r>
            <a:r>
              <a:rPr lang="en-GB" dirty="0"/>
              <a:t> pathology</a:t>
            </a:r>
            <a:r>
              <a:rPr lang="cs-CZ" dirty="0"/>
              <a:t>, </a:t>
            </a:r>
            <a:r>
              <a:rPr lang="en-GB" dirty="0"/>
              <a:t>suicidality</a:t>
            </a:r>
          </a:p>
          <a:p>
            <a:r>
              <a:rPr lang="en-GB" dirty="0"/>
              <a:t>Early childhood trauma – emotional up to 60%; physical 40%; sexual 20%. Presence of trauma correlates with severity of pathology. Abuse was significantly more common condition for women.</a:t>
            </a:r>
          </a:p>
          <a:p>
            <a:r>
              <a:rPr lang="en-GB" dirty="0"/>
              <a:t>Sensation seeking – under-aroused, prone to boredom, hypomanic</a:t>
            </a:r>
          </a:p>
          <a:p>
            <a:endParaRPr lang="en-GB" dirty="0"/>
          </a:p>
          <a:p>
            <a:endParaRPr lang="en-GB" dirty="0"/>
          </a:p>
          <a:p>
            <a:endParaRPr lang="en-GB" dirty="0"/>
          </a:p>
        </p:txBody>
      </p:sp>
    </p:spTree>
    <p:extLst>
      <p:ext uri="{BB962C8B-B14F-4D97-AF65-F5344CB8AC3E}">
        <p14:creationId xmlns:p14="http://schemas.microsoft.com/office/powerpoint/2010/main" val="522639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D06180-3098-4164-9F64-17B4B585FEDB}"/>
              </a:ext>
            </a:extLst>
          </p:cNvPr>
          <p:cNvSpPr>
            <a:spLocks noGrp="1"/>
          </p:cNvSpPr>
          <p:nvPr>
            <p:ph type="title"/>
          </p:nvPr>
        </p:nvSpPr>
        <p:spPr/>
        <p:txBody>
          <a:bodyPr/>
          <a:lstStyle/>
          <a:p>
            <a:r>
              <a:rPr lang="en-GB" dirty="0"/>
              <a:t>Risk factors – irrational cognition</a:t>
            </a:r>
          </a:p>
        </p:txBody>
      </p:sp>
      <p:sp>
        <p:nvSpPr>
          <p:cNvPr id="3" name="Zástupný symbol pro obsah 2">
            <a:extLst>
              <a:ext uri="{FF2B5EF4-FFF2-40B4-BE49-F238E27FC236}">
                <a16:creationId xmlns:a16="http://schemas.microsoft.com/office/drawing/2014/main" id="{377DE387-A739-4B9E-B287-8F71C8C6704B}"/>
              </a:ext>
            </a:extLst>
          </p:cNvPr>
          <p:cNvSpPr>
            <a:spLocks noGrp="1"/>
          </p:cNvSpPr>
          <p:nvPr>
            <p:ph idx="1"/>
          </p:nvPr>
        </p:nvSpPr>
        <p:spPr>
          <a:xfrm>
            <a:off x="838200" y="1825624"/>
            <a:ext cx="10515600" cy="4903649"/>
          </a:xfrm>
        </p:spPr>
        <p:txBody>
          <a:bodyPr>
            <a:normAutofit fontScale="92500" lnSpcReduction="20000"/>
          </a:bodyPr>
          <a:lstStyle/>
          <a:p>
            <a:r>
              <a:rPr lang="en-GB" dirty="0"/>
              <a:t>Illusion of control – superstition tendency, believe in skill is often magnified (too high self-confidence). https://www.youtube.com/watch?v=I0xOoyMeSF8 3</a:t>
            </a:r>
            <a:r>
              <a:rPr lang="cs-CZ" dirty="0"/>
              <a:t>:27-7:20</a:t>
            </a:r>
            <a:endParaRPr lang="en-GB" dirty="0"/>
          </a:p>
          <a:p>
            <a:r>
              <a:rPr lang="en-GB" dirty="0"/>
              <a:t>Recall bias  - wins are overestimated in their strength and frequency while losses are underestimated and forgotten</a:t>
            </a:r>
          </a:p>
          <a:p>
            <a:r>
              <a:rPr lang="en-GB" dirty="0"/>
              <a:t>Gamblers fallacy – believe that even totally random events are influenced by past events. </a:t>
            </a:r>
            <a:r>
              <a:rPr lang="en-GB" i="1" dirty="0"/>
              <a:t>If something happens more frequently now, it is going to happen less frequently in future</a:t>
            </a:r>
          </a:p>
          <a:p>
            <a:r>
              <a:rPr lang="en-GB" dirty="0"/>
              <a:t>Near miss phenomenon - a failure that is felt to be close to win and thus raising hope for future success. Gives wrong information and produces excitement. Produces illusion of control even in pure games of chance.</a:t>
            </a:r>
            <a:r>
              <a:rPr lang="cs-CZ" dirty="0"/>
              <a:t> </a:t>
            </a:r>
            <a:r>
              <a:rPr lang="en-GB" dirty="0"/>
              <a:t>I</a:t>
            </a:r>
            <a:r>
              <a:rPr lang="en-GB" i="1" dirty="0"/>
              <a:t>t would be foolish to stop when I am so close… </a:t>
            </a:r>
            <a:r>
              <a:rPr lang="en-GB" dirty="0"/>
              <a:t>https://www.youtube.com/watch?v=uAZu0coArhI</a:t>
            </a:r>
          </a:p>
          <a:p>
            <a:endParaRPr lang="en-GB" i="1" dirty="0"/>
          </a:p>
          <a:p>
            <a:r>
              <a:rPr lang="cs-CZ" dirty="0"/>
              <a:t>https://www.youtube.com/watch?v=6NZuyfpQTms</a:t>
            </a:r>
          </a:p>
          <a:p>
            <a:endParaRPr lang="en-GB" dirty="0"/>
          </a:p>
          <a:p>
            <a:endParaRPr lang="en-GB" dirty="0"/>
          </a:p>
        </p:txBody>
      </p:sp>
    </p:spTree>
    <p:extLst>
      <p:ext uri="{BB962C8B-B14F-4D97-AF65-F5344CB8AC3E}">
        <p14:creationId xmlns:p14="http://schemas.microsoft.com/office/powerpoint/2010/main" val="3997296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19C788-8DB6-4840-987F-BEA16B5ADE59}"/>
              </a:ext>
            </a:extLst>
          </p:cNvPr>
          <p:cNvSpPr>
            <a:spLocks noGrp="1"/>
          </p:cNvSpPr>
          <p:nvPr>
            <p:ph type="title"/>
          </p:nvPr>
        </p:nvSpPr>
        <p:spPr/>
        <p:txBody>
          <a:bodyPr/>
          <a:lstStyle/>
          <a:p>
            <a:r>
              <a:rPr lang="en-GB" dirty="0"/>
              <a:t>Negative effects</a:t>
            </a:r>
          </a:p>
        </p:txBody>
      </p:sp>
      <p:sp>
        <p:nvSpPr>
          <p:cNvPr id="3" name="Zástupný symbol pro obsah 2">
            <a:extLst>
              <a:ext uri="{FF2B5EF4-FFF2-40B4-BE49-F238E27FC236}">
                <a16:creationId xmlns:a16="http://schemas.microsoft.com/office/drawing/2014/main" id="{D708351F-4E78-4258-8270-A9F73108AB83}"/>
              </a:ext>
            </a:extLst>
          </p:cNvPr>
          <p:cNvSpPr>
            <a:spLocks noGrp="1"/>
          </p:cNvSpPr>
          <p:nvPr>
            <p:ph idx="1"/>
          </p:nvPr>
        </p:nvSpPr>
        <p:spPr/>
        <p:txBody>
          <a:bodyPr/>
          <a:lstStyle/>
          <a:p>
            <a:r>
              <a:rPr lang="en-GB" dirty="0"/>
              <a:t>Crime – majority of pathological gamblers have some experience with theft, fraud, robbery, assault &amp; blackmail</a:t>
            </a:r>
          </a:p>
          <a:p>
            <a:r>
              <a:rPr lang="en-GB" dirty="0"/>
              <a:t>Bankruptcy and other financial issues</a:t>
            </a:r>
          </a:p>
          <a:p>
            <a:r>
              <a:rPr lang="en-GB" dirty="0"/>
              <a:t>Deterioration of family situation</a:t>
            </a:r>
          </a:p>
          <a:p>
            <a:r>
              <a:rPr lang="en-GB" dirty="0"/>
              <a:t>Suicide – some suicidal intention in almost half of pathological gamblers</a:t>
            </a:r>
          </a:p>
          <a:p>
            <a:r>
              <a:rPr lang="en-GB" dirty="0"/>
              <a:t>Very high comorbidity with substance use – especially alcohol, nicotine, amphetamines – increase all health risks typical for those substances</a:t>
            </a:r>
          </a:p>
        </p:txBody>
      </p:sp>
    </p:spTree>
    <p:extLst>
      <p:ext uri="{BB962C8B-B14F-4D97-AF65-F5344CB8AC3E}">
        <p14:creationId xmlns:p14="http://schemas.microsoft.com/office/powerpoint/2010/main" val="1812647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Pathway</a:t>
            </a:r>
            <a:r>
              <a:rPr lang="cs-CZ" dirty="0"/>
              <a:t> – </a:t>
            </a:r>
            <a:r>
              <a:rPr lang="en-GB" dirty="0"/>
              <a:t>antisocial </a:t>
            </a:r>
            <a:r>
              <a:rPr lang="en-GB" dirty="0" err="1"/>
              <a:t>impulsivist</a:t>
            </a:r>
            <a:endParaRPr lang="en-GB" dirty="0"/>
          </a:p>
        </p:txBody>
      </p:sp>
      <p:sp>
        <p:nvSpPr>
          <p:cNvPr id="3" name="Zástupný symbol pro obsah 2"/>
          <p:cNvSpPr>
            <a:spLocks noGrp="1"/>
          </p:cNvSpPr>
          <p:nvPr>
            <p:ph idx="1"/>
          </p:nvPr>
        </p:nvSpPr>
        <p:spPr/>
        <p:txBody>
          <a:bodyPr/>
          <a:lstStyle/>
          <a:p>
            <a:endParaRPr lang="cs-CZ" dirty="0"/>
          </a:p>
          <a:p>
            <a:r>
              <a:rPr lang="en-GB" dirty="0"/>
              <a:t>Predominantly male</a:t>
            </a:r>
            <a:r>
              <a:rPr lang="cs-CZ" dirty="0"/>
              <a:t>s</a:t>
            </a:r>
            <a:endParaRPr lang="en-GB" dirty="0"/>
          </a:p>
          <a:p>
            <a:r>
              <a:rPr lang="en-GB" dirty="0"/>
              <a:t>Highest severity of pathology</a:t>
            </a:r>
          </a:p>
          <a:p>
            <a:r>
              <a:rPr lang="en-GB" dirty="0"/>
              <a:t>Common personality disorders, substance abuse, suicidality, criminality, low frustration tolerance, higher impulsivity and attention deficits</a:t>
            </a:r>
            <a:endParaRPr lang="cs-CZ" dirty="0"/>
          </a:p>
          <a:p>
            <a:r>
              <a:rPr lang="en-GB" dirty="0"/>
              <a:t>Under-stimulated – tendency to experience boredom </a:t>
            </a:r>
          </a:p>
          <a:p>
            <a:endParaRPr lang="cs-CZ" dirty="0"/>
          </a:p>
        </p:txBody>
      </p:sp>
    </p:spTree>
    <p:extLst>
      <p:ext uri="{BB962C8B-B14F-4D97-AF65-F5344CB8AC3E}">
        <p14:creationId xmlns:p14="http://schemas.microsoft.com/office/powerpoint/2010/main" val="96360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Pathway – emotionally vulnerable</a:t>
            </a:r>
          </a:p>
        </p:txBody>
      </p:sp>
      <p:sp>
        <p:nvSpPr>
          <p:cNvPr id="3" name="Zástupný symbol pro obsah 2"/>
          <p:cNvSpPr>
            <a:spLocks noGrp="1"/>
          </p:cNvSpPr>
          <p:nvPr>
            <p:ph idx="1"/>
          </p:nvPr>
        </p:nvSpPr>
        <p:spPr/>
        <p:txBody>
          <a:bodyPr/>
          <a:lstStyle/>
          <a:p>
            <a:r>
              <a:rPr lang="en-GB" dirty="0"/>
              <a:t>Higher rates of emotional difficulties, anxieties, depressiveness</a:t>
            </a:r>
          </a:p>
          <a:p>
            <a:r>
              <a:rPr lang="en-GB" dirty="0"/>
              <a:t>Gambling to cope with negative emotions, escape from life troubles (overstimulated)</a:t>
            </a:r>
          </a:p>
          <a:p>
            <a:r>
              <a:rPr lang="en-GB" dirty="0"/>
              <a:t>Lower rates of criminal activity compared to antisocial </a:t>
            </a:r>
            <a:r>
              <a:rPr lang="en-GB" dirty="0" err="1"/>
              <a:t>impulsivits</a:t>
            </a:r>
            <a:endParaRPr lang="en-GB" dirty="0"/>
          </a:p>
          <a:p>
            <a:r>
              <a:rPr lang="en-GB" dirty="0"/>
              <a:t>More typical for female gamblers</a:t>
            </a:r>
          </a:p>
          <a:p>
            <a:endParaRPr lang="en-GB" dirty="0"/>
          </a:p>
          <a:p>
            <a:r>
              <a:rPr lang="en-GB" dirty="0"/>
              <a:t>Telescopic effect -women start later in life but pathology develops in shorter time.</a:t>
            </a:r>
          </a:p>
          <a:p>
            <a:r>
              <a:rPr lang="en-GB" dirty="0"/>
              <a:t>However women tend to seek treatment more quickly than men</a:t>
            </a:r>
            <a:endParaRPr lang="cs-CZ" dirty="0"/>
          </a:p>
          <a:p>
            <a:endParaRPr lang="cs-CZ" dirty="0"/>
          </a:p>
        </p:txBody>
      </p:sp>
    </p:spTree>
    <p:extLst>
      <p:ext uri="{BB962C8B-B14F-4D97-AF65-F5344CB8AC3E}">
        <p14:creationId xmlns:p14="http://schemas.microsoft.com/office/powerpoint/2010/main" val="1929707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dirty="0"/>
              <a:t>Pathway – behaviourally conditioned</a:t>
            </a:r>
          </a:p>
        </p:txBody>
      </p:sp>
      <p:sp>
        <p:nvSpPr>
          <p:cNvPr id="3" name="Zástupný symbol pro obsah 2"/>
          <p:cNvSpPr>
            <a:spLocks noGrp="1"/>
          </p:cNvSpPr>
          <p:nvPr>
            <p:ph idx="1"/>
          </p:nvPr>
        </p:nvSpPr>
        <p:spPr/>
        <p:txBody>
          <a:bodyPr/>
          <a:lstStyle/>
          <a:p>
            <a:r>
              <a:rPr lang="en-GB" dirty="0"/>
              <a:t>Irrational believes, poor decision making</a:t>
            </a:r>
          </a:p>
          <a:p>
            <a:r>
              <a:rPr lang="en-GB" dirty="0"/>
              <a:t>Lower psychological, psychiatric conditions compared to other groups</a:t>
            </a:r>
          </a:p>
          <a:p>
            <a:r>
              <a:rPr lang="en-GB" dirty="0"/>
              <a:t>Lower severity of pathology – so called sub-pathological population population</a:t>
            </a:r>
            <a:endParaRPr lang="cs-CZ" dirty="0"/>
          </a:p>
          <a:p>
            <a:r>
              <a:rPr lang="en-GB" dirty="0"/>
              <a:t>Probably the largest group</a:t>
            </a:r>
          </a:p>
          <a:p>
            <a:endParaRPr lang="cs-CZ" dirty="0"/>
          </a:p>
        </p:txBody>
      </p:sp>
    </p:spTree>
    <p:extLst>
      <p:ext uri="{BB962C8B-B14F-4D97-AF65-F5344CB8AC3E}">
        <p14:creationId xmlns:p14="http://schemas.microsoft.com/office/powerpoint/2010/main" val="1624297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Gambling online</a:t>
            </a:r>
          </a:p>
        </p:txBody>
      </p:sp>
      <p:sp>
        <p:nvSpPr>
          <p:cNvPr id="3" name="Zástupný symbol pro obsah 2"/>
          <p:cNvSpPr>
            <a:spLocks noGrp="1"/>
          </p:cNvSpPr>
          <p:nvPr>
            <p:ph idx="1"/>
          </p:nvPr>
        </p:nvSpPr>
        <p:spPr/>
        <p:txBody>
          <a:bodyPr/>
          <a:lstStyle/>
          <a:p>
            <a:r>
              <a:rPr lang="en-GB" dirty="0"/>
              <a:t>casinos (roulette, slot machines)</a:t>
            </a:r>
          </a:p>
          <a:p>
            <a:r>
              <a:rPr lang="en-GB" dirty="0"/>
              <a:t>poker</a:t>
            </a:r>
          </a:p>
          <a:p>
            <a:r>
              <a:rPr lang="en-GB" dirty="0"/>
              <a:t>sport betting</a:t>
            </a:r>
            <a:r>
              <a:rPr lang="cs-CZ" dirty="0"/>
              <a:t> &amp; live </a:t>
            </a:r>
            <a:r>
              <a:rPr lang="cs-CZ" dirty="0" err="1"/>
              <a:t>betting</a:t>
            </a:r>
            <a:endParaRPr lang="en-GB" dirty="0"/>
          </a:p>
          <a:p>
            <a:r>
              <a:rPr lang="en-GB" dirty="0"/>
              <a:t>lotteries, bingo</a:t>
            </a:r>
          </a:p>
          <a:p>
            <a:r>
              <a:rPr lang="en-GB" dirty="0"/>
              <a:t>skilful gaming (</a:t>
            </a:r>
            <a:r>
              <a:rPr lang="en-GB" dirty="0" err="1"/>
              <a:t>mahjong</a:t>
            </a:r>
            <a:r>
              <a:rPr lang="en-GB" dirty="0"/>
              <a:t>, chess, knowledge games)</a:t>
            </a:r>
          </a:p>
          <a:p>
            <a:endParaRPr lang="en-GB" dirty="0"/>
          </a:p>
          <a:p>
            <a:r>
              <a:rPr lang="en-GB" dirty="0"/>
              <a:t>Even regular computer games include more and more gambling features</a:t>
            </a:r>
          </a:p>
          <a:p>
            <a:endParaRPr lang="cs-CZ" dirty="0"/>
          </a:p>
          <a:p>
            <a:endParaRPr lang="cs-CZ" dirty="0"/>
          </a:p>
        </p:txBody>
      </p:sp>
    </p:spTree>
    <p:extLst>
      <p:ext uri="{BB962C8B-B14F-4D97-AF65-F5344CB8AC3E}">
        <p14:creationId xmlns:p14="http://schemas.microsoft.com/office/powerpoint/2010/main" val="3676082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6279C4-A795-4A19-99A8-5CF5B1905D1C}"/>
              </a:ext>
            </a:extLst>
          </p:cNvPr>
          <p:cNvSpPr>
            <a:spLocks noGrp="1"/>
          </p:cNvSpPr>
          <p:nvPr>
            <p:ph type="title"/>
          </p:nvPr>
        </p:nvSpPr>
        <p:spPr/>
        <p:txBody>
          <a:bodyPr/>
          <a:lstStyle/>
          <a:p>
            <a:r>
              <a:rPr lang="en-GB" dirty="0"/>
              <a:t>Behaviours that:</a:t>
            </a:r>
          </a:p>
        </p:txBody>
      </p:sp>
      <p:sp>
        <p:nvSpPr>
          <p:cNvPr id="3" name="Zástupný symbol pro obsah 2">
            <a:extLst>
              <a:ext uri="{FF2B5EF4-FFF2-40B4-BE49-F238E27FC236}">
                <a16:creationId xmlns:a16="http://schemas.microsoft.com/office/drawing/2014/main" id="{C4D4C4A4-F984-4A4E-AD55-EA8E84FE5F02}"/>
              </a:ext>
            </a:extLst>
          </p:cNvPr>
          <p:cNvSpPr>
            <a:spLocks noGrp="1"/>
          </p:cNvSpPr>
          <p:nvPr>
            <p:ph idx="1"/>
          </p:nvPr>
        </p:nvSpPr>
        <p:spPr/>
        <p:txBody>
          <a:bodyPr>
            <a:normAutofit/>
          </a:bodyPr>
          <a:lstStyle/>
          <a:p>
            <a:r>
              <a:rPr lang="en-GB" dirty="0"/>
              <a:t>Have a potential to produce short-term reward</a:t>
            </a:r>
          </a:p>
          <a:p>
            <a:r>
              <a:rPr lang="en-GB" dirty="0"/>
              <a:t>Individuals tend to engage these behaviours repetitively and with diminished control </a:t>
            </a:r>
          </a:p>
          <a:p>
            <a:r>
              <a:rPr lang="cs-CZ" dirty="0"/>
              <a:t>P</a:t>
            </a:r>
            <a:r>
              <a:rPr lang="en-GB" dirty="0" err="1"/>
              <a:t>ersistent</a:t>
            </a:r>
            <a:r>
              <a:rPr lang="en-GB" dirty="0"/>
              <a:t> pattern of engagement in these behaviours leads to problems and conflicts over time</a:t>
            </a:r>
          </a:p>
          <a:p>
            <a:endParaRPr lang="en-GB" dirty="0"/>
          </a:p>
          <a:p>
            <a:r>
              <a:rPr lang="en-GB" dirty="0"/>
              <a:t>Behaviours that have similar symptoms as substance addictions (in Griffiths’ model salience, euphoria, tolerance, conflicts, relapse &amp; reinstatement. Questionable presence of withdrawal symptoms).</a:t>
            </a:r>
          </a:p>
          <a:p>
            <a:endParaRPr lang="en-GB" dirty="0"/>
          </a:p>
          <a:p>
            <a:endParaRPr lang="en-GB" dirty="0"/>
          </a:p>
        </p:txBody>
      </p:sp>
    </p:spTree>
    <p:extLst>
      <p:ext uri="{BB962C8B-B14F-4D97-AF65-F5344CB8AC3E}">
        <p14:creationId xmlns:p14="http://schemas.microsoft.com/office/powerpoint/2010/main" val="4001062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Gambling</a:t>
            </a:r>
            <a:r>
              <a:rPr lang="cs-CZ" dirty="0"/>
              <a:t> online</a:t>
            </a:r>
          </a:p>
        </p:txBody>
      </p:sp>
      <p:sp>
        <p:nvSpPr>
          <p:cNvPr id="3" name="Zástupný symbol pro obsah 2"/>
          <p:cNvSpPr>
            <a:spLocks noGrp="1"/>
          </p:cNvSpPr>
          <p:nvPr>
            <p:ph idx="1"/>
          </p:nvPr>
        </p:nvSpPr>
        <p:spPr/>
        <p:txBody>
          <a:bodyPr/>
          <a:lstStyle/>
          <a:p>
            <a:r>
              <a:rPr lang="en-GB" dirty="0"/>
              <a:t>Even when legal and thus accessible – increase in prevalence of gambling is rather small</a:t>
            </a:r>
          </a:p>
          <a:p>
            <a:r>
              <a:rPr lang="en-GB" dirty="0"/>
              <a:t>However increase in adolescents who are not allowed to gamble otherwise –online gambling may serve as a gateway for regular gambling or may develop to pathology itself</a:t>
            </a:r>
          </a:p>
          <a:p>
            <a:r>
              <a:rPr lang="en-GB" dirty="0"/>
              <a:t>Attractive for males, younger, with above average income BUT pathological online gamblers have rather below average income</a:t>
            </a:r>
          </a:p>
        </p:txBody>
      </p:sp>
    </p:spTree>
    <p:extLst>
      <p:ext uri="{BB962C8B-B14F-4D97-AF65-F5344CB8AC3E}">
        <p14:creationId xmlns:p14="http://schemas.microsoft.com/office/powerpoint/2010/main" val="342761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Gambling online</a:t>
            </a:r>
          </a:p>
        </p:txBody>
      </p:sp>
      <p:sp>
        <p:nvSpPr>
          <p:cNvPr id="3" name="Zástupný symbol pro obsah 2"/>
          <p:cNvSpPr>
            <a:spLocks noGrp="1"/>
          </p:cNvSpPr>
          <p:nvPr>
            <p:ph idx="1"/>
          </p:nvPr>
        </p:nvSpPr>
        <p:spPr/>
        <p:txBody>
          <a:bodyPr>
            <a:normAutofit/>
          </a:bodyPr>
          <a:lstStyle/>
          <a:p>
            <a:pPr marL="0" indent="0">
              <a:buNone/>
            </a:pPr>
            <a:r>
              <a:rPr lang="en-GB" dirty="0"/>
              <a:t>Pathological offline  and online gambling are not necessarily related</a:t>
            </a:r>
          </a:p>
          <a:p>
            <a:r>
              <a:rPr lang="en-GB" dirty="0"/>
              <a:t>For some</a:t>
            </a:r>
            <a:r>
              <a:rPr lang="cs-CZ" dirty="0"/>
              <a:t> </a:t>
            </a:r>
            <a:r>
              <a:rPr lang="en-GB" dirty="0"/>
              <a:t>online gambling is</a:t>
            </a:r>
            <a:r>
              <a:rPr lang="cs-CZ" dirty="0"/>
              <a:t> </a:t>
            </a:r>
            <a:r>
              <a:rPr lang="en-GB" dirty="0"/>
              <a:t>only a momentary activity when (preferred) offline gambling is not accessible</a:t>
            </a:r>
          </a:p>
          <a:p>
            <a:r>
              <a:rPr lang="en-GB" dirty="0"/>
              <a:t>Both offline and online venues attract different personalities</a:t>
            </a:r>
            <a:endParaRPr lang="cs-CZ" dirty="0"/>
          </a:p>
          <a:p>
            <a:r>
              <a:rPr lang="en-GB" dirty="0"/>
              <a:t>Lower related risks </a:t>
            </a:r>
            <a:r>
              <a:rPr lang="cs-CZ" dirty="0"/>
              <a:t>–</a:t>
            </a:r>
            <a:r>
              <a:rPr lang="en-GB" dirty="0"/>
              <a:t> lower</a:t>
            </a:r>
            <a:r>
              <a:rPr lang="cs-CZ" dirty="0"/>
              <a:t> </a:t>
            </a:r>
            <a:r>
              <a:rPr lang="en-GB" dirty="0"/>
              <a:t>exposure to </a:t>
            </a:r>
            <a:r>
              <a:rPr lang="cs-CZ" dirty="0"/>
              <a:t>substance use</a:t>
            </a:r>
            <a:r>
              <a:rPr lang="en-GB" dirty="0"/>
              <a:t> and criminal environment</a:t>
            </a:r>
          </a:p>
          <a:p>
            <a:endParaRPr lang="cs-CZ" dirty="0"/>
          </a:p>
        </p:txBody>
      </p:sp>
    </p:spTree>
    <p:extLst>
      <p:ext uri="{BB962C8B-B14F-4D97-AF65-F5344CB8AC3E}">
        <p14:creationId xmlns:p14="http://schemas.microsoft.com/office/powerpoint/2010/main" val="3661327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Gambling online</a:t>
            </a:r>
          </a:p>
        </p:txBody>
      </p:sp>
      <p:sp>
        <p:nvSpPr>
          <p:cNvPr id="3" name="Zástupný symbol pro obsah 2"/>
          <p:cNvSpPr>
            <a:spLocks noGrp="1"/>
          </p:cNvSpPr>
          <p:nvPr>
            <p:ph idx="1"/>
          </p:nvPr>
        </p:nvSpPr>
        <p:spPr/>
        <p:txBody>
          <a:bodyPr>
            <a:normAutofit fontScale="92500" lnSpcReduction="10000"/>
          </a:bodyPr>
          <a:lstStyle/>
          <a:p>
            <a:pPr marL="0" indent="0">
              <a:buNone/>
            </a:pPr>
            <a:r>
              <a:rPr lang="en-GB" dirty="0"/>
              <a:t>Online gambling is potentially riskier because</a:t>
            </a:r>
          </a:p>
          <a:p>
            <a:r>
              <a:rPr lang="en-GB" dirty="0"/>
              <a:t>Accessible anytime anywhere</a:t>
            </a:r>
          </a:p>
          <a:p>
            <a:r>
              <a:rPr lang="en-GB" dirty="0"/>
              <a:t>Lower social control when on computer – what one does may not be transparent for long time</a:t>
            </a:r>
            <a:r>
              <a:rPr lang="cs-CZ" dirty="0"/>
              <a:t>. </a:t>
            </a:r>
          </a:p>
          <a:p>
            <a:r>
              <a:rPr lang="cs-CZ" dirty="0"/>
              <a:t>Anonymity on </a:t>
            </a:r>
            <a:r>
              <a:rPr lang="en-GB" dirty="0"/>
              <a:t>the </a:t>
            </a:r>
            <a:r>
              <a:rPr lang="cs-CZ" dirty="0"/>
              <a:t>internet</a:t>
            </a:r>
            <a:endParaRPr lang="en-GB" dirty="0"/>
          </a:p>
          <a:p>
            <a:r>
              <a:rPr lang="en-GB" dirty="0"/>
              <a:t>Significantly lower age of most online gamblers</a:t>
            </a:r>
          </a:p>
          <a:p>
            <a:r>
              <a:rPr lang="en-GB" dirty="0"/>
              <a:t>Online casinos use strategies like </a:t>
            </a:r>
            <a:r>
              <a:rPr lang="en-GB" i="1" dirty="0"/>
              <a:t>training rooms</a:t>
            </a:r>
            <a:r>
              <a:rPr lang="en-GB" dirty="0"/>
              <a:t>, </a:t>
            </a:r>
            <a:r>
              <a:rPr lang="en-GB" i="1" dirty="0"/>
              <a:t>play for free </a:t>
            </a:r>
            <a:r>
              <a:rPr lang="en-GB" dirty="0"/>
              <a:t>etc. – online gambler may be pre-conditioned even before regular gambling starts</a:t>
            </a:r>
            <a:endParaRPr lang="cs-CZ" dirty="0"/>
          </a:p>
          <a:p>
            <a:r>
              <a:rPr lang="en-GB" dirty="0"/>
              <a:t>Electronic money not as real as real money</a:t>
            </a:r>
            <a:endParaRPr lang="cs-CZ" dirty="0"/>
          </a:p>
          <a:p>
            <a:r>
              <a:rPr lang="en-GB" dirty="0"/>
              <a:t>Higher illusion of skills involved</a:t>
            </a:r>
            <a:endParaRPr lang="cs-CZ" dirty="0"/>
          </a:p>
          <a:p>
            <a:endParaRPr lang="en-GB" dirty="0"/>
          </a:p>
        </p:txBody>
      </p:sp>
    </p:spTree>
    <p:extLst>
      <p:ext uri="{BB962C8B-B14F-4D97-AF65-F5344CB8AC3E}">
        <p14:creationId xmlns:p14="http://schemas.microsoft.com/office/powerpoint/2010/main" val="26654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BE5857-BA46-4CA0-91B8-08E748D1DA3D}"/>
              </a:ext>
            </a:extLst>
          </p:cNvPr>
          <p:cNvSpPr>
            <a:spLocks noGrp="1"/>
          </p:cNvSpPr>
          <p:nvPr>
            <p:ph type="title"/>
          </p:nvPr>
        </p:nvSpPr>
        <p:spPr/>
        <p:txBody>
          <a:bodyPr/>
          <a:lstStyle/>
          <a:p>
            <a:r>
              <a:rPr lang="en-GB" dirty="0"/>
              <a:t>GAMING ADDICTION</a:t>
            </a:r>
          </a:p>
        </p:txBody>
      </p:sp>
      <p:pic>
        <p:nvPicPr>
          <p:cNvPr id="4" name="Picture 2" descr="http://www.thehealthygamer.com/wp-content/uploads/2015/02/onling-gaming-addiction.jpg">
            <a:extLst>
              <a:ext uri="{FF2B5EF4-FFF2-40B4-BE49-F238E27FC236}">
                <a16:creationId xmlns:a16="http://schemas.microsoft.com/office/drawing/2014/main" id="{69FF0E3E-C5E0-4D46-846D-5E20E1606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300" y="1690688"/>
            <a:ext cx="6470525" cy="5095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44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139341-1B05-4C3F-BF8F-3A7839F8D898}"/>
              </a:ext>
            </a:extLst>
          </p:cNvPr>
          <p:cNvSpPr>
            <a:spLocks noGrp="1"/>
          </p:cNvSpPr>
          <p:nvPr>
            <p:ph type="title"/>
          </p:nvPr>
        </p:nvSpPr>
        <p:spPr/>
        <p:txBody>
          <a:bodyPr/>
          <a:lstStyle/>
          <a:p>
            <a:r>
              <a:rPr lang="cs-CZ" dirty="0"/>
              <a:t>GAMING DISORDER</a:t>
            </a:r>
            <a:r>
              <a:rPr lang="en-GB" dirty="0"/>
              <a:t> – does it really exist?</a:t>
            </a:r>
          </a:p>
        </p:txBody>
      </p:sp>
      <p:sp>
        <p:nvSpPr>
          <p:cNvPr id="3" name="Zástupný symbol pro obsah 2">
            <a:extLst>
              <a:ext uri="{FF2B5EF4-FFF2-40B4-BE49-F238E27FC236}">
                <a16:creationId xmlns:a16="http://schemas.microsoft.com/office/drawing/2014/main" id="{86175208-866A-4DAA-B18E-2FC4BFEBF375}"/>
              </a:ext>
            </a:extLst>
          </p:cNvPr>
          <p:cNvSpPr>
            <a:spLocks noGrp="1"/>
          </p:cNvSpPr>
          <p:nvPr>
            <p:ph idx="1"/>
          </p:nvPr>
        </p:nvSpPr>
        <p:spPr>
          <a:xfrm>
            <a:off x="838200" y="1852258"/>
            <a:ext cx="10515600" cy="4351338"/>
          </a:xfrm>
        </p:spPr>
        <p:txBody>
          <a:bodyPr>
            <a:normAutofit lnSpcReduction="10000"/>
          </a:bodyPr>
          <a:lstStyle/>
          <a:p>
            <a:r>
              <a:rPr lang="en-GB" dirty="0"/>
              <a:t>Computer games is one of the fastest growing entertainment industry (nowadays earning more than all world film industry)</a:t>
            </a:r>
          </a:p>
          <a:p>
            <a:r>
              <a:rPr lang="en-GB" dirty="0"/>
              <a:t>From “nerd-only” genre it evolved to attract more diverse social groups</a:t>
            </a:r>
          </a:p>
          <a:p>
            <a:r>
              <a:rPr lang="en-GB" dirty="0"/>
              <a:t>For the vast majority of gamers it is just a free-time activity without any harm – even phenomenon like induced aggressiveness was not proofed</a:t>
            </a:r>
          </a:p>
          <a:p>
            <a:r>
              <a:rPr lang="en-GB" dirty="0"/>
              <a:t>Computer games suffer from moral panic  - similar to situation in film cinemas in 30s, comic books in 50s, TV in 60s – situation is judged by people who grew up without computer games and thus they tend to misinterpret it</a:t>
            </a:r>
          </a:p>
          <a:p>
            <a:endParaRPr lang="en-GB" dirty="0"/>
          </a:p>
        </p:txBody>
      </p:sp>
    </p:spTree>
    <p:extLst>
      <p:ext uri="{BB962C8B-B14F-4D97-AF65-F5344CB8AC3E}">
        <p14:creationId xmlns:p14="http://schemas.microsoft.com/office/powerpoint/2010/main" val="938735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FB702BC9-528A-461E-9502-82ED24F61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1310" y="740563"/>
            <a:ext cx="3890690" cy="6117437"/>
          </a:xfrm>
          <a:prstGeom prst="rect">
            <a:avLst/>
          </a:prstGeom>
        </p:spPr>
      </p:pic>
      <p:pic>
        <p:nvPicPr>
          <p:cNvPr id="5" name="Obrázek 4">
            <a:extLst>
              <a:ext uri="{FF2B5EF4-FFF2-40B4-BE49-F238E27FC236}">
                <a16:creationId xmlns:a16="http://schemas.microsoft.com/office/drawing/2014/main" id="{FA0807AA-B0A7-4E7D-ADF9-DD2C2DD86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286375" cy="2381250"/>
          </a:xfrm>
          <a:prstGeom prst="rect">
            <a:avLst/>
          </a:prstGeom>
        </p:spPr>
      </p:pic>
      <p:pic>
        <p:nvPicPr>
          <p:cNvPr id="6" name="Picture 3" descr="Screen Shot 2015-12-01 at 20.50.58.png">
            <a:extLst>
              <a:ext uri="{FF2B5EF4-FFF2-40B4-BE49-F238E27FC236}">
                <a16:creationId xmlns:a16="http://schemas.microsoft.com/office/drawing/2014/main" id="{4900EA05-8E21-430F-9C4A-93979DD04F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81250"/>
            <a:ext cx="6660232" cy="2609750"/>
          </a:xfrm>
          <a:prstGeom prst="rect">
            <a:avLst/>
          </a:prstGeom>
        </p:spPr>
      </p:pic>
      <p:pic>
        <p:nvPicPr>
          <p:cNvPr id="7" name="Picture 5" descr="Screen Shot 2015-12-01 at 20.54.16.png">
            <a:extLst>
              <a:ext uri="{FF2B5EF4-FFF2-40B4-BE49-F238E27FC236}">
                <a16:creationId xmlns:a16="http://schemas.microsoft.com/office/drawing/2014/main" id="{60F96544-9074-4AED-869A-A6EA55F0AC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6162" y="4922174"/>
            <a:ext cx="5984703" cy="1935826"/>
          </a:xfrm>
          <a:prstGeom prst="rect">
            <a:avLst/>
          </a:prstGeom>
        </p:spPr>
      </p:pic>
      <p:pic>
        <p:nvPicPr>
          <p:cNvPr id="8" name="Picture 4" descr="Screen Shot 2015-12-01 at 20.54.32.png">
            <a:extLst>
              <a:ext uri="{FF2B5EF4-FFF2-40B4-BE49-F238E27FC236}">
                <a16:creationId xmlns:a16="http://schemas.microsoft.com/office/drawing/2014/main" id="{7D78B579-8CFC-4D9E-BCFC-D98B94A0F26A}"/>
              </a:ext>
            </a:extLst>
          </p:cNvPr>
          <p:cNvPicPr>
            <a:picLocks noChangeAspect="1"/>
          </p:cNvPicPr>
          <p:nvPr/>
        </p:nvPicPr>
        <p:blipFill rotWithShape="1">
          <a:blip r:embed="rId6">
            <a:extLst>
              <a:ext uri="{28A0092B-C50C-407E-A947-70E740481C1C}">
                <a14:useLocalDpi xmlns:a14="http://schemas.microsoft.com/office/drawing/2010/main" val="0"/>
              </a:ext>
            </a:extLst>
          </a:blip>
          <a:srcRect r="34919"/>
          <a:stretch/>
        </p:blipFill>
        <p:spPr>
          <a:xfrm>
            <a:off x="3014935" y="-8772"/>
            <a:ext cx="4986338" cy="2390022"/>
          </a:xfrm>
          <a:prstGeom prst="rect">
            <a:avLst/>
          </a:prstGeom>
        </p:spPr>
      </p:pic>
    </p:spTree>
    <p:extLst>
      <p:ext uri="{BB962C8B-B14F-4D97-AF65-F5344CB8AC3E}">
        <p14:creationId xmlns:p14="http://schemas.microsoft.com/office/powerpoint/2010/main" val="1453622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2882" y="3717032"/>
            <a:ext cx="2057174" cy="3149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7488" y="2646877"/>
            <a:ext cx="3200400" cy="421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3472" y="-315416"/>
            <a:ext cx="3960440" cy="306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5840" y="0"/>
            <a:ext cx="2772540" cy="3717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52380" y="1793535"/>
            <a:ext cx="3239620" cy="3411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2144" y="-1"/>
            <a:ext cx="3312368" cy="5238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00056" y="3662965"/>
            <a:ext cx="2095500"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16280" y="5013176"/>
            <a:ext cx="2088233" cy="1887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52903" y="1772817"/>
            <a:ext cx="979959" cy="1516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1683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CB404164-7108-4C93-86BD-6176AD4BB2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pic>
        <p:nvPicPr>
          <p:cNvPr id="4" name="Obrázek 3">
            <a:extLst>
              <a:ext uri="{FF2B5EF4-FFF2-40B4-BE49-F238E27FC236}">
                <a16:creationId xmlns:a16="http://schemas.microsoft.com/office/drawing/2014/main" id="{2C05DD8F-1CF9-4C67-BADC-D28655589ED4}"/>
              </a:ext>
            </a:extLst>
          </p:cNvPr>
          <p:cNvPicPr>
            <a:picLocks noChangeAspect="1"/>
          </p:cNvPicPr>
          <p:nvPr/>
        </p:nvPicPr>
        <p:blipFill>
          <a:blip r:embed="rId3"/>
          <a:stretch>
            <a:fillRect/>
          </a:stretch>
        </p:blipFill>
        <p:spPr>
          <a:xfrm>
            <a:off x="7040258" y="0"/>
            <a:ext cx="5151742" cy="3429000"/>
          </a:xfrm>
          <a:prstGeom prst="rect">
            <a:avLst/>
          </a:prstGeom>
        </p:spPr>
      </p:pic>
      <p:pic>
        <p:nvPicPr>
          <p:cNvPr id="5" name="Obrázek 4">
            <a:extLst>
              <a:ext uri="{FF2B5EF4-FFF2-40B4-BE49-F238E27FC236}">
                <a16:creationId xmlns:a16="http://schemas.microsoft.com/office/drawing/2014/main" id="{26723A4A-E0F8-4840-9C6A-65598AB25758}"/>
              </a:ext>
            </a:extLst>
          </p:cNvPr>
          <p:cNvPicPr>
            <a:picLocks noChangeAspect="1"/>
          </p:cNvPicPr>
          <p:nvPr/>
        </p:nvPicPr>
        <p:blipFill>
          <a:blip r:embed="rId4"/>
          <a:stretch>
            <a:fillRect/>
          </a:stretch>
        </p:blipFill>
        <p:spPr>
          <a:xfrm>
            <a:off x="7040259" y="3308128"/>
            <a:ext cx="5151742" cy="3549872"/>
          </a:xfrm>
          <a:prstGeom prst="rect">
            <a:avLst/>
          </a:prstGeom>
        </p:spPr>
      </p:pic>
    </p:spTree>
    <p:extLst>
      <p:ext uri="{BB962C8B-B14F-4D97-AF65-F5344CB8AC3E}">
        <p14:creationId xmlns:p14="http://schemas.microsoft.com/office/powerpoint/2010/main" val="3195181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33AE81-80EB-4306-9238-9AEDE08BB8F5}"/>
              </a:ext>
            </a:extLst>
          </p:cNvPr>
          <p:cNvSpPr>
            <a:spLocks noGrp="1"/>
          </p:cNvSpPr>
          <p:nvPr>
            <p:ph type="title"/>
          </p:nvPr>
        </p:nvSpPr>
        <p:spPr/>
        <p:txBody>
          <a:bodyPr/>
          <a:lstStyle/>
          <a:p>
            <a:r>
              <a:rPr lang="en-GB" dirty="0"/>
              <a:t>GAMING DISORDER </a:t>
            </a:r>
          </a:p>
        </p:txBody>
      </p:sp>
      <p:sp>
        <p:nvSpPr>
          <p:cNvPr id="3" name="Zástupný symbol pro obsah 2">
            <a:extLst>
              <a:ext uri="{FF2B5EF4-FFF2-40B4-BE49-F238E27FC236}">
                <a16:creationId xmlns:a16="http://schemas.microsoft.com/office/drawing/2014/main" id="{3ECAD183-13D1-4CE8-8EA2-BEE474F8DCC9}"/>
              </a:ext>
            </a:extLst>
          </p:cNvPr>
          <p:cNvSpPr>
            <a:spLocks noGrp="1"/>
          </p:cNvSpPr>
          <p:nvPr>
            <p:ph idx="1"/>
          </p:nvPr>
        </p:nvSpPr>
        <p:spPr/>
        <p:txBody>
          <a:bodyPr>
            <a:normAutofit fontScale="85000" lnSpcReduction="10000"/>
          </a:bodyPr>
          <a:lstStyle/>
          <a:p>
            <a:r>
              <a:rPr lang="en-GB" dirty="0"/>
              <a:t>Intensity of gaming is much higher than any media usage before – online games are played about 20 hours per  week, those with higher addictive potential about 35 hours per week on average</a:t>
            </a:r>
          </a:p>
          <a:p>
            <a:r>
              <a:rPr lang="en-GB" dirty="0"/>
              <a:t>The most successful games are still those targeting “standard nerds” –90% of gamers are younger men (teenagers and young adults) </a:t>
            </a:r>
          </a:p>
          <a:p>
            <a:r>
              <a:rPr lang="en-GB" dirty="0"/>
              <a:t>But we still know too little – only few neurological studies (however they support addiction model – intensive gamers have changes in reward pathway and prefrontal cortex similar to cocaine users) and too short longitudinal studies (we have no idea whether gaming disorder persists longer than 2 years)</a:t>
            </a:r>
          </a:p>
          <a:p>
            <a:r>
              <a:rPr lang="en-GB" dirty="0"/>
              <a:t>Even if the addiction model will not proof, intensive gaming is not healthy due to time devotion, unhealthy physical and social lifestyle: problems in school/work, lack of sleep, problems in social interactions, health problems (repetitive strain injuries,…)</a:t>
            </a:r>
          </a:p>
          <a:p>
            <a:endParaRPr lang="en-GB" dirty="0"/>
          </a:p>
        </p:txBody>
      </p:sp>
    </p:spTree>
    <p:extLst>
      <p:ext uri="{BB962C8B-B14F-4D97-AF65-F5344CB8AC3E}">
        <p14:creationId xmlns:p14="http://schemas.microsoft.com/office/powerpoint/2010/main" val="73283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05D88E6-7C91-4D4E-AC9F-DD60E6DEA560}"/>
              </a:ext>
            </a:extLst>
          </p:cNvPr>
          <p:cNvSpPr>
            <a:spLocks noGrp="1"/>
          </p:cNvSpPr>
          <p:nvPr>
            <p:ph type="sldNum" sz="quarter" idx="11"/>
          </p:nvPr>
        </p:nvSpPr>
        <p:spPr/>
        <p:txBody>
          <a:bodyPr/>
          <a:lstStyle/>
          <a:p>
            <a:fld id="{D6D6C118-631F-4A80-9886-907009361577}" type="slidenum">
              <a:rPr lang="cs-CZ" altLang="cs-CZ" smtClean="0"/>
              <a:pPr/>
              <a:t>29</a:t>
            </a:fld>
            <a:endParaRPr lang="cs-CZ" altLang="cs-CZ" dirty="0"/>
          </a:p>
        </p:txBody>
      </p:sp>
      <p:pic>
        <p:nvPicPr>
          <p:cNvPr id="4" name="Obrázek 3">
            <a:extLst>
              <a:ext uri="{FF2B5EF4-FFF2-40B4-BE49-F238E27FC236}">
                <a16:creationId xmlns:a16="http://schemas.microsoft.com/office/drawing/2014/main" id="{744DF78B-1A23-4EA0-922C-1F8CFFBFB4D1}"/>
              </a:ext>
            </a:extLst>
          </p:cNvPr>
          <p:cNvPicPr>
            <a:picLocks noChangeAspect="1"/>
          </p:cNvPicPr>
          <p:nvPr/>
        </p:nvPicPr>
        <p:blipFill rotWithShape="1">
          <a:blip r:embed="rId2"/>
          <a:srcRect l="29525" t="12200" b="5201"/>
          <a:stretch/>
        </p:blipFill>
        <p:spPr>
          <a:xfrm>
            <a:off x="0" y="483541"/>
            <a:ext cx="9093945" cy="5995364"/>
          </a:xfrm>
          <a:prstGeom prst="rect">
            <a:avLst/>
          </a:prstGeom>
        </p:spPr>
      </p:pic>
      <p:pic>
        <p:nvPicPr>
          <p:cNvPr id="5" name="Obrázek 4">
            <a:extLst>
              <a:ext uri="{FF2B5EF4-FFF2-40B4-BE49-F238E27FC236}">
                <a16:creationId xmlns:a16="http://schemas.microsoft.com/office/drawing/2014/main" id="{5E1B5D0F-EB52-47D3-97CD-19B9DEA7D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3192" y="379095"/>
            <a:ext cx="3178808" cy="4717915"/>
          </a:xfrm>
          <a:prstGeom prst="rect">
            <a:avLst/>
          </a:prstGeom>
        </p:spPr>
      </p:pic>
    </p:spTree>
    <p:extLst>
      <p:ext uri="{BB962C8B-B14F-4D97-AF65-F5344CB8AC3E}">
        <p14:creationId xmlns:p14="http://schemas.microsoft.com/office/powerpoint/2010/main" val="1807128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7D76E8-152C-45C3-AE12-9D0E7D2322A9}"/>
              </a:ext>
            </a:extLst>
          </p:cNvPr>
          <p:cNvSpPr>
            <a:spLocks noGrp="1"/>
          </p:cNvSpPr>
          <p:nvPr>
            <p:ph type="title"/>
          </p:nvPr>
        </p:nvSpPr>
        <p:spPr/>
        <p:txBody>
          <a:bodyPr/>
          <a:lstStyle/>
          <a:p>
            <a:r>
              <a:rPr lang="en-GB" dirty="0"/>
              <a:t>Similarities with substance addiction</a:t>
            </a:r>
          </a:p>
        </p:txBody>
      </p:sp>
      <p:sp>
        <p:nvSpPr>
          <p:cNvPr id="3" name="Zástupný symbol pro obsah 2">
            <a:extLst>
              <a:ext uri="{FF2B5EF4-FFF2-40B4-BE49-F238E27FC236}">
                <a16:creationId xmlns:a16="http://schemas.microsoft.com/office/drawing/2014/main" id="{BE996036-0C87-45F1-B552-3009434F2A60}"/>
              </a:ext>
            </a:extLst>
          </p:cNvPr>
          <p:cNvSpPr>
            <a:spLocks noGrp="1"/>
          </p:cNvSpPr>
          <p:nvPr>
            <p:ph idx="1"/>
          </p:nvPr>
        </p:nvSpPr>
        <p:spPr>
          <a:xfrm>
            <a:off x="838200" y="1825625"/>
            <a:ext cx="10515600" cy="4859260"/>
          </a:xfrm>
        </p:spPr>
        <p:txBody>
          <a:bodyPr>
            <a:normAutofit fontScale="92500" lnSpcReduction="20000"/>
          </a:bodyPr>
          <a:lstStyle/>
          <a:p>
            <a:r>
              <a:rPr lang="en-GB" dirty="0"/>
              <a:t>Both have similar course: they start as ego-syntonic and slowly develop into ego-dystonic (love-hate relationship with the subject of addiction). Ego-syntonic = in harmony with ego (its values, goals, needs) ego-syntonic = opposite to one’s needs, values, self. Ego-syntonic nature of these behaviours is the reason</a:t>
            </a:r>
            <a:r>
              <a:rPr lang="cs-CZ" dirty="0"/>
              <a:t> </a:t>
            </a:r>
            <a:r>
              <a:rPr lang="en-GB" dirty="0"/>
              <a:t>why we do not label them as obsessive-compulsive disorders.</a:t>
            </a:r>
          </a:p>
          <a:p>
            <a:r>
              <a:rPr lang="en-GB" dirty="0"/>
              <a:t>High mutual cooccurrence – gamblers often show pathological use of alcohol, nicotine, or even amphetamines. Pathological gamblers have several times higher chance of being diagnosed as addicts to some substance. Cooccurrence of behavioural addiction and substance addiction predicts increased severity of each</a:t>
            </a:r>
          </a:p>
          <a:p>
            <a:r>
              <a:rPr lang="en-GB" dirty="0"/>
              <a:t>Similar personality profiles – males of younger age are more susceptible. Increased impulsivity, sensation-seeking, ADHD and decreased harm avoidance (internet based addictions are exception – harm avoidance is increased). Increased comorbidity with depressive symptoms</a:t>
            </a:r>
          </a:p>
          <a:p>
            <a:endParaRPr lang="en-GB" dirty="0"/>
          </a:p>
          <a:p>
            <a:endParaRPr lang="en-GB" dirty="0"/>
          </a:p>
        </p:txBody>
      </p:sp>
    </p:spTree>
    <p:extLst>
      <p:ext uri="{BB962C8B-B14F-4D97-AF65-F5344CB8AC3E}">
        <p14:creationId xmlns:p14="http://schemas.microsoft.com/office/powerpoint/2010/main" val="4007712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27CD80-5006-4C43-BF99-BF249CFA0A93}"/>
              </a:ext>
            </a:extLst>
          </p:cNvPr>
          <p:cNvSpPr>
            <a:spLocks noGrp="1"/>
          </p:cNvSpPr>
          <p:nvPr>
            <p:ph type="title"/>
          </p:nvPr>
        </p:nvSpPr>
        <p:spPr/>
        <p:txBody>
          <a:bodyPr/>
          <a:lstStyle/>
          <a:p>
            <a:r>
              <a:rPr lang="en-GB" dirty="0"/>
              <a:t>What games are suspects and why?</a:t>
            </a:r>
          </a:p>
        </p:txBody>
      </p:sp>
      <p:sp>
        <p:nvSpPr>
          <p:cNvPr id="3" name="Zástupný symbol pro obsah 2">
            <a:extLst>
              <a:ext uri="{FF2B5EF4-FFF2-40B4-BE49-F238E27FC236}">
                <a16:creationId xmlns:a16="http://schemas.microsoft.com/office/drawing/2014/main" id="{2B0F136F-3357-4230-8C95-550FC8F14C68}"/>
              </a:ext>
            </a:extLst>
          </p:cNvPr>
          <p:cNvSpPr>
            <a:spLocks noGrp="1"/>
          </p:cNvSpPr>
          <p:nvPr>
            <p:ph idx="1"/>
          </p:nvPr>
        </p:nvSpPr>
        <p:spPr/>
        <p:txBody>
          <a:bodyPr>
            <a:normAutofit fontScale="70000" lnSpcReduction="20000"/>
          </a:bodyPr>
          <a:lstStyle/>
          <a:p>
            <a:r>
              <a:rPr lang="en-GB" dirty="0"/>
              <a:t>MMO – Massively Multiplayer Online (e.g. World of Warcraft, Even Online) &amp; MOBA – Multiplayer Online Battle Arena (e.g. League of Legends, World of Tanks)</a:t>
            </a:r>
          </a:p>
          <a:p>
            <a:r>
              <a:rPr lang="en-GB" dirty="0"/>
              <a:t>Other game genres like Simulation games or First-Person Shooter games do not seem to be the problem. Offline games (traditional computer and video games) are not problem at all</a:t>
            </a:r>
          </a:p>
          <a:p>
            <a:endParaRPr lang="en-GB" dirty="0"/>
          </a:p>
          <a:p>
            <a:r>
              <a:rPr lang="en-GB" dirty="0"/>
              <a:t>Important features (structural characteristics increasing addictive potential):</a:t>
            </a:r>
          </a:p>
          <a:p>
            <a:pPr marL="0" indent="0">
              <a:buNone/>
            </a:pPr>
            <a:endParaRPr lang="cs-CZ" dirty="0"/>
          </a:p>
          <a:p>
            <a:pPr marL="0" indent="0">
              <a:buNone/>
            </a:pPr>
            <a:r>
              <a:rPr lang="en-GB" dirty="0"/>
              <a:t>Social dimension</a:t>
            </a:r>
            <a:r>
              <a:rPr lang="cs-CZ" dirty="0"/>
              <a:t> – </a:t>
            </a:r>
            <a:r>
              <a:rPr lang="en-GB" dirty="0"/>
              <a:t>recognition, easy communication</a:t>
            </a:r>
          </a:p>
          <a:p>
            <a:pPr marL="0" indent="0">
              <a:buNone/>
            </a:pPr>
            <a:r>
              <a:rPr lang="en-GB" dirty="0"/>
              <a:t>Advancement</a:t>
            </a:r>
            <a:r>
              <a:rPr lang="cs-CZ" dirty="0"/>
              <a:t> &amp; permanent </a:t>
            </a:r>
            <a:r>
              <a:rPr lang="en-GB" dirty="0"/>
              <a:t>rewarding</a:t>
            </a:r>
            <a:endParaRPr lang="cs-CZ" dirty="0"/>
          </a:p>
          <a:p>
            <a:pPr marL="0" indent="0">
              <a:buNone/>
            </a:pPr>
            <a:r>
              <a:rPr lang="cs-CZ" dirty="0"/>
              <a:t>Permanent feedback – </a:t>
            </a:r>
            <a:r>
              <a:rPr lang="en-GB" dirty="0"/>
              <a:t>feelings of control</a:t>
            </a:r>
          </a:p>
          <a:p>
            <a:pPr marL="0" indent="0">
              <a:buNone/>
            </a:pPr>
            <a:r>
              <a:rPr lang="en-GB" dirty="0"/>
              <a:t>Persistent world – exist even when the person is offline, n</a:t>
            </a:r>
            <a:r>
              <a:rPr lang="cs-CZ" dirty="0"/>
              <a:t>o-end</a:t>
            </a:r>
            <a:r>
              <a:rPr lang="en-GB" dirty="0"/>
              <a:t> and blurred time structure</a:t>
            </a:r>
            <a:endParaRPr lang="cs-CZ" dirty="0"/>
          </a:p>
          <a:p>
            <a:pPr marL="0" indent="0">
              <a:buNone/>
            </a:pPr>
            <a:r>
              <a:rPr lang="en-GB" dirty="0"/>
              <a:t>Inclusion of reward mechanisms known from gambling (e.g. near</a:t>
            </a:r>
            <a:r>
              <a:rPr lang="cs-CZ" dirty="0"/>
              <a:t> miss, </a:t>
            </a:r>
            <a:r>
              <a:rPr lang="en-GB" dirty="0"/>
              <a:t>random reward boxes</a:t>
            </a:r>
            <a:r>
              <a:rPr lang="cs-CZ" dirty="0"/>
              <a:t>)</a:t>
            </a:r>
            <a:endParaRPr lang="en-US" dirty="0"/>
          </a:p>
          <a:p>
            <a:endParaRPr lang="en-GB" dirty="0"/>
          </a:p>
          <a:p>
            <a:endParaRPr lang="en-GB" dirty="0"/>
          </a:p>
          <a:p>
            <a:endParaRPr lang="en-GB" dirty="0"/>
          </a:p>
        </p:txBody>
      </p:sp>
    </p:spTree>
    <p:extLst>
      <p:ext uri="{BB962C8B-B14F-4D97-AF65-F5344CB8AC3E}">
        <p14:creationId xmlns:p14="http://schemas.microsoft.com/office/powerpoint/2010/main" val="3743773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6FF579-D0DA-491B-8EC4-8A74A38E2E32}"/>
              </a:ext>
            </a:extLst>
          </p:cNvPr>
          <p:cNvSpPr>
            <a:spLocks noGrp="1"/>
          </p:cNvSpPr>
          <p:nvPr>
            <p:ph type="title"/>
          </p:nvPr>
        </p:nvSpPr>
        <p:spPr/>
        <p:txBody>
          <a:bodyPr/>
          <a:lstStyle/>
          <a:p>
            <a:r>
              <a:rPr lang="en-GB" dirty="0"/>
              <a:t>Risk factors of addiction</a:t>
            </a:r>
          </a:p>
        </p:txBody>
      </p:sp>
      <p:sp>
        <p:nvSpPr>
          <p:cNvPr id="3" name="Zástupný symbol pro obsah 2">
            <a:extLst>
              <a:ext uri="{FF2B5EF4-FFF2-40B4-BE49-F238E27FC236}">
                <a16:creationId xmlns:a16="http://schemas.microsoft.com/office/drawing/2014/main" id="{D7BCA67F-4990-4FCA-9B2D-B7128FBBE380}"/>
              </a:ext>
            </a:extLst>
          </p:cNvPr>
          <p:cNvSpPr>
            <a:spLocks noGrp="1"/>
          </p:cNvSpPr>
          <p:nvPr>
            <p:ph idx="1"/>
          </p:nvPr>
        </p:nvSpPr>
        <p:spPr/>
        <p:txBody>
          <a:bodyPr>
            <a:normAutofit lnSpcReduction="10000"/>
          </a:bodyPr>
          <a:lstStyle/>
          <a:p>
            <a:r>
              <a:rPr lang="en-GB" dirty="0"/>
              <a:t>Males of younger age</a:t>
            </a:r>
            <a:endParaRPr lang="cs-CZ" dirty="0"/>
          </a:p>
          <a:p>
            <a:r>
              <a:rPr lang="en-US" dirty="0"/>
              <a:t>Feelings of loneliness</a:t>
            </a:r>
            <a:endParaRPr lang="cs-CZ" dirty="0"/>
          </a:p>
          <a:p>
            <a:r>
              <a:rPr lang="en-US" dirty="0"/>
              <a:t>Low self-esteem and low self-efficacy</a:t>
            </a:r>
            <a:endParaRPr lang="cs-CZ" dirty="0"/>
          </a:p>
          <a:p>
            <a:r>
              <a:rPr lang="en-US" dirty="0"/>
              <a:t>Social anxiety</a:t>
            </a:r>
            <a:r>
              <a:rPr lang="cs-CZ" dirty="0"/>
              <a:t> and </a:t>
            </a:r>
            <a:r>
              <a:rPr lang="en-GB" dirty="0"/>
              <a:t>generally lower social competence</a:t>
            </a:r>
            <a:endParaRPr lang="cs-CZ" dirty="0"/>
          </a:p>
          <a:p>
            <a:r>
              <a:rPr lang="en-GB" dirty="0"/>
              <a:t>Need for control, low flexibility</a:t>
            </a:r>
            <a:endParaRPr lang="cs-CZ" dirty="0"/>
          </a:p>
          <a:p>
            <a:r>
              <a:rPr lang="en-GB" dirty="0"/>
              <a:t>Self-control difficulties and hyperactivity </a:t>
            </a:r>
            <a:r>
              <a:rPr lang="cs-CZ" dirty="0"/>
              <a:t>(</a:t>
            </a:r>
            <a:r>
              <a:rPr lang="en-GB" dirty="0"/>
              <a:t>e.g.</a:t>
            </a:r>
            <a:r>
              <a:rPr lang="cs-CZ" dirty="0"/>
              <a:t> ADHD) in </a:t>
            </a:r>
            <a:r>
              <a:rPr lang="en-GB" dirty="0"/>
              <a:t>younger age</a:t>
            </a:r>
          </a:p>
          <a:p>
            <a:r>
              <a:rPr lang="en-GB" dirty="0"/>
              <a:t>Higher alexithymia (decreased ability to reflect emotions) and mild autism-like personality</a:t>
            </a:r>
          </a:p>
          <a:p>
            <a:r>
              <a:rPr lang="en-GB" dirty="0"/>
              <a:t>Depressiveness</a:t>
            </a:r>
            <a:endParaRPr lang="cs-CZ" dirty="0"/>
          </a:p>
          <a:p>
            <a:endParaRPr lang="en-GB" dirty="0"/>
          </a:p>
        </p:txBody>
      </p:sp>
    </p:spTree>
    <p:extLst>
      <p:ext uri="{BB962C8B-B14F-4D97-AF65-F5344CB8AC3E}">
        <p14:creationId xmlns:p14="http://schemas.microsoft.com/office/powerpoint/2010/main" val="1491731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BA57B6-C968-4468-AC8C-0CEA1E39DC27}"/>
              </a:ext>
            </a:extLst>
          </p:cNvPr>
          <p:cNvSpPr>
            <a:spLocks noGrp="1"/>
          </p:cNvSpPr>
          <p:nvPr>
            <p:ph type="title"/>
          </p:nvPr>
        </p:nvSpPr>
        <p:spPr/>
        <p:txBody>
          <a:bodyPr/>
          <a:lstStyle/>
          <a:p>
            <a:r>
              <a:rPr lang="cs-CZ" b="1" dirty="0"/>
              <a:t>ADDICTION VS ENGAGEMENT</a:t>
            </a:r>
            <a:endParaRPr lang="en-GB" b="1" dirty="0"/>
          </a:p>
        </p:txBody>
      </p:sp>
      <p:sp>
        <p:nvSpPr>
          <p:cNvPr id="3" name="Zástupný symbol pro obsah 2">
            <a:extLst>
              <a:ext uri="{FF2B5EF4-FFF2-40B4-BE49-F238E27FC236}">
                <a16:creationId xmlns:a16="http://schemas.microsoft.com/office/drawing/2014/main" id="{A161D96E-68F2-4CA7-893F-301A5EAE60C1}"/>
              </a:ext>
            </a:extLst>
          </p:cNvPr>
          <p:cNvSpPr txBox="1">
            <a:spLocks/>
          </p:cNvSpPr>
          <p:nvPr/>
        </p:nvSpPr>
        <p:spPr>
          <a:xfrm>
            <a:off x="838200" y="1825625"/>
            <a:ext cx="10515600" cy="435133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Engagement – intensive game play that is not pathological</a:t>
            </a:r>
          </a:p>
          <a:p>
            <a:pPr marL="0" indent="0">
              <a:buNone/>
            </a:pPr>
            <a:r>
              <a:rPr lang="en-GB" i="1" dirty="0"/>
              <a:t>I feel happy at the thought of playing</a:t>
            </a:r>
          </a:p>
          <a:p>
            <a:pPr marL="0" indent="0">
              <a:buNone/>
            </a:pPr>
            <a:r>
              <a:rPr lang="cs-CZ" i="1" dirty="0"/>
              <a:t>I </a:t>
            </a:r>
            <a:r>
              <a:rPr lang="en-GB" i="1" dirty="0"/>
              <a:t>often experience a buzz of excitement while playing</a:t>
            </a:r>
          </a:p>
          <a:p>
            <a:endParaRPr lang="cs-CZ" dirty="0"/>
          </a:p>
          <a:p>
            <a:r>
              <a:rPr lang="en-GB" dirty="0"/>
              <a:t>Addiction – intensive game play that could be labelled as pathological. General addiction criteria used in most addiction-like behaviours  - conflicts, relapse, loss of control, escapism</a:t>
            </a:r>
          </a:p>
          <a:p>
            <a:pPr marL="0" indent="0">
              <a:buNone/>
            </a:pPr>
            <a:r>
              <a:rPr lang="en-GB" i="1" dirty="0"/>
              <a:t>I</a:t>
            </a:r>
            <a:r>
              <a:rPr lang="cs-CZ" i="1" dirty="0"/>
              <a:t> </a:t>
            </a:r>
            <a:r>
              <a:rPr lang="en-GB" i="1" dirty="0"/>
              <a:t>sometimes</a:t>
            </a:r>
            <a:r>
              <a:rPr lang="cs-CZ" i="1" dirty="0"/>
              <a:t> </a:t>
            </a:r>
            <a:r>
              <a:rPr lang="en-GB" i="1" dirty="0"/>
              <a:t>neglect</a:t>
            </a:r>
            <a:r>
              <a:rPr lang="cs-CZ" i="1" dirty="0"/>
              <a:t> </a:t>
            </a:r>
            <a:r>
              <a:rPr lang="en-GB" i="1" dirty="0"/>
              <a:t>important</a:t>
            </a:r>
            <a:r>
              <a:rPr lang="cs-CZ" i="1" dirty="0"/>
              <a:t> </a:t>
            </a:r>
            <a:r>
              <a:rPr lang="en-GB" i="1" dirty="0"/>
              <a:t>things</a:t>
            </a:r>
            <a:r>
              <a:rPr lang="cs-CZ" i="1" dirty="0"/>
              <a:t> </a:t>
            </a:r>
            <a:r>
              <a:rPr lang="en-GB" i="1" dirty="0"/>
              <a:t>because</a:t>
            </a:r>
            <a:r>
              <a:rPr lang="cs-CZ" i="1" dirty="0"/>
              <a:t> </a:t>
            </a:r>
            <a:r>
              <a:rPr lang="en-GB" i="1" dirty="0"/>
              <a:t>of</a:t>
            </a:r>
            <a:r>
              <a:rPr lang="cs-CZ" i="1" dirty="0"/>
              <a:t> </a:t>
            </a:r>
            <a:r>
              <a:rPr lang="en-GB" i="1" dirty="0"/>
              <a:t>an</a:t>
            </a:r>
            <a:r>
              <a:rPr lang="cs-CZ" i="1" dirty="0"/>
              <a:t> </a:t>
            </a:r>
            <a:r>
              <a:rPr lang="en-GB" i="1" dirty="0"/>
              <a:t>interest</a:t>
            </a:r>
            <a:r>
              <a:rPr lang="cs-CZ" i="1" dirty="0"/>
              <a:t> in…</a:t>
            </a:r>
          </a:p>
          <a:p>
            <a:pPr marL="0" indent="0">
              <a:buNone/>
            </a:pPr>
            <a:r>
              <a:rPr lang="en-GB" i="1" dirty="0"/>
              <a:t>I</a:t>
            </a:r>
            <a:r>
              <a:rPr lang="cs-CZ" i="1" dirty="0"/>
              <a:t> </a:t>
            </a:r>
            <a:r>
              <a:rPr lang="en-GB" i="1" dirty="0"/>
              <a:t>have</a:t>
            </a:r>
            <a:r>
              <a:rPr lang="cs-CZ" i="1" dirty="0"/>
              <a:t> </a:t>
            </a:r>
            <a:r>
              <a:rPr lang="en-GB" i="1" dirty="0"/>
              <a:t>made</a:t>
            </a:r>
            <a:r>
              <a:rPr lang="cs-CZ" i="1" dirty="0"/>
              <a:t> </a:t>
            </a:r>
            <a:r>
              <a:rPr lang="en-GB" i="1" dirty="0"/>
              <a:t>unsuccessful</a:t>
            </a:r>
            <a:r>
              <a:rPr lang="cs-CZ" i="1" dirty="0"/>
              <a:t> </a:t>
            </a:r>
            <a:r>
              <a:rPr lang="en-GB" i="1" dirty="0"/>
              <a:t>attempts</a:t>
            </a:r>
            <a:r>
              <a:rPr lang="cs-CZ" i="1" dirty="0"/>
              <a:t> </a:t>
            </a:r>
            <a:r>
              <a:rPr lang="en-GB" i="1" dirty="0"/>
              <a:t>to</a:t>
            </a:r>
            <a:r>
              <a:rPr lang="cs-CZ" i="1" dirty="0"/>
              <a:t> </a:t>
            </a:r>
            <a:r>
              <a:rPr lang="en-GB" i="1" dirty="0"/>
              <a:t>reduce</a:t>
            </a:r>
            <a:r>
              <a:rPr lang="cs-CZ" i="1" dirty="0"/>
              <a:t> </a:t>
            </a:r>
            <a:r>
              <a:rPr lang="en-GB" i="1" dirty="0"/>
              <a:t>the</a:t>
            </a:r>
            <a:r>
              <a:rPr lang="cs-CZ" i="1" dirty="0"/>
              <a:t> </a:t>
            </a:r>
            <a:r>
              <a:rPr lang="en-GB" i="1" dirty="0"/>
              <a:t>time</a:t>
            </a:r>
            <a:r>
              <a:rPr lang="cs-CZ" i="1" dirty="0"/>
              <a:t> </a:t>
            </a:r>
            <a:r>
              <a:rPr lang="en-GB" i="1" dirty="0"/>
              <a:t>I</a:t>
            </a:r>
            <a:r>
              <a:rPr lang="cs-CZ" i="1" dirty="0"/>
              <a:t> </a:t>
            </a:r>
            <a:r>
              <a:rPr lang="en-GB" i="1" dirty="0"/>
              <a:t>spend</a:t>
            </a:r>
            <a:r>
              <a:rPr lang="cs-CZ" i="1" dirty="0"/>
              <a:t> </a:t>
            </a:r>
            <a:r>
              <a:rPr lang="en-GB" i="1" dirty="0"/>
              <a:t>playing</a:t>
            </a:r>
            <a:endParaRPr lang="cs-CZ" i="1" dirty="0"/>
          </a:p>
          <a:p>
            <a:pPr marL="0" indent="0">
              <a:buNone/>
            </a:pPr>
            <a:r>
              <a:rPr lang="en-GB" i="1" dirty="0"/>
              <a:t>I have used game play as a mean to escape from…</a:t>
            </a:r>
          </a:p>
          <a:p>
            <a:endParaRPr lang="cs-CZ" dirty="0"/>
          </a:p>
          <a:p>
            <a:endParaRPr lang="cs-CZ" dirty="0"/>
          </a:p>
          <a:p>
            <a:endParaRPr lang="en-GB" dirty="0"/>
          </a:p>
        </p:txBody>
      </p:sp>
    </p:spTree>
    <p:extLst>
      <p:ext uri="{BB962C8B-B14F-4D97-AF65-F5344CB8AC3E}">
        <p14:creationId xmlns:p14="http://schemas.microsoft.com/office/powerpoint/2010/main" val="2427082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untitled - 2006.7.2018.27 - Mozilla Firefox">
            <a:extLst>
              <a:ext uri="{FF2B5EF4-FFF2-40B4-BE49-F238E27FC236}">
                <a16:creationId xmlns:a16="http://schemas.microsoft.com/office/drawing/2014/main" id="{FCBB9159-20AB-48DF-9AC3-E49B6BC72D5E}"/>
              </a:ext>
            </a:extLst>
          </p:cNvPr>
          <p:cNvPicPr>
            <a:picLocks noChangeAspect="1"/>
          </p:cNvPicPr>
          <p:nvPr/>
        </p:nvPicPr>
        <p:blipFill rotWithShape="1">
          <a:blip r:embed="rId2">
            <a:extLst>
              <a:ext uri="{28A0092B-C50C-407E-A947-70E740481C1C}">
                <a14:useLocalDpi xmlns:a14="http://schemas.microsoft.com/office/drawing/2010/main" val="0"/>
              </a:ext>
            </a:extLst>
          </a:blip>
          <a:srcRect l="21562" t="23634" r="22344" b="10126"/>
          <a:stretch/>
        </p:blipFill>
        <p:spPr>
          <a:xfrm>
            <a:off x="0" y="169233"/>
            <a:ext cx="5523450" cy="3527161"/>
          </a:xfrm>
          <a:prstGeom prst="rect">
            <a:avLst/>
          </a:prstGeom>
        </p:spPr>
      </p:pic>
      <p:sp>
        <p:nvSpPr>
          <p:cNvPr id="7" name="TextovéPole 6">
            <a:extLst>
              <a:ext uri="{FF2B5EF4-FFF2-40B4-BE49-F238E27FC236}">
                <a16:creationId xmlns:a16="http://schemas.microsoft.com/office/drawing/2014/main" id="{5C0C4E7D-8380-4C2A-BF19-02EAFA456BF2}"/>
              </a:ext>
            </a:extLst>
          </p:cNvPr>
          <p:cNvSpPr txBox="1"/>
          <p:nvPr/>
        </p:nvSpPr>
        <p:spPr>
          <a:xfrm>
            <a:off x="5523450" y="1306173"/>
            <a:ext cx="6383044" cy="4401205"/>
          </a:xfrm>
          <a:prstGeom prst="rect">
            <a:avLst/>
          </a:prstGeom>
          <a:noFill/>
        </p:spPr>
        <p:txBody>
          <a:bodyPr wrap="square">
            <a:spAutoFit/>
          </a:bodyPr>
          <a:lstStyle/>
          <a:p>
            <a:r>
              <a:rPr lang="en-GB" sz="2000" dirty="0">
                <a:latin typeface="+mn-lt"/>
              </a:rPr>
              <a:t>Those under influence play more intensively</a:t>
            </a:r>
            <a:r>
              <a:rPr lang="cs-CZ" sz="2000" dirty="0">
                <a:latin typeface="+mn-lt"/>
              </a:rPr>
              <a:t>: </a:t>
            </a:r>
            <a:r>
              <a:rPr lang="en-GB" sz="2000" dirty="0">
                <a:latin typeface="+mn-lt"/>
              </a:rPr>
              <a:t>stimulant-type pharmaceuticals (+9.8 hr/week), Ecstasy/MDMA (+9.6), sedatives (+6.9), amphetamines (+6.2)</a:t>
            </a:r>
            <a:r>
              <a:rPr lang="cs-CZ" sz="2000" dirty="0">
                <a:latin typeface="+mn-lt"/>
              </a:rPr>
              <a:t>,</a:t>
            </a:r>
            <a:r>
              <a:rPr lang="en-GB" sz="2000" dirty="0">
                <a:latin typeface="+mn-lt"/>
              </a:rPr>
              <a:t> </a:t>
            </a:r>
            <a:r>
              <a:rPr lang="cs-CZ" sz="2000" dirty="0">
                <a:latin typeface="+mn-lt"/>
              </a:rPr>
              <a:t>c</a:t>
            </a:r>
            <a:r>
              <a:rPr lang="en-GB" sz="2000" dirty="0" err="1">
                <a:latin typeface="+mn-lt"/>
              </a:rPr>
              <a:t>affeine</a:t>
            </a:r>
            <a:r>
              <a:rPr lang="en-GB" sz="2000" dirty="0">
                <a:latin typeface="+mn-lt"/>
              </a:rPr>
              <a:t> </a:t>
            </a:r>
            <a:r>
              <a:rPr lang="cs-CZ" sz="2000" dirty="0">
                <a:latin typeface="+mn-lt"/>
              </a:rPr>
              <a:t>(+3.8)</a:t>
            </a:r>
            <a:br>
              <a:rPr lang="cs-CZ" sz="2000" dirty="0">
                <a:latin typeface="+mn-lt"/>
              </a:rPr>
            </a:br>
            <a:br>
              <a:rPr lang="cs-CZ" sz="2000" dirty="0">
                <a:latin typeface="+mn-lt"/>
              </a:rPr>
            </a:br>
            <a:r>
              <a:rPr lang="cs-CZ" sz="2000" dirty="0">
                <a:latin typeface="+mn-lt"/>
              </a:rPr>
              <a:t>G</a:t>
            </a:r>
            <a:r>
              <a:rPr lang="en-GB" sz="2000" dirty="0" err="1">
                <a:latin typeface="+mn-lt"/>
              </a:rPr>
              <a:t>ame</a:t>
            </a:r>
            <a:r>
              <a:rPr lang="en-GB" sz="2000" dirty="0">
                <a:latin typeface="+mn-lt"/>
              </a:rPr>
              <a:t>-related</a:t>
            </a:r>
            <a:r>
              <a:rPr lang="cs-CZ" sz="2000" dirty="0">
                <a:latin typeface="+mn-lt"/>
              </a:rPr>
              <a:t> </a:t>
            </a:r>
            <a:r>
              <a:rPr lang="en-GB" sz="2000" dirty="0">
                <a:latin typeface="+mn-lt"/>
              </a:rPr>
              <a:t>motives were mentioned by </a:t>
            </a:r>
            <a:r>
              <a:rPr lang="cs-CZ" sz="2000" dirty="0">
                <a:latin typeface="+mn-lt"/>
              </a:rPr>
              <a:t>1/3 </a:t>
            </a:r>
            <a:r>
              <a:rPr lang="cs-CZ" sz="2000" dirty="0" err="1">
                <a:latin typeface="+mn-lt"/>
              </a:rPr>
              <a:t>of</a:t>
            </a:r>
            <a:r>
              <a:rPr lang="en-GB" sz="2000" dirty="0">
                <a:latin typeface="+mn-lt"/>
              </a:rPr>
              <a:t> respondents</a:t>
            </a:r>
            <a:r>
              <a:rPr lang="cs-CZ" sz="2000" dirty="0">
                <a:latin typeface="+mn-lt"/>
              </a:rPr>
              <a:t>: </a:t>
            </a:r>
            <a:r>
              <a:rPr lang="en-GB" sz="2000" dirty="0">
                <a:latin typeface="+mn-lt"/>
              </a:rPr>
              <a:t>avoiding sleep (25.8%), increased concentration</a:t>
            </a:r>
            <a:r>
              <a:rPr lang="cs-CZ" sz="2000" dirty="0">
                <a:latin typeface="+mn-lt"/>
              </a:rPr>
              <a:t> </a:t>
            </a:r>
            <a:r>
              <a:rPr lang="en-GB" sz="2000" dirty="0">
                <a:latin typeface="+mn-lt"/>
              </a:rPr>
              <a:t>(15.6%), enhanced enjoyment (13.8%), tension management (7.3%),</a:t>
            </a:r>
            <a:r>
              <a:rPr lang="cs-CZ" sz="2000" dirty="0">
                <a:latin typeface="+mn-lt"/>
              </a:rPr>
              <a:t> </a:t>
            </a:r>
            <a:r>
              <a:rPr lang="en-GB" sz="2000" dirty="0">
                <a:latin typeface="+mn-lt"/>
              </a:rPr>
              <a:t>increased courage (4.1%), avoiding hunger</a:t>
            </a:r>
            <a:r>
              <a:rPr lang="cs-CZ" sz="2000" dirty="0">
                <a:latin typeface="+mn-lt"/>
              </a:rPr>
              <a:t>, </a:t>
            </a:r>
            <a:r>
              <a:rPr lang="en-GB" sz="2000" dirty="0">
                <a:latin typeface="+mn-lt"/>
              </a:rPr>
              <a:t>(2.7%), and insomnia management (2.0%).</a:t>
            </a:r>
            <a:br>
              <a:rPr lang="cs-CZ" sz="2000" dirty="0">
                <a:latin typeface="+mn-lt"/>
              </a:rPr>
            </a:br>
            <a:br>
              <a:rPr lang="cs-CZ" sz="2000" dirty="0">
                <a:latin typeface="+mn-lt"/>
              </a:rPr>
            </a:br>
            <a:r>
              <a:rPr lang="en-GB" sz="2000" dirty="0">
                <a:latin typeface="+mn-lt"/>
              </a:rPr>
              <a:t>Higher scores in addiction: sedatives (including alcohol</a:t>
            </a:r>
            <a:r>
              <a:rPr lang="cs-CZ" sz="2000" dirty="0">
                <a:latin typeface="+mn-lt"/>
              </a:rPr>
              <a:t>), </a:t>
            </a:r>
            <a:r>
              <a:rPr lang="en-GB" sz="2000" dirty="0">
                <a:latin typeface="+mn-lt"/>
              </a:rPr>
              <a:t>tobacco</a:t>
            </a:r>
            <a:r>
              <a:rPr lang="cs-CZ" sz="2000" dirty="0">
                <a:latin typeface="+mn-lt"/>
              </a:rPr>
              <a:t>,</a:t>
            </a:r>
            <a:r>
              <a:rPr lang="en-GB" sz="2000" dirty="0">
                <a:latin typeface="+mn-lt"/>
              </a:rPr>
              <a:t> tranquilizers (eliminating anxiety and fear)</a:t>
            </a:r>
          </a:p>
          <a:p>
            <a:br>
              <a:rPr lang="en-GB" sz="2000" dirty="0">
                <a:latin typeface="+mn-lt"/>
              </a:rPr>
            </a:br>
            <a:r>
              <a:rPr lang="en-GB" sz="2000" dirty="0">
                <a:latin typeface="+mn-lt"/>
              </a:rPr>
              <a:t>Higher scores in engagement: stimulants, caffeine, ecstasy</a:t>
            </a:r>
            <a:endParaRPr lang="en-GB" sz="2000" dirty="0"/>
          </a:p>
        </p:txBody>
      </p:sp>
      <p:pic>
        <p:nvPicPr>
          <p:cNvPr id="8" name="Obrázek 7" descr="untitled - 2006.7.2018.27 - Mozilla Firefox">
            <a:extLst>
              <a:ext uri="{FF2B5EF4-FFF2-40B4-BE49-F238E27FC236}">
                <a16:creationId xmlns:a16="http://schemas.microsoft.com/office/drawing/2014/main" id="{A79FF2A7-BC37-4A2E-98A3-16034E8C4F0C}"/>
              </a:ext>
            </a:extLst>
          </p:cNvPr>
          <p:cNvPicPr>
            <a:picLocks noChangeAspect="1"/>
          </p:cNvPicPr>
          <p:nvPr/>
        </p:nvPicPr>
        <p:blipFill rotWithShape="1">
          <a:blip r:embed="rId3">
            <a:extLst>
              <a:ext uri="{28A0092B-C50C-407E-A947-70E740481C1C}">
                <a14:useLocalDpi xmlns:a14="http://schemas.microsoft.com/office/drawing/2010/main" val="0"/>
              </a:ext>
            </a:extLst>
          </a:blip>
          <a:srcRect l="20859" t="28041" r="21641" b="22839"/>
          <a:stretch/>
        </p:blipFill>
        <p:spPr>
          <a:xfrm>
            <a:off x="142043" y="3888418"/>
            <a:ext cx="4880466" cy="2254563"/>
          </a:xfrm>
          <a:prstGeom prst="rect">
            <a:avLst/>
          </a:prstGeom>
        </p:spPr>
      </p:pic>
    </p:spTree>
    <p:extLst>
      <p:ext uri="{BB962C8B-B14F-4D97-AF65-F5344CB8AC3E}">
        <p14:creationId xmlns:p14="http://schemas.microsoft.com/office/powerpoint/2010/main" val="1504539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Dysfunctional impulsivity in online gaming addiction and engagement | Blinka | Cyberpsychology: Journal of Psychosocial Research on Cyberspace - Mozilla Firefox">
            <a:extLst>
              <a:ext uri="{FF2B5EF4-FFF2-40B4-BE49-F238E27FC236}">
                <a16:creationId xmlns:a16="http://schemas.microsoft.com/office/drawing/2014/main" id="{1774D5C3-8204-4CEE-89D0-829FDFFA533C}"/>
              </a:ext>
            </a:extLst>
          </p:cNvPr>
          <p:cNvPicPr>
            <a:picLocks noChangeAspect="1"/>
          </p:cNvPicPr>
          <p:nvPr/>
        </p:nvPicPr>
        <p:blipFill rotWithShape="1">
          <a:blip r:embed="rId2">
            <a:extLst>
              <a:ext uri="{28A0092B-C50C-407E-A947-70E740481C1C}">
                <a14:useLocalDpi xmlns:a14="http://schemas.microsoft.com/office/drawing/2010/main" val="0"/>
              </a:ext>
            </a:extLst>
          </a:blip>
          <a:srcRect l="23048" t="14316" r="24609" b="10848"/>
          <a:stretch/>
        </p:blipFill>
        <p:spPr>
          <a:xfrm>
            <a:off x="186245" y="223186"/>
            <a:ext cx="4787155" cy="3701114"/>
          </a:xfrm>
          <a:prstGeom prst="rect">
            <a:avLst/>
          </a:prstGeom>
        </p:spPr>
      </p:pic>
      <p:sp>
        <p:nvSpPr>
          <p:cNvPr id="5" name="TextovéPole 4">
            <a:extLst>
              <a:ext uri="{FF2B5EF4-FFF2-40B4-BE49-F238E27FC236}">
                <a16:creationId xmlns:a16="http://schemas.microsoft.com/office/drawing/2014/main" id="{8D2AC896-6D9B-48FE-B5F5-95BDFCE19DE1}"/>
              </a:ext>
            </a:extLst>
          </p:cNvPr>
          <p:cNvSpPr txBox="1"/>
          <p:nvPr/>
        </p:nvSpPr>
        <p:spPr>
          <a:xfrm>
            <a:off x="5258539" y="1706705"/>
            <a:ext cx="6096000" cy="3970318"/>
          </a:xfrm>
          <a:prstGeom prst="rect">
            <a:avLst/>
          </a:prstGeom>
          <a:noFill/>
        </p:spPr>
        <p:txBody>
          <a:bodyPr wrap="square">
            <a:spAutoFit/>
          </a:bodyPr>
          <a:lstStyle/>
          <a:p>
            <a:r>
              <a:rPr lang="en-GB" dirty="0"/>
              <a:t>Impulsivity – inability to delay gratification, tendency to ignore negative consequences, less behavioural control</a:t>
            </a:r>
            <a:r>
              <a:rPr lang="cs-CZ" dirty="0"/>
              <a:t>. </a:t>
            </a:r>
            <a:r>
              <a:rPr lang="en-GB" dirty="0"/>
              <a:t>Important factor</a:t>
            </a:r>
            <a:r>
              <a:rPr lang="cs-CZ" dirty="0"/>
              <a:t> in most (</a:t>
            </a:r>
            <a:r>
              <a:rPr lang="en-GB" dirty="0"/>
              <a:t>all</a:t>
            </a:r>
            <a:r>
              <a:rPr lang="cs-CZ" dirty="0"/>
              <a:t>)</a:t>
            </a:r>
            <a:r>
              <a:rPr lang="en-GB" dirty="0"/>
              <a:t> addictions</a:t>
            </a:r>
          </a:p>
          <a:p>
            <a:endParaRPr lang="en-GB" sz="1800" dirty="0"/>
          </a:p>
          <a:p>
            <a:r>
              <a:rPr lang="en-GB" sz="1800" dirty="0"/>
              <a:t>Frequency of gaming</a:t>
            </a:r>
            <a:r>
              <a:rPr lang="cs-CZ" sz="1800" dirty="0"/>
              <a:t>: </a:t>
            </a:r>
            <a:r>
              <a:rPr lang="en-GB" sz="1800" dirty="0"/>
              <a:t>addiction β</a:t>
            </a:r>
            <a:r>
              <a:rPr lang="cs-CZ" sz="1800" dirty="0"/>
              <a:t>=.29, </a:t>
            </a:r>
            <a:r>
              <a:rPr lang="en-GB" sz="1800" dirty="0"/>
              <a:t>engagement β</a:t>
            </a:r>
            <a:r>
              <a:rPr lang="cs-CZ" sz="1800" dirty="0"/>
              <a:t>=.24</a:t>
            </a:r>
          </a:p>
          <a:p>
            <a:r>
              <a:rPr lang="en-GB" sz="1800" dirty="0"/>
              <a:t>Impulsivity</a:t>
            </a:r>
            <a:r>
              <a:rPr lang="cs-CZ" sz="1800" dirty="0"/>
              <a:t>: </a:t>
            </a:r>
            <a:r>
              <a:rPr lang="en-GB" sz="1800" dirty="0"/>
              <a:t>addiction β</a:t>
            </a:r>
            <a:r>
              <a:rPr lang="cs-CZ" sz="1800" dirty="0"/>
              <a:t>=.25, </a:t>
            </a:r>
            <a:r>
              <a:rPr lang="en-GB" sz="1800" dirty="0"/>
              <a:t>explained</a:t>
            </a:r>
            <a:r>
              <a:rPr lang="cs-CZ" sz="1800" dirty="0"/>
              <a:t> 7% </a:t>
            </a:r>
            <a:r>
              <a:rPr lang="en-GB" sz="1800" dirty="0"/>
              <a:t>of variance</a:t>
            </a:r>
            <a:r>
              <a:rPr lang="cs-CZ" sz="1800" dirty="0"/>
              <a:t>; </a:t>
            </a:r>
            <a:r>
              <a:rPr lang="en-GB" sz="1800" dirty="0"/>
              <a:t>engagement</a:t>
            </a:r>
            <a:r>
              <a:rPr lang="cs-CZ" sz="1800" dirty="0"/>
              <a:t> </a:t>
            </a:r>
            <a:r>
              <a:rPr lang="en-GB" sz="1800" dirty="0"/>
              <a:t>β</a:t>
            </a:r>
            <a:r>
              <a:rPr lang="cs-CZ" sz="1800" dirty="0"/>
              <a:t>=.07, </a:t>
            </a:r>
            <a:r>
              <a:rPr lang="en-GB" sz="1800" dirty="0"/>
              <a:t>explained</a:t>
            </a:r>
            <a:r>
              <a:rPr lang="cs-CZ" sz="1800" dirty="0"/>
              <a:t> 1% </a:t>
            </a:r>
            <a:r>
              <a:rPr lang="en-GB" sz="1800" dirty="0"/>
              <a:t>of variance</a:t>
            </a:r>
            <a:endParaRPr lang="cs-CZ" sz="1800" dirty="0"/>
          </a:p>
          <a:p>
            <a:endParaRPr lang="en-GB" sz="1800" dirty="0"/>
          </a:p>
          <a:p>
            <a:r>
              <a:rPr lang="en-GB" sz="1800" dirty="0"/>
              <a:t>Plays a role especially in combination with age </a:t>
            </a:r>
            <a:r>
              <a:rPr lang="cs-CZ" sz="1800" dirty="0"/>
              <a:t>– </a:t>
            </a:r>
            <a:r>
              <a:rPr lang="en-GB" sz="1800" dirty="0"/>
              <a:t>adolescents have naturally </a:t>
            </a:r>
            <a:r>
              <a:rPr lang="en-GB" dirty="0"/>
              <a:t>higher impulsivity (peaks at 17 and then gradually decreases with age)</a:t>
            </a:r>
            <a:endParaRPr lang="en-GB" sz="1800" dirty="0"/>
          </a:p>
          <a:p>
            <a:endParaRPr lang="cs-CZ" sz="1800" dirty="0"/>
          </a:p>
          <a:p>
            <a:r>
              <a:rPr lang="en-GB" sz="1800" dirty="0"/>
              <a:t>Impulsivity stays behind relapses to</a:t>
            </a:r>
            <a:r>
              <a:rPr lang="en-GB" dirty="0"/>
              <a:t> problematic patterns</a:t>
            </a:r>
            <a:endParaRPr lang="en-GB" sz="1800" dirty="0"/>
          </a:p>
          <a:p>
            <a:endParaRPr lang="en-GB" dirty="0"/>
          </a:p>
        </p:txBody>
      </p:sp>
      <p:pic>
        <p:nvPicPr>
          <p:cNvPr id="6" name="Obrázek 5" descr="Dysfunctional impulsivity in online gaming addiction and engagement | Blinka | Cyberpsychology: Journal of Psychosocial Research on Cyberspace - Mozilla Firefox">
            <a:extLst>
              <a:ext uri="{FF2B5EF4-FFF2-40B4-BE49-F238E27FC236}">
                <a16:creationId xmlns:a16="http://schemas.microsoft.com/office/drawing/2014/main" id="{D938B495-D879-4529-A2C8-4E8ED32C4878}"/>
              </a:ext>
            </a:extLst>
          </p:cNvPr>
          <p:cNvPicPr>
            <a:picLocks noChangeAspect="1"/>
          </p:cNvPicPr>
          <p:nvPr/>
        </p:nvPicPr>
        <p:blipFill rotWithShape="1">
          <a:blip r:embed="rId3">
            <a:extLst>
              <a:ext uri="{28A0092B-C50C-407E-A947-70E740481C1C}">
                <a14:useLocalDpi xmlns:a14="http://schemas.microsoft.com/office/drawing/2010/main" val="0"/>
              </a:ext>
            </a:extLst>
          </a:blip>
          <a:srcRect l="25390" t="20817" r="26172" b="16194"/>
          <a:stretch/>
        </p:blipFill>
        <p:spPr>
          <a:xfrm>
            <a:off x="304308" y="3924300"/>
            <a:ext cx="4171775" cy="2933700"/>
          </a:xfrm>
          <a:prstGeom prst="rect">
            <a:avLst/>
          </a:prstGeom>
        </p:spPr>
      </p:pic>
    </p:spTree>
    <p:extLst>
      <p:ext uri="{BB962C8B-B14F-4D97-AF65-F5344CB8AC3E}">
        <p14:creationId xmlns:p14="http://schemas.microsoft.com/office/powerpoint/2010/main" val="1092511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D36052-F2B4-4CF5-85FF-CAE375906688}"/>
              </a:ext>
            </a:extLst>
          </p:cNvPr>
          <p:cNvSpPr>
            <a:spLocks noGrp="1"/>
          </p:cNvSpPr>
          <p:nvPr>
            <p:ph type="title"/>
          </p:nvPr>
        </p:nvSpPr>
        <p:spPr/>
        <p:txBody>
          <a:bodyPr/>
          <a:lstStyle/>
          <a:p>
            <a:r>
              <a:rPr lang="en-GB" dirty="0"/>
              <a:t>Alexithymia and gaming</a:t>
            </a:r>
          </a:p>
        </p:txBody>
      </p:sp>
      <p:sp>
        <p:nvSpPr>
          <p:cNvPr id="4" name="TextovéPole 3">
            <a:extLst>
              <a:ext uri="{FF2B5EF4-FFF2-40B4-BE49-F238E27FC236}">
                <a16:creationId xmlns:a16="http://schemas.microsoft.com/office/drawing/2014/main" id="{84F4CAAC-A828-4DD6-9D01-F37DC1018E7D}"/>
              </a:ext>
            </a:extLst>
          </p:cNvPr>
          <p:cNvSpPr txBox="1"/>
          <p:nvPr/>
        </p:nvSpPr>
        <p:spPr>
          <a:xfrm>
            <a:off x="550416" y="2136338"/>
            <a:ext cx="11301274" cy="2862322"/>
          </a:xfrm>
          <a:prstGeom prst="rect">
            <a:avLst/>
          </a:prstGeom>
          <a:noFill/>
        </p:spPr>
        <p:txBody>
          <a:bodyPr wrap="square">
            <a:spAutoFit/>
          </a:bodyPr>
          <a:lstStyle/>
          <a:p>
            <a:r>
              <a:rPr lang="cs-CZ" sz="2000" dirty="0" err="1"/>
              <a:t>Alexithymi</a:t>
            </a:r>
            <a:r>
              <a:rPr lang="en-GB" sz="2000" dirty="0"/>
              <a:t>a</a:t>
            </a:r>
            <a:r>
              <a:rPr lang="cs-CZ" sz="2000" dirty="0"/>
              <a:t> – </a:t>
            </a:r>
            <a:r>
              <a:rPr lang="en-GB" sz="2000" dirty="0"/>
              <a:t>impaired emotional awareness, decreased sociability and empathy, concrete logic-like thinking (decreased imagination)</a:t>
            </a:r>
            <a:endParaRPr lang="cs-CZ" sz="2000" dirty="0"/>
          </a:p>
          <a:p>
            <a:r>
              <a:rPr lang="en-GB" sz="2000" dirty="0"/>
              <a:t>Affective dysregulation often leads to high risk of other psychiatric conditions – somatization, anxiety, depression, often found in substance abuse and gambling</a:t>
            </a:r>
          </a:p>
          <a:p>
            <a:endParaRPr lang="en-GB" sz="2000" dirty="0"/>
          </a:p>
          <a:p>
            <a:r>
              <a:rPr lang="cs-CZ" sz="2000" dirty="0" err="1"/>
              <a:t>Alexithymi</a:t>
            </a:r>
            <a:r>
              <a:rPr lang="en-GB" sz="2000" dirty="0"/>
              <a:t>a</a:t>
            </a:r>
            <a:r>
              <a:rPr lang="cs-CZ" sz="2000" dirty="0"/>
              <a:t> </a:t>
            </a:r>
            <a:r>
              <a:rPr lang="en-GB" sz="2000" dirty="0"/>
              <a:t>explained </a:t>
            </a:r>
            <a:r>
              <a:rPr lang="cs-CZ" sz="2000" dirty="0"/>
              <a:t>30% </a:t>
            </a:r>
            <a:r>
              <a:rPr lang="en-GB" sz="2000" dirty="0"/>
              <a:t>of variance of addiction while only</a:t>
            </a:r>
            <a:r>
              <a:rPr lang="cs-CZ" sz="2000" dirty="0"/>
              <a:t> 2% </a:t>
            </a:r>
            <a:r>
              <a:rPr lang="en-GB" sz="2000" dirty="0"/>
              <a:t>of variance of engagement</a:t>
            </a:r>
            <a:endParaRPr lang="cs-CZ" sz="2000" dirty="0"/>
          </a:p>
          <a:p>
            <a:r>
              <a:rPr lang="en-GB" sz="2000" dirty="0"/>
              <a:t>addiction</a:t>
            </a:r>
            <a:r>
              <a:rPr lang="cs-CZ" sz="2000" dirty="0"/>
              <a:t>: </a:t>
            </a:r>
            <a:r>
              <a:rPr lang="en-GB" sz="2000" dirty="0"/>
              <a:t>diff. in describing emotions β </a:t>
            </a:r>
            <a:r>
              <a:rPr lang="cs-CZ" sz="2000" dirty="0"/>
              <a:t>=.270; </a:t>
            </a:r>
            <a:r>
              <a:rPr lang="en-GB" sz="2000" dirty="0"/>
              <a:t>externally oriented thinking β </a:t>
            </a:r>
            <a:r>
              <a:rPr lang="cs-CZ" sz="2000" dirty="0"/>
              <a:t>=.199</a:t>
            </a:r>
          </a:p>
          <a:p>
            <a:r>
              <a:rPr lang="en-GB" sz="2000" dirty="0"/>
              <a:t>engagement </a:t>
            </a:r>
            <a:r>
              <a:rPr lang="cs-CZ" sz="2000" dirty="0"/>
              <a:t>: </a:t>
            </a:r>
            <a:r>
              <a:rPr lang="en-GB" sz="2000" dirty="0"/>
              <a:t>externally oriented thinking β </a:t>
            </a:r>
            <a:r>
              <a:rPr lang="cs-CZ" sz="2000" dirty="0"/>
              <a:t>=-.162</a:t>
            </a:r>
          </a:p>
          <a:p>
            <a:r>
              <a:rPr lang="en-GB" sz="2000" dirty="0"/>
              <a:t>Need for external rewards</a:t>
            </a:r>
            <a:r>
              <a:rPr lang="cs-CZ" sz="2000" dirty="0"/>
              <a:t>. </a:t>
            </a:r>
            <a:r>
              <a:rPr lang="en-GB" sz="2000" dirty="0"/>
              <a:t>Avoiding coping style</a:t>
            </a:r>
          </a:p>
        </p:txBody>
      </p:sp>
    </p:spTree>
    <p:extLst>
      <p:ext uri="{BB962C8B-B14F-4D97-AF65-F5344CB8AC3E}">
        <p14:creationId xmlns:p14="http://schemas.microsoft.com/office/powerpoint/2010/main" val="1783519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9007FE48-7D64-451F-9D59-3A0FA97DE678}"/>
              </a:ext>
            </a:extLst>
          </p:cNvPr>
          <p:cNvSpPr txBox="1"/>
          <p:nvPr/>
        </p:nvSpPr>
        <p:spPr>
          <a:xfrm>
            <a:off x="793811" y="1479819"/>
            <a:ext cx="11114843" cy="4093428"/>
          </a:xfrm>
          <a:prstGeom prst="rect">
            <a:avLst/>
          </a:prstGeom>
          <a:noFill/>
        </p:spPr>
        <p:txBody>
          <a:bodyPr wrap="square">
            <a:spAutoFit/>
          </a:bodyPr>
          <a:lstStyle/>
          <a:p>
            <a:r>
              <a:rPr lang="en-GB" sz="2000" dirty="0"/>
              <a:t>For public and uninformed professionals both addiction and engagement may look similarly – danger of </a:t>
            </a:r>
            <a:r>
              <a:rPr lang="en-GB" sz="2000" dirty="0" err="1"/>
              <a:t>overpathologization</a:t>
            </a:r>
            <a:endParaRPr lang="en-GB" sz="2000" dirty="0"/>
          </a:p>
          <a:p>
            <a:endParaRPr lang="en-GB" sz="2000" dirty="0"/>
          </a:p>
          <a:p>
            <a:r>
              <a:rPr lang="en-GB" sz="2000" dirty="0"/>
              <a:t>Addiction and engagement are qualitatively distinct concepts – both predicted and associated with different psychological factors</a:t>
            </a:r>
          </a:p>
          <a:p>
            <a:endParaRPr lang="en-GB" sz="2000" dirty="0"/>
          </a:p>
          <a:p>
            <a:r>
              <a:rPr lang="en-GB" sz="2000" dirty="0"/>
              <a:t>Addiction is associated with those psychological concepts that have been shown to be associated with other addictions and other pathological behaviours</a:t>
            </a:r>
          </a:p>
          <a:p>
            <a:endParaRPr lang="en-GB" sz="2000" dirty="0"/>
          </a:p>
          <a:p>
            <a:endParaRPr lang="en-GB" sz="2000" dirty="0"/>
          </a:p>
          <a:p>
            <a:r>
              <a:rPr lang="en-GB" sz="2000" dirty="0"/>
              <a:t>Substances are making their way to media use </a:t>
            </a:r>
          </a:p>
          <a:p>
            <a:endParaRPr lang="en-GB" sz="2000" dirty="0"/>
          </a:p>
          <a:p>
            <a:r>
              <a:rPr lang="en-GB" sz="2000" dirty="0"/>
              <a:t>Negative consequences are not necessarily caused or related to addiction</a:t>
            </a:r>
          </a:p>
        </p:txBody>
      </p:sp>
    </p:spTree>
    <p:extLst>
      <p:ext uri="{BB962C8B-B14F-4D97-AF65-F5344CB8AC3E}">
        <p14:creationId xmlns:p14="http://schemas.microsoft.com/office/powerpoint/2010/main" val="1177894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9E9561-DF72-498E-B27A-1A764530D935}"/>
              </a:ext>
            </a:extLst>
          </p:cNvPr>
          <p:cNvSpPr>
            <a:spLocks noGrp="1"/>
          </p:cNvSpPr>
          <p:nvPr>
            <p:ph type="title"/>
          </p:nvPr>
        </p:nvSpPr>
        <p:spPr/>
        <p:txBody>
          <a:bodyPr/>
          <a:lstStyle/>
          <a:p>
            <a:r>
              <a:rPr lang="en-GB" dirty="0"/>
              <a:t>Similarities with substance addiction</a:t>
            </a:r>
          </a:p>
        </p:txBody>
      </p:sp>
      <p:sp>
        <p:nvSpPr>
          <p:cNvPr id="3" name="Zástupný symbol pro obsah 2">
            <a:extLst>
              <a:ext uri="{FF2B5EF4-FFF2-40B4-BE49-F238E27FC236}">
                <a16:creationId xmlns:a16="http://schemas.microsoft.com/office/drawing/2014/main" id="{F8BB91C0-DC5F-4A27-BF3B-39096ACA8BE6}"/>
              </a:ext>
            </a:extLst>
          </p:cNvPr>
          <p:cNvSpPr>
            <a:spLocks noGrp="1"/>
          </p:cNvSpPr>
          <p:nvPr>
            <p:ph idx="1"/>
          </p:nvPr>
        </p:nvSpPr>
        <p:spPr/>
        <p:txBody>
          <a:bodyPr>
            <a:normAutofit fontScale="85000" lnSpcReduction="20000"/>
          </a:bodyPr>
          <a:lstStyle/>
          <a:p>
            <a:r>
              <a:rPr lang="en-GB" dirty="0"/>
              <a:t>Similar cognitive deficits  - e.g. cues related to addiction are processed faster. Cue-association found in the same brain areas</a:t>
            </a:r>
          </a:p>
          <a:p>
            <a:r>
              <a:rPr lang="en-GB" dirty="0"/>
              <a:t>Alteration in functioning of mesolimbic dopamine pathways reported – both substance and behavioural addictions are primarily disorder of motivation and learning</a:t>
            </a:r>
          </a:p>
          <a:p>
            <a:r>
              <a:rPr lang="en-GB" dirty="0"/>
              <a:t>Parkinson patients treated by dopamine agonists found (is some cases) to develop behavioural addictions</a:t>
            </a:r>
          </a:p>
          <a:p>
            <a:r>
              <a:rPr lang="en-GB" dirty="0"/>
              <a:t>Reward deficiency syndrome (gene-based decreased number of dopamine D2 receptors) found also in gamblers</a:t>
            </a:r>
          </a:p>
          <a:p>
            <a:r>
              <a:rPr lang="en-GB" dirty="0"/>
              <a:t>Behavioural component is very strong also in substance addictions</a:t>
            </a:r>
          </a:p>
          <a:p>
            <a:r>
              <a:rPr lang="en-GB" dirty="0"/>
              <a:t>Similar responsiveness to treatment  - in most cases, even substance use treatment targets the behavioural/cognitive/psychological component of addiction. No medication for behavioural addictions yet, but promising results in use of opioid antagonists used for alcohol and opioid addictions.</a:t>
            </a:r>
          </a:p>
        </p:txBody>
      </p:sp>
    </p:spTree>
    <p:extLst>
      <p:ext uri="{BB962C8B-B14F-4D97-AF65-F5344CB8AC3E}">
        <p14:creationId xmlns:p14="http://schemas.microsoft.com/office/powerpoint/2010/main" val="2819743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E0E063-B61F-470B-A4B0-1F69959A9214}"/>
              </a:ext>
            </a:extLst>
          </p:cNvPr>
          <p:cNvSpPr>
            <a:spLocks noGrp="1"/>
          </p:cNvSpPr>
          <p:nvPr>
            <p:ph type="title"/>
          </p:nvPr>
        </p:nvSpPr>
        <p:spPr/>
        <p:txBody>
          <a:bodyPr/>
          <a:lstStyle/>
          <a:p>
            <a:r>
              <a:rPr lang="en-GB" dirty="0"/>
              <a:t>But it may just not exist because</a:t>
            </a:r>
          </a:p>
        </p:txBody>
      </p:sp>
      <p:sp>
        <p:nvSpPr>
          <p:cNvPr id="3" name="Zástupný symbol pro obsah 2">
            <a:extLst>
              <a:ext uri="{FF2B5EF4-FFF2-40B4-BE49-F238E27FC236}">
                <a16:creationId xmlns:a16="http://schemas.microsoft.com/office/drawing/2014/main" id="{C92AD103-1A50-46A4-A9B4-EF5126A894B1}"/>
              </a:ext>
            </a:extLst>
          </p:cNvPr>
          <p:cNvSpPr>
            <a:spLocks noGrp="1"/>
          </p:cNvSpPr>
          <p:nvPr>
            <p:ph idx="1"/>
          </p:nvPr>
        </p:nvSpPr>
        <p:spPr/>
        <p:txBody>
          <a:bodyPr>
            <a:normAutofit lnSpcReduction="10000"/>
          </a:bodyPr>
          <a:lstStyle/>
          <a:p>
            <a:r>
              <a:rPr lang="en-GB" dirty="0"/>
              <a:t>We know too little. 1) evidence comes mostly from gambling studies- are there any other behavioural addictions at all? 2) no animal studies 3) only few and </a:t>
            </a:r>
            <a:r>
              <a:rPr lang="cs-CZ" dirty="0" err="1"/>
              <a:t>rather</a:t>
            </a:r>
            <a:r>
              <a:rPr lang="cs-CZ" dirty="0"/>
              <a:t> </a:t>
            </a:r>
            <a:r>
              <a:rPr lang="en-GB" dirty="0"/>
              <a:t>short longitudinal studies 4) </a:t>
            </a:r>
            <a:r>
              <a:rPr lang="cs-CZ" dirty="0" err="1"/>
              <a:t>low</a:t>
            </a:r>
            <a:r>
              <a:rPr lang="cs-CZ" dirty="0"/>
              <a:t> </a:t>
            </a:r>
            <a:r>
              <a:rPr lang="cs-CZ" dirty="0" err="1"/>
              <a:t>number</a:t>
            </a:r>
            <a:r>
              <a:rPr lang="cs-CZ" dirty="0"/>
              <a:t> </a:t>
            </a:r>
            <a:r>
              <a:rPr lang="cs-CZ" dirty="0" err="1"/>
              <a:t>of</a:t>
            </a:r>
            <a:r>
              <a:rPr lang="cs-CZ" dirty="0"/>
              <a:t> </a:t>
            </a:r>
            <a:r>
              <a:rPr lang="en-GB" dirty="0"/>
              <a:t>family and genetic studies</a:t>
            </a:r>
          </a:p>
          <a:p>
            <a:r>
              <a:rPr lang="en-GB" dirty="0"/>
              <a:t>Normativity issue – is behavioural addiction just a new label for bad behaviour? Aren’t we over-pathologizing certain behaviours? Aren’t we spreading  unnecessary panic?</a:t>
            </a:r>
          </a:p>
          <a:p>
            <a:r>
              <a:rPr lang="en-GB" dirty="0"/>
              <a:t>Problems with tolerance and especially withdrawal symptoms – behavioural and substance addiction may be less similar than we think. However, all research in this field was done through optics of substance addictions and thus may be biased from the beginning</a:t>
            </a:r>
          </a:p>
          <a:p>
            <a:endParaRPr lang="en-GB" dirty="0"/>
          </a:p>
        </p:txBody>
      </p:sp>
    </p:spTree>
    <p:extLst>
      <p:ext uri="{BB962C8B-B14F-4D97-AF65-F5344CB8AC3E}">
        <p14:creationId xmlns:p14="http://schemas.microsoft.com/office/powerpoint/2010/main" val="1443977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FECCBE-F3A6-487E-ABE1-69F9A63CAC55}"/>
              </a:ext>
            </a:extLst>
          </p:cNvPr>
          <p:cNvSpPr>
            <a:spLocks noGrp="1"/>
          </p:cNvSpPr>
          <p:nvPr>
            <p:ph type="title"/>
          </p:nvPr>
        </p:nvSpPr>
        <p:spPr/>
        <p:txBody>
          <a:bodyPr/>
          <a:lstStyle/>
          <a:p>
            <a:r>
              <a:rPr lang="en-GB" dirty="0"/>
              <a:t>diagnostics</a:t>
            </a:r>
          </a:p>
        </p:txBody>
      </p:sp>
      <p:sp>
        <p:nvSpPr>
          <p:cNvPr id="3" name="Zástupný symbol pro obsah 2">
            <a:extLst>
              <a:ext uri="{FF2B5EF4-FFF2-40B4-BE49-F238E27FC236}">
                <a16:creationId xmlns:a16="http://schemas.microsoft.com/office/drawing/2014/main" id="{42649D43-08A0-497B-AE19-297A52F2BB7C}"/>
              </a:ext>
            </a:extLst>
          </p:cNvPr>
          <p:cNvSpPr>
            <a:spLocks noGrp="1"/>
          </p:cNvSpPr>
          <p:nvPr>
            <p:ph idx="1"/>
          </p:nvPr>
        </p:nvSpPr>
        <p:spPr/>
        <p:txBody>
          <a:bodyPr>
            <a:normAutofit fontScale="85000" lnSpcReduction="10000"/>
          </a:bodyPr>
          <a:lstStyle/>
          <a:p>
            <a:r>
              <a:rPr lang="en-GB" dirty="0"/>
              <a:t>Gambling included in DSM-IV and ICD10 under umbrella of Impulse Control Disorders = disorders characterized by failure in temptation (e.g. kleptomania, pyromania,…). Other potential behavioural addictions could be diagnosed as “impulse control disorder unspecified/other”</a:t>
            </a:r>
          </a:p>
          <a:p>
            <a:r>
              <a:rPr lang="en-GB" dirty="0"/>
              <a:t>DSM-5 (2013) included gambling as addiction. Internet gaming disorder included only as experimental diagnosis</a:t>
            </a:r>
          </a:p>
          <a:p>
            <a:r>
              <a:rPr lang="en-GB" dirty="0"/>
              <a:t>ICD11 (2018) included 1) gambling disorder 2) gaming disorder 3) compulsive sexual behaviour disorder</a:t>
            </a:r>
            <a:r>
              <a:rPr lang="cs-CZ" dirty="0"/>
              <a:t> (</a:t>
            </a:r>
            <a:r>
              <a:rPr lang="cs-CZ" dirty="0" err="1"/>
              <a:t>gambling</a:t>
            </a:r>
            <a:r>
              <a:rPr lang="cs-CZ" dirty="0"/>
              <a:t> and gaming </a:t>
            </a:r>
            <a:r>
              <a:rPr lang="cs-CZ" dirty="0" err="1"/>
              <a:t>under</a:t>
            </a:r>
            <a:r>
              <a:rPr lang="cs-CZ" dirty="0"/>
              <a:t> </a:t>
            </a:r>
            <a:r>
              <a:rPr lang="cs-CZ" dirty="0" err="1"/>
              <a:t>umbrella</a:t>
            </a:r>
            <a:r>
              <a:rPr lang="cs-CZ" dirty="0"/>
              <a:t> </a:t>
            </a:r>
            <a:r>
              <a:rPr lang="cs-CZ" dirty="0" err="1"/>
              <a:t>of</a:t>
            </a:r>
            <a:r>
              <a:rPr lang="cs-CZ" dirty="0"/>
              <a:t> </a:t>
            </a:r>
            <a:r>
              <a:rPr lang="cs-CZ" dirty="0" err="1"/>
              <a:t>addictions</a:t>
            </a:r>
            <a:r>
              <a:rPr lang="cs-CZ" dirty="0"/>
              <a:t>)</a:t>
            </a:r>
            <a:endParaRPr lang="en-GB" dirty="0"/>
          </a:p>
          <a:p>
            <a:endParaRPr lang="en-GB" dirty="0"/>
          </a:p>
          <a:p>
            <a:r>
              <a:rPr lang="en-GB" dirty="0"/>
              <a:t>Other potential behavioural addictions include: eating disorders (overeating, bulimia and anorexia nervosa), excessive exercise, excessive use of social networking sites (that includes excessive use of smartphones), love, shopping,…</a:t>
            </a:r>
          </a:p>
        </p:txBody>
      </p:sp>
    </p:spTree>
    <p:extLst>
      <p:ext uri="{BB962C8B-B14F-4D97-AF65-F5344CB8AC3E}">
        <p14:creationId xmlns:p14="http://schemas.microsoft.com/office/powerpoint/2010/main" val="1560773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007613-DF93-4141-9FF4-23A48F3B4EEE}"/>
              </a:ext>
            </a:extLst>
          </p:cNvPr>
          <p:cNvSpPr>
            <a:spLocks noGrp="1"/>
          </p:cNvSpPr>
          <p:nvPr>
            <p:ph type="title"/>
          </p:nvPr>
        </p:nvSpPr>
        <p:spPr/>
        <p:txBody>
          <a:bodyPr/>
          <a:lstStyle/>
          <a:p>
            <a:r>
              <a:rPr lang="en-GB" dirty="0"/>
              <a:t>GAMBLING</a:t>
            </a:r>
          </a:p>
        </p:txBody>
      </p:sp>
      <p:pic>
        <p:nvPicPr>
          <p:cNvPr id="4" name="Picture 4" descr="http://cdn.images.express.co.uk/img/dynamic/1/590x/lotto-logo-611142.jpg">
            <a:extLst>
              <a:ext uri="{FF2B5EF4-FFF2-40B4-BE49-F238E27FC236}">
                <a16:creationId xmlns:a16="http://schemas.microsoft.com/office/drawing/2014/main" id="{4CD7FADF-EEE1-4472-B259-0FAB6DF5EB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63928"/>
            <a:ext cx="3867150" cy="22940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upload.wikimedia.org/wikipedia/commons/8/82/Las_Vegas_slot_machines.jpg">
            <a:extLst>
              <a:ext uri="{FF2B5EF4-FFF2-40B4-BE49-F238E27FC236}">
                <a16:creationId xmlns:a16="http://schemas.microsoft.com/office/drawing/2014/main" id="{A1AA935F-A03E-403E-A01A-2C34D6BCD7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7151" y="4569064"/>
            <a:ext cx="3276600" cy="22889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gambling-systems.com/roulette-system.jpg">
            <a:extLst>
              <a:ext uri="{FF2B5EF4-FFF2-40B4-BE49-F238E27FC236}">
                <a16:creationId xmlns:a16="http://schemas.microsoft.com/office/drawing/2014/main" id="{4C81C7A2-F175-47BE-9497-1151F3493D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1" y="4569255"/>
            <a:ext cx="3438524" cy="22887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topbet.eu/news/wp-content/uploads/2013/09/Sportsbook-101-Parlays-vs.-Teasers.jpg">
            <a:extLst>
              <a:ext uri="{FF2B5EF4-FFF2-40B4-BE49-F238E27FC236}">
                <a16:creationId xmlns:a16="http://schemas.microsoft.com/office/drawing/2014/main" id="{F5B0F8C8-B11F-40BD-9E72-4D13C49D70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06" y="1962150"/>
            <a:ext cx="3904968" cy="26017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goodwp.com/images/201211/goodwp.com_25745.jpg">
            <a:extLst>
              <a:ext uri="{FF2B5EF4-FFF2-40B4-BE49-F238E27FC236}">
                <a16:creationId xmlns:a16="http://schemas.microsoft.com/office/drawing/2014/main" id="{6A550753-ECDD-4F9A-982C-CFFC6913EE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7150" y="1959027"/>
            <a:ext cx="4171950" cy="2607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744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419749-7FEB-4E2D-B82D-EE3FD156522E}"/>
              </a:ext>
            </a:extLst>
          </p:cNvPr>
          <p:cNvSpPr>
            <a:spLocks noGrp="1"/>
          </p:cNvSpPr>
          <p:nvPr>
            <p:ph type="title"/>
          </p:nvPr>
        </p:nvSpPr>
        <p:spPr/>
        <p:txBody>
          <a:bodyPr/>
          <a:lstStyle/>
          <a:p>
            <a:r>
              <a:rPr lang="en-GB" dirty="0"/>
              <a:t>gambling</a:t>
            </a:r>
          </a:p>
        </p:txBody>
      </p:sp>
      <p:sp>
        <p:nvSpPr>
          <p:cNvPr id="3" name="Zástupný symbol pro obsah 2">
            <a:extLst>
              <a:ext uri="{FF2B5EF4-FFF2-40B4-BE49-F238E27FC236}">
                <a16:creationId xmlns:a16="http://schemas.microsoft.com/office/drawing/2014/main" id="{B8939BC5-84DB-4B20-B8C0-AAE582B66350}"/>
              </a:ext>
            </a:extLst>
          </p:cNvPr>
          <p:cNvSpPr>
            <a:spLocks noGrp="1"/>
          </p:cNvSpPr>
          <p:nvPr>
            <p:ph idx="1"/>
          </p:nvPr>
        </p:nvSpPr>
        <p:spPr/>
        <p:txBody>
          <a:bodyPr>
            <a:normAutofit lnSpcReduction="10000"/>
          </a:bodyPr>
          <a:lstStyle/>
          <a:p>
            <a:r>
              <a:rPr lang="en-GB" dirty="0"/>
              <a:t>Popular entertainment from the beginning of mankind</a:t>
            </a:r>
          </a:p>
          <a:p>
            <a:r>
              <a:rPr lang="en-GB" dirty="0"/>
              <a:t>“a game o chance”</a:t>
            </a:r>
          </a:p>
          <a:p>
            <a:endParaRPr lang="en-GB" dirty="0"/>
          </a:p>
          <a:p>
            <a:r>
              <a:rPr lang="en-GB" dirty="0"/>
              <a:t>G</a:t>
            </a:r>
            <a:r>
              <a:rPr lang="cs-CZ" dirty="0" err="1"/>
              <a:t>ames</a:t>
            </a:r>
            <a:r>
              <a:rPr lang="en-GB" dirty="0"/>
              <a:t> differ in speed (tempo)</a:t>
            </a:r>
            <a:r>
              <a:rPr lang="cs-CZ" dirty="0"/>
              <a:t>;</a:t>
            </a:r>
            <a:r>
              <a:rPr lang="en-GB" dirty="0"/>
              <a:t> size of bet, prize structure</a:t>
            </a:r>
            <a:r>
              <a:rPr lang="cs-CZ" dirty="0"/>
              <a:t>;</a:t>
            </a:r>
            <a:r>
              <a:rPr lang="en-GB" dirty="0"/>
              <a:t> frequency of win/reward</a:t>
            </a:r>
            <a:r>
              <a:rPr lang="cs-CZ" dirty="0"/>
              <a:t>;</a:t>
            </a:r>
            <a:r>
              <a:rPr lang="en-GB" dirty="0"/>
              <a:t> role of skill</a:t>
            </a:r>
            <a:endParaRPr lang="cs-CZ" dirty="0"/>
          </a:p>
          <a:p>
            <a:endParaRPr lang="cs-CZ" dirty="0"/>
          </a:p>
          <a:p>
            <a:r>
              <a:rPr lang="en-GB" dirty="0"/>
              <a:t>Games of pure chance</a:t>
            </a:r>
            <a:r>
              <a:rPr lang="cs-CZ" dirty="0"/>
              <a:t>: </a:t>
            </a:r>
            <a:r>
              <a:rPr lang="en-GB" dirty="0"/>
              <a:t>lottery, slot-machines</a:t>
            </a:r>
          </a:p>
          <a:p>
            <a:endParaRPr lang="en-GB" dirty="0"/>
          </a:p>
          <a:p>
            <a:r>
              <a:rPr lang="en-GB" dirty="0"/>
              <a:t>Games of skill</a:t>
            </a:r>
            <a:r>
              <a:rPr lang="cs-CZ" dirty="0"/>
              <a:t>: s</a:t>
            </a:r>
            <a:r>
              <a:rPr lang="en-GB" dirty="0"/>
              <a:t>port betting, poker</a:t>
            </a:r>
          </a:p>
          <a:p>
            <a:endParaRPr lang="en-GB" dirty="0"/>
          </a:p>
        </p:txBody>
      </p:sp>
    </p:spTree>
    <p:extLst>
      <p:ext uri="{BB962C8B-B14F-4D97-AF65-F5344CB8AC3E}">
        <p14:creationId xmlns:p14="http://schemas.microsoft.com/office/powerpoint/2010/main" val="1475677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83E9E0-1FC1-4265-A56B-F4D6A6659495}"/>
              </a:ext>
            </a:extLst>
          </p:cNvPr>
          <p:cNvSpPr>
            <a:spLocks noGrp="1"/>
          </p:cNvSpPr>
          <p:nvPr>
            <p:ph type="title"/>
          </p:nvPr>
        </p:nvSpPr>
        <p:spPr/>
        <p:txBody>
          <a:bodyPr/>
          <a:lstStyle/>
          <a:p>
            <a:r>
              <a:rPr lang="en-GB" dirty="0"/>
              <a:t>Pathological gambling in ICD 11</a:t>
            </a:r>
          </a:p>
        </p:txBody>
      </p:sp>
      <p:sp>
        <p:nvSpPr>
          <p:cNvPr id="3" name="Zástupný symbol pro obsah 2">
            <a:extLst>
              <a:ext uri="{FF2B5EF4-FFF2-40B4-BE49-F238E27FC236}">
                <a16:creationId xmlns:a16="http://schemas.microsoft.com/office/drawing/2014/main" id="{2516E93E-4194-4BA1-8630-683B9A241A58}"/>
              </a:ext>
            </a:extLst>
          </p:cNvPr>
          <p:cNvSpPr>
            <a:spLocks noGrp="1"/>
          </p:cNvSpPr>
          <p:nvPr>
            <p:ph idx="1"/>
          </p:nvPr>
        </p:nvSpPr>
        <p:spPr/>
        <p:txBody>
          <a:bodyPr>
            <a:normAutofit fontScale="70000" lnSpcReduction="20000"/>
          </a:bodyPr>
          <a:lstStyle/>
          <a:p>
            <a:r>
              <a:rPr lang="en-GB" dirty="0"/>
              <a:t>Gambling disorder is characterized by a pattern of persistent or recurrent gambling behaviour, which may be online (i.e., over the internet) or offline, manifested by: </a:t>
            </a:r>
          </a:p>
          <a:p>
            <a:r>
              <a:rPr lang="en-GB" dirty="0"/>
              <a:t>1) impaired control over gambling (e.g., onset, frequency, intensity, duration, termination, context)</a:t>
            </a:r>
          </a:p>
          <a:p>
            <a:r>
              <a:rPr lang="en-GB" dirty="0"/>
              <a:t>2) increasing priority given to gambling to the extent that gambling takes precedence over other life interests and daily activities</a:t>
            </a:r>
          </a:p>
          <a:p>
            <a:r>
              <a:rPr lang="en-GB" dirty="0"/>
              <a:t>3) continuation or escalation of gambling despite the occurrence of negative consequences. The behaviour pattern is of sufficient severity to result in significant impairment in personal, family, social, educational, occupational or other important areas of functioning. </a:t>
            </a:r>
          </a:p>
          <a:p>
            <a:endParaRPr lang="en-GB" dirty="0"/>
          </a:p>
          <a:p>
            <a:r>
              <a:rPr lang="en-GB" dirty="0"/>
              <a:t>The pattern of gambling behaviour may be continuous or episodic and recurrent. The gambling behaviour and other features are normally evident over a period of at least 12 months in order for a diagnosis to be assigned, although the required duration may be shortened if all diagnostic requirements are met and symptoms are severe.</a:t>
            </a:r>
          </a:p>
          <a:p>
            <a:r>
              <a:rPr lang="en-GB" dirty="0"/>
              <a:t>Exclusion criteria: bipolar disorder</a:t>
            </a:r>
          </a:p>
        </p:txBody>
      </p:sp>
    </p:spTree>
    <p:extLst>
      <p:ext uri="{BB962C8B-B14F-4D97-AF65-F5344CB8AC3E}">
        <p14:creationId xmlns:p14="http://schemas.microsoft.com/office/powerpoint/2010/main" val="3932721742"/>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1754</TotalTime>
  <Words>2722</Words>
  <Application>Microsoft Office PowerPoint</Application>
  <PresentationFormat>Širokoúhlá obrazovka</PresentationFormat>
  <Paragraphs>201</Paragraphs>
  <Slides>36</Slides>
  <Notes>1</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36</vt:i4>
      </vt:variant>
    </vt:vector>
  </HeadingPairs>
  <TitlesOfParts>
    <vt:vector size="40" baseType="lpstr">
      <vt:lpstr>Arial</vt:lpstr>
      <vt:lpstr>Calibri</vt:lpstr>
      <vt:lpstr>Calibri Light</vt:lpstr>
      <vt:lpstr>Motiv Office</vt:lpstr>
      <vt:lpstr>BEHAVIOURAL ADDICTIONS </vt:lpstr>
      <vt:lpstr>Behaviours that:</vt:lpstr>
      <vt:lpstr>Similarities with substance addiction</vt:lpstr>
      <vt:lpstr>Similarities with substance addiction</vt:lpstr>
      <vt:lpstr>But it may just not exist because</vt:lpstr>
      <vt:lpstr>diagnostics</vt:lpstr>
      <vt:lpstr>GAMBLING</vt:lpstr>
      <vt:lpstr>gambling</vt:lpstr>
      <vt:lpstr>Pathological gambling in ICD 11</vt:lpstr>
      <vt:lpstr>Prezentace aplikace PowerPoint</vt:lpstr>
      <vt:lpstr>pathological gambling prevalence</vt:lpstr>
      <vt:lpstr>Risk factors – social &amp; demographic</vt:lpstr>
      <vt:lpstr>Risk factors – psychological &amp; psychiatric</vt:lpstr>
      <vt:lpstr>Risk factors – irrational cognition</vt:lpstr>
      <vt:lpstr>Negative effects</vt:lpstr>
      <vt:lpstr>Pathway – antisocial impulsivist</vt:lpstr>
      <vt:lpstr>Pathway – emotionally vulnerable</vt:lpstr>
      <vt:lpstr>Pathway – behaviourally conditioned</vt:lpstr>
      <vt:lpstr>Gambling online</vt:lpstr>
      <vt:lpstr>Gambling online</vt:lpstr>
      <vt:lpstr>Gambling online</vt:lpstr>
      <vt:lpstr>Gambling online</vt:lpstr>
      <vt:lpstr>GAMING ADDICTION</vt:lpstr>
      <vt:lpstr>GAMING DISORDER – does it really exist?</vt:lpstr>
      <vt:lpstr>Prezentace aplikace PowerPoint</vt:lpstr>
      <vt:lpstr>Prezentace aplikace PowerPoint</vt:lpstr>
      <vt:lpstr>Prezentace aplikace PowerPoint</vt:lpstr>
      <vt:lpstr>GAMING DISORDER </vt:lpstr>
      <vt:lpstr>Prezentace aplikace PowerPoint</vt:lpstr>
      <vt:lpstr>What games are suspects and why?</vt:lpstr>
      <vt:lpstr>Risk factors of addiction</vt:lpstr>
      <vt:lpstr>ADDICTION VS ENGAGEMENT</vt:lpstr>
      <vt:lpstr>Prezentace aplikace PowerPoint</vt:lpstr>
      <vt:lpstr>Prezentace aplikace PowerPoint</vt:lpstr>
      <vt:lpstr>Alexithymia and gaming</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ADDICTIONS I</dc:title>
  <dc:creator>Lukas</dc:creator>
  <cp:lastModifiedBy>Lukas Blinka</cp:lastModifiedBy>
  <cp:revision>49</cp:revision>
  <cp:lastPrinted>2018-03-09T10:26:10Z</cp:lastPrinted>
  <dcterms:created xsi:type="dcterms:W3CDTF">2018-03-08T12:36:19Z</dcterms:created>
  <dcterms:modified xsi:type="dcterms:W3CDTF">2021-05-14T07:46:28Z</dcterms:modified>
</cp:coreProperties>
</file>