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669088" cy="97536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9066-EF56-4EF4-95E9-7C2F7857A94C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C8F48-A6AB-45B0-96E8-C6884AFBDE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5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3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25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92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21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7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6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9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01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28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95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4193-E496-4556-A279-D7DE67209290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F40B-AC6F-40C0-9109-3457BBA48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3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cs-CZ" sz="470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UNDERSTANDING OF ADDICTION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0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‘They Are Slaughtering Us Like Animals’ - The New York Tim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25655" r="12424" b="25937"/>
          <a:stretch/>
        </p:blipFill>
        <p:spPr>
          <a:xfrm>
            <a:off x="0" y="1628800"/>
            <a:ext cx="912324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Russia: The silent HIV epidemic | Focus on Europe - Spotlight on People | DW | 29.11.2018 - Mozilla Firefox">
            <a:extLst>
              <a:ext uri="{FF2B5EF4-FFF2-40B4-BE49-F238E27FC236}">
                <a16:creationId xmlns:a16="http://schemas.microsoft.com/office/drawing/2014/main" id="{A65C994A-45BE-4052-ADDE-F7C8A4B0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050" r="39763" b="16066"/>
          <a:stretch/>
        </p:blipFill>
        <p:spPr>
          <a:xfrm>
            <a:off x="5580615" y="-42971"/>
            <a:ext cx="2443687" cy="2819334"/>
          </a:xfrm>
          <a:prstGeom prst="rect">
            <a:avLst/>
          </a:prstGeom>
        </p:spPr>
      </p:pic>
      <p:pic>
        <p:nvPicPr>
          <p:cNvPr id="5" name="Obrázek 4" descr="Stigma means Russia risks HIV epidemic as cases rise | World news | The Guardian - Mozilla Firefox">
            <a:extLst>
              <a:ext uri="{FF2B5EF4-FFF2-40B4-BE49-F238E27FC236}">
                <a16:creationId xmlns:a16="http://schemas.microsoft.com/office/drawing/2014/main" id="{F824111A-D947-42A9-ABB9-21102DD7C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24275" r="39047" b="2075"/>
          <a:stretch/>
        </p:blipFill>
        <p:spPr>
          <a:xfrm>
            <a:off x="-33104" y="0"/>
            <a:ext cx="3149426" cy="2780928"/>
          </a:xfrm>
          <a:prstGeom prst="rect">
            <a:avLst/>
          </a:prstGeom>
        </p:spPr>
      </p:pic>
      <p:pic>
        <p:nvPicPr>
          <p:cNvPr id="7" name="Obrázek 6" descr="Russia’s HIV/AIDS epidemic is getting worse, not better | Science | AAAS - Mozilla Firefox">
            <a:extLst>
              <a:ext uri="{FF2B5EF4-FFF2-40B4-BE49-F238E27FC236}">
                <a16:creationId xmlns:a16="http://schemas.microsoft.com/office/drawing/2014/main" id="{2C8D5D94-ADEB-4E93-9F05-25399B367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137" r="30313"/>
          <a:stretch/>
        </p:blipFill>
        <p:spPr>
          <a:xfrm>
            <a:off x="3183846" y="0"/>
            <a:ext cx="2396769" cy="2780928"/>
          </a:xfrm>
          <a:prstGeom prst="rect">
            <a:avLst/>
          </a:prstGeom>
        </p:spPr>
      </p:pic>
      <p:pic>
        <p:nvPicPr>
          <p:cNvPr id="13" name="Obrázek 12" descr="Russia’s HIV/AIDS epidemic is getting worse, not better | Science | AAAS - Mozilla Firefox">
            <a:extLst>
              <a:ext uri="{FF2B5EF4-FFF2-40B4-BE49-F238E27FC236}">
                <a16:creationId xmlns:a16="http://schemas.microsoft.com/office/drawing/2014/main" id="{14CD2D99-194C-415C-BA7E-A1F5D6B44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1" t="25436" r="37764" b="53720"/>
          <a:stretch/>
        </p:blipFill>
        <p:spPr>
          <a:xfrm>
            <a:off x="179512" y="2833092"/>
            <a:ext cx="7184024" cy="1678761"/>
          </a:xfrm>
          <a:prstGeom prst="rect">
            <a:avLst/>
          </a:prstGeom>
        </p:spPr>
      </p:pic>
      <p:pic>
        <p:nvPicPr>
          <p:cNvPr id="15" name="Obrázek 14" descr="Stigma means Russia risks HIV epidemic as cases rise | World news | The Guardian - Mozilla Firefox">
            <a:extLst>
              <a:ext uri="{FF2B5EF4-FFF2-40B4-BE49-F238E27FC236}">
                <a16:creationId xmlns:a16="http://schemas.microsoft.com/office/drawing/2014/main" id="{96DD98FE-7673-4985-9E79-4802DA5A52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8156" r="32675" b="25244"/>
          <a:stretch/>
        </p:blipFill>
        <p:spPr>
          <a:xfrm>
            <a:off x="323528" y="4553744"/>
            <a:ext cx="46805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Addiction as immoral conduct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Believe in just world </a:t>
            </a:r>
            <a:r>
              <a:rPr lang="en-GB" dirty="0"/>
              <a:t>(just world hypothesis)</a:t>
            </a:r>
          </a:p>
          <a:p>
            <a:endParaRPr lang="en-GB" dirty="0"/>
          </a:p>
          <a:p>
            <a:r>
              <a:rPr lang="en-GB" dirty="0"/>
              <a:t>Consequences are result of one's actions (</a:t>
            </a:r>
            <a:r>
              <a:rPr lang="en-GB" i="1" dirty="0"/>
              <a:t>you reap what you sow</a:t>
            </a:r>
            <a:r>
              <a:rPr lang="en-GB" dirty="0"/>
              <a:t>)</a:t>
            </a:r>
          </a:p>
          <a:p>
            <a:r>
              <a:rPr lang="en-GB" dirty="0"/>
              <a:t>Often used as blaming of </a:t>
            </a:r>
            <a:r>
              <a:rPr lang="en-US" dirty="0"/>
              <a:t>the</a:t>
            </a:r>
            <a:r>
              <a:rPr lang="cs-CZ" dirty="0"/>
              <a:t> </a:t>
            </a:r>
            <a:r>
              <a:rPr lang="en-GB" dirty="0"/>
              <a:t>victims of crimes, poverty etc. (</a:t>
            </a:r>
            <a:r>
              <a:rPr lang="en-GB" i="1" dirty="0"/>
              <a:t>raped woman was too seductive</a:t>
            </a:r>
            <a:r>
              <a:rPr lang="cs-CZ" dirty="0"/>
              <a:t>;</a:t>
            </a:r>
            <a:r>
              <a:rPr lang="en-GB" dirty="0"/>
              <a:t> </a:t>
            </a:r>
            <a:r>
              <a:rPr lang="cs-CZ" dirty="0"/>
              <a:t> </a:t>
            </a:r>
            <a:r>
              <a:rPr lang="en-GB" i="1" dirty="0"/>
              <a:t>poor people are too lazy</a:t>
            </a:r>
            <a:r>
              <a:rPr lang="en-GB" dirty="0"/>
              <a:t>,…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Connected to believe in destiny</a:t>
            </a:r>
            <a:r>
              <a:rPr lang="cs-CZ" dirty="0"/>
              <a:t> and</a:t>
            </a:r>
            <a:r>
              <a:rPr lang="en-GB" dirty="0"/>
              <a:t> higher order </a:t>
            </a:r>
            <a:r>
              <a:rPr lang="cs-CZ" dirty="0"/>
              <a:t>-</a:t>
            </a:r>
            <a:r>
              <a:rPr lang="en-GB" dirty="0"/>
              <a:t> often found in right-wing and religious ideology</a:t>
            </a:r>
            <a:endParaRPr lang="cs-CZ" dirty="0"/>
          </a:p>
          <a:p>
            <a:r>
              <a:rPr lang="en-GB" dirty="0"/>
              <a:t>Guilt reduction, discomfort reduction (discomfort caused by empathy with victims), anxiety reduction (anxiety caused by uncertainty and unpredictable world)</a:t>
            </a:r>
          </a:p>
          <a:p>
            <a:endParaRPr lang="en-GB" dirty="0"/>
          </a:p>
          <a:p>
            <a:r>
              <a:rPr lang="en-US" i="1" dirty="0"/>
              <a:t>The poor homosexuals — they have declared war upon nature, and now nature is exacting an awful retribution</a:t>
            </a:r>
            <a:r>
              <a:rPr lang="cs-CZ" i="1" dirty="0"/>
              <a:t> </a:t>
            </a:r>
            <a:r>
              <a:rPr lang="cs-CZ" dirty="0"/>
              <a:t>(Pat </a:t>
            </a:r>
            <a:r>
              <a:rPr lang="cs-CZ" dirty="0" err="1"/>
              <a:t>Buchanan</a:t>
            </a:r>
            <a:r>
              <a:rPr lang="cs-CZ" dirty="0"/>
              <a:t>, 1983)</a:t>
            </a:r>
            <a:r>
              <a:rPr lang="en-GB" dirty="0"/>
              <a:t> – summary of why not do</a:t>
            </a:r>
            <a:r>
              <a:rPr lang="cs-CZ" dirty="0" err="1"/>
              <a:t>ing</a:t>
            </a:r>
            <a:r>
              <a:rPr lang="en-GB" dirty="0"/>
              <a:t> anything with spreading HIV epidemic in US during Reagan</a:t>
            </a:r>
            <a:r>
              <a:rPr lang="cs-CZ" dirty="0"/>
              <a:t>‘s </a:t>
            </a:r>
            <a:r>
              <a:rPr lang="en-GB" dirty="0"/>
              <a:t>administration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03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Temperance model of addiction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In </a:t>
            </a:r>
            <a:r>
              <a:rPr lang="en-GB" dirty="0"/>
              <a:t>the most primitive form – </a:t>
            </a:r>
            <a:r>
              <a:rPr lang="en-GB" b="1" dirty="0"/>
              <a:t>preternatural model </a:t>
            </a:r>
            <a:r>
              <a:rPr lang="en-GB" dirty="0"/>
              <a:t>– the substances are demonic and can take possession over human mind  (</a:t>
            </a:r>
            <a:r>
              <a:rPr lang="en-GB" i="1" dirty="0"/>
              <a:t>demon alcohol</a:t>
            </a:r>
            <a:r>
              <a:rPr lang="en-GB" dirty="0"/>
              <a:t>)</a:t>
            </a:r>
            <a:endParaRPr lang="en-GB" i="1" dirty="0"/>
          </a:p>
          <a:p>
            <a:r>
              <a:rPr lang="en-GB" dirty="0"/>
              <a:t>Addict does not have ability to control him/herself</a:t>
            </a:r>
          </a:p>
          <a:p>
            <a:r>
              <a:rPr lang="en-GB" dirty="0"/>
              <a:t>Addiction is a form of involuntary mental condition</a:t>
            </a:r>
            <a:r>
              <a:rPr lang="cs-CZ" dirty="0"/>
              <a:t> </a:t>
            </a:r>
            <a:endParaRPr lang="en-GB" dirty="0"/>
          </a:p>
          <a:p>
            <a:r>
              <a:rPr lang="en-GB" dirty="0"/>
              <a:t>It is the substance to be blamed</a:t>
            </a:r>
          </a:p>
          <a:p>
            <a:r>
              <a:rPr lang="en-GB" dirty="0"/>
              <a:t>It is reasonable to abstain from the use completely</a:t>
            </a:r>
            <a:endParaRPr lang="cs-CZ" dirty="0"/>
          </a:p>
          <a:p>
            <a:r>
              <a:rPr lang="en-GB" dirty="0"/>
              <a:t>Sympathize with addicts but rejects mild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38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/>
              <a:t>Temperance model o</a:t>
            </a:r>
            <a:r>
              <a:rPr lang="cs-CZ" sz="4100"/>
              <a:t>f</a:t>
            </a:r>
            <a:r>
              <a:rPr lang="en-GB" sz="4100"/>
              <a:t> addiction</a:t>
            </a:r>
          </a:p>
        </p:txBody>
      </p:sp>
      <p:pic>
        <p:nvPicPr>
          <p:cNvPr id="6146" name="Picture 2" descr="https://upload.wikimedia.org/wikipedia/commons/thumb/7/7d/Benjamin_Rush_Painting_by_Peale.jpg/220px-Benjamin_Rush_Painting_by_Pea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r="1675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68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4073" y="2438400"/>
            <a:ext cx="5312423" cy="4158948"/>
          </a:xfrm>
        </p:spPr>
        <p:txBody>
          <a:bodyPr>
            <a:normAutofit/>
          </a:bodyPr>
          <a:lstStyle/>
          <a:p>
            <a:r>
              <a:rPr lang="cs-CZ" sz="2400" dirty="0"/>
              <a:t>Benjamin </a:t>
            </a:r>
            <a:r>
              <a:rPr lang="cs-CZ" sz="2400" dirty="0" err="1"/>
              <a:t>Rush</a:t>
            </a:r>
            <a:r>
              <a:rPr lang="cs-CZ" sz="2400" dirty="0"/>
              <a:t> (1745-1813)</a:t>
            </a:r>
            <a:endParaRPr lang="en-GB" sz="2400" dirty="0"/>
          </a:p>
          <a:p>
            <a:r>
              <a:rPr lang="en-GB" sz="2400" dirty="0"/>
              <a:t>Founding fathers of the United States</a:t>
            </a:r>
          </a:p>
          <a:p>
            <a:r>
              <a:rPr lang="en-GB" sz="2400" dirty="0"/>
              <a:t>Founding father of American Psychiatric Association</a:t>
            </a:r>
          </a:p>
          <a:p>
            <a:r>
              <a:rPr lang="en-GB" sz="2400" dirty="0"/>
              <a:t>Alcohol use is behind poverty, health issues, violence, crime, family disruptions</a:t>
            </a:r>
          </a:p>
          <a:p>
            <a:r>
              <a:rPr lang="en-GB" sz="2400" dirty="0"/>
              <a:t>Addiction is also a disease – addicts should be treated</a:t>
            </a:r>
            <a:endParaRPr lang="cs-CZ" sz="2400" dirty="0"/>
          </a:p>
          <a:p>
            <a:r>
              <a:rPr lang="en-GB" sz="2400" i="1" dirty="0"/>
              <a:t>Taste not, handle not, and touch not!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58260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ational Council of IOGT - USA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4397" r="2273"/>
          <a:stretch/>
        </p:blipFill>
        <p:spPr>
          <a:xfrm>
            <a:off x="125842" y="1844824"/>
            <a:ext cx="8839200" cy="421393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5842" y="980728"/>
            <a:ext cx="637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International Organization of Good Templars</a:t>
            </a:r>
          </a:p>
        </p:txBody>
      </p:sp>
    </p:spTree>
    <p:extLst>
      <p:ext uri="{BB962C8B-B14F-4D97-AF65-F5344CB8AC3E}">
        <p14:creationId xmlns:p14="http://schemas.microsoft.com/office/powerpoint/2010/main" val="345370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.vice.com/noisey/content-images/contentimage/23665/straight-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86" y="321734"/>
            <a:ext cx="3966102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ke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9" y="3631096"/>
            <a:ext cx="3850254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pre11.deviantart.net/19d2/th/pre/f/2015/341/e/f/i_m_19_years_old_and_i_m_straight_edge__by_hadiali-d9jdzz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5" y="643313"/>
            <a:ext cx="4070073" cy="54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2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Illness &amp; personality disorder models of addiction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Evolved in 1800s in USA – asylums in rural areas that supported people with food and shelter. No access to the substance</a:t>
            </a:r>
          </a:p>
          <a:p>
            <a:r>
              <a:rPr lang="en-GB" dirty="0"/>
              <a:t>People in such treatment where in miserable conditions and had to accept themselves as ill. Often moral semi-religious treatment</a:t>
            </a:r>
            <a:endParaRPr lang="cs-CZ" dirty="0"/>
          </a:p>
          <a:p>
            <a:endParaRPr lang="cs-CZ" dirty="0"/>
          </a:p>
          <a:p>
            <a:endParaRPr lang="en-GB" dirty="0"/>
          </a:p>
          <a:p>
            <a:r>
              <a:rPr lang="en-GB" dirty="0"/>
              <a:t>Addict</a:t>
            </a:r>
            <a:r>
              <a:rPr lang="cs-CZ" dirty="0"/>
              <a:t> </a:t>
            </a:r>
            <a:r>
              <a:rPr lang="en-GB" dirty="0"/>
              <a:t>has </a:t>
            </a:r>
            <a:r>
              <a:rPr lang="cs-CZ" dirty="0"/>
              <a:t>a </a:t>
            </a:r>
            <a:r>
              <a:rPr lang="en-GB" dirty="0"/>
              <a:t>personality disorder</a:t>
            </a:r>
            <a:r>
              <a:rPr lang="cs-CZ" dirty="0"/>
              <a:t> – </a:t>
            </a:r>
            <a:r>
              <a:rPr lang="en-GB" dirty="0"/>
              <a:t>excessive substance user often shows array of antisocial and maladaptive behaviours.</a:t>
            </a:r>
          </a:p>
          <a:p>
            <a:r>
              <a:rPr lang="en-GB" dirty="0"/>
              <a:t>The person is untreatable and </a:t>
            </a:r>
            <a:r>
              <a:rPr lang="cs-CZ" dirty="0" err="1"/>
              <a:t>un</a:t>
            </a:r>
            <a:r>
              <a:rPr lang="en-GB" dirty="0"/>
              <a:t>repairable</a:t>
            </a:r>
            <a:endParaRPr lang="cs-CZ" dirty="0"/>
          </a:p>
          <a:p>
            <a:r>
              <a:rPr lang="en-GB" dirty="0"/>
              <a:t>Rise of self-help communities</a:t>
            </a:r>
          </a:p>
        </p:txBody>
      </p:sp>
    </p:spTree>
    <p:extLst>
      <p:ext uri="{BB962C8B-B14F-4D97-AF65-F5344CB8AC3E}">
        <p14:creationId xmlns:p14="http://schemas.microsoft.com/office/powerpoint/2010/main" val="203267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12 step program – Alcoholics Anonymous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1939 - </a:t>
            </a:r>
            <a:r>
              <a:rPr lang="en-US" i="1" dirty="0"/>
              <a:t>Alcoholics Anonymous: The Story of How More Than One Hundred Men Have Recovered from Alcoholism</a:t>
            </a:r>
          </a:p>
          <a:p>
            <a:endParaRPr lang="en-US" i="1" dirty="0"/>
          </a:p>
          <a:p>
            <a:r>
              <a:rPr lang="en-GB" dirty="0"/>
              <a:t>self-help group</a:t>
            </a:r>
          </a:p>
          <a:p>
            <a:r>
              <a:rPr lang="en-US" dirty="0"/>
              <a:t>admitting that one cannot control one's alcoholism, addiction or compulsion;</a:t>
            </a:r>
          </a:p>
          <a:p>
            <a:r>
              <a:rPr lang="en-US" dirty="0"/>
              <a:t>recognizing a higher power that can give strength;</a:t>
            </a:r>
          </a:p>
          <a:p>
            <a:r>
              <a:rPr lang="en-US" dirty="0"/>
              <a:t>examining past errors with the help of a sponsor (experienced member);</a:t>
            </a:r>
          </a:p>
          <a:p>
            <a:r>
              <a:rPr lang="en-US" dirty="0"/>
              <a:t>learning to live a new life with a new code of behavior;</a:t>
            </a:r>
          </a:p>
          <a:p>
            <a:r>
              <a:rPr lang="en-US" dirty="0"/>
              <a:t>helping others who suffer from the same alcoholism, addictions or compulsions.</a:t>
            </a:r>
          </a:p>
          <a:p>
            <a:endParaRPr lang="en-GB" dirty="0"/>
          </a:p>
          <a:p>
            <a:r>
              <a:rPr lang="en-GB" dirty="0"/>
              <a:t>newcomers to becoming aware of their lack of ability to control their behaviour</a:t>
            </a:r>
            <a:r>
              <a:rPr lang="cs-CZ" dirty="0"/>
              <a:t> (s</a:t>
            </a:r>
            <a:r>
              <a:rPr lang="en-GB" dirty="0" err="1"/>
              <a:t>teps</a:t>
            </a:r>
            <a:r>
              <a:rPr lang="en-GB" dirty="0"/>
              <a:t> 1 through 3 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to expand self-examination and incorporate the outcomes of self-reflection into actions</a:t>
            </a:r>
            <a:r>
              <a:rPr lang="cs-CZ" dirty="0"/>
              <a:t> (s</a:t>
            </a:r>
            <a:r>
              <a:rPr lang="en-GB" dirty="0" err="1"/>
              <a:t>teps</a:t>
            </a:r>
            <a:r>
              <a:rPr lang="en-GB" dirty="0"/>
              <a:t> 4 through 9 </a:t>
            </a:r>
            <a:r>
              <a:rPr lang="cs-CZ" dirty="0"/>
              <a:t>)</a:t>
            </a:r>
            <a:endParaRPr lang="en-GB" dirty="0"/>
          </a:p>
          <a:p>
            <a:r>
              <a:rPr lang="en-GB" dirty="0"/>
              <a:t>focus on maintaining positive changes in behaviour and the recovery process. The recovery process includes attending meetings, listening to other members at different recovery stages and working with a sponsor, who is an experienced member who is encouraged to complete all of the steps</a:t>
            </a:r>
            <a:r>
              <a:rPr lang="cs-CZ" dirty="0"/>
              <a:t> (s</a:t>
            </a:r>
            <a:r>
              <a:rPr lang="en-GB" dirty="0" err="1"/>
              <a:t>teps</a:t>
            </a:r>
            <a:r>
              <a:rPr lang="en-GB" dirty="0"/>
              <a:t> 10 through 12 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823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:image/jpeg;base64,/9j/4AAQSkZJRgABAQAAAQABAAD/2wCEAAkGBxASEBUREhIWFhUXGBoZFRgYFhsZFxkYFRgXFxgXFxcYHSggGBolGxgXIjEiJSkrLi4uGB8zODMtNygtMCsBCgoKDg0OFRAPFSsZFRkrLSsrKy0rKy03Ky0rKystKy0rLS0tNy0rNzcrNy0tKy0tNysrLS0tLS0rLS0tKy0rLf/AABEIAOEA4QMBIgACEQEDEQH/xAAcAAEBAAIDAQEAAAAAAAAAAAAABwYIAQQFAgP/xABLEAABAgMEBgQJCQYFBQEBAAABAgMABBEFBhIhBxMxQVFhIjJxgQgUNUJSkaGz0RYjNFRyc4KTsTNidJKywxUXU4OiJERjweLCQ//EABYBAQEBAAAAAAAAAAAAAAAAAAABAv/EABgRAQEBAQEAAAAAAAAAAAAAAAABEUEh/9oADAMBAAIRAxEAPwC4whCAQhCAQhCAQj4ccCQVKIAGZJNABxJOyJne7TDKsVbk0iZczGPFRlPPEM3O7LnAU1SwASSABtJ2RhtvaT7KlSUa/WrHmsgrz4FfUB5VrEItu9FpWi5hcdccr1WWgrBwyaR1u01MZBd/RDaUwAp3DLIPp9Jyn3aTl2EiIuPZtjThMKylZVtA3KeJWr+VBSAe8xiVo6TbXd602WxwbSlA/Svtir2Loas5oAvKcmFb8RwI7kI3dpMZhZd1pCW/YSjDZ9JLScXeqmI+uB41mL9qTGeKcdrzeUn4CPzmruz6G1POSzyUJFVLUggAcyY2zCQNmURHTrevG4mzmldFHSmKHavIobPYOkeZTwzYam1n2FOPo1jEu64gGmJCSQCN2W+Oxq7UY2Cda+zrkj1jKMh0Q3r8SndU4qjD9EKqaJS5XoLzyHontHCNjyILa1cs/SLazRomcWqnmrwr9eIV9sZVZOm2dQQJhhl0cUYm19u1ST6hFotGwZOYFH5Zl37baVEdhIyjErY0Q2U8Dq0LYVuLSsh+FVRBPCxNLtlvkJcWqXUdzqej+YmqR3kRnUvMIcSFoUlSTsKSCD2ERBbd0MTzIKpZ1EwB5tNU52AElJPeIw6TtC0bMeolT8ssHNCgpKVU4tq6KxzoduR3wMbYVhEgunpnQshufbDZ/wBZupQftI2p7QSOyKvJTrTyEuNOJcQoVSpCgpJ7CIqOxCEIBCEIBCEIBCEIBCEIBCEIBHgXuvbK2c1rH1ZnqNpoXFngkcOZyEeNpG0gtWcjVN0cmlCqEbUo4Lcpu/dqCfbEIlpSftacVhCnn15rUTRKE7KqOxCBwHcCYmrI798r+TtpKKFKKGSQEsI2HPLERm4onds2UEZFc3RBMzGF2cUWGjQhA/bK7RSjY9Z5CKTcXR1K2cA4fnpje6oZJ5NJ80c8yeO4ZoIGvIu7diSkUYJZlKOKs1LVzUtVVH1x7FIQioQhCA8C+940WfJOTKs1Dotp9JxWSR2DaeQMarzMwtxanFkqWtRUsnepRqT6yYzfS/evx2d1TaqsS9UppsU5sWvn6I7DxjBIjUCK5RsjokvYZ6SwOGr7FEOV2qTToOd4yPNJjW6MguLeRVnzrcxU6vqvJHnNq25cRkofZ5wK2rhH5yzyVoStBCkqAUkjYUqFQRyoY/SKy4jo2xY8tNNlqYZQ6g7lCtOYO1J5iO/CAid8NDKk1ds5eIb2XFdKn/jcO3sV64wCwLxz9lvkNlTZSr51hwdEneFIOw/vDPZmRG1cY3fG5cpaTeF5OFwDoOooHE76VI6SeR9m2IuupcW/8raScKfm3wOm0o581Nnz0+0bxGXiNV71XWnLKmE46gBWJh9FQCU5ggjNCxwPtEVjRlpNTN4ZScITMbEL2JdpuPoucthplwgYqEIQioQhCAQhCAQhCARhGky/iLOZ1bZSqacHzaCeok1GsWOGRoN5HIx7N9LztWdKqmHMz1W0b1rNaJHLIkncAY1vlGJy1p/DixvvKqpRHRSkbSQOqhIyA7BtMFj9LuWDN2tOFKVFSlHG+8upCQo5qUd520TvpyjZC6t2Jaz2Aywmm9ayOm4r0lH9BsAyELpXaYs+WTLsjZmtZ6zi96lf+huGUe1ENIQhFQhCEAjBdLd7PEZLA2fn36oboc0Jp03O4ZDmoRm0w+lCFLWQlKQVKJ2BKRUk8qRqxfq8irQnnJgk6vqspPmtp2ZcVGqj9rkKSrGPgQhCIpCEIC5aC716xpVnunptDEwSes3XNH4DTuUOEVmNQbFtN2VmG5lo0W2oKHMDak8iKg9sbW3fthqclmplo1Q4mo4g7FJPMKBB7IsSvRhCPkLFSK5jbyrxio+oQhAdG2LJYmmVMPthbahmCN+4g7lDcRsjXHSFcZ6zHqgqXLrPzTuwpO0IWRsWNx30rGzkdO1rNZmWVsPIC21iigf1B3HnEVOdE2kTxkCSm1/9QP2Syf2wA2H/AMgAPaM+MVERq1fO7D9lTgRiVhrjl3RkSAfYtJpUcwd8XHRhfQWjLYVkCZaADwyGKux1I4Koew15QKzWEIRUIQhAI+XFgAkmgAqSdgA2kx9RM9OF6PF5QSbZ+cmQQrPqsigX/NXD2YuEBLdJN7FWjOqUg1YbOCXSK5jIFdN6lK2csIiz6LLmiz5XE4P+odop0+iKdFochtPEk8om2hO6vjE0Zx1NWmD0ARkp40IPYkZ9pHCL+BEWuYQhFQjgxzGOXwtybl0oEnJmbcJ6aQsJwIp1jvqTkMtx4QH73ZvLLzwd1VasuqbWlQooFJICqcCBUR7hiHG1LSlbRVan+DvsIWnDNoQvWJcGVHAEpGFYptNRtzFSYpjV95JdnLtJCyWUA1qCk4xQBuh2qKikZVzMBhenS9WraTZ7R6boxPng3uT2qPsSeMQ2O7bNqOzUw5Mumq3FFRzrQHYkckigHZHSiNEIQiBCEIBFS0HXr1MwZB0/NvVU0T5ruVU9ih7U84lsfSFqSQpKilQIKVA0IIzBB3EHOA2YfvG+9Nz0kygJDEvVLhPS1ywSmifRpv4iJhYsq3LylnWnKl3x52a1L4qpQfKlnWIcGwZCtct+3IjIpVf+IS4tmWnhIzLbepniU4myECtVJ3GhBSabKDdHgyl5nZWURLWelYYU8EuWk+0QjWvKoXG0UISkZ5kk8dorUXuOYnNx52Ykp5yyZ15TxWNfKzCq/OhVC4jpE5hVTSp2HlFGioQhCA8C+t2W7RlFy68ldZte9CxsPYdhG8ExrjY1pTNlWhjoUuMrKHkekkGi0cwRmD2GNrTEe07XUxJTaLSc09CYAG1JICHPwnI8iOERYqtk2i1MsNvtKxNuJCknkdx4EbDzEdyIpoGvPRS7OcORq4xXca/OI764h+KLXFQhCEBwogCp2CNV77Wy5aFpOOJzCnNUwn90KwN96j0vxcovOla2jKWU8pBo45RpHIuGiiOYRiPcIkOhWwxMWklxQqiWTrOWM9Fv21P4REWLpc6wUSMk1Kp2pTVZ9JxXSWo9qie6gj2oQioQhCA61pzzbDK33VYUNpKlHgEisRu6N9GmrRdnbSQ60Z1KfFXFJ+aTLpJwpFM96SVZ8cq55xpImJsNJDMk3Oy1SJtomq6DCU4U8QRWuZ2ZbxzYN47KtZgy2FOSQlcs6mik0FKAHbTZVOzlEGXy7yHEBaFBSVCoUk1BHIjbEH01XjQp4WdLhKWWTjdCQAFPKqaUHog17VcozC0JGXu7KzMww84dcQmXYWrEhLpBNUjfxJOdE0qYil37Mcnp1qXCjjec6Sjmd63FniaBRgsc2Dd+bnVlEsypwimIjJKa7MSjkP1jKjoftilcDHZrs/6ae2LNPzsjYsgnLA0iiUJSKrcWR7VGhJJ5kxgbWnNGPpSSg3xDoK/5cNPbA9Si3LCmpNzVzLKm1Hq12KHFKhke6POjaebYk7Zs7I42nk1QqlFIUNhAPVUlQ2cjGsNoyS2HnGFii21qQrtQopJ7DSsFdaP3kZN15xLTLanHFdVKRVRpty4c9gjrqVQVjZjR/dliypDWO0S6pGsmXFebQVKK7kpG7jUwKkcvoithacWraRyW7RXeEpIHrjxLxXLtCRTjmGCEf6iSFoFeKhs76RTLQ04tBwhiUUtAPWWvASOIThPqNDGb3OvfKWqwvAkgpydaWASAqtK7lJOefbBNQzRjeQSk3q3s5aYGqfSer0qhK+4mh5E8BFKs2yRLy0/ZdoZSCQVS0wogBLbhUQgE7XEGhG3YeVZdpKuymz59bKB80tIcaruQoqBR+EpI7KRRdHjslbEo0zPI1j0h1cRNFNqFEqV6fUANd6QTtzFfiLzTE2gNWLL64yjeETkwEqXQDY2k5lSsO8Z02RSboXgbn5Nqab2LHST6Kx1knsPspEzlpp2atZ2ZsEIQgMat91xBTKuKQQEYQKHEBsNNg2U29/RFMuIfelWaTEvjcdmpodFJmV4BgZG9GFO3eTXIUqRV4QhFCOtaMk2+ytlxOJDiVIWOKVChjswgNTp1p+y7RUlJ+dlnapPpAUUmvJSCK8lGNprKn0TDDb7ZqhxAWnsUKxHPCBsQJcYnkjr/ADLn2kgrQf5Qsd3KPe0CWyXJFyVUaqYc6HHVuDEPUvGOykRaqEIQioiXhCWrV2WlAeqlTy/xEoR/S57IyHQNZIbs9cwR0n3DnTzGqpSOypWfxRMdME9rLXmDubCG/wCROL9VH1xfbjSGos2UZIoUsN4vtKSFL/5ExFe7CEIqEdG2LYl5RvXTLqWm6hOJRoKnYBxO31R3TE0v9eKz1zBs+1ZV1DFUqZmcwnHhzUkpzAFSK576ihgPAtq0pJmZXPWXbKEOLJU6w6tamXSdu3qnuypkRH63fmLMt92rjCpadaotbsueioJIqS4BlXZ0sxXImkfvLWZPWYkOy6GrTs8ioASgvoG/AQnpD19g39/SdehqUs5KGGtQ/ON9XClDjbZAxleHYoYsIz2k02RFTfSpenx6dKUKqwxVtrMkKIpjcPGpFAeAHGO/oKZCrXqR1GHVDkSptFfUpXriegRR9AvlVf8ADOe8agr2PCIeVrJJuvRwvKpurVoAkcQK+s8YkEVvwiPpEn929/U1EkhSLv4Pj6jIzCCckzBKeWJpskDgKiveYmmldsJtmbpvUg95abr7Yo/g8/RJr78e6RE70t+WZrtb903BOsfsBkLnJZtWYU+ykjiFOoBHqMbB6aXimxX6GmJTST2F5FR2EZHkTEAut9PlP4lj3qIvem/yM794z71ECtcYougd9SbVUkHJcu4CN3RW0Qe0Z+sxOooGgzyuPuHf1bgte/4RDY1kkrfheHdVo/H1xOrn3gXITjcynNINHU+k2ogLT20zHMCKR4RHWkux7+1EdgRe9IExNuMS8rZcs4qVmE6xxyWomqFGpbC6YW8WKpUdueRzj8h/i8tKBKUyNkyqBtWvWqTU7SaAKWT21JjzNCt63Cy5ZtRrUpW5KFdcJ3qbNM6BRr2FXCOleGz5gTLLc+TaNou9JmVSSmVYTn0nMNMQyVlkDQ1J2kio3Ct9M5KBQdU6pv5tbpaLQdUkCriUnKh5b67NkZJEqctW3rMQ3MTolFymJCHG2AUqZSsgVT0QKCvFX/uKm2sEAjMEVHYYqPqEIQGJ6UrJ8ZsqYRSqkJ1qOOJrpZcKio7CYj2hG1dTaqWq9GYQpB4YkguIP/FQ/FGxTzQUkpUKhQII4gihEaoWEpUnaTNdrEyEE/Yc1aj6qxKsbZQj41ieMIqNUreV4xajwOesm1I7i8UD2Uja5tNABwFPVGqNgjHabNfOmUn1u1jbCJFpCEIqPLvM9NolXFSTaXHwPm0rNEnPPeKmlcqjtjDrMv3IzoMjabAl39i2Xx82T+6pQy5VoeFYoseNeG60lPJCZlhDhHVVSi012gLGYHLZAT64aWJK07QRKuk2c00HHCVYkIdyJCVb6JCs8zkBXKJRfG8K5+ccmVbCaNp9FtJOAdtMzzJjPdLE9KyLCbHkW0tpVR2Yw7T6CVHapRwgmu4J3GJREWEUfQJ5VX/DOe8ZicRR9AnlVf8ADOe8ZiLXqeER9Ik/u3v6mokkVvwiPpEn929/U1Eki0i5+Dz9Emvvx7pETvS35Zmu1v3TcUTwefok19+PdIid6W/LM12t+6bhxOvDuv8AT5T+JY96iL3pv8jO/eM+9REEuv8AT5T+JY96iL3pv8jO/eM+9RArXGKBoM8rj7h39W4n8UDQZ5XH3Dv6twWsj8IjrSXY9/aiORY/CI60l2Pf2ojkCOzZ0+5LvIfaVhcbUFIPMbjyOw8iYtZm5lc0zb1ny/jTbzAZmGQoBxtSTnhJ20IAI5c6iFxRdDl5tS+uQcWUNTVQhYNC29hoFA7sQAFeITArPb+25JOyDKJ8usOqWhwyqOk8pSDXVqAyCSfONNo35R6lxr5qm3npWYlzKvNhK22lVxFhQASo12mpzpsxDgYwW7tz2HxaFnzCSLTaUVNTK1KUtaa4mnUFWYFQMVOPHZnln3affMhOzStROy6Sl7VkKDqSCMClcDko7aVI5wZZnCEIoRqvpLl9Xas4kZfOFSfxJSqvrJjaiNadMjdLYf5pbPrQIlWKR8u0cvbCIV4656UImrj07vnBabFd0ykepykbYRqfaw8XtR2uQbm1K/Cl8qHsja5CqgHjFiV9QhCKhHlXntxuSlXJp3qoGQ3qUckpHMmgj1Y1+023q8ZmhJtmrUuaqPpPEUPckKKe0qgJ9aU+7MPLfeViccUVLPM7hwA2AcAI60IRloij6BPKq/4Zz3jMTiLxokuKZZTdo68KD0vTBhpTWFCutXOmH2xSvC8Ij6RJ/dvf1NRJI2Q0jaPzajjKw+GtUlaaFGKuMpPEU6vtjEP8i1/XR+V/9QSV6Xg8/RJr78e6RE70t+WZrtb903Fu0c3NNlsutF4O6xwLqE4aUSlNNp4REdLflma7W/dNwI8O6/0+U/iWPeoi96b/ACM794z71ETbRZcUzpROh8I1Ewg4MNcWrKHNtcq7Is1+bum0JJcqHNXiUhWKlaYFhWyo20gVqpFA0GeVx9w7+rcZD/kYv66Pyv8A6jIrh6MFWdOeNGZDnzakYcGHrlJrWp9GBax/wiOtJdj39qI5Fj8IjrSXY9/aiOQWEcpUQQQSCDUEZEEZgg8Y4hEGyejS1pe0GETikIM42gMPLoMeWdRTYlXW9m6M4jV/Rrek2fPJWo/Mu0bf5JJ6K/wk17CqNnkqBAINQdh7Y0lfUIQghGtWmVdbZf5JbHqQI2VjVjShMY7VnFDOjmEfhQkfrWJVjH9QrhCLZ8geXtEIjWp7pckdXa8yNzmFzuWgD9QY2EubaHjFnyrx2rZbKvtYQFD+YGJN4Qdl4ZiXmwMloLSu1slafWFr/ljK9BVq62zSyT0mHFJ/CvppI5Zkdxis8UeEI4UQBU5AbYqMU0l3pFnyKlpI1zlUMDfjI69N4SM/VxjWFSiSSSSTmSTUknMkk7TzjK9Jd6TaE8paT8y1VtkcUg9Jf4iAewJjE4jUIQhECLDoVvVOPzYk3XAWG5dRQnCkUwKbSnMCpyUYj0UfQJ5VX/DOe8ZilZjplvdOyDssmVdCA4hwr6KVVKVIA6wy6xid/wCals/WR+Uj4Rk/hEfSJP7t7+pqJJBI2K0N3km56XfXNOY1IdCUnCE0TgSqnRHEmJJpb8szXa37puKJ4PP0Sa+/HukRO9Lflma7W/dNwOuLgXrnJZ9iWZcCWnZhoOJwpNca0IVmRUZRcNKVsvydmOTEuvA4lbYBoDkpxKTkcthjXS6/0+U/iWPeoi96b/Izv3jPvUQKkv8AmpbP1kflI+EZhopvzaM5aIYmHgtvVOKpgSM0lFDUDmYjcUDQZ5XH3Dv6twWsj8IjrSXY9/aiORY/CI60l2Pf2ojkCEIQiBGwGhO9fjMr4m6qr0uOjU5qZrRJ54ahJ/DxjX+PUuxbjkjNNzTeZQekn00HrI7x7QIpW28I61mzzb7KHmjiQ4kKSeRFY7MVl8rWACSaACpPACNTrNrO2kg0zmJkKI5OO4yPUSI2M0lWt4rZcy7WiijVo+070B+sRTQvZeutZpVOiwlbh7cJbQPWuv4YlWNjfF08IR+kIqMK0wWOZmynSkVWzR1NNtEHpgc8BV3gRLtB1thi0Swo0TMowDhjbqpHsKx3xsK4gKSUkVBFCOIOREaqXlsx2zbSW2moLLocZOyqArG0od1B2gxKsbWRNdNl6vFpXxNpVHpgdKm1LINFHkVdUfi4Rl1lXol3bOTaBUEtasrWfRKahaTzCgRGst57dcnptyacyKz0U1rgQOqgHkPaTAjy4QhEUhCEAij6BPKq/wCGc94zE4iiaCnUptRZUoAeLuZk0HXa3mBXr+ER9Ik/u3v6mokkVfwgn0Lfk8Kkqo27WhB85rhEoi0i5+Dz9Emvvx7pETvS35Zmu1v3TcUDwf5hCJSZClpTV8UqQP8A+SOMT3SwsKtiaIIIJboQaj9k3vgnXi3X+nyn8Sx71EXvTf5Gd+8Z96iIJdg0n5QnYJhgnudQYuumqabVY7oStJOsZyCgT+1RuECtd4oGgzyuPuHf1bifxn2hBxKbWBUQBqHcyaDa3vMFrJfCI60l2Pf2ojkV/wAIN9ClSeFSVUDtaEH/AE+ESCBCEIRAhCEBYNBF6glSrNdV1iVy9eNKuNj1FQH2otUaeSU24y4h5tWFaFBSDwKcx3RtJdi9DM3Z6Z4qCEhBU8Ccm1IFXATwFDnwpFiVOPCCtoHxeSSdhLzg7lIQD61nuj0dAFjlEq9NqFC8vAjmhrKv85WPwxJrfn3bTtFbiASt9wJaTnknJDY5AAAnhmY2gsGy0Sss1LI6raAkc6DM95qYDvwhCKhEp07XZLsuifbHSYql3m0oih/Cr2KPKKtH5zLCXEKQsBSVApUDsKVChB5UMBqjJWvOLlf8NaKlNuOhzAkVUpQHUFPNJoqnERz8krS+pTH5SvhHbvzdt2zJ5TaSoIqHJZyueGoIofSQrLuB3xetHN702jKBZoHkUS+nZ0qZLA9FW31jdEaa9fJK0vqUx+Ur4Q+SVpfUpj8pXwjbGEMTWp3yStL6lMflK+EPklaX1KY/KV8I2xjH7/2k7LWbMvsqwuNoxJNAaGo3GGGtbvklaX1KY/KV8I4VdC0TtkZg/wC0r4RVZm0Laas0Wl/ibKhqku6pTKakKAOCtcznHavXe2eULK1LyZXxxJLpUkKSg0bIJxbAKnfvEF1IE3PtEbJF8f7KvhHPyStL6lMflK+EXi7AnvGAXrWYmWwlRU022kKOWRqCTQR41kz9r2wt5+Wm0ykqhxTbIDYWpzDTpKJ3b+/lUsTUeVc+0TtkXz/sq+Eci6FojZIzH5SvhFtcvhaEjZUw/aEuBMMrDbRH7N/EQlC6A5AZk7Kgbq0jpvy14m5Q2gZ1BcS3rVSupGAJCcZbBBqVAZbdu/fA1HzdG0vqUx+Ur4R8pudaA2SL/wCSr4RY5a/T7kxZkyFYZScCmnG6AhD6CpGSttCrZ2DjHsf43NPW8qUaXSWl5cLfFAcTq8WFNTmNqTl6B4wNQb5JWl9SmPylfCOFXQtE7ZGYP+0r4RTbuW3ak42t02uxL4XFoCHG0FVEnI7RlHr3xtq0JSSkEonELefmNUt9LacCkuFRQQnMAJBSMtuGBqNJufaI2SL4/wBlXwj6+SNpfUpj8pXwiu2va9r2a9LKdnWZtt55LSmw0Eros0xJKTXKO2xe+YkJ6dlrRcxNpbMxKLwgFTacRLeWSlZgdqTxyGov8krS+pTH5SvhD5JWl9SmPylfCNhNG03PTEmJqcV0nlFbaKABDVTgGQqajPPdSMthhrU75JWl9SmPylfCHyStL6lMflK+EbYwhhrU75JWl9SmPylfCPsT89JMzEitK2kzASXELTRVATmAdmIZHiAOEbL3pt9mQlVzLxySKJG9SzklI5k+oVOwRrO2iata0N6nphyp9FCd55IQn2AbScyxnWgm7JcfVaDg6DVUNc3D1lfhTl2q5RdY8679jtScs3LMiiG00HEk5qUeZUST2x6MVkhCEAhCEBjGkC6TdpSpaNEuo6TK6dVdNh/dOwjsO4Rr1d62ZqyZ7HhUlbZKH2VZYk+chW7mD2EZGNrInOlXR+J5HjMukCaQAKbA6geaf3xU0PceUWVml37bYnJdEwwoKQsd6TvQoblA5ER6UauXIvfMWXMkgFTZOGYZOVcJoSK9VxOY9h5bJWFbTE4wmYl1haFesHelQ81Q3iCPRjF9JzSl2RNpQkqUW6AAEk9JOwDMxlEIoi1raP5b/AUzLbLvjQYbcpVZOOiSoFo9+VI+r+r1osZ+Yl3HmwhRmEIaUokYWsQKUjI13ZbIs8cRBM7nT9keNJRKWY/LuuBSNYqXUhIGEqIUomgHR9dI8y6FuGw0v2fNyz+FLqlsONtFaXEqpQAjKuQ7DUGkWCOIoltsyNp2xYsxrmQy4pwOSrNClerQa0Xi85QKgMhsGyuXzOaR1OSCpZMlNePLbLRa1C6JcUnAVVp1Qc/hFUjmAk9qXJeau00wPpUsfGU4RUhzGpZSmm0hKyOZAMe1orlHVMzM/MIKHpx5a8JBCkto6CE5iu5XdSM+pHEQa/XW/wAMabcTP2XMPPa5ZCxLrUMBPRFcucZBfhDc5I2WmWlXm2BNpQWy2pKkNiqFVGZSmlc4sUIokV7ros2dNWfNSTbgV4yEuZqcAQoEEkGuEZkV5x39Ntkh5EipLJcUJpKFFKSohpYJWDTzapTFOhSA+G0BICUigAoANgAyAj7hCAR+E5NttNqddWEIQCpSlGgAG0kwnZttltTrqwhCAVLUo0AA2kmNd9JmkJdoLLLVUSqDUA5F0jz1jcOCe857A6OkW+TlpzIwYgwg4WW86qJy1ikjz1bANwoN5iuaJLkeIsa95P8A1LwBUDtaRtDY571c6DdGO6IdHZSUWhOIorrS7Z3VGTqxxzyB2bdtKWOItIQhFQhCEAhCEAgYQgJxpN0bJnQZmWomaANU5BL1NgUdy8qBXPPdSOXevBO2TNKKAULBwvMuA4VUpkobjTYocd4jakxid+LhStpIqoat8CiHkpGIUrRKx56M9hPZSIsftcy+0paKKtKwugdNpWS08x6SeYjJ41VvDdufsp8FwLQQatvtlQQfsuDqn9059sZ/czTKpOFm0E4hkA+gZ9rjYGfan1Q0xa4R0rLtWXmWw7LuodQfOQoHuNNh5GO7FQhCEAhCEAhCEAhCEAhCPwm5ttpBcdWlCEiqlKUEpAG8k5CA/ePHvLeWUkGdbMuBI81IzWs8EJGZ/Qb4n18NMjLdW5BIeXvdVUNj7I2uH1DtiUsMWjas1lrJh5W1RqUoHM9VtA4ZDhUmIuPRv1fqatNzARgYCvmmU1JJrRJc9NfAbBXvOeaMNFxThnJ9HS2tMKoacFucTvCd1c88hkWj/RlLyFHnsL0ztCiOg3ybB3/vHPsigQNIQhFQhCEAhCEAhCEAhCEAhCEB156TaebU06hK0KFFJUAUkcwYkt79DCTVyzlhJzOpcUcPGiHMynsVUcxFihAanPNWjZT+eulXdxGQV2HquD1xnV3tNU02AmcZS+B57dG3D2p6pPZSLhOSjbqCh1CVoO1KgFA9xif29obs54lTBcllcEEKb/kVWn4SImLr0rF0pWTMUGv1Kj5rycBqd2LNJ7iYy6Vm23BibWlaeKVBQ9YiBWxoatJqpYU1MJ4BWrX6l9H/AJCMUmLqWnLKxKlJhtQ85CST3Kar+sBtfCNUmr5Wox0fHZhB4LWSfU5Ux32tJtrj/vCe1KD/APmGmNnoRrE5pOtg/wDdkdiED/1HRev3arvRM88a7kqCT3YADDTG1DzyUDEpQSBtJIAHaTGL2zpFsqWrjmkrUPNa+cV/xyHeaRrw3YVpTasXi8y+r0lpWo/zOfGMlsfRDar1NYhuXT/5FhSu5LZPtIgYyK3tN61Apk5bDwW8QSP9tBp/yidTtq2jabwQtbsy4TVLaRkOYbSAlI5kZcYr1h6FJJshUy64+R5oo23306R/mA5RRbKsmXlkathlDSeCEgVpxptgI1dPQw8shyfXq0f6TZq4ftr2I7BU8xFisWxpaUaDMs0ltA3J3nionNR5kkx6EIqEIQgEIQgEIQgEIQgEIQgEIQgEIQgEIQgEIQgOIQhAYzeX9mqIpeHrmEIy06tjdeLNdD9kI5hArM07B3R9QhGmSEIQCEIQCEIQCEIQCEIQCEIQH//Z">
            <a:extLst>
              <a:ext uri="{FF2B5EF4-FFF2-40B4-BE49-F238E27FC236}">
                <a16:creationId xmlns:a16="http://schemas.microsoft.com/office/drawing/2014/main" id="{E996D901-85D5-40F5-B285-B744A48C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2" y="321734"/>
            <a:ext cx="2905170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C0B6474-C6F5-4B7E-9C09-A6A503D3F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57152"/>
            <a:ext cx="4070073" cy="270844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459486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aceshowbiz.com/images/still/thanks-for-sharing-poster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5" y="418014"/>
            <a:ext cx="4070073" cy="5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4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>
            <a:normAutofit/>
          </a:bodyPr>
          <a:lstStyle/>
          <a:p>
            <a:r>
              <a:rPr lang="en-GB" sz="4100"/>
              <a:t>Episodic intoxication in traditional societies</a:t>
            </a:r>
            <a:endParaRPr lang="cs-CZ" sz="41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697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GB" sz="1900"/>
              <a:t>Substance use known throughout time and cultures</a:t>
            </a:r>
          </a:p>
          <a:p>
            <a:r>
              <a:rPr lang="en-GB" sz="1900"/>
              <a:t>Limited access – psychoactive substances are rather rare and expensive</a:t>
            </a:r>
          </a:p>
          <a:p>
            <a:r>
              <a:rPr lang="en-GB" sz="1900"/>
              <a:t>Heavy societal control for who, when and where can have access to. E.g.:</a:t>
            </a:r>
          </a:p>
          <a:p>
            <a:pPr marL="0" indent="0">
              <a:buNone/>
            </a:pPr>
            <a:r>
              <a:rPr lang="en-GB" sz="1900"/>
              <a:t>heavy drinking during festivals</a:t>
            </a:r>
            <a:r>
              <a:rPr lang="cs-CZ" sz="1900"/>
              <a:t> and </a:t>
            </a:r>
            <a:r>
              <a:rPr lang="en-US" sz="1900"/>
              <a:t>important social situations</a:t>
            </a:r>
          </a:p>
          <a:p>
            <a:pPr marL="0" indent="0">
              <a:buNone/>
            </a:pPr>
            <a:r>
              <a:rPr lang="en-GB" sz="1900"/>
              <a:t>altered states of mind during religious rituals </a:t>
            </a:r>
          </a:p>
          <a:p>
            <a:pPr marL="0" indent="0">
              <a:buNone/>
            </a:pPr>
            <a:r>
              <a:rPr lang="en-GB" sz="1900"/>
              <a:t>use for medical purposes (e.g. pain relief)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C81626-B7BE-4E93-8716-7A7A1DD24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116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229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ist of twelve-step groups - Wikipedia - Mozilla Firefox (Anonymní prohlížení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16367" r="6666" b="13835"/>
          <a:stretch/>
        </p:blipFill>
        <p:spPr>
          <a:xfrm>
            <a:off x="-1" y="1340768"/>
            <a:ext cx="9199859" cy="43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originals/5a/24/9f/5a249f35cb3b98db5d1a4b669d1f2b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464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8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Epidemic spread of drugs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r>
              <a:rPr lang="en-GB" dirty="0"/>
              <a:t>New discoveries and globalisation of trade</a:t>
            </a:r>
          </a:p>
          <a:p>
            <a:r>
              <a:rPr lang="en-GB" dirty="0"/>
              <a:t>Cheap and slave labour</a:t>
            </a:r>
          </a:p>
          <a:p>
            <a:r>
              <a:rPr lang="en-GB" dirty="0"/>
              <a:t>Advancement in agricultural technology</a:t>
            </a:r>
          </a:p>
          <a:p>
            <a:r>
              <a:rPr lang="en-GB" dirty="0"/>
              <a:t>Intensification of substances – </a:t>
            </a:r>
            <a:r>
              <a:rPr lang="en-US" dirty="0"/>
              <a:t>more potent</a:t>
            </a:r>
            <a:r>
              <a:rPr lang="en-GB" dirty="0"/>
              <a:t>, cheaper, easily transportable, available worldwide</a:t>
            </a:r>
          </a:p>
          <a:p>
            <a:r>
              <a:rPr lang="en-GB" dirty="0"/>
              <a:t> </a:t>
            </a:r>
            <a:r>
              <a:rPr lang="cs-CZ" dirty="0"/>
              <a:t>1) </a:t>
            </a:r>
            <a:r>
              <a:rPr lang="en-GB" dirty="0"/>
              <a:t>introduction of tobacco in Europe</a:t>
            </a:r>
            <a:r>
              <a:rPr lang="cs-CZ" dirty="0"/>
              <a:t> and </a:t>
            </a:r>
            <a:r>
              <a:rPr lang="cs-CZ" dirty="0" err="1"/>
              <a:t>Asia</a:t>
            </a:r>
            <a:r>
              <a:rPr lang="en-GB" dirty="0"/>
              <a:t>, </a:t>
            </a:r>
            <a:r>
              <a:rPr lang="cs-CZ" dirty="0"/>
              <a:t>2) </a:t>
            </a:r>
            <a:r>
              <a:rPr lang="en-GB" dirty="0"/>
              <a:t>export of cheap alcohol to Europe, </a:t>
            </a:r>
            <a:r>
              <a:rPr lang="cs-CZ" dirty="0"/>
              <a:t>3) </a:t>
            </a:r>
            <a:r>
              <a:rPr lang="en-GB" dirty="0"/>
              <a:t>export of opium to far east Asia and Europe</a:t>
            </a:r>
          </a:p>
          <a:p>
            <a:r>
              <a:rPr lang="en-GB" dirty="0"/>
              <a:t>First attempts</a:t>
            </a:r>
            <a:r>
              <a:rPr lang="cs-CZ" dirty="0"/>
              <a:t> </a:t>
            </a:r>
            <a:r>
              <a:rPr lang="en-GB" dirty="0"/>
              <a:t>to solve the problem: taxation and market limitation</a:t>
            </a:r>
          </a:p>
        </p:txBody>
      </p:sp>
    </p:spTree>
    <p:extLst>
      <p:ext uri="{BB962C8B-B14F-4D97-AF65-F5344CB8AC3E}">
        <p14:creationId xmlns:p14="http://schemas.microsoft.com/office/powerpoint/2010/main" val="75029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b/b6/Opium_imports_into_China_1650-1880_EN.svg/1280px-Opium_imports_into_China_1650-1880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727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0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564x/81/93/2b/81932bd73d90ea877f014e80fec2bb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41"/>
            <a:ext cx="9144000" cy="64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Addiction as immoral</a:t>
            </a:r>
            <a:r>
              <a:rPr lang="cs-CZ" dirty="0"/>
              <a:t>/</a:t>
            </a:r>
            <a:r>
              <a:rPr lang="cs-CZ" dirty="0" err="1"/>
              <a:t>criminal</a:t>
            </a:r>
            <a:r>
              <a:rPr lang="en-GB" dirty="0"/>
              <a:t> conduct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first model of addiction (appeared in 16</a:t>
            </a:r>
            <a:r>
              <a:rPr lang="en-GB" baseline="30000" dirty="0"/>
              <a:t>th</a:t>
            </a:r>
            <a:r>
              <a:rPr lang="en-GB" dirty="0"/>
              <a:t> century) and still living today</a:t>
            </a:r>
          </a:p>
          <a:p>
            <a:r>
              <a:rPr lang="en-GB" dirty="0"/>
              <a:t>Substance use is not seen as a disease but as a personal moral failure, sinful and criminal act</a:t>
            </a:r>
          </a:p>
          <a:p>
            <a:r>
              <a:rPr lang="en-GB" dirty="0"/>
              <a:t>Excessive substance use is considered as a </a:t>
            </a:r>
            <a:r>
              <a:rPr lang="en-GB" i="1" dirty="0"/>
              <a:t>behaviour of choice </a:t>
            </a:r>
            <a:r>
              <a:rPr lang="en-GB" dirty="0"/>
              <a:t>and not as </a:t>
            </a:r>
            <a:r>
              <a:rPr lang="en-GB" i="1" dirty="0"/>
              <a:t>loss of control </a:t>
            </a:r>
            <a:r>
              <a:rPr lang="en-GB" dirty="0"/>
              <a:t>and thus subject of legal action and punishment</a:t>
            </a:r>
          </a:p>
          <a:p>
            <a:r>
              <a:rPr lang="en-GB" dirty="0"/>
              <a:t>Understanding still preferred right-wing political ideology. E.g. </a:t>
            </a:r>
            <a:r>
              <a:rPr lang="en-GB" i="1" dirty="0"/>
              <a:t>war on drugs</a:t>
            </a:r>
          </a:p>
          <a:p>
            <a:r>
              <a:rPr lang="en-GB" dirty="0"/>
              <a:t>It is simple, clear and straightforward</a:t>
            </a:r>
          </a:p>
          <a:p>
            <a:r>
              <a:rPr lang="en-GB" dirty="0"/>
              <a:t>BUT it is oversimplification and in contradiction to current knowledge (e.g. genetic predisposition). And leading to even bigger problems  - escalation of violence, organized crime networks, prisons overload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06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ibtimes.com/sites/www.ibtimes.com/files/styles/embed/public/2016/07/13/philipp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3" y="0"/>
            <a:ext cx="8532440" cy="68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‘They Are Slaughtering Us Like Animals’ - The New York Tim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1583" r="4243" b="2065"/>
          <a:stretch/>
        </p:blipFill>
        <p:spPr>
          <a:xfrm>
            <a:off x="-24795" y="836712"/>
            <a:ext cx="9181898" cy="453650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-5292" y="6211669"/>
            <a:ext cx="9149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http://www.nytimes.com/interactive/2016/12/07/world/asia/rodrigo-duterte-philippines-drugs-killings.html?_r=0</a:t>
            </a:r>
          </a:p>
        </p:txBody>
      </p:sp>
    </p:spTree>
    <p:extLst>
      <p:ext uri="{BB962C8B-B14F-4D97-AF65-F5344CB8AC3E}">
        <p14:creationId xmlns:p14="http://schemas.microsoft.com/office/powerpoint/2010/main" val="2794436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815</Words>
  <Application>Microsoft Office PowerPoint</Application>
  <PresentationFormat>Předvádění na obrazovce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HISTORICAL UNDERSTANDING OF ADDICTION</vt:lpstr>
      <vt:lpstr>Episodic intoxication in traditional societies</vt:lpstr>
      <vt:lpstr>Prezentace aplikace PowerPoint</vt:lpstr>
      <vt:lpstr>Epidemic spread of drugs</vt:lpstr>
      <vt:lpstr>Prezentace aplikace PowerPoint</vt:lpstr>
      <vt:lpstr>Prezentace aplikace PowerPoint</vt:lpstr>
      <vt:lpstr>Addiction as immoral/criminal conduct</vt:lpstr>
      <vt:lpstr>Prezentace aplikace PowerPoint</vt:lpstr>
      <vt:lpstr>Prezentace aplikace PowerPoint</vt:lpstr>
      <vt:lpstr>Prezentace aplikace PowerPoint</vt:lpstr>
      <vt:lpstr>Prezentace aplikace PowerPoint</vt:lpstr>
      <vt:lpstr>Addiction as immoral conduct</vt:lpstr>
      <vt:lpstr>Temperance model of addiction</vt:lpstr>
      <vt:lpstr>Temperance model of addiction</vt:lpstr>
      <vt:lpstr>Prezentace aplikace PowerPoint</vt:lpstr>
      <vt:lpstr>Prezentace aplikace PowerPoint</vt:lpstr>
      <vt:lpstr>Illness &amp; personality disorder models of addiction</vt:lpstr>
      <vt:lpstr>12 step program – Alcoholics Anonymous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UNDERSTANDING OF ADDICTION</dc:title>
  <dc:creator>Lukas</dc:creator>
  <cp:lastModifiedBy>Lukas Blinka</cp:lastModifiedBy>
  <cp:revision>6</cp:revision>
  <dcterms:created xsi:type="dcterms:W3CDTF">2019-01-10T09:54:51Z</dcterms:created>
  <dcterms:modified xsi:type="dcterms:W3CDTF">2021-03-12T10:10:33Z</dcterms:modified>
</cp:coreProperties>
</file>