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9"/>
  </p:handoutMasterIdLst>
  <p:sldIdLst>
    <p:sldId id="303" r:id="rId2"/>
    <p:sldId id="257" r:id="rId3"/>
    <p:sldId id="258" r:id="rId4"/>
    <p:sldId id="259" r:id="rId5"/>
    <p:sldId id="260" r:id="rId6"/>
    <p:sldId id="261" r:id="rId7"/>
    <p:sldId id="279" r:id="rId8"/>
    <p:sldId id="263" r:id="rId9"/>
    <p:sldId id="262" r:id="rId10"/>
    <p:sldId id="264" r:id="rId11"/>
    <p:sldId id="265" r:id="rId12"/>
    <p:sldId id="266" r:id="rId13"/>
    <p:sldId id="267" r:id="rId14"/>
    <p:sldId id="268" r:id="rId15"/>
    <p:sldId id="280" r:id="rId16"/>
    <p:sldId id="270" r:id="rId17"/>
    <p:sldId id="271" r:id="rId18"/>
    <p:sldId id="286" r:id="rId19"/>
    <p:sldId id="287" r:id="rId20"/>
    <p:sldId id="269" r:id="rId21"/>
    <p:sldId id="272" r:id="rId22"/>
    <p:sldId id="274" r:id="rId23"/>
    <p:sldId id="273" r:id="rId24"/>
    <p:sldId id="281" r:id="rId25"/>
    <p:sldId id="282" r:id="rId26"/>
    <p:sldId id="283" r:id="rId27"/>
    <p:sldId id="275" r:id="rId28"/>
  </p:sldIdLst>
  <p:sldSz cx="12192000" cy="6858000"/>
  <p:notesSz cx="6669088" cy="97536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D517EEEE-9BC2-4232-9ABC-E0AD9F0DFBE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893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2A1319D8-50B1-4F14-B177-C11EDF4E70F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893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192129-A0A8-4396-8955-23A086850FBC}" type="datetimeFigureOut">
              <a:rPr lang="en-GB" smtClean="0"/>
              <a:t>07/05/2021</a:t>
            </a:fld>
            <a:endParaRPr lang="en-GB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9D21850D-AAB8-4E29-B352-35D2BA622E6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264228"/>
            <a:ext cx="2889938" cy="48937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46F95FBA-B909-4107-96F3-93106EAEC6C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777607" y="9264228"/>
            <a:ext cx="2889938" cy="48937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4E5EB4-E70D-4505-ABC3-D35A8E32DE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17451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D458C45-E2DA-42C0-9E9C-27364D39E7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3A33B370-E1F3-4A59-8F25-6603CE08A6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GB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11F3502-7AB1-46B0-AF0A-EAAC93E039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1FBB1-7B99-41EF-8E74-A1D9502859C9}" type="datetimeFigureOut">
              <a:rPr lang="en-GB" smtClean="0"/>
              <a:t>07/05/2021</a:t>
            </a:fld>
            <a:endParaRPr lang="en-GB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ED0C3E8-3536-43CF-BEBE-92598B6C7F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03B11FB-19B4-4ECD-9DB4-3423A8430B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49E61-D2F1-4560-A48D-6E35BD58A5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84527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EB821E-6AA2-487E-B699-309532C5EE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0BA5EF55-EE0C-46F6-B8E9-7C0D02A0B4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4CB932F-7F53-4375-8998-85B1D101CE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1FBB1-7B99-41EF-8E74-A1D9502859C9}" type="datetimeFigureOut">
              <a:rPr lang="en-GB" smtClean="0"/>
              <a:t>07/05/2021</a:t>
            </a:fld>
            <a:endParaRPr lang="en-GB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6FFDAEA-DCCC-407C-914C-FB25635EA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490383E-AB8E-4B3A-A12B-BEABF44E51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49E61-D2F1-4560-A48D-6E35BD58A5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35543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BD27C21F-DC2C-4D7C-BB8C-511B73843A2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6C970D05-1D03-42C6-A27A-2991B3390C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73CD2D8-09E4-4C80-8ACB-CBAA215453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1FBB1-7B99-41EF-8E74-A1D9502859C9}" type="datetimeFigureOut">
              <a:rPr lang="en-GB" smtClean="0"/>
              <a:t>07/05/2021</a:t>
            </a:fld>
            <a:endParaRPr lang="en-GB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1A9CB99-CFED-4E32-AFE5-123B20DEC2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EAA68C9-83BD-42A3-B36A-122EBCD0F5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49E61-D2F1-4560-A48D-6E35BD58A5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8494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7E1D73E-423D-4FBB-9854-09503132B2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48A908B-5E92-4A1D-92DD-7295FD3386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9805376-44C6-4CEA-9125-DD5DD80187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1FBB1-7B99-41EF-8E74-A1D9502859C9}" type="datetimeFigureOut">
              <a:rPr lang="en-GB" smtClean="0"/>
              <a:t>07/05/2021</a:t>
            </a:fld>
            <a:endParaRPr lang="en-GB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A97E6CA-3101-4D19-B709-5E579EAD11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D80F1A1-7D10-4AC7-919F-D043BD067A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49E61-D2F1-4560-A48D-6E35BD58A5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63788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62717C5-AD5B-4D9E-AB1A-3478CC1872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3686D7D4-0D1D-45D2-B9C3-31E436EDA8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001EAD6-44A3-44AB-BF97-9EEEA52486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1FBB1-7B99-41EF-8E74-A1D9502859C9}" type="datetimeFigureOut">
              <a:rPr lang="en-GB" smtClean="0"/>
              <a:t>07/05/2021</a:t>
            </a:fld>
            <a:endParaRPr lang="en-GB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C0942A7-D417-4F73-8459-74F23E3858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C7EB7CB-E70B-4CAB-A3CD-28F1924F4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49E61-D2F1-4560-A48D-6E35BD58A5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6011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61DC242-6345-4E2D-AD0A-37848E004D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45E9255-4801-4D26-A66E-3555E71EC0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5D3AFE59-F499-4305-8E8B-7234DFAE42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BD01C810-AA28-4E11-961F-0E7BD51716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1FBB1-7B99-41EF-8E74-A1D9502859C9}" type="datetimeFigureOut">
              <a:rPr lang="en-GB" smtClean="0"/>
              <a:t>07/05/2021</a:t>
            </a:fld>
            <a:endParaRPr lang="en-GB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C699425C-3025-4149-9D42-D542ECC998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5609426-71F2-46DD-860B-354305512F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49E61-D2F1-4560-A48D-6E35BD58A5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981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4B2D353-7DA0-4A30-A18E-DF82BF277B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44A21E6F-76CC-4DE9-A971-39E9C03497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0D8AAA8F-B6F6-4A70-8194-396144C4F1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93E81D8F-51CF-4401-ABAF-D3DE862EA9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D506D22E-F8B5-4426-BE60-A320895EB0E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1ABEABC1-5965-4363-9E9F-E350B98C37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1FBB1-7B99-41EF-8E74-A1D9502859C9}" type="datetimeFigureOut">
              <a:rPr lang="en-GB" smtClean="0"/>
              <a:t>07/05/2021</a:t>
            </a:fld>
            <a:endParaRPr lang="en-GB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D870995D-AF7F-4F04-B0CA-D55C76FD2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833351C0-F209-41B9-A12E-312765CB18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49E61-D2F1-4560-A48D-6E35BD58A5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3603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E6384F9-0614-4685-BC04-81E55CCBB5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765E5532-0F11-44C9-A9AB-A52ABD6E04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1FBB1-7B99-41EF-8E74-A1D9502859C9}" type="datetimeFigureOut">
              <a:rPr lang="en-GB" smtClean="0"/>
              <a:t>07/05/2021</a:t>
            </a:fld>
            <a:endParaRPr lang="en-GB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D329A29A-2FB6-4528-830D-B089089EE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B7723A12-BD33-4A8A-B78D-D097FF0778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49E61-D2F1-4560-A48D-6E35BD58A5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8828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1EB13BDF-4C8C-47C8-BF01-D1FFD5E135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1FBB1-7B99-41EF-8E74-A1D9502859C9}" type="datetimeFigureOut">
              <a:rPr lang="en-GB" smtClean="0"/>
              <a:t>07/05/2021</a:t>
            </a:fld>
            <a:endParaRPr lang="en-GB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A35D90A5-3364-4EA9-970F-BC7857AD8F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9E10A2C0-E773-4729-A60C-2F0089D94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49E61-D2F1-4560-A48D-6E35BD58A5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23402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1120AD4-3838-4CBB-B2C7-84EA00566C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ED78368-48A9-48BD-8763-78AAF25463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1E98F6FF-5AD6-4FE7-9492-7300298BA6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B0DBE4E4-7C47-4027-A343-78C3BDE1FD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1FBB1-7B99-41EF-8E74-A1D9502859C9}" type="datetimeFigureOut">
              <a:rPr lang="en-GB" smtClean="0"/>
              <a:t>07/05/2021</a:t>
            </a:fld>
            <a:endParaRPr lang="en-GB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74496DCF-F2AC-46A1-BE86-3750A68E8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76DB333-66AF-403B-9331-B3D17EC1F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49E61-D2F1-4560-A48D-6E35BD58A5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69299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635FC53-93D2-4918-BB99-BB6B229640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72F84E19-56A5-465B-B9F2-15DBCA3100C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111CE6A6-3E88-4C2E-AB51-4764F3D0AF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4BC8941-42F9-4B85-9822-212AA8E6BF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1FBB1-7B99-41EF-8E74-A1D9502859C9}" type="datetimeFigureOut">
              <a:rPr lang="en-GB" smtClean="0"/>
              <a:t>07/05/2021</a:t>
            </a:fld>
            <a:endParaRPr lang="en-GB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20C9A63-BAA3-4043-ABAA-21BF6F7ACB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81CB2106-4DA6-405C-9DDC-BC79AF8FC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49E61-D2F1-4560-A48D-6E35BD58A5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73027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B017475A-6C86-46A8-BAB0-A52C663C2C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711050C7-13E6-4557-B704-AC86FF225E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2BC73B6-46FE-4C4F-9E9A-A90103259A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B1FBB1-7B99-41EF-8E74-A1D9502859C9}" type="datetimeFigureOut">
              <a:rPr lang="en-GB" smtClean="0"/>
              <a:t>07/05/2021</a:t>
            </a:fld>
            <a:endParaRPr lang="en-GB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99F54DC-C63D-4521-B677-2DECAC8FA7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2472CB7-FB87-4880-AFC4-72195F5027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049E61-D2F1-4560-A48D-6E35BD58A5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5140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CVp9rKF3hag" TargetMode="External"/><Relationship Id="rId2" Type="http://schemas.openxmlformats.org/officeDocument/2006/relationships/hyperlink" Target="https://www.youtube.com/watch?v=PB5bsFzl98Q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mp"/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tmp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v6uBkJSbQO0" TargetMode="External"/><Relationship Id="rId2" Type="http://schemas.openxmlformats.org/officeDocument/2006/relationships/hyperlink" Target="https://www.youtube.com/watch?v=pm4fsi6OvFI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809441" y="965200"/>
            <a:ext cx="5074558" cy="4927601"/>
          </a:xfrm>
        </p:spPr>
        <p:txBody>
          <a:bodyPr anchor="ctr">
            <a:normAutofit/>
          </a:bodyPr>
          <a:lstStyle/>
          <a:p>
            <a:pPr algn="l"/>
            <a:r>
              <a:rPr lang="cs-CZ" sz="4800" dirty="0"/>
              <a:t>COCAINE, AMPHETAMINES, KETAMINE, </a:t>
            </a:r>
            <a:br>
              <a:rPr lang="cs-CZ" sz="4800" dirty="0"/>
            </a:br>
            <a:r>
              <a:rPr lang="cs-CZ" sz="4800" dirty="0"/>
              <a:t>OPIOIDS</a:t>
            </a:r>
            <a:endParaRPr lang="cs-CZ" sz="47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291443" y="965198"/>
            <a:ext cx="2030953" cy="4927602"/>
          </a:xfrm>
        </p:spPr>
        <p:txBody>
          <a:bodyPr anchor="ctr">
            <a:normAutofit/>
          </a:bodyPr>
          <a:lstStyle/>
          <a:p>
            <a:pPr algn="r"/>
            <a:r>
              <a:rPr lang="cs-CZ" sz="1700" dirty="0">
                <a:solidFill>
                  <a:schemeClr val="accent1"/>
                </a:solidFill>
              </a:rPr>
              <a:t>ADDICTION</a:t>
            </a:r>
          </a:p>
        </p:txBody>
      </p:sp>
    </p:spTree>
    <p:extLst>
      <p:ext uri="{BB962C8B-B14F-4D97-AF65-F5344CB8AC3E}">
        <p14:creationId xmlns:p14="http://schemas.microsoft.com/office/powerpoint/2010/main" val="11835383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FFE6CDA-A20B-4E3A-A272-DEF878859F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effects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AC01489-5513-43E6-9076-412ED044FF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/>
              <a:t>Positive</a:t>
            </a:r>
          </a:p>
          <a:p>
            <a:pPr marL="0" indent="0">
              <a:buNone/>
            </a:pPr>
            <a:r>
              <a:rPr lang="en-GB" dirty="0"/>
              <a:t>increased alertness and motivation</a:t>
            </a:r>
          </a:p>
          <a:p>
            <a:pPr marL="0" indent="0">
              <a:buNone/>
            </a:pPr>
            <a:r>
              <a:rPr lang="en-GB" dirty="0"/>
              <a:t>increased sociability / talkativeness</a:t>
            </a:r>
          </a:p>
          <a:p>
            <a:pPr marL="0" indent="0">
              <a:buNone/>
            </a:pPr>
            <a:r>
              <a:rPr lang="en-GB" dirty="0"/>
              <a:t>positive mood shift, sense of well-being and euphoria</a:t>
            </a:r>
          </a:p>
          <a:p>
            <a:pPr marL="0" indent="0">
              <a:buNone/>
            </a:pPr>
            <a:r>
              <a:rPr lang="en-GB" dirty="0"/>
              <a:t>increased sex drive</a:t>
            </a:r>
          </a:p>
          <a:p>
            <a:pPr marL="0" indent="0">
              <a:buNone/>
            </a:pPr>
            <a:r>
              <a:rPr lang="en-GB" dirty="0"/>
              <a:t>reduced appetite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919746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70ADBBE-A65C-4343-85D1-94027A456A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effects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C085980-E77C-437E-96BF-253EDC167D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GB" b="1" dirty="0"/>
              <a:t>Negative</a:t>
            </a:r>
          </a:p>
          <a:p>
            <a:pPr marL="0" indent="0">
              <a:buNone/>
            </a:pPr>
            <a:r>
              <a:rPr lang="en-GB" dirty="0"/>
              <a:t>Dry mouth, headaches</a:t>
            </a:r>
          </a:p>
          <a:p>
            <a:pPr marL="0" indent="0">
              <a:buNone/>
            </a:pPr>
            <a:r>
              <a:rPr lang="en-GB" dirty="0"/>
              <a:t>Increased heartrate, blood pressure, sweating, temperature</a:t>
            </a:r>
          </a:p>
          <a:p>
            <a:pPr marL="0" indent="0">
              <a:buNone/>
            </a:pPr>
            <a:r>
              <a:rPr lang="en-GB" dirty="0"/>
              <a:t>Increased body movements, convulsion</a:t>
            </a:r>
          </a:p>
          <a:p>
            <a:pPr marL="0" indent="0">
              <a:buNone/>
            </a:pPr>
            <a:r>
              <a:rPr lang="en-GB" dirty="0"/>
              <a:t>Impaired speech</a:t>
            </a:r>
          </a:p>
          <a:p>
            <a:pPr marL="0" indent="0">
              <a:buNone/>
            </a:pPr>
            <a:r>
              <a:rPr lang="en-GB" dirty="0"/>
              <a:t>Insomnia (person can stay awake for days)</a:t>
            </a:r>
          </a:p>
          <a:p>
            <a:pPr marL="0" indent="0">
              <a:buNone/>
            </a:pPr>
            <a:r>
              <a:rPr lang="en-GB" dirty="0"/>
              <a:t>Anxiety, fear, panic – psychotic episodes</a:t>
            </a:r>
          </a:p>
          <a:p>
            <a:pPr marL="0" indent="0">
              <a:buNone/>
            </a:pPr>
            <a:r>
              <a:rPr lang="en-GB" dirty="0"/>
              <a:t>Overdose – convulsion and coma. Extremely influenced by tolerance – poisoning and death can happen after administration between 2-500mg</a:t>
            </a:r>
          </a:p>
        </p:txBody>
      </p:sp>
    </p:spTree>
    <p:extLst>
      <p:ext uri="{BB962C8B-B14F-4D97-AF65-F5344CB8AC3E}">
        <p14:creationId xmlns:p14="http://schemas.microsoft.com/office/powerpoint/2010/main" val="15638433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0FF0B96-7DEB-47F9-A410-440466719F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long-term effects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07EC4FB-EE63-4C39-B403-41C5F7D71C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dirty="0"/>
              <a:t>Methamphetamine psychosis (lasts for weeks after last usage)</a:t>
            </a:r>
          </a:p>
          <a:p>
            <a:pPr marL="0" indent="0">
              <a:buNone/>
            </a:pPr>
            <a:r>
              <a:rPr lang="en-GB" dirty="0"/>
              <a:t>Aggression and violent behaviour</a:t>
            </a:r>
          </a:p>
          <a:p>
            <a:pPr marL="0" indent="0">
              <a:buNone/>
            </a:pPr>
            <a:r>
              <a:rPr lang="en-GB" dirty="0"/>
              <a:t>Crime</a:t>
            </a:r>
          </a:p>
          <a:p>
            <a:pPr marL="0" indent="0">
              <a:buNone/>
            </a:pPr>
            <a:r>
              <a:rPr lang="en-GB" dirty="0"/>
              <a:t>Sexual transmit</a:t>
            </a:r>
            <a:r>
              <a:rPr lang="cs-CZ" dirty="0"/>
              <a:t>t</a:t>
            </a:r>
            <a:r>
              <a:rPr lang="en-GB" dirty="0" err="1"/>
              <a:t>ed</a:t>
            </a:r>
            <a:r>
              <a:rPr lang="en-GB" dirty="0"/>
              <a:t> diseases </a:t>
            </a:r>
          </a:p>
          <a:p>
            <a:pPr marL="0" indent="0">
              <a:buNone/>
            </a:pPr>
            <a:r>
              <a:rPr lang="en-GB" dirty="0"/>
              <a:t>Hepatitis B &amp;C</a:t>
            </a:r>
          </a:p>
          <a:p>
            <a:pPr marL="0" indent="0">
              <a:buNone/>
            </a:pPr>
            <a:r>
              <a:rPr lang="en-GB" dirty="0"/>
              <a:t>Malnutrition</a:t>
            </a:r>
          </a:p>
          <a:p>
            <a:pPr marL="0" indent="0">
              <a:buNone/>
            </a:pPr>
            <a:r>
              <a:rPr lang="en-GB" dirty="0"/>
              <a:t>Skin problems</a:t>
            </a:r>
          </a:p>
          <a:p>
            <a:pPr marL="0" indent="0">
              <a:buNone/>
            </a:pPr>
            <a:r>
              <a:rPr lang="en-GB" dirty="0"/>
              <a:t>Sleep deprivation</a:t>
            </a:r>
          </a:p>
          <a:p>
            <a:pPr marL="0" indent="0">
              <a:buNone/>
            </a:pPr>
            <a:r>
              <a:rPr lang="en-GB" dirty="0"/>
              <a:t>Bizarre manners</a:t>
            </a:r>
          </a:p>
          <a:p>
            <a:pPr marL="0" indent="0">
              <a:buNone/>
            </a:pPr>
            <a:r>
              <a:rPr lang="en-GB" dirty="0"/>
              <a:t>Dental problems</a:t>
            </a:r>
          </a:p>
          <a:p>
            <a:pPr marL="0" indent="0">
              <a:buNone/>
            </a:pPr>
            <a:r>
              <a:rPr lang="en-GB" dirty="0"/>
              <a:t>Cognitive deterioration – permanent brain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77072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EAF3A4B-6B0D-42F4-B5C1-A5FBFD6B46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addiction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A66F07D-D454-46BF-A9F5-26AF983203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/>
              <a:t>Both physical and psychological withdrawal exist – confusion, extreme hunger, depression, anxiety, fatigue</a:t>
            </a:r>
          </a:p>
          <a:p>
            <a:r>
              <a:rPr lang="en-GB" dirty="0"/>
              <a:t>High tolerance</a:t>
            </a:r>
          </a:p>
          <a:p>
            <a:r>
              <a:rPr lang="en-GB" dirty="0"/>
              <a:t>Dependency develops slowly and within years – amphetamines (especially meth – smoked and injected) are usually not the drugs of first choice. Develops in about 20% people who used</a:t>
            </a:r>
          </a:p>
          <a:p>
            <a:r>
              <a:rPr lang="en-GB" dirty="0"/>
              <a:t>Males are much more vulnerable</a:t>
            </a:r>
          </a:p>
          <a:p>
            <a:r>
              <a:rPr lang="en-GB" dirty="0"/>
              <a:t>Social environment plays very strong influence – challenge for treatment (as e.g. peer pressure to stop is needed). Sedatives, antidepressants and antipsychotic are sometimes used to help from withdrawal</a:t>
            </a:r>
          </a:p>
          <a:p>
            <a:r>
              <a:rPr lang="en-GB" dirty="0"/>
              <a:t>Widely popular in West and North Europe. Meth is popular in USA (drug of bike gangs), Central Europe, Australia and Asia</a:t>
            </a:r>
          </a:p>
        </p:txBody>
      </p:sp>
    </p:spTree>
    <p:extLst>
      <p:ext uri="{BB962C8B-B14F-4D97-AF65-F5344CB8AC3E}">
        <p14:creationId xmlns:p14="http://schemas.microsoft.com/office/powerpoint/2010/main" val="30181015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A429806-CD26-4641-9D27-DA4021B376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1800" dirty="0">
                <a:hlinkClick r:id="rId2"/>
              </a:rPr>
              <a:t>https://www.youtube.com/watch?v=PB5bsFzl98Q</a:t>
            </a:r>
            <a:endParaRPr lang="en-GB" sz="1800" dirty="0"/>
          </a:p>
          <a:p>
            <a:r>
              <a:rPr lang="cs-CZ" sz="1800" dirty="0">
                <a:hlinkClick r:id="rId3"/>
              </a:rPr>
              <a:t>https://www.youtube.com/watch?v=CVp9rKF3hag</a:t>
            </a:r>
            <a:endParaRPr lang="cs-CZ" sz="1800" dirty="0"/>
          </a:p>
          <a:p>
            <a:endParaRPr lang="en-GB" dirty="0"/>
          </a:p>
        </p:txBody>
      </p:sp>
      <p:pic>
        <p:nvPicPr>
          <p:cNvPr id="4" name="Picture 2" descr="http://images.amcnetworks.com/amc.com/wp-content/uploads/2010/12/breaking-bad-S5-400x600-compressedV1.jpg">
            <a:extLst>
              <a:ext uri="{FF2B5EF4-FFF2-40B4-BE49-F238E27FC236}">
                <a16:creationId xmlns:a16="http://schemas.microsoft.com/office/drawing/2014/main" id="{1F4DD9C6-794C-4F2D-BE7A-0E8BD564E2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0950" y="-28575"/>
            <a:ext cx="4591050" cy="688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47636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European Drug Report. Trends and Developments. 2018 - 20181816_TDAT18001ENN_PDF.pdf - Mozilla Firefox">
            <a:extLst>
              <a:ext uri="{FF2B5EF4-FFF2-40B4-BE49-F238E27FC236}">
                <a16:creationId xmlns:a16="http://schemas.microsoft.com/office/drawing/2014/main" id="{9BAAC384-CADA-4F45-9302-4861DF640F1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59" t="29052" r="8047" b="6514"/>
          <a:stretch/>
        </p:blipFill>
        <p:spPr>
          <a:xfrm>
            <a:off x="0" y="514349"/>
            <a:ext cx="12192000" cy="5772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7154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218CE4-B2E3-4810-B610-789F70B7EB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MDMA</a:t>
            </a:r>
            <a:endParaRPr lang="en-GB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C3C6398-88E1-4E64-929F-DC04426A32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 fontScale="62500" lnSpcReduction="20000"/>
          </a:bodyPr>
          <a:lstStyle/>
          <a:p>
            <a:r>
              <a:rPr lang="en-GB" dirty="0"/>
              <a:t>“psychedelic amphetamine”</a:t>
            </a:r>
          </a:p>
          <a:p>
            <a:r>
              <a:rPr lang="en-GB" dirty="0"/>
              <a:t>Party drug, however, heavily unreliable on street market content wise - can consist basically of anything from ephedrine, caffeine, methamphetamine to fertilizer</a:t>
            </a:r>
          </a:p>
          <a:p>
            <a:r>
              <a:rPr lang="en-GB" dirty="0"/>
              <a:t>Effect starts after 20 minutes and lasts 3-5 hours</a:t>
            </a:r>
          </a:p>
          <a:p>
            <a:r>
              <a:rPr lang="en-GB" dirty="0"/>
              <a:t>Apart from general amphetamine effects, </a:t>
            </a:r>
            <a:r>
              <a:rPr lang="en-GB" b="1" dirty="0"/>
              <a:t>positive special effects include</a:t>
            </a:r>
            <a:r>
              <a:rPr lang="en-GB" dirty="0"/>
              <a:t>:</a:t>
            </a:r>
          </a:p>
          <a:p>
            <a:pPr marL="0" indent="0">
              <a:buNone/>
            </a:pPr>
            <a:r>
              <a:rPr lang="en-GB" dirty="0"/>
              <a:t>Ego softening</a:t>
            </a:r>
          </a:p>
          <a:p>
            <a:pPr marL="0" indent="0">
              <a:buNone/>
            </a:pPr>
            <a:r>
              <a:rPr lang="en-GB" dirty="0"/>
              <a:t>Feelings of love and empathy</a:t>
            </a:r>
          </a:p>
          <a:p>
            <a:pPr marL="0" indent="0">
              <a:buNone/>
            </a:pPr>
            <a:r>
              <a:rPr lang="en-GB" dirty="0"/>
              <a:t>Spiritual feelings and inner peace	</a:t>
            </a:r>
          </a:p>
          <a:p>
            <a:pPr marL="0" indent="0">
              <a:buNone/>
            </a:pPr>
            <a:r>
              <a:rPr lang="en-GB" dirty="0"/>
              <a:t>Appreciation of sensation (music,…)</a:t>
            </a:r>
          </a:p>
          <a:p>
            <a:r>
              <a:rPr lang="en-GB" b="1" dirty="0"/>
              <a:t>Negative special effects include</a:t>
            </a:r>
          </a:p>
          <a:p>
            <a:pPr marL="0" indent="0">
              <a:buNone/>
            </a:pPr>
            <a:r>
              <a:rPr lang="en-GB" dirty="0"/>
              <a:t>Inappropriate social bonding</a:t>
            </a:r>
          </a:p>
          <a:p>
            <a:pPr marL="0" indent="0">
              <a:buNone/>
            </a:pPr>
            <a:r>
              <a:rPr lang="en-GB" dirty="0"/>
              <a:t>Erectile and orgasm dysfunction</a:t>
            </a:r>
          </a:p>
          <a:p>
            <a:pPr marL="0" indent="0">
              <a:buNone/>
            </a:pPr>
            <a:r>
              <a:rPr lang="en-GB" dirty="0"/>
              <a:t>Confusion and memory loss</a:t>
            </a:r>
          </a:p>
          <a:p>
            <a:pPr marL="0" indent="0">
              <a:buNone/>
            </a:pPr>
            <a:r>
              <a:rPr lang="en-GB" dirty="0"/>
              <a:t>Sadness on coming down effect</a:t>
            </a:r>
          </a:p>
          <a:p>
            <a:pPr marL="0" indent="0">
              <a:buNone/>
            </a:pPr>
            <a:r>
              <a:rPr lang="en-GB" dirty="0"/>
              <a:t>Hangover may last up to a week! – inability to focus, depression (even up to 2 weeks)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678620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FEFD9E1-FDCD-4700-A3F2-2A68411F48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mdma</a:t>
            </a:r>
            <a:endParaRPr lang="en-GB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3E0B959-8ED8-4258-8EF2-70DDF8A5DA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GB" dirty="0"/>
              <a:t>Taking </a:t>
            </a:r>
            <a:r>
              <a:rPr lang="en-GB" dirty="0" err="1"/>
              <a:t>mdma</a:t>
            </a:r>
            <a:r>
              <a:rPr lang="en-GB" dirty="0"/>
              <a:t> during parties can be associated with various health risks:</a:t>
            </a:r>
          </a:p>
          <a:p>
            <a:r>
              <a:rPr lang="en-GB" dirty="0"/>
              <a:t>Overheating</a:t>
            </a:r>
          </a:p>
          <a:p>
            <a:r>
              <a:rPr lang="en-GB" dirty="0"/>
              <a:t>Excessive drinking and loss of salt</a:t>
            </a:r>
          </a:p>
          <a:p>
            <a:r>
              <a:rPr lang="en-GB" dirty="0"/>
              <a:t>Overreaction to impurities</a:t>
            </a:r>
          </a:p>
          <a:p>
            <a:r>
              <a:rPr lang="en-GB" dirty="0"/>
              <a:t>Overreaction with combination with other stimulants</a:t>
            </a:r>
          </a:p>
          <a:p>
            <a:r>
              <a:rPr lang="en-GB" dirty="0"/>
              <a:t>Dangerous combination with Viagra (penis injuries, heart attacks – </a:t>
            </a:r>
            <a:r>
              <a:rPr lang="en-GB" dirty="0" err="1"/>
              <a:t>mdma</a:t>
            </a:r>
            <a:r>
              <a:rPr lang="en-GB" dirty="0"/>
              <a:t> users often need more than one Viagra pill)</a:t>
            </a:r>
          </a:p>
          <a:p>
            <a:r>
              <a:rPr lang="en-GB" dirty="0"/>
              <a:t>Animal studies showed permanent brain damage  - not confirmed for humans yet but it prevent to use in psychotherapy (promising therapy results in PTSD patience)</a:t>
            </a:r>
          </a:p>
          <a:p>
            <a:endParaRPr lang="en-GB" dirty="0"/>
          </a:p>
          <a:p>
            <a:r>
              <a:rPr lang="en-GB" dirty="0"/>
              <a:t>Addiction:</a:t>
            </a:r>
          </a:p>
          <a:p>
            <a:r>
              <a:rPr lang="en-GB" dirty="0"/>
              <a:t>For most users </a:t>
            </a:r>
            <a:r>
              <a:rPr lang="en-GB" dirty="0" err="1"/>
              <a:t>mdma</a:t>
            </a:r>
            <a:r>
              <a:rPr lang="en-GB" dirty="0"/>
              <a:t> </a:t>
            </a:r>
            <a:r>
              <a:rPr lang="en-GB" dirty="0" err="1"/>
              <a:t>los</a:t>
            </a:r>
            <a:r>
              <a:rPr lang="cs-CZ"/>
              <a:t>e</a:t>
            </a:r>
            <a:r>
              <a:rPr lang="en-GB"/>
              <a:t> </a:t>
            </a:r>
            <a:r>
              <a:rPr lang="en-GB" dirty="0"/>
              <a:t>its magic after 10-25 pills</a:t>
            </a:r>
          </a:p>
          <a:p>
            <a:r>
              <a:rPr lang="en-GB" dirty="0"/>
              <a:t>It is probably not addictive as it dominantly works through serotonin	</a:t>
            </a:r>
          </a:p>
        </p:txBody>
      </p:sp>
    </p:spTree>
    <p:extLst>
      <p:ext uri="{BB962C8B-B14F-4D97-AF65-F5344CB8AC3E}">
        <p14:creationId xmlns:p14="http://schemas.microsoft.com/office/powerpoint/2010/main" val="2999840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AB167C3-6DD1-4B5E-B501-21D1B67B9D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KETAMINE</a:t>
            </a:r>
            <a:endParaRPr lang="en-GB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925168E-632D-488B-A1FE-815D0969AF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7050"/>
            <a:ext cx="10515600" cy="4351338"/>
          </a:xfrm>
        </p:spPr>
        <p:txBody>
          <a:bodyPr>
            <a:normAutofit/>
          </a:bodyPr>
          <a:lstStyle/>
          <a:p>
            <a:r>
              <a:rPr lang="en-GB" sz="2400" dirty="0"/>
              <a:t>dissociative </a:t>
            </a:r>
            <a:r>
              <a:rPr lang="en-GB" sz="2400" dirty="0" err="1"/>
              <a:t>anesthetic</a:t>
            </a:r>
            <a:r>
              <a:rPr lang="en-GB" sz="2400" dirty="0"/>
              <a:t> with analgesic and amnestic properties</a:t>
            </a:r>
          </a:p>
          <a:p>
            <a:r>
              <a:rPr lang="en-GB" sz="2400" dirty="0"/>
              <a:t>Used for medical (especially emergency, surgery, pain management) and veterinary purposes since 60s. Sometimes used as unofficial antidepressant and anti-asthma. As a drug used since 80s.</a:t>
            </a:r>
          </a:p>
          <a:p>
            <a:r>
              <a:rPr lang="en-GB" sz="2400" dirty="0"/>
              <a:t>Used as a pill, liquid, powder, solution in injections</a:t>
            </a:r>
          </a:p>
          <a:p>
            <a:r>
              <a:rPr lang="en-GB" sz="2400" dirty="0"/>
              <a:t>Effects are very similar to other hallucinogens</a:t>
            </a:r>
          </a:p>
          <a:p>
            <a:r>
              <a:rPr lang="en-GB" sz="2400" dirty="0"/>
              <a:t>Extra psychological effect – tantra-like sexual feeling; passivity; lethargy</a:t>
            </a:r>
          </a:p>
          <a:p>
            <a:r>
              <a:rPr lang="en-GB" sz="2400" dirty="0"/>
              <a:t>Extra physiological effect – relaxes muscles </a:t>
            </a:r>
            <a:r>
              <a:rPr lang="cs-CZ" sz="2400" dirty="0"/>
              <a:t>(</a:t>
            </a:r>
            <a:r>
              <a:rPr lang="en-GB" sz="2400" dirty="0"/>
              <a:t>especially of rectum</a:t>
            </a:r>
            <a:r>
              <a:rPr lang="cs-CZ" sz="2400" dirty="0"/>
              <a:t>)</a:t>
            </a:r>
            <a:endParaRPr lang="en-GB" sz="2400" dirty="0"/>
          </a:p>
        </p:txBody>
      </p:sp>
      <p:pic>
        <p:nvPicPr>
          <p:cNvPr id="4" name="Picture 2" descr="data:image/jpeg;base64,/9j/4AAQSkZJRgABAQAAAQABAAD/2wCEAAkGBxISDw8QEBAREhIQEA8QDxAQFRAQEBUWFRUWFxUVFRUYHSggGBolHRUVITEhJSktLi4uFx8zODMtNygtLysBCgoKDg0OGhAQFy4dHR0tLS0tKy0rLS0tKy0tKy0tLSstKy0rLS0rKystLS0tKy0tKysrLS0rLS0tKy0tKy03Lf/AABEIAKgBLAMBIgACEQEDEQH/xAAcAAACAgMBAQAAAAAAAAAAAAAAAQIFAwQGBwj/xAA/EAACAQIEAwUDCQYGAwAAAAABAgADEQQSITEFQVEGEyJhcTKBkSMzQnKhscHR8AcUNFJighUkQ1Ph8aKy0v/EABkBAQEBAQEBAAAAAAAAAAAAAAABAgMFBP/EACIRAQEAAgEEAwADAAAAAAAAAAABAhESITFBUQMT8CJhkf/aAAwDAQACEQMRAD8A9fvCREkJpk4QhALQhCEAjvFCFSvC8QjgOEUIU4QgIQ4QhIHMlEC+vLWY5X8TqkFQDbUX8/KFXWcWvfSRZ+hHvlXRxagC7WMzjFKdip99jINg1WEi2IYcgfh+MwGp0v8AYfxkHrHkR7w35QM4xrf7bfFPzmZMQT9Aj1K/nNBMQeifBv8A5menWboo9zflA3gxjBmuK5jbEDmwHvEKzuwAJOw1M1lqBgGGxkf3pGuAwJ6XmDh/sWP8zffoIG1CEcIIXihAlCRjgOKOKA4RRwNIRxRiaRKKEIDhFGIBCEIDvARWjEBmKBigSjkbx3gShIxyByuxQDVgpOxW/vljKXFN/myOtMfEQq7q8PRlta2g1Fr6TAOEoN3P2TWq8V7mmz1WUIouXbS35/fKkdsMJVYfKuu1iVax9w1EmtpuR0S4KnyZvs/KNuFody3xH5TQwnEMOfZxNL0LhT8DLijWUjR1PowMLGp/g9Pq/wAY04SgNwX+M38w6iRaso3ZR6kCF01W4cP5mmtW4UeTXmzV4tQX2q9IeWdSfgNZWYztjhU2Z3PRFI+1rCXW0tkZKXCCDfNrysDMmAqjMaf0gCSPfacfxP8AaDUclKCLTGviNnf3ch9s2f2fVWd69R2LM1izMbk68zNcbJtjlLdR20cUJhsQheEBwihAcUIQCOKEDUhFHNIcIoCBKORElAIQigMRyMcAhCEAjijgOORjhTEoeIfxa/U/Ay+lDjz/AJxfqfgZKOZ/aNiiKWHTYM7sR1ygAf8AsZz68NBCkPfOVVAVv4iqmxIOmpPLa3Wd3x6glQU1qIjjxaMAenXacdVXAqzqalbCm5Qk97RRtbaM4ysptyM3hemmL8dyvSbalLDtn7tDdvpBWYAHoS1hflpNmmtXLmFyuXNcGmwtr9vhOm+hm3heHKzK+Hx6sQAAR3bkgbBireIaDfpNn/BsRawq0bZQoujCwAYAi2xs7a/1HnLcmfrs7xXMaoDEn2QGPsHQmwOh1F9LiRvVNtRqpdfm1uovci58jLKpwfEHNZqC5wqnL3oACkZbKbgbDlpytEnA8Roe+pghXUHKzEZiSffqZOUONVVSjVzqjMVLgWJPh1vYEgf0maWOplQhLZs6hra6aA289GGvr0l3iuGKCHr45Vy7WFOlbUnS7WvcnW0fDMDgarWSq2JNNRqXZkAGgAKgL7rzXLyv1ZenO4NS75UUsbHRRcz0nsFgWpLUz2zMB4Rrb39Zo0ClNzTRERRTDkgZRqbe+X3Zh7955G32m33TGWe1xw0vYQhMNiEIQCEIQCEIQCEIQNQQvCE0hwEUcBxiRjvAcIoGA4xIgyUAhCEAhCEBiEUcByi4if8ANp9T8DLwSj4h/Fr9X8DJVa/Fm+b0/m/CcThu1BRH7+m7teuVRFX2KSqczm9vFmFunPYztuMf6f8Ad+E5atUGhr0FbLms5UMxApMWtppuRoTzmYMOJx3Dmv39OiGXJnFSkCy5kdxcgG3hpuSTtlMio4WpbSjTUBT3neCkhJaqpXRgQwNF73A2NtjZnheEYMBRqqKnyTWdwAXo1bjKW8PgrPcgbvfU7RrcLwjFqhqVQWzs1gSPlExAa3g1t+81b22sL+d5Ze3SZ3228Rg8Eq1GJLd0UWoqV6zMpZgAGGfTU8/OaVdcD4wuFauafeGprnCqhILsXe2UlWAtcmx00mweA0Ka1Uu5XEuCdKZIyM+IIvbVSQ+hv7WlrzXfCYdcxTvk7xmpulM0VzrVFSqEyfyjx5bAG7GxMc8va88vdblSlhqIomlhaKtWGYHu08KgAljtf2lFrj2pb4CoxpqXy3NyMoyjKT4dLmxta+sxYnhqOtIHMDR+bZbXHhykEEEMCORBGgO4E2aFIKoUbD3xbaxbb3a1ZvlHsB7FMG9ju+9p0PZXap6+nMzn6x8b6fRpDW+XV/18PKdD2W9mp6/nDC+hFeF4U4QheAQhC8AhFeK8CUIrwgakciJITSFeOEIDvCKOAQhCA4wZGMQGYhGYhAccUIU44oQGJR8U/ik+r+cuxKTiP8Un1TJUanFG9j+78JRVuJ01qsjqfkqYq57KwGa62UA57nbQfStL7jH+n/d+EosXwtKrZmZ7hSEF/CpuDmAPO6r5aSTXlvHXlOljMNUZVBpl3AKqQA/hLWBBFwRlfQ6izecz/uVPXwDXTmBsRoOWhO0o8PgqSVc37ytlqnEVs4yk1AaqZgxICqSxFrfR31hT4HWWzJX1+QIIeqRcVHNRsuxujKAP6eU1cZ7b44+15Ww1PKFf2Q1wSzAguSLBr31zlQOhtIXoKyuWQFnCoWf6QDKFS500ZhlHUyj4Lhapb5YN3SmlfvWrMHdUK3C1QCAWfNta6jeB7PsFRC9JAxxVELqLLVr98vdae2FS1vK/LVwkvWrwxl1a6h6gX2iB6kDyEx4TECogdb2JYC+h0JU/dKWr2fp1alWtnU96a1mCAsAy00tmPNTSJ9WltwzA90pUVHcFiQHyWW5JsuUDTXncyWTXdiya7jFDxN1tRtfpn62nQdlR4H9ZQ4weMjU/NEgW/mP5ToOzA8D+o332kYXUIQgF4QhALwijvAIQhAUcIoGtaEITSCAjEUAMLxwgEcV4XgOF4o7wCAhFAlGJERwqUIQgMSmxv8Wn1DLiU2O/i0+qZKjW46ABT9W/Cc01XFoxtToVkuSLO9GoBfQWIYE28xOl49tT9W/CUmExaVL5GvlZlI1BupsdD5g6yStS6UjoScz4bGIVJKlFw9VQe87wewSzAHSx6nnrMWIaiQoD4ylkpJSS+HxZtkSooPhWxN3VvWmPd1C1ARoQfSxjzTXN0nyOSTEqWr5q9fK9+7Pc4xmB+Vs5GWwI7xdrfNrtaZFqUs6sj4slaneKP3bFMP8AVsPGOQq2/tE6rNFmjn+/Rfs/r9/iqwePqKoSnhMQ12diz9zRW7sWOjPmAu3SWnDHrMWNanTpjTIEdqjc75jlAHLaSQ6zaw7C51FwL2mbd+GLZfDUxutRxy+SG466zoOzPzbev4TmsSb1Xvtela3XWdL2Z+aPr6chLGFzCKEBwihAIQhABCELwCELwga0IWgRKhwhFAcRhA+kBxQjEAhCEBwijgAhCAgSEIRwGJS48/5qn9Uy6lJxEXxKfVMDX4/tT9T904gV8N36mpSdKiOVBCkoTmJBsN7k723nbceHhp+p+6VHdg7gHmLi8z2Xu57DYelcDD44KSrWXwD+bL4bjQX2I26bjbOEr2p5cWCyrVVmIWz5iCnh1GgAvz1NrXm6/CKBFu6Ub2yXS1xbTLa01/8AAKA9kMu2oYm1slrXv/tp8JDTDSo4ojw4pCA7qSQjbXH8ntZr3HKwHW+NVrksTjqYAyN4VSwsPFe/K4fn06Tbo9n6KMjgMSlsoY3XRsw0t11ircAw7XzKzXzbs2za2FjtfW0ijCcMqBkZ8TUfKQ1hcA+W5uLADXz1lrw/BJRBCX8XtEm5O/5mRoqAABsAAB6TYUyjWrmzk33amLA+u86bsz8zrvectWYZmP8AWl/hynU9m/mdNrzTK3MV4mkbyicJG8IEoSSUyeUyrh+pkVgjCk7CbK01H/MZcRsYVoHnpMgoDzkGxI/Wsh3zclP3SbGpCK8YmkHuhC0BABHC0IBAxGOARR3haArwjMUBxgxQvAkI7yMYMCQMpuMVQlRWO5FgZcXlB2idXyrcBgdLyCGMbvqV117s5iOdtjONwq16VUD5QoFrMAbsmUGowJbfNfuwNdjPR+zFBVDG2ptrvbrM+K4CjEshyE623X4cpFebUeNOSivSWmTUpqTnzLZmCtyFjqN5cVKyKwRmAY5SAb8721/tM6HEdnCwKstKoDuDY39QRMVfgZAGaipsAo9k2HQeUyqjNdLkZ1031tMT4tLZs1xzy6kaFtRy0BMuf8Bva1E6W20/GSXs41rCioF728IF+toFCnEKZYKpLMdgAehO/SSwmLd2A7sqticzaeg9Z0FHs6437tP15CZq3DaFNb1K4v6hR+cqKAUPEzHmVIt5DnOq4KtqQt1nO4zH0TZaCM2u48K+8mXHD+JUaSIuIrU0Leyq5ih8i5G/lNdUXEmtBj5es57jfbahRQiiys42uCaZ8iRtfrynI8d/aOlempotUpOuroLZ6bjYhhuPsI36S6puPUxRUe02/oJlBUbW90+fcX23rVj4nYVFtmKmwbo6jl6cjPR+wXagYujldrVaZC1bWGYH2XHS+oPmIs0TLbuWrgf8zEcTfa59JAUlHmfOZM/SYaRs56D7TH3I+kSfWRNb9CQLn/uBnGUbCI1prEnrFaBGEBCbZFoQjgK8I7RQC8YgYoBCECYBC0DAQCOREcAjMCZjd/WBCvV0M4zjzk3PQ6To8diLAzl+ItdTLilHBu01SibE3HnO34P2jp1h4mpqehbKfgfznktR7GZcPiRN2Ssy2PcFYEXBuPLWMieV4DiJX2HdD/SxA+E6fg2Or1mKLWbQXJOUgfZec7jJ5bmVdLVNmUBR5+EmYcRxGkm5FxysSfhKXH06oYB63hJK5rlRe2ul5SNiqdNjZrnUEjUTG1rL2g41iKhPdXSmNio382PKc1QxjEt3ntA+1vLR+KuQUDjKbg3A1lfVw+WzeeoHMTeNYvXrA+IZWp5FzK+bOBobDmPOQ4vhGr4WtSvmbw1KRGniUjNb1DKw+sek1sfxanh1zHWzeBiCQtwb3trOE4v22xJ8FM92FAUWBDaAgHrex+7pN6qcooMVxmvTd0LX1Nww5jn6zRXib5wxPkbaXE18VVZmLMSSTqTuZhtM5WtyTS3qV7ENfb7jvOw/Z/xY0sfQtfLVPcv0s/s/+WWcTRpqaYJIB1HUy44LiB3uGsCT3lE3PUMsWXTPl9SUahKg3tpy3krddfWY6WgsepmRWHIE/dOTbUxPFKdOoKTXB7iriLgeEJTKhiT18QlYeIYq+GqEYdUr1FUYfxtWKNrnD3tdV8RFrb6yfHsFhqjq9fEPTYI1IJRrNTLKTdlISzG+ml+UeEr0EC9zQb5KmtKm9UFTkH0QW8RE1q+jcXDsAL7+kq6vFNdKddh1ppmX0zHf3aSux1apWLI1bu6ZUi1Lwvc6EhvSTpqqqq+I5QACTrYTcwZ3t0QiIhAyKIXhC8BxXhCA4oQtALwgYQFC8DIk+kB3/RgTFfpIn1gBb/qYK1QyTN6+s1arQK/H1dPv6yhxTXX4y1xr/j5fGVtSiz6Kp1O41mozXNY7czWoK7GyqxPkDOmbglz8obDmJZYfEU0tTpoFy7HrFy9MX5Mce6s4X2drGxq/Jr8Wlx++jD+GhddMrNr4vObCcTve5uRKzG4xWV1KjMdm5zndplnLOlYMZWL2zOzWvYEmwv0mjUGunOOi2oE3Thr8o7MY/wAlfTpm4lutAtSNt11mGpQCAMTz2lqlRdKag5nFxfaNu2E10czxDs+1SlV9nLUIC35N1lbguwFJ2DYis7nS4QBftNzPXsJwNe7AfbRiPO0zVKOHRSgVSSCNNT8ZeW2php4h+0jsbh6OCpVMJRs4q5HJYlmzC4uWPkZ5Ex6z6Q/a3SWjweqb5WqVKaU1PtMSToo9Lz55pYIk+I5B1Op+Es7dF8o4eiSpI15ADU/97T0Dsj2cZcZh0rIwNMUq7KAWYqpB0A6kWlPwrEUqbU/k84TKRcZVuPpEDcz2HszxVKtJdgwFthe3nLZ0J3dGOLVCRloKi82qMGf3Ktx8SJCviKjbu1unsj4CYe+XXr9kx1cRoT035RLJ2NHgsHTpAikipmJZrbknc33mSofOV5xtgddjMTYz06xs0zV6uuh+EwHEefxmpUrm/wCrTHnbr9oi009FEYhCQFpEQhAd4jCEBgwzwhAWaI2hCAj5SN4QgEgXhCBhqvNDEVumsIQK3HD6TDTc30lXT7RWuiqLDn/xHCcfkzss0mWO8ai+MrVNVpn1bQTQNKoWu7WIOgEITeOVrzfkmmxRqkA3mlisRroYQnaMcrZ3bWAqFBmK3J2mxT4mTmvpCE56j78MeMjcwmNp5walsote+0yP2uw1JmZcpYKUXnYQhN4/HK1M61Mf+0Ve7CoHdreLkpPr0nJ4ztrjGJ7txS3tkF2+JihNzGRrv3cxxfF18Qc1erUqkeyajM9vS+3ulZ+6HnrHCK1Gzh8Na06/s9iCloQmMmo6/D4+/M++ZTXJ/X4QhOW1aTtrrtBXsNt44RaQzb9X1mK/6/QhCFf/2Q==">
            <a:extLst>
              <a:ext uri="{FF2B5EF4-FFF2-40B4-BE49-F238E27FC236}">
                <a16:creationId xmlns:a16="http://schemas.microsoft.com/office/drawing/2014/main" id="{8D1CF5D8-1E9B-44BC-B3E2-238BDF5158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46003"/>
            <a:ext cx="3414280" cy="1911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data:image/jpeg;base64,/9j/4AAQSkZJRgABAQAAAQABAAD/2wCEAAkGBxMTEhUTExMWFRUXGB0aGRgYGRcaIRsYGxgaGBoXGBobHyggHR0mHx0YITEhJSkrLi4uFx8zODMuNygtLisBCgoKDg0OFRAQFS0dHx0tLS0tKy0tLS0tLS0tLS0tKy0rLS0tLS0rLSstLS0tKystLS0tKy0tKystLS0tLSstLf/AABEIALcBEwMBIgACEQEDEQH/xAAcAAACAgMBAQAAAAAAAAAAAAAEBQMGAAIHAQj/xAA/EAACAQIEBAQEBAUEAQIHAAABAhEDIQAEEjEFIkFRBhNhcTKBkaFCscHwFCNS0fEHM2LhFRdyFkNTgpKi0v/EABkBAQEBAQEBAAAAAAAAAAAAAAABAgMEBf/EACMRAQACAgMAAgIDAQAAAAAAAAABAgMREiExE0EEMiJRYXH/2gAMAwEAAhEDEQA/AOVxjDjCceYiCxxCqENMOQh3XoYxAEkE9unp3x7Sq6TO8gj64wpcDaQOvfAag9u+Peu+MemREiJxPkQJ+HV2Ex7YDVakiIuTv1+uMUAEEifScMMvQlgTS1L1G1+uDuCGipqeZRFQQYIaNDCT8xgpO9SxhSFJuO3oDjQoJtKg7T1wyz1ENcBYAksCb/I9cRVssSmstq0kDT/SvrgF2g26ycSNl4fSL94PXBNGjOgKZaRC95m843y9Eu1jBXpF5nb198ACaDXMbb/K2PFp9SDHfFyoeHnqUWd6qIaY5UMMWk7wLj3wDllp6Hp1QzkOdJWYU9zHTrhoVxKBIkCe+NqFBnJA3AJ+nTFw8N8Io5ioQHKvBCqokGOp9DgvM+FxlUqO9I1mXaCYA6s0dPTF0Ktwzh81NDtokbxMd8C53K6X0qAwBiRPN64vnCvDD5mi1TVTWxhbrAizT+mJeD+G6dSjVKv5xRfh+EioPiIHUdicNDmhWCREY3OXMTh7VyxqHyaajUJJaoNJCrvJ2jCmqdBKhw1rncduXERElOWAb2tGI6tEgkHf64nyzSY0j+/vhvmuC1VpedCaWFoiR3t0wFeanGJCpc2F+wGDVpgqFjmIme4w7yPAavleYtNmBurAwR3tgKmUx4VxYs3kYAdhpLExMdO4wk8k/Lv64AeMehZsBJPbv2GDMhw+rXqCnTQsx7bAd2PQeuOn+GPCNPLDW38yt/VFl9EHT33PptjMzp0x45urfhvwIWipmpUdKQMMR/zI+H2F/bbHQMrllRAiKFUCyqAAPkP3tibTGMZo/f79Mc5nb30xRWOmSBvjWpVGB6tTEafEVblI/CbfO+M1rNp1DV7xjjcttzJ29cRvmKbKKdUsU/DVg8noW/Evr0x5mKBYkfCu0wTJiYHc+mFtfPPLBAzRuz2A6GBsL98eutIrHT5mTLbJO5etlqymFrCBtDx9sZhJUqLJ1VJMmTe98Zje2NOdovcx+9seML2++NZx6WxxV7GJEfoB6n740eOhmw+R7YJyiKTMvAFyq7WPr7ffAEcOyvnkoNIc3BZtIEG9zbbEycJcMQAOWTc2YKdwYuLYCy1LVAJVYPxEbzFjhsT8IUvpVQr3JGrVMqNPKNoGKonLljUeC1HzFIYOCASYJRRfebYizxYBqdVXplAFUaRBuTzH5jDPLcOr1M0lOpTZ2qcx1ussndQDAIGHvC/C38RTqsamlFchYJPKhuxnc20/KcBTK4oI6v5TFFADIX3YiSJiRi4nwk65YPTpIKhJlNWrlZZHN0IwHmOC0VcM666OoDUXkm4IGoGTI9PTDivSqUQP4ZTTWZBKsfSGJu30sMUI+LZCo9OmGoU1AEKyqQSR0Mb++M4NwYJpekwNeTyEkg29rnr7YfJxl6ut6hZVWwVQIJ2CljsJvP3wx4APNBOgLUlgtTsLQAD0jr6YCvJwIo5DvreooJA6DqANxBjBDKFBBRUQyBsCUAgFm3uRi3vkaKlWrASskab+5nfCc57Lq4KKdAOkQtiG6An/ABgKkAaVYLRRZG6qTcCWJdugH3xaEoVK1JqlSoKdN6cmnTvzdJ/qMdMB/wAXSStU1tURSbSATp6gWsZxPxfhOXcIaCFWqNdtUWibE2EQOmApD5nNUtVLU6zJCgRKjaPbthj4ayhZ10vNSpyhw5QJYlgwi+I8+zpVpUa6y6k3LFlKFTGkDY73w0/8QpRVqVFAJlQVaTIgEMN4Me+AK4l4JNvJrglg2tzJ5RuLbicUd+DFWbWrEKs2Bud4ae+Om5PjZy2tBNRaSwzBJJYxAIG3/WKn4kHm1TURqgpsmoQIlx8UAGY9cQJKPAq9dtICodJPMyqpCxZT3xIOH6UVkcuN2ADcvudsF/8AgczWGtyEoG6sTIgdBFwd7Ym8OZSgSUeoyoJuPhIIEEwZ3nAQcH4JUzVB3RklWHKw5gO4IvGCcpxfNZJhT0gKNwxlT/7T0wXmKvknyqepmCSaq6oC/FGnruL4GocY1Mabt5waGDFQDa2mDgPM9xdswRpor3CzKgEXO0jCmhwGrmcwaVNDSVYLTsnr6k9B19N8WHh/CMx5seSaVWoeWp0poN2IEhpFo7xi9ZTKpSWB7ljuxtLMe9sZtbTtixc578DcK4TToJpQXtqYxLEdWP6bYLLAY1qVxgWpW3xx5PfXHptUr4ArZs40rVjYCSZtHX0jFi4LwcBVqtDObjsB29/XGYibSuTJXFD3gGQECq0Fug/p9/XDHOZWm/xore4B++N1GmfyF/ubnAmdYMpUzB7GDj0xEV8fLvebzuQNLhqoHWS1NrhTfSTuQd+gjtincXqAN/DVNRINmncEiDHW33xasnn2cwV6Ta+nsrHqxF4G2KT4wz/87ls2kKdv6jtfrhy7SKg82qq7KtNCAYk7mO+MxDR4FXZQZCzeCb/O3zxmM/JH9unxz/SihZsLnGIokSYHW029sP8AjHhDM5Qa6gAT8LqZm8W7GLwYkYQr8JBPsPW30tjTi9NODBke4j93wfwsGSdWgj8V7CIKkdjse2BausLBNiAQD2kxHpvjehUWATY7He8zLE/OIHbFB9JBCgooVjYg3vG4G4s3Trh3wjg1WqzJSqBGpEG8qI6aQRJYmOhwDkhSQKa7gAmabqAxlQGE3sktf9MWnMcXpqKTmoKlJagWmFAugB1yN9Mld9yMFR5rKVTUqao5UGmodSAbaygBuTpPXp64sHh9aq0udmFMqQeUC9tJAUTHSb424gtKpQqKgqVRpszAFbiFSdxuLYIfLtlaSLDOqiCFAMORBADWC7dziiGvw6kquMy6i0hwRqgk27iB29cMuB8cpLFByRFgTJ1XAkHtfCTO5bzaiCi1OPiNMwoWRDT0HS3c4n4Z4frr/OFOmNRhlJkBZB1yb9DYDr88UH8Z4QlTkoiNR5gpF4nfrv7Y38P+Hmom7MF2C9vaMPOD5CkiypDMZ5rSese39sM6Czc74gVZvg1N1IWQTuRgv+CRKKpAhVCiw6CBg16e2A89dDeLb9sAnbhi1aTKYWbSu+/Q++NMj4cWANVQAArzEX7mOhwBkM5prECdINgfzOHmYzRYlZ5YDSAd+2MxZZhUuPcBOXlsvTEw0ueY8yldzsPY27YqmdoZqoVbmcDmARhAG0j8IGroLmDjrdWmtSloF9ffYd8U/PcMqZaoCiNUC8xSB1/pY7AD8PfGkR+GMj58lxpUgElX0az/AFxHN9sDV+AUaNeHqctL+ZLmRBJlR26W6zgjhmTSvJZ2pDVE6SjBr6Seh39QdIwX4k8O0VpEeaysx1MzlizECLwLfK2AVZ7iNEDUtBmMKAtNmKiJtp22G4kYV5HP0woraNarAq0ypYGQTqgARFvviOn4gzWUDUQqEqo6EhhfmAtfp0wtzhZMwZpkIzK0aGVSCstYdBJ2B2wB9LPvmMyz0gmlF1IlR4UA2MTuT/T6YT08satQU6ejUxEAW5jYyDcX/InG3EFy92StylrKNROkSFJsANjhh4LpBc+eZPgZgFMgnSt52/EfvjMzqFrG5iHR+HIKVJaZcuVABY9enyHYY9qVZnAr1OpxA9Yfv7Y8s2mX2KY4rHSWpU/P9j5YEFdmYKo1M2wA3PbGvmF2CJzM1gB+7COvpi3cD4MtAam5qh3PYf0r6fni1rNpYy5oxx/qLhHAvLIdyC5nV2E9B+p9cbZvMtRcsTNMkWj4dwFAF+3Qz6dWNWtGAa9bHojURp8u1ptO5bVa04DrVQNzGNKtXriscd4yfgSWB0zAvc9J9PS2MzK1qzjfGQpNNAJ1brfmj0jmnC/hvDNJ82rBqdB0Udz/AMvywRw3hxp87nU5m24Wf19cC8b4wtIWux2H7/PHC+T6h68eL7ltmONUVYqXuDeATfGYobKSSe5m3rjMZ1VvVh2Q4Rnc0tWnTLVadNtMGo6rrmxUORJ3t/y2GETZN0qFHhGBKsH6ETM7ncRI9O+G3AfEuZy+s0jCMAGhSQGgw2/xWJ3vBxPwDhn8bVWlrKF0u9Ql9TX1MqyPiIF5tG97e184qGTUKIqozOLotytgwBLAASTFjvO+HTeHxToCtWSogkIUKmXYqWLKSAAFFtzJ646BwPwfSp0GNVdJV9LEoP5gVvihi2nUO3TFY414jamVoofNRKhRFZhU+CRqZSZBBYAEmDpMbYBDlOG0KsVWr00XUuqnUYyV6gEQe21wJvi35fhlOu9MDynZlYGqAI5pKBNFpASbj+qTeMQ+GvB9Is1XMhhEsAhOhTYSakkG4JAUkR6Ri6+EstKuKybVamksu4LTrURYHfFHh8KlfJ8qoUppvTLMymI0lb8pEAjthiueAlHVoAnmuTeCZ2P/AGMMaINxsoMCLWgWwQ4C2ge2ASZPL0q6FqdFAgYxIFyLE23Fon0w6oUwLCwFsb0qAVeUBR2Hv0wLQzPMdgncm/rAwE1Hh1NXNTQoc9evXBgIsRgVs2swDJbbBGVS3z/cYgi1XOo40rw4KFTfY4KrKP74GzeZAhhuOmEiv0+EmmxLxvbBeXYBgQNt/bDlSGE7N0tgfM0xSAeBA+L19cZ01stzx0z0m4/7xpxGsq0/MbmEXsTyxJAjb3wVUztOrc2A/e2NaeZpwU08jCL9e+LCKdnM7VBQZYf7hAXUVmAZICk8xG0n0xmderWqBTWrawrKwRFAJPZrgDvJtifjdCnl31UqRAKQIEqtSRoJ6qO8HtgTKZRldWpo864Lgaqb8pDA6YgSAZjc740ynyHAW1shSmUcQGLFtI3jTJhpINiBAwuzPhHNGsVDuaeggVCQ7EqpFpMgNNx64c5fw1WcPUWuZbSRp5ALgy0TqjbTiy5ThXlq0M2tj8TEtpHXTO03Pue2CuQ8e8N+ShAaq9U6CAqQpIswIiSbTbbAXBadQZnXTRvMpKS9ONPJB1A6rg3ED/GOt8Xz9NHX+WCZABNiWtEMevoDirZnhbHNpWoorCrTNqigh2BLRAMqw6kxtviTGyJ0wcSR11IwI2t0IsQexB3GIqJaowSmNTHb/s9o64hHhzNajSUUkrFy9RQx0GmVChlGkEXAm/ffbHQOB8Gp5VNxqPxOep7DsPTHnnFqf8e+Py/4edvOBcFTLrNmqEczfoOw/PB9apjSrnE6EH74EevON8qx08/x5LzuYZWqYEc4nKziLM5JXEGe9rQcZm8NxgsqnGuLk8lMkNBEA7ydIjTP1xpw7h4py7f7hvEyF9vX1xYaPh+kplZmIBJmBtbEed8Pq6ldbrPUEf2xyveZ6h3pi13Kn+I+NimNKmXP7n2xTpLHUxJJ6nHQqv8Ap5TJJNaqT3Ok/piM/wCn4G1Y/NR+hxjx14qQqY9xdv8A4Db/AOuv/wCB/wD6xmJteLn3BKdNK9NapbTdqiBGYmJ/lkSN1mWGwbFr8KeJaL5h6YpU6XmVS9M6ygpnRELptpOkyOpfFBWuUIZCUboULDSCNMTvO83Nm+WPamZZlWahPlgIqgGBTktvtGo7G51emPoPkLzxbxzXqAr5gBCFXlVK6hqVnpGSY5lgE7dR1QZeqtR1/h00ZjWSCGGlUCkpeobtYkvqG4tMYQeY7MLktYDvPSO1+2JDLBmbUTYS0meyz7AwOy22wHUaPi6oUYLVVV/lqlNkuskIVLSqyN5uOYGwuLtwTNMoepmKkARFwEI3BUkAkgWnaIjHFaHCNdN66Hy0UmmguNb+WS51uykEibAdVXeZb5njdepkqb1aZZKbMi1QygloYAOBqFhFtjEzMYo6xW8Q0QQC3M5hQIMk7RGC6r6f5jMCYkLIF469O+OQ8OrVXFMZdhVeuhFQlGZldASV66ZULB1bteBEWChmaooA1itQs0ClUAJKBgjaEjUW+KARPaeoWRvFhYmiFKs7HQzQFYC1mBif7jvjTKZnMGp5a0S3MdTkQIkEQWMbHpOCsvwBXAqVqpdImmmkLpVlAgnoe0AEXvhjlc6GbQARo2JP974Ayjk0mQLjr9zhgqkA9cBZFjPMQST0+2GWACzeZNMTv39trY8o0lJ1dek/XGZ1RPMJFon3x7RraTp2tOIPcrVJBB3HT0nCjjD6iwJInpHpg98xz8qgTucB164nmhj+n+cSVhBkeGkAeYu+1+mDxw0bBYUDp1xN8cMbdh7YLr1NIB9DhEEyr1Xw9zBlqnVf4wGVgTMFe230+eGGV4Zpkl5kRAsAOpA2BPU4zzFCh2OkeuNhxWmLG89u2NbQvbJvSPJWdtiacJpNySFMAie5JxvwY5oh2YKEk6UJJYQYgsRBBPWPrvjyjxakSVKxaQd/thrlc4uiZED5fs74bCfLZ6Q7V6QoqraQakEM0xIbaJgA9cS1qFEmVVQ4BAZRGnqTO2/549y3GaGYY06a+YN2sCoHQ9r/AHxoyhzAtTBsB+I9/btjFrahvHTlIelWZFhCXY/FVIEneyjYATYfrfETPJlgxPrhoaUCBiKpTOPNaLT9voYuFfICJVXqMSrUU48dB1AxA+Vi629v7YkVtDpyr/wYGB6Y2AwHQqGYP1GCwDjW4YmGxTHgGPVONjia2zvTRkxEzWxLmGMYhCWxzt66V83LUL648xsGXGYnTfb5rAEE7e3S9j7TAxvQRidKm56Ai/puJvFsRjY3j0vcTPtEgb+nyLytRqTalLpUW1mKkAiJDIQe1usztj6D4ppmchRGSSuXiqxIQLyjQuqS4ktqJIhhb4ZEasK6VYqNOlGJUjmUyhJ3WPxQJBMgBzadmzcHV6lD+aXWvqVqmh+VlNwFg6lURBSR6ADFxfwRTp0lel/MqixI1AEmDcMCLc1hEiDbBVOp8XzAptQVUVHnUgGoEloGlXZoYGIK9gbwTiHOGoKflGknxlzVVSC5NvQQB+GBv3xdaXhWjSoJUzLtSWSpULJAVm09ZkxMkHoAMEZvhXDfJ1B6j1CTpgnURIlQNIG0gE9TE2kUUPhXEalAh0JUkQxFiygrygybDSOnfuALJ4UpU3qtUrCoilV0ELrloOrU+gySQGAsOczYwRfEXCKSCnVpisy1LxUKqJEGNYIsb2gExaCRiy8J4ZXdci+Xp0jSVSSqy+iofid9bAEzp3OpYMT0C4cG8PDQD59dlBlVYhd5NxpHU/QD5p+OceNFnUaQg5CgY+aNV1cSCIPqTuJjbFry9Oupgy8CS3Ksn0HT93wA/heKzZrWzORGgaIiNueRM3kRt2JwC/wOw0edUq6qjmANRhVBiFU/8p+2LwHtY4p2U8MDMValWujEF2hy5V4WFVQqWCCGib2B62sOWyVOgPLp6trSzNpAtC6jaB2wE/EXTTLHbphaah74n4k3KzFSRESL29h98Vel4toKkc7MDpspu2wAmOxvt1xA/ki3zjGtJP5gPyt9sLKHiPKWnUrExz03InaC1xE+sXGCM3xikpW+vZwUggrBiGMKOhudsNG1jyIgFSeaJ6euAc3l32BJ9wLHuMIsz4wopUETqAtYwTMXPobfSMQ5LxZReozVHYTAACuemrt2kz2wDriGSY0vLAWTeWneIEYpGY46af8As6ZIghhIDBzIDzcMSBYW+WLanijLNzCoIMjmaCSAZ5dwBfp0xS/FniMVIo5cq1GBfyzyuG3RoH4esHYYozP5x65DCoqm/wDtEiY0zOrlAmea+4Hrjbg+Qr5l9Bd6lI/GSSAu21531LAmR72V8J4RWrISzHQp52uTLcoVRcMbDtGrY7HqmQydNKASjyLFisTPcnqZ3wR6KVOhRK0//bvN4j7AbdIwuXORjzO6pLOVDNuq7WsGv1Pf0A6YCnHjzWnlp9D8WkTXZoOJY2biAOFBGMAxIvL0zjqYvXB642o1JthYTibLtbHSJcrVE5ggERidanXCzMPtiWnV2xxvOpl1rXdYHipiVXwCjYm1YtZc7x2krtMeuPXJGwwMzy29hjK1S1jjM/bVY8hJfHmPVNtx9MZiab5PndsvzaVOsEEqTaRc6goMqSo2bt6jG/CKVJ6oWsXVDuUCkz0+Igb41oZCrUVmFNqgAEtuFABgE7bLAG8C2GGWyJpSzaCsHV8L6YAKhwtwGqaUHeH2Ez9B8Z0jgXi/IUvJoUUqVYBCbEqY5tIJB5rmB64u9JFroGZGUi+l1gggypg9iMctNN8oKmcZadRnMGo7kmm8jlplANYCkEkaRpgCACMR5Xx5mvLdmqBiQukaTIYzIt00qxueuKOmZ7hTOGIqK8c1IFU5GH9B07G8gzvuMVHinhCs7NVD01YyfJEHSbDSCFCmbmRp364jyPjzSNRo2Cm8nU2kwDcHlIjbrqECxKTifi6tUZnpMyKSLACb2ksRpsb+lr2Mgwydc52smVzP8pKZIUDRqlRpNMsgVQsltl6AA9T0fhOQpUdIpnSokwGmSdy3c+pvbHIuHcaqUQ7g6mrgAsdLEqILpA5la8FjMkzBgY24d4mqLJGsDRCwxGnmUq0ENywCIsIO8nAdoqsS+5j8wbnHnEXDApJuDABgzECIv645jwbxrmASznzKYguFQ/yxe5InpG8C+G+c8Yo41UEqVKugsqlQIXepeR0Akbm3ecBd8oWSkoNzHNDFubrBNyJnGlCrVdiTywLAx7YpmR/1ADSWotpBhisvAIsbLa87xthVxDxjW84inGlJCsZNuYaoG6wZEweT1sF7z9aFZXroq9yd43kTttjlZzSHN1gpUoCAoUFhYAco1AC87mJ7C+BOK8Td6C0S2ogs2oLLOWJtNjG4jaFXsQK/lq7B7T2kSO/XpvgLXnswg00gTpMEhpIAuAAkEfcmLW3PmVzyPUafMWqCoRKaFw/V9aTqLkkmBEQRvhOcoXNzB9Dq2APzJk+0YO4PwapVzFJUUsLF+VRZbtIYMIgixF9oOCBM/nNTsBc6RcFouUj4gDAW303wPl84ZBYg+8mIt19h22wfxRStWsA2kKdjEzqW0kAnaPSOnXRMkxCtKgFTcxcbAJMEmIMGNsBH/EFkLavXufYSTHeL3Prhx4Y4I2ZbdlpAgmpJF5+FO5sL/wDHBvhHwk2Yhqg00BuYINQhvhW9gIudr2vMXPNZfyoVBCpaAOhPxAfn8uxwEVHTk6vlERl6oAXflOxk/O53uDgj+K/hn0MZpu3LAsNlVUC3JgX77jrgTPcTovTK1TyH4SILWIGsegJj1v0wBlM8yKaVb+ZSHw1AYImYgfECBNhceoIxUWPiMET1/TCnVfAuSztNFac0KkkkBmAgbAQx1T0MnfAtHjFKo5VHEj1FxA29tseTPSf2h7vxMkR/GTYtjA+Af4oY8bNY4RL6OtwNL49oVemFVTN4iGevvjpWXK1TnMNiOhWvgAZ0NPeMZlquOOX9nXH+p7SqYmnbC/L1tsEmrjVfHK8dptUHGmZq2wPUzQ+eAs5m7YlparXw5WqI3xmFKZkwMeYcji4pSEgCRciZLQCLBojoGI67McNeD5xzVp/zBFNi6+a0BWkMSQNR5mtChmkyB1wqyOX8x1UaRqgSzALe0k/l9dhiwUGKVqR0ulWkoDqoDMAJJq1DotZ221HlHcY+i+KslfxKa9CnSy9EU15RywSCj63KD8NgDf8AqEYptSmAs+afMvSYSYgCAJF9M6fSewvjzJnS6SwAKll/3NILEg2hiwA3JM6UksYuFXpkOytMi17RG4ItBi0d8UMKhXSIIuAfiuCABsAAAYtuIIBM3xAlYLIMQZJEXn6e+3/WIKfS+/c9rdTGJ62UhmE6it2i+1jJHawJ29b4ggXNACIm89JPva8bxgihUpkprU6JhtAGrptJAJiRJ7Yd8H8HedSDzU8wtGlabEKACf5hgBSeWLmNYJsCMKMxkalJmV1h1Yq2mDBEbR0kG/r6HFF+/wBOslLVKxYhBYU1JWKg5VSsIAkDaLEsZnYPOKcVpZWs4GWpmm6SVLINU6dT6CJYAATMTG1sc88P5jM+bppxqkFqYmHAViQyKCSx21EWPWcXHJ+BczWAbMMtK3VqtQzp0lv9y7EwwkwIIgjAWzI8bpwaKKoqIqjyzySLKOWJAlhaOvrjn3irj61G8vyERlLAkLPNqEaTKwIXsZBjrGLxlfBGXJ11a1Wo40jXq0GU+FiV5i20km+kThpX4BkzBqUkqxeap8wyNoLk4Dh1ZxUhadNyxsdMHmBEEKosTIgX2XeLscv4czzq1RaDoDLcwCGLcoDRJ+9px2ulWpqdNNAq7jQAPWLYIAWoYIBA364DjHh7guaqk6KJUGeZwaYETygkCb3gAxa1sWrLeBq1NGYZgJUYAFkDnlF4nUOvpsNsdEagk3At9semrNhtiDiPEvCOcaoQiNVE8zhtwTMkmDJk2MkfPDSr4FqoiM4lmqaWCl21KTZ7KYsDExNgSBjprUiGk/Cd/nhgG5bTtH+MArpU1pqERQqgQFAgAdgMB8Uy4qKRJB6EEg/UXB9enqJBn4jWCvpm7XA7xvGBmqT1v+ftjPgpnEqzLAqiWSV1G2qmbsDEy0gHvebi+FlOoiX1MeioRFzIAN43B9zFxOLlxPKCqpBOk9GAB+RBsw9DilZ3JVqdQL5YLMeV1DAHadiANhuOnpjcW2zoLnWepV8qmC0WAFrCBJj53sPXph5wzgy0EOqC5HM3QDqB2AjfrhjwzICikSCxuxACifQCB8+uOf8AjPxWKpNCiZpCQzAxrPSD/QP/ANvaMYmeXTcddin8U0vMYAN5YsH3nvA3j64OocQFT/bqK3zv8xuMc1TMQIgH3Jt32I3xLmM6WJYqskzI1WgAWOrsOs45Thr9PRT8q0e9ukuKnSPrjxaNTuB9Tis8Br1ghDO2rVsTqgaQR+Z+mG54hVHY/LHOa6l66ZOcb0cUuQGbk41p5iDhI3FX6rjQ8SnoRicYlecwttHPjBQ4iIxSBxP1xh4uBbWB88TgzzWitxMDC/N8UBBwhqZ3V+IfXEGoHc4nBr5lpp8TEC5274zFcV1jf74zF4p8sk1PWod2JVnDAk6pLSGYSPhJJBv6d8bcNzJRXpwpFUASbFdBlSh/D6i0i2I6+fqMpDMCZksW5yQNBBM3EWvJtviKI3An1+x/z2x7nyxnDskzMApFNtOsMWZLqNWvVGoBVk2v7zGJfEmQ0VQygBWVWgLUUQwmJf4jEDULEg7YiyYAEGSINxbcEMfcHrtbD7w7W0VBUrV2pqolSV8yGEAKELTpgiYFwIBBnAV9cixbTGrmgaVnVe5kXiPTFq8MeEmq1kLUmNO7MTKr23E9QwgkTC7dWrf6m1KdOFoU2b/hqQRa8FTBuLSRvfabBw3x/ljpNWoQXnV/SkAG/vPvynAWfK0qvkjzag1EGSo2HYTvG0xft0wA3hrLVDNYLWbTpl7yLC4ECLG0dTiVuMUnQeVWpyx0g6gbiAQI7SMcyz/jKujVV0KGV9EnWDYlSIVubYz6kG9oDquSXL0R5NGmqRAOkBfnP/eCxmkMiSRHS+OE5DxlWpFySagYCNVyuw5Wm3XcH88er4xr8x11BKwq6+UKxax/ESLQZmAfkHeMsEUG1jf9/wBsY0HqTF42/YtjhSeLM0qw1QupiJgFeW8aY6kn0Iwb/wCoeaTlYKRAmBBhQIAN46k779IuHZ6LjTYQfrfqPpjKGbSnr6XE/OwtjjFfxzWNOmyMVqgkVABysDEah8U73DDc22x5kfH2ZQksQQYNwfz3AIkT6/UO21KshYuDG1usYIpAD3/fTHG6X+otcWNNTMRDEfcg9bzPX0xNW/1EqmC1MhWBuGBI6CxUDeeoj1wHVOL5hBTu0dovgXL8bUU7sJA6mJ7b45HxTxq0aaSs0WLON5HK0Da82ntfCnJ+LMyBU5l5lMyq2BiyHcbepuflOx0LxlxqmAK+pWZD8KMNUTDQCbkTOBuC+MqGZIWSj2gPpXUYB5YYgNMiCbxbfHJ6+ZJXToB9Zb3Ox9sbUEUmGVT/AGvEybCfy7bJjabdzXMqTBPWAfXsezYIXIk+gxww5nMqwC5moCIABIi8WOqdQHrOGlH/AFHzyZVqJKuxEJX2ZRMEQLMRcA9PW2McJa2b/wCoviVAWydF7/8AzX6etIEfff8Ap745nUI6fv8Af7jEcE+vr+vqcT5fJlmA7/pvjUQiGQOv5Y3f4Z/f72wwo8NMc1vcR+cW9u4xLW4cQpYzAMSAYBMAT6mbf94ukCcC4j5NQE/Ax5h27Ee35TjoiUVYSMc0rZaBqG0/sfsdMMOD+Iny4CmHS8LPMsdL9P3bbHO9N+PRhy8epXLMZMDC2tTjEZ8WUGG5B7EH9MI+KeIgwIpg+5sPp1xyikvRbLTXppBc8u3f+2MORjGvhPOCohDHmU39R0P77YfPRGJaNNUmJjavPl4xH5OHdWgMCPSxhuZL/LxmDPKxmDOyhpLXJbuTJsIhhPYRv0EY2pki0sPa3v7+xxsoEASvNvE2HU+9vvgp6aa/5ZOkwV1ALOwMxyg7n++Pc+YFSmYJF73P13Jv1++NhWhQCRY+pHyAMYnFIluUSSCQIBkAE9facG1MkKZ5vLZhEqIa+4HxQ0dbnrYxgpQrQDce9u1x+98aohMSQOknpfrPa+LIvEF8sqyhtXKSQBC7aeWIGxsOn0RGroNheV39LkR0vHXY+0A243ximcrlqFCg9M05LVTpOt9I1lWEk3I3iIUdsLHzbOqoTIWQsiYmJt3Nt8Q0cwNRYiZI2Gwt94EfLBhqFgATy2kgXkXvb1P7GCAmoNYaZJMbd4PQfXBKZJivwwBHbewg/bf9cenMuuoR0i0DtqEX1AxONEzZH4RJtO0f4k36YCGplGBE2n1B3G+9/b5Y9qZJxBOm8iFIJBEHYHYyI3mD2ONsznWIANovAmO89v8AAxFlqrA/EQLj9e3fASHLsqb7mTBUW2AAMGdzHqLdcbIpDMNov0PUD2/YxKlQDZwT20ntMTPc/Oce/wAMzONIIJIEQRdiAJmAJnbAQMzaY7HuPcfmfrj16p08zeoEyIsZsYvI29ZxPXoyCNQJkQTE2DCBGw6/IY2yEK+ysGGm+qOa0yomL7jt2wA70De4OkrYFTuCbd4iSQDHWCcSJlxIv0kH4fTb3I64PWkCWCgkyJnuWgMNpsGvFsSHMqFH8oWEhhaCRHw9bWk9gYJk4AJuFajCkvsBAk/DqsNo36zjWhlxIBgTeImJEgbyBF52iMTf+TCmVsRsYHoFKmAR1b5fLEuTrSV6gwWjTEapggCdlE+3TqDFuG0lpI7B9RYho8sAx2liYkrJIAsQMK+JZbLJoFNg5dV1A3KuS2sAAXE3BHSMMSKYCrU1wqaZpH4nE88tIYGe4tO0QZOJ5GnT8vy2Yq6q6MVWTsCTc6oYOCf+J3xRXqOWN4QT0i8SCZ9fra+NkR53AA6mAdtwDMjp37DBLoQGKkW3F7gixuB9B/3jMtlGfWyxCidyNUkIFCiTclRbr1wEaUIF2gRcwCe5+k9xiEKpABJYEki0b8vUGJKg27+uLTlfCBdQauZSirTpDrqJABOvSIhdrsfXtLBfB2RW1XO3meUKsiIHxFp2O3b0OA55mwkWUzeQfe19j8rW2wuzWV6iIItaNtv36+mOu53wfw1TNTNVBFiC9MTsII0SNxb2xNQ4ZwuktOrSKh6cshZnUsQAJM7wStogatr4g4e+TeJ0tpvBgwQN4PXAzLjq9Dxppb+Gr0qdamQFlOUaDIIKk9V6GPYYJdOEktGXKwpVoXamQFvpnTNobfeDJOGlcjymZem2pDB/djiz5XxWsDWCD1i4/vieOHE6hlqp2XQXsGklecH8QIBLbQbdcDV6WSCWoMTuCKu8WMqb6SQYMHY7YzasT63W818kQ/iCmfxj7j88DPxymPxD7n9MAZ7hWpBWp0/LpExqZyRN5gx8MwO8iO+E1alBj9MY+KG/mssR4+nf7HGYrj0iCQdxjMX44Z+Wy4so1awsSSQoNottN9sb1OczZe0ARYbG+3ywPUzFyVtI2ufliVKpBtIE3IjsZt0x0cxdYs2kk2AGnUbCCTpvfqfrjaiLze1wexNtr9jte2IGeIOoEW7d5sO/TG61CBYTbf0mLdRvijarR+IRa95jsew2n0wvzFKd4Bt332P6fQ4PbMGOgvPeB0jtYfbAVVZAv+46fb64gHpAyNxJP6jDYZilCoek3VQGMkSC3Xa17X73XosdLb++wEY1qUiCehnfBBzZimYCqSQsHVuT6AGIv98aVEWRqCgi0npYi8C/3xrlaBDheh/yCT2w04nwoI5piLX1AggjYkQJ3nftgF3kjckHuFn97DEJKAXQzJ3JiPt+/TB6ZYX03naSB0vI6Wg4GqZYwTMC4A6na0fMGfTAAsdLGwE22nr/AI2x5m6jOAWJPSSST7XvgmlS3Vjuu+8XvHfr9ceZqjywDM3na4AkffAC5ZRae/r7Tbri0ZWhTUoSpAIiPi29TYAwb2iD3whXhFc0f4jQfL1FQ3dhvA373iOU9sGZRm06huLSRP8A9yj2An53wB+YEKwBKhm02iSAqiwA94Mj3taMkAEMDYEXtFrKN+4IHWB1wy4V4frVByUzUAJaxgEyYPaLRbufnueCVA7UhTc1VJaFToSYM3AnlHeMBVK1EDp0N77RI/W3tiXIMQI5gLTEmARuR19vSMXfKeDcwSA1EhSGklR1ECCx5dhfSDc9hi1Uv9OsqyEc4ciJ1bGDMdDv8owHLqMk2AckWBWLXmTqgXEX3mO8MsylSrT06nZqQOlAJ0hoYxAIE2FyPzx0nKeBsqEVSpZlHNLN8U3MTFz09sP8pwyllqOmkoUC5MXJ6k9ycByvg/grMV1L1Zoq0fGYa15C7xN7kbDrhn/6bMlQGlW5VhhqUk6u5O0W2iwx0NCGAY2t994GDFiO3X74K5rl/AFcSWrJDCDyliVMhrylzqcTFgxwWngCiakvWqsAFmmIUQlgu8x3E9Ti2fxDyxMaD3tEfs4CyWe1FnqqpF4HcDDZopPgvKPSKhHDEsA+ptXUjmnYW+nXC7i3gKs9MpSzRRQAEXTYCACDeTOkXEes7YtCcQpcwX8JGneBPTtgnNcRUMomxgWv6TgOJ8S/04zVEK2g1mJNkgCFJj4onUADaIJIvbCLj1TMBzTq0jSfSCU3kTaBMRYn3B22x9H5kBh+/l7Y5/41r5FloLmLsWklSE0giCGO4W4HvB6YqOVcOzkCpSradNQEElQWUkaSylhynfbvbHua49UBhSVVQVCrpVebVJZVWH32YXi9zOGVLJ5KlUK16tVnQqGFMI4YbsUcm8WWImdtpxFnUo03eolI1AjwPMLkFYEuVCgFYlYBsSCJAEhXK+ceoTsACW03IJJH4TIkmCdgYPtjWrTYsWqK9mAqiApAlbHsxg7gXjck4Or50m601QTqIiR/uMyhQwsoBUWF9I7mQKtO9zqI6yd49b22na3qJggzABZii6FJMLJMCbCTc4zEmg/p9LYzEU6eoZMb/n/3iVQOW5IN+xgm498ZjMUemQbRHfrt19YxIY6gncb+2MxmAmkaRO9x3+XvE3wLWS4B/dwRjMZgNqFInbY7X9cFVMvdZMwD/j99sZjMBvSQqR3MEG3sMOCobQ7AiLiO4hdttz+4xmMwAmZpASR029N+sfu2A82g1NAvAb+5PyxmMwAVenDA7T+UYs3APAOZzCiqWSmjGxJ1EzFwo+W8YzGYC/cM8Bpl2pkVqpCA8pbllhDkL0m+3fDbhfgjJ0WWotOWHw6iW026A72tJx5jMBYBloAA+nphZn8x5TwNyenbtjMZgJsxmgKc9YPft/jAtXP1BoCiWawH262x5jMQMslQYMCwgxtM3xLxOvTpoWqfD7Tj3GYoScH45TqMFVSIHX3wyrVwnLMybz9d8ZjMSCVJ8Q+IzVGhRCao9f7RhDX46FUfFdioCgAmIU3mN++MxmM+y35CCn4haIusF4Xf4ULaiQRcWJF5EiRgOv4zqBmVF8tmCjUCWA6Ewbqbz1HL62zGY3pzmS1fGGZVX5wIjS7AlgLL0MHYzN7+2KvWzzMed2YgdSx6ncmesH1x7jMUb18yjoLsat5JgCAbAEAEkAwSd4A6DA3nspNjeCb7kHc/IkQI3648xmAiqIQTv847elsS6FCzO8iACYgAi5IF5iekTjMZiCejxV1ULymBF1UmOgkgn0x7jMZgP//Z">
            <a:extLst>
              <a:ext uri="{FF2B5EF4-FFF2-40B4-BE49-F238E27FC236}">
                <a16:creationId xmlns:a16="http://schemas.microsoft.com/office/drawing/2014/main" id="{590D6C72-6F8E-4AA6-8BA1-316A03B761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4280" y="4946666"/>
            <a:ext cx="2872220" cy="1911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data:image/jpeg;base64,/9j/4AAQSkZJRgABAQAAAQABAAD/2wCEAAkGBxMTEhUTExIVFhUVFRUVFRcXFxgVFRUVFRUWFhUVFRUYHSggGBolHRUVITEhJSkrLi4uFx8zODMtNygtLisBCgoKDg0OGxAQGi8lHyUtLS0tLS0rLS0tLS0tLS0tLS0tKy0tLS0tLS0tLS0tLS0tLS0tLS0tLS0tLS0tLS0tLf/AABEIAJsBRQMBIgACEQEDEQH/xAAbAAACAwEBAQAAAAAAAAAAAAAEBQIDBgABB//EADwQAAEDAwMCAwYEBQMDBQAAAAEAAgMEESEFMUESUSJhcQYTMoGRsRShwfAVUmLR4SNC8TNyghZDosLi/8QAGgEAAwEBAQEAAAAAAAAAAAAAAQIDBAAFBv/EACwRAAICAQQBAwIFBQAAAAAAAAABAhEDBBIhMUETIlEUYTJxgaHhBSMzQvD/2gAMAwEAAhEDEQA/AMs+fJ9SvRMl75Mn1P3XrZVBpGpSG8LwjI+lImSq+OcoUMmO/wAMwqY09hS+CdFMqSlY6ovGktKX1+idkzhrUT+NB3SqbQ7hFmNOlvUXUDxwtsHMKl7lh4R9YX6dfJgvw7xwrGRO7LbOomHgKl+nNXfUIP0zMl0FaXRdELwCQr6DSQ6QC2F9HoaVjY+lrRdaMb3qzLmWx0Zin9nMcKNV7OngA/JakxkcKIejXyJwz51XezV9hYpS32feHWcvrTg07hCz6e1y4XldGDptBA3TCLTmN4TmfT3N2QZFtxZcpLwG/kodCLYC8ZH0oghWyRXCddWB90Shkwr2ToUkNGV42Zp2K7sV8DFtWRsUXFqePFlI3OspOlwkzZHjxuSOilKVMflkUo4v+aAqtLc3Lcj80uZN2KPp9VcMHIXhTnizf5Y0/lG2KnD8L/QD6yERDUnlXSPZK4cICuszYrDLBODuDtGhTT4fYXN0OGbLPalpMbvhNitDoWnNqQ7/AFA1w43x3t2SSqIDyL3sSCRsbHcLdizZsST8MjPHCVmTraBzCUAZi1fRNRoGOi6gb4WKrKUZXtwnuVS7ME410Cxan3VxqGuSmppyEJ1uCjkxRb4GjJoeub2Qs90FFXkboxla1wyoODTKqQC9VlyLkaFS5iokCwdxXIpsC5UURGybxk+p+69axevHiPqfuptTFqJNYrWBRARVLTFxsPqgMjxj1c16eafojP8AcVoqXToNukFZ56nHF1Y6i2YPrU2PK2lb7Oxvy0W9FnKzQ5Iztcd0Y5YT6OTp0waOVGxSlDRUDimlNp9t0/pyfSKLJGPbIMcrgCUUylAVvRZctL5YJaulUSrSnWdlaOmq/NZ+OO2UQyYhaox2qkYZy3O2auGvBw4K59O14u0rMR1SJirLbFUUr7JtV0Hz07m7hAOqzfsjItZIw4XCuMcEox4XLytbeb2Yp014/k1YXs5mgGOr7qb4WP4VdXpr27C47hCCUheQ8ubTyqdmuoZFwSl04jIyoFvcZRkNX/MrDIxwXp4P6ja9xnnpq6M1q97Gyyz5pGG4JW/qqMHYj0SOs00HixXqYc8JrhmTJjlHsV0uv8PTaKsZIPCcrOalppHCTsmkjdcEps0N8HEnCVOzd3IXoqbJHQ+0AIs8I/3zXi7SvEyadx4aN0Zp9DKKoHdA19STzhUWICXzTu2UljrhD7hrSSix8VihzUhKmOuuJsU7wp+OTt4z/HG1gUK5nU4KhoJKNLMBbtNBohkYLU6alNVp3ktQXkIabpO6u1YhjJ6OyCewha6ppQdktfppcbDlckBtCWOU8lMqSxWp0v2SHSC8Aebsu+nCa/8Ap+IDDnfUfaydKgcsx3SFy1MmhM/mPzAXirYhipNz6n7r1oXp3PqfurmBQNlHRhbH2Sgi6wZfhH7usq1pxjlOqCa3yS5JbI3Qr5dG3m0brJdBYg7NvlL3NfGbOBB7FUaZqjmG7XWWih1OKYdMzbn+blebkw4c/Ke2X7fwNGc4d8r9wCnre6YNc1wyqanRD8UR629uR/dAMc5p7W4WGcc2ndTRojKGRcBU+lDdmPt9OEDJEW/ELefH1TSkqSfJHmna4Z/fyXs6SWaUU319zLljFPgzgUXlNanSyMs+nHyPCAkitgix8/0PK3q2RtFbxdoVb3gbooNHSkWt9Ww2Ve2TfCsaBvLTdRa83ysjHqEsRwbjsnNFrzH4f4SuoWxsZDdXxTeaCcLi7TcFVe9svm82F7m12ehCfBoqbU3t5v6q5pjkuThx2WcZVIn3+Mbqccs72z5X3HqPa4PdRJabXRNLGHiNsbi6RxN2WsGgbeI7pJLOScqcMpLh7oHqt3zfyQcI3tS/77DqTq7GJk6ZSx+OkkHyI9EX+CL2FwIItfBzbzWTmrDck/P1RFNqjmjB3wVq0qjjfKJZW5IJqSBhw9Elr6JpyE5qZbhriNrH5col9A12W8r2lLwYmrPn9XSFvCCjqnsOCt/V6cLZCQ1uiDcLNkd9jxVdA9Hrh2cmLaqN6zlTQOahg9wGOP1WeWKMuh1Jo1Pu2qstF8JLBVnFytLpjoyB3TRwt+Q70VsjsrOvCPfS9kM+nWyEFHhEZSJR5CqliUoWEBdIVzjTCnYDJGnfs5p4PiP1SaoGPp+a0NHIAwAcBOhGaKXQy4/6UjXDzwQhKn2aqR8LQ70cP1St1Y4bEqD9clG0jvqn9rB70dPpFUDmGT5C/wBlygfauoGBIVyfbH5F3T+EYqPT857lMYKNoV3Tk+pV4bhRpI0bmweWC/SANjdDzgtOE4ot3E8BDGmJ3S5se6AsZe4ppasgZTekqkqdS22z5cqUQt5LyMmE0Rmayg1NzCLEpyKuKfD22d/MMfVYmnnI3TWjl5/eFbSKUp7Jcx+GLlqty7H81C5mR4m9woRylVUNe5pwflwmQEcm3hd+R/svYcV/qZlJrs9hmU5KdrhkBDzQOZ8Q+fB+alG9TY9JglTpRGWfT+xSapizZ7bHzWr96VTKWuFnAELlMGz4MHXaSDlqz9dQlvC+galQGM3GWbebb7X8vslVZCDhwTxlZOUDI0GrSQm27exT2n1qKTB8JS2voeyR1MBHks2fFCXPkeEpLg2j2cg3CqqZ3NF1j6XVZYjh1x2Kdwa42QWeLX5C854aZfeMPxfUMqj3xOxt+S6NrDsVWIslK8K8FFIpkuDa6Lpor281TE27k0bERYgfJWx4nJiydB8sXU0+llOkcegHsEJBUbjYozTZB0ub/V916DXBDyXCo4cFTJE0hFywg39P3yhJKe23a6XaGxXV0ZzyEJH7Nh+XHpB4aLn67BaWkoy4gW6nHYcXWhg0dzBeRpJ7W8I8gF3pVyDdfBgIvZWEcPP/AJj7ABTb7OMB8D3tP9QuPyC+h9QHA+ig5zew+gTKKA4mPioZGjdrvTf6LnRkA3afotYY2HgKiWnj7fQpt6grYNspOjJNjVckK1DqKM7/AKKiTS2HYrL9Xjb7K+lNeDKPh8TR/UPyRRJz5JtNpGQQdkLNp7vJVjqMTVWI4Su6Fb6ghCTVJR89G4cICop/JUTT6YgE+fK5QmgzsuVLYLHMbGuODyb9x6jhSez/AAip6G5LmnvkYd/lRY+2JBgCwIvv5jhZoZoz6LNOPZXQty5evveyNhoyHAtcLEXPK6aH991okm42icZJMAkcNzwhhqMd7O+v91XqUbh6JFPGVmlFMZyNcxnLTcf3RFPJYfNYum1KSM+F2O3CeUGutPxC19/XuhijsnbOlK0ainmHoj4XkJDA8OF2m/p+oRUFUQVqsRGjNYS0NJuAq/fJWKi68dUWSt2OlQ7NfgDpbcAC/ob381Syozc97pXNXA7NAGMD07lRZOTsuD4HmoVDXg4FiMjjzSSj6Xgxu3aSC7ktwW/lj5FRFVjfPCGhfaR39TRb1af/ANIvl2J1wSqdLt4rXGwP+EqqtNa7iy08cxaf+0X+a8fEx9uHHnJ/JSmt3Y8T5vqGiObkZSl0Dm8L6dVUbgLjLci/f5cJHW0wcMssoOLQeDHMq3BG0NU0nxk29VdVaM4/CCgWUD27g/QplFMFtG30xsVvBb7lFyMWQonOZkGy0tBWhw8W6rGkFM9lYOVGkJD7Dn9EaOkm3K8hjHVjsqpcCN8hrZbjPJVVTJbY9mj1OApujKGkYS5g/ruf/Frj+gXHMfaU7pyMHYfJOI9VcP8Adf1WcgnsLeqt/EBHdQNtmj/iTT8TGn7qsupnbtLfQrOvnHdVe/KKkmDa0ab+FxO+GW3qg6n2fm3a5rvnb7pFJXEDddHrkjdnFefrMuCUvTmn+hoxRyJbosLlo52bxu9QL/ZCPqHDcEI6m9rZG72PqjWe1MTv+pGD+axfTaeX4clfmW9XIu43+Rn/AMcozakBuQtGX0EubBp+izHtnp9PGwPhkuTjpvdN9DOK3KSaB9Qm6qgKbUweEuqNSzsqaDWI445WPiD3PFmuNrsNv2cdlf7V09LHHC6nn9457bvFwenA3A+HN8HsujCfdhbiByvBzZclTNQIAHZctalJeSDS+DWUtVc72ymBcwjxEArIvqLOIHc/daTSvZ+omi941l2HY3A2NuT3WDbNPg0WmuT1sViTHJYncXwfUK984dhwDTaw+JzXHyycpHXxPgkLHW6ha9jfdNoadxYS4XH5bLdhz5CE4RK6qle0kFpt3LSN/X5pbU6cHDCc084yxwab26XEN2tmxLgLgXUqqjB6nMOxGP8ATaL27B58tvyWulLkj0Yiq09w4QZ6h52WsqZXNuHtGMXBuPqldTADsPVTp9B4FkGqSMN24Wh0/wBoWPxKOk9xskElGeyq9yQrQi0I2b+J9xdpuPJUTPN1jaHUHxHwk27cfRPqXXGP+Lwu/wDif7JqCpDZsh7KQkOQq4qpn84+i99/f4c/JChrLWjYqTKgCSNx4fY+jrD9VVJGS217fvuhJmOAscjvz80UK15NW+HqbtmR3nsP8BUSsILncNFh3v8A82Q+n6hcNc62GmxsB8rdJucWTGMizA4EH4zgj/69yPompMDtA7RloGbC9sb/ALuiYdJ6j1PPnYK+hYHEuvuftgJ3/D2keF+VzhZ1pdi5tBF/KFTPpETr+EZTGSikHn6IeTqG4KRw+wyaYhqfZdh4Qv8AAGssQ03HmVpRMvTKEtRjyw030ZoxFpJ6VFm6fuLTwoPp2HhZ5a7HdDrTzXIqa/8AZVUjh1tHk4/b+6YyaeOEK7TyHdXYEfW39lWGoxyfYsoSXgqdj5qHUV7WMfazW57nCoBcN2/QlWuLJnSSFCyT25RD5m9yPVDTMB2IQpBs8fUEhU/iAvTHhByM815Wqw/3LNOKftCvet7lRc4cOCXvBQ8jiFD0ym4aPkcOUmr6s8rnTO7oCodfdVUaFuyl8qqfKqpsKkuVlGxbL3SL1COcuT7BGxsanxE83P3TCHWpWM92JHtad2hxDT8hhZl8/iPqfurX1jiACcDZM8Ueb7O3MdGqud8p1Ras8MLOrB4WQp5L8phBOpU49DNp9mjiryB1XsWm/bB3Wijz0jOB1EgO3OR/7ZtfJ5GFkdO8TX+dv5uAT/tTzTntdG0XAc7Bv0DA9cjAXpYFcaZmyd2hnJH1DxA+Igi1xYdyBFnF9u6BqNLbkgD4rYDzv6tFrYH6IhsnSST0iwsLdNiediP3dERhpsMD/cTccHb47HPoVT0/gTd8iOWktfqaRY9INsXH7uhZdPvsL8rTOgBBI6cuFhYEG2BfqeSOTyg56ZwJLO+3htY32sf3dc4sKaZjarTiDhL3RkFbaSMm4c36eaXVum34+oQ/MNCGmlIWl0rV8dL/AK/3QDdJxuF0dGQUEkdyadp6si1vqqJo3fJCUMLxbi4xfAObYTVoNskE+W35rtgXPweadDZgB73/AH9FfO6wJ72HG3PHmVKmFm+f+fVdPnpHmP3ughvAdBLYAAomOrI5SSR5ufJeNqClbaOSTNRDqzhyjWaw0/EFjhVr0VSaMxXBG1D4X9lXLpDHjDvzWTFbhdBqr27OKzanVY4vZNXZXHhl3Fj2bQ5B8JugpYZGbtKupvaRw+LKZRa3E/fCxfT6TL+CVFvVzQ/ErEjajurW1ATd3uZDbCWa7SMjbduP1UsuiyY4ucZWkPDURk9rVMokkahJHNKhpjfeyNZfc5PYJl7SafHCxrmki5tYm9/NZ8WXPsc10ikscLp9mar6QHZZTU2Sx5a75FbKkmDjnZVe0VGwtuLXXpaTNLJG5GbLjjF0j59/HJL5CYQa4SMi6CraDNwgXNc3y+S2Sgprkhua6ND/ABNp3FlA1kZ5WXkmf3Q7ql18lZ5Yl4HU2asyN/mQk7Umhqgd0YHNt8RSvEw7yMwyqZGW3U3E3w5WNpHHLinjjkc5pAzI7rkb0NHK5W9MnuE03xH1K9YqX1DS52bZP3Vkbx3QcQhURR1K5LGyjhPNLiGCSD5dkuy2Gw6jl6cbfqnmhVQBe0XDnW6LFw3wRYHPBSVzQoscWuBWiDoSSN3HcERkOLYxd/8A1Tnj0O5VrYndPU0uu/ZpDvh4t4s2H3SakcC3pdY9RBJsy/TyOoglHU8oc/HSAMCwYPX4QAnlm2o707GTBe3Fha13Y45PbCuZEM3ypmkxe6gYXBebqMuovrgvjx4qo6SmBVLacjk+m4VwlI3CsZNdZ46yceyjwJ9AL3vG1rDbAQFRNJY+ZHfb06k/wVU+mBW7Fq1PwQnhaM1JIb2thv3V0TzYb+X1TOeh8kN+Fz6LUppkaouYdh2/YVc5y3zK4tP7/wCFU+5e3sLplVhb4LZW8hDGx8l1XUyElsQHm47DyA5VFPRPFy55JPyQZ3fRa5h9VRIbInr6d7EfmhZZmHlBJHWVunNt1zJvNR93fYoZ4IXla7E99mnDP2jNk3mrmynuknvCFNtUe687Y0adw8hrHNyCq67UnO3JS6Kr7qmolT3LbtQOLstZqjmOu05VddrUkxu9xNsAcD0SiomyhhMmWOo0c5cjYVpbsVJ2ok7lJpZ1Bky04YtdEpsbyxA5+y6XRL7O+RFl4yM9N0bTVh33sF7EWq5Rhkm3wxBU6K4Xu36ZSqo05bX+IWaMcoarqI33u0bJXjg+mFSku0YSSiI2Q74XhaepiG4S+SIqbhQ6lYkcHDuiIK2QYuUW+BeClHdNG0c0mRbVnmy5WGBvdeI8nUhDUR+J3/cfuqQwp7LR5O+5481UKQk/4RBQFTtTnTZLHJQ34Nw4/JXwU7t7G3dANGgjVrW3ObJfRsPJTSJtiLpkgN+Bo+foZ1fIbj7KmiryOcqiulu37JE2ssVDPG0Ug+T6FT604gC6aUurA7r5xBqHmmNPX+axLJkg+y22LR9EbMxykacFY2n1S3Kb0urX5WjE4ZnUkTlugrTHQpvNTa2yFh1BGxVIK3x00Ir2og80n2edIKpkpQUeACuEd0rxUFTT7E0tNZBzR2WhnjshhR9ZsFOqYdqfQhDgFRUSm2MJ7XaQWi+6Q1FK7qsNk6tgapCGtlcOSUrlrCtPXacbXWcqKHJRarhiXfQPDqrmndMo9ba4eIZSWooyEulBCnkxblyPGVGuFUw8qVuyyEMjkdHqRbysU9OXWQfXVErylbdeHKIGoscMFTWKg7ymZxuqiVKR4vuvLjujQbK3FXQN2KpYQSmjKbG6vjgJKQfBXDp6Sp0czRcd0o9y4FeF5BW1SIbR7NE02QE0IyqxUndDyVHmus7adLEg5WqySZDveutHUymS6psrJZQEuqtSAQCFP9Vyz02oOJwvUaOs1zpg0m3c3U2Vu5H2S6Y+I+pXkZwUyQoydqbjudvRU/ijt3QimElDBtNL4gmTJM3SiDcJjEcpkci6qkxZJKmPKaTISsCWa4OXYB7whEw1hQj1WVllBFIyHsNf5ppS1/mslG5GQvPdPp4JOzpy4NrT6n5ptSal5rBwyHumtJIe62OVE6PoFNW35R8dSBlYmlld3TaKZ1t1ymBxHNRWgnpCtoK1rCblZgSnq3V9W89O/KzylyXjHg0Oo6owt6QbkpQ+cA3SUSHupyPNt00ZCziNJp2ltlnaynFyruo33Q8rsq7laszbadFMmnghLKjSxytLHkBVyMHZBqMgrdFmMnowNkBNSFbWpgb2CUVEQ7LPPE4+SkZ2ZOSmKq6XDZaGVg7IKVg7KdDil1U8Ko1ryj5WDsqQwdl1I62ToqhwOVoKauuEha0IuBOmBoee/JVMrjyq4iozFPQrLHS4VTnKF0JVPPdCjrotlmA3KW1WpAbFA1szu6UvddOkcGVOoOcgnOuvFy4By5cuXHH/2Q==">
            <a:extLst>
              <a:ext uri="{FF2B5EF4-FFF2-40B4-BE49-F238E27FC236}">
                <a16:creationId xmlns:a16="http://schemas.microsoft.com/office/drawing/2014/main" id="{33B448D9-E460-4D57-94D2-F4D53E8448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0" y="4946003"/>
            <a:ext cx="4009026" cy="1911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49930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72DB106-23F2-4BA8-BAC9-79B88B5F4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Addiction and risks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1D3EC57-4428-4259-94DA-C92F800075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Ketamine can be addictive – confirmed also from animal studies </a:t>
            </a:r>
          </a:p>
          <a:p>
            <a:r>
              <a:rPr lang="en-GB" dirty="0"/>
              <a:t>Overdose has been reported (ketamine does not have know overdose reversal agent)</a:t>
            </a:r>
          </a:p>
          <a:p>
            <a:r>
              <a:rPr lang="en-GB" dirty="0"/>
              <a:t>Withdrawal symptoms include anxiety attacks, palpitations, shaking</a:t>
            </a:r>
          </a:p>
          <a:p>
            <a:r>
              <a:rPr lang="en-GB" dirty="0"/>
              <a:t>Most risk comes from the setting – danger of accidents, injuries</a:t>
            </a:r>
          </a:p>
          <a:p>
            <a:r>
              <a:rPr lang="en-GB" dirty="0"/>
              <a:t>Spreading of transmitted diseases</a:t>
            </a:r>
          </a:p>
          <a:p>
            <a:r>
              <a:rPr lang="en-GB" dirty="0"/>
              <a:t>Risk of rape and use in sexual slavery</a:t>
            </a:r>
          </a:p>
          <a:p>
            <a:r>
              <a:rPr lang="en-GB" dirty="0"/>
              <a:t>Ketamine is usually found at the same places as MDMA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12395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ABEC42F-93B2-4F01-AD0A-B6A3E05335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COCAINE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F802467-1028-4488-9CCD-96AE78C8E8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GB" dirty="0"/>
              <a:t>stimulant drug extracted from coca plants (growing in Ands)</a:t>
            </a:r>
          </a:p>
          <a:p>
            <a:r>
              <a:rPr lang="en-GB" dirty="0"/>
              <a:t>Usually powder (of very bitter taste) that is snorted or pills that are eaten. Less commonly administered via injection. Cocaine is not smoked.</a:t>
            </a:r>
          </a:p>
          <a:p>
            <a:r>
              <a:rPr lang="en-GB" dirty="0"/>
              <a:t>Crack cocaine – smoked substance made of cocaine and other chemicals (e.g. baking soda) that forms wax like block</a:t>
            </a:r>
          </a:p>
          <a:p>
            <a:r>
              <a:rPr lang="en-GB" dirty="0"/>
              <a:t>After cannabis the most frequently used illicit drug</a:t>
            </a:r>
          </a:p>
          <a:p>
            <a:r>
              <a:rPr lang="en-GB" dirty="0"/>
              <a:t>In brain, cocaine blocks reuptake of dopamine, noradrenaline, serotonin and even helps their release. Dopamine </a:t>
            </a:r>
            <a:r>
              <a:rPr lang="cs-CZ" dirty="0" err="1"/>
              <a:t>causes</a:t>
            </a:r>
            <a:r>
              <a:rPr lang="cs-CZ" dirty="0"/>
              <a:t> </a:t>
            </a:r>
            <a:r>
              <a:rPr lang="en-GB" dirty="0"/>
              <a:t>feelings of pleasure, noradrenaline increases physical energy (increased blood pressure, body temperature, heart rate,…), serotonin </a:t>
            </a:r>
            <a:r>
              <a:rPr lang="cs-CZ" dirty="0" err="1"/>
              <a:t>causes</a:t>
            </a:r>
            <a:r>
              <a:rPr lang="cs-CZ" dirty="0"/>
              <a:t> </a:t>
            </a:r>
            <a:r>
              <a:rPr lang="en-GB" dirty="0"/>
              <a:t>higher confidence	</a:t>
            </a:r>
          </a:p>
        </p:txBody>
      </p:sp>
    </p:spTree>
    <p:extLst>
      <p:ext uri="{BB962C8B-B14F-4D97-AF65-F5344CB8AC3E}">
        <p14:creationId xmlns:p14="http://schemas.microsoft.com/office/powerpoint/2010/main" val="41627241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87052FE-2DDF-4274-BE7C-68D1DBB55A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OPIATES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2D2329C-6E65-46D4-A2C1-DEFE463066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/>
              <a:t>Group of chemicals derived from poppy </a:t>
            </a:r>
          </a:p>
          <a:p>
            <a:r>
              <a:rPr lang="en-GB" dirty="0"/>
              <a:t>Includes opium, morphine, methadone, heroin	</a:t>
            </a:r>
          </a:p>
          <a:p>
            <a:r>
              <a:rPr lang="en-GB" dirty="0"/>
              <a:t>Morphine  -  natural opioid used for treatment of pain e.g. in palliative treatment</a:t>
            </a:r>
          </a:p>
          <a:p>
            <a:r>
              <a:rPr lang="en-GB" dirty="0"/>
              <a:t>Heroin – semi-natural derivate of morphine (often in form of white to dark brown powder that is either smoked, snorted or taken intravenously)</a:t>
            </a:r>
          </a:p>
          <a:p>
            <a:r>
              <a:rPr lang="en-GB" dirty="0"/>
              <a:t>Body has natural opioid receptors (in CNS, spinal cord, GI tract) and produces own opioids like endorphin (endogenous morphine). The are active on inhibitory neurons – when bid to receptors there inhibitory neurotransmitters are blocked. As a result they block pain or cause more dopamine in the system. Exogenous opioids cause massive release of dopamine in reward pathway that has euphoric and calming effect</a:t>
            </a:r>
          </a:p>
        </p:txBody>
      </p:sp>
    </p:spTree>
    <p:extLst>
      <p:ext uri="{BB962C8B-B14F-4D97-AF65-F5344CB8AC3E}">
        <p14:creationId xmlns:p14="http://schemas.microsoft.com/office/powerpoint/2010/main" val="235610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22D1A47-E7A6-41AF-9F85-33BD2B818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Heroin effects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9B196FF-9A9C-42AA-A061-EF82CB80C6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/>
              <a:t>Intravenous injection can produce strong effects in 3-5 seconds; smoking produces milder effects in 5-15 seconds. Intramuscular and subcutaneous injection produce a more gradual onset in 5-10 minutes. Insufflate heroin produces effects within 2-10 minutes, similar to suppository distribution (anus or vaginal insertion). Oral use can take 60-90 minutes to produce effects. </a:t>
            </a:r>
          </a:p>
          <a:p>
            <a:r>
              <a:rPr lang="en-GB" dirty="0"/>
              <a:t>Intravenous injection, smoked, or insufflate - euphoria followed by a sedation lasting for 2-4 hours. Intramuscular and subcutaneous injection lack the wave of intense euphoria, and cause only feelings of sedation</a:t>
            </a:r>
          </a:p>
          <a:p>
            <a:r>
              <a:rPr lang="en-GB" dirty="0"/>
              <a:t>Overdose causes death by lack of oxygen (person has very shallow breath and gradually stops breathing). Typical sign are pinpoint pupils. Naloxone (opioid antagonist) is used as immediate treatment – it binds to opioid receptors with higher priority  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33893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1C0D9EF-6606-4E8B-8F1A-3E752C7271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health risks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6A3BFD6-519A-4C07-8D31-F728082DE5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Connected to injection way of distribution: hepatitis C, HIV, superficial veins deterioration, emboli</a:t>
            </a:r>
          </a:p>
          <a:p>
            <a:r>
              <a:rPr lang="en-GB" dirty="0"/>
              <a:t>Financial issues</a:t>
            </a:r>
          </a:p>
          <a:p>
            <a:r>
              <a:rPr lang="en-GB" dirty="0"/>
              <a:t>Drug purity issues</a:t>
            </a:r>
          </a:p>
          <a:p>
            <a:r>
              <a:rPr lang="en-GB" dirty="0"/>
              <a:t>Overdose risks</a:t>
            </a:r>
          </a:p>
          <a:p>
            <a:endParaRPr lang="en-GB" dirty="0"/>
          </a:p>
          <a:p>
            <a:r>
              <a:rPr lang="en-GB" dirty="0"/>
              <a:t>Heroin is popular in south and west Europe (Turkey, Greece, Spain, France, UK)</a:t>
            </a:r>
          </a:p>
          <a:p>
            <a:r>
              <a:rPr lang="en-GB" dirty="0"/>
              <a:t>Usage of heroin is not growing, but its purity in – increasing number of overdose and deaths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45209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5527776-8CD5-4227-A809-AEAFEA5BCD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addiction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2980E3A-24D3-4039-B44D-3A714596A0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Rapid tolerance and physical dependency  - high addictive potential</a:t>
            </a:r>
          </a:p>
          <a:p>
            <a:r>
              <a:rPr lang="en-GB" dirty="0"/>
              <a:t>Withdrawal symptoms are very unpleasant but not life threatening – vomiting, sweating, hallucination, anxiety, oversensitive genitals (e.g. permanent painful erection in males), body shaking and shivering</a:t>
            </a:r>
          </a:p>
          <a:p>
            <a:r>
              <a:rPr lang="en-GB" dirty="0"/>
              <a:t>Tolerance is rapidly fluctuating – even a short break may lead to overdose. Overdose may be also caused by break in daily habits and by higher purity of substance or when in combination with other sedatives.</a:t>
            </a:r>
          </a:p>
          <a:p>
            <a:r>
              <a:rPr lang="en-GB" dirty="0"/>
              <a:t>Treatment is usually combination of psychotherapy and help of substitute treatment (methadone – opioid agonist that binds to receptors but does not produce euphoria)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813384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European Drug Report. Trends and Developments. 2018 - 20181816_TDAT18001ENN_PDF.pdf - Mozilla Firefox">
            <a:extLst>
              <a:ext uri="{FF2B5EF4-FFF2-40B4-BE49-F238E27FC236}">
                <a16:creationId xmlns:a16="http://schemas.microsoft.com/office/drawing/2014/main" id="{6EDC25AC-D86E-44D9-9410-BF44595CDA7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41" t="22984" r="9609" b="9547"/>
          <a:stretch/>
        </p:blipFill>
        <p:spPr>
          <a:xfrm>
            <a:off x="0" y="307473"/>
            <a:ext cx="12192000" cy="6243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9316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C22BF88-348B-4F45-B9B8-6C815EAF01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opioid overdose crisis</a:t>
            </a:r>
            <a:r>
              <a:rPr lang="cs-CZ" dirty="0"/>
              <a:t> (USA)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85FD62E-D352-4606-A5E8-B451C7F017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/>
              <a:t>In 2017, 47000 Americans died on opioid overdose</a:t>
            </a:r>
          </a:p>
          <a:p>
            <a:r>
              <a:rPr lang="en-US" dirty="0"/>
              <a:t>Increase from 2016 is 30% overall, 70% in Midwest area, 50% in large cities</a:t>
            </a:r>
          </a:p>
          <a:p>
            <a:r>
              <a:rPr lang="cs-CZ" dirty="0"/>
              <a:t>25%</a:t>
            </a:r>
            <a:r>
              <a:rPr lang="en-GB" dirty="0"/>
              <a:t> of patients prescribed opioids for chronic pain misuse them</a:t>
            </a:r>
            <a:endParaRPr lang="cs-CZ" dirty="0"/>
          </a:p>
          <a:p>
            <a:r>
              <a:rPr lang="en-GB" dirty="0"/>
              <a:t>Between 8 and 12 </a:t>
            </a:r>
            <a:r>
              <a:rPr lang="cs-CZ" dirty="0"/>
              <a:t>%</a:t>
            </a:r>
            <a:r>
              <a:rPr lang="en-GB" dirty="0"/>
              <a:t> develop an opioid use disorder</a:t>
            </a:r>
            <a:endParaRPr lang="cs-CZ" dirty="0"/>
          </a:p>
          <a:p>
            <a:r>
              <a:rPr lang="en-GB" dirty="0"/>
              <a:t>An estimated 4 to 6 </a:t>
            </a:r>
            <a:r>
              <a:rPr lang="cs-CZ" dirty="0"/>
              <a:t>%</a:t>
            </a:r>
            <a:r>
              <a:rPr lang="en-GB" dirty="0"/>
              <a:t> who misuse prescription opioids transition to heroin</a:t>
            </a:r>
            <a:endParaRPr lang="cs-CZ" dirty="0"/>
          </a:p>
          <a:p>
            <a:r>
              <a:rPr lang="en-GB" dirty="0"/>
              <a:t>About 80 </a:t>
            </a:r>
            <a:r>
              <a:rPr lang="cs-CZ" dirty="0"/>
              <a:t>% </a:t>
            </a:r>
            <a:r>
              <a:rPr lang="en-GB" dirty="0"/>
              <a:t>of people who use heroin first misused prescription opioids</a:t>
            </a:r>
            <a:endParaRPr lang="cs-CZ" dirty="0"/>
          </a:p>
          <a:p>
            <a:r>
              <a:rPr lang="en-GB" dirty="0"/>
              <a:t>Cause of the problem: massive increase in prescription of opioid painkillers since 90s</a:t>
            </a:r>
            <a:r>
              <a:rPr lang="cs-CZ" dirty="0"/>
              <a:t> – </a:t>
            </a:r>
            <a:r>
              <a:rPr lang="en-US" dirty="0"/>
              <a:t>believe that every pain should be avoided/treated, believe that prescript opioids are not addictive</a:t>
            </a:r>
            <a:endParaRPr lang="cs-CZ" dirty="0"/>
          </a:p>
          <a:p>
            <a:r>
              <a:rPr lang="en-GB" dirty="0"/>
              <a:t>Solution? Change our attitude towards pain, other pain management strategies (e.g. psychological), more accessible anti-overdose drugs (e.g. Naloxone in form of spray in emergency and police cars).</a:t>
            </a:r>
          </a:p>
        </p:txBody>
      </p:sp>
    </p:spTree>
    <p:extLst>
      <p:ext uri="{BB962C8B-B14F-4D97-AF65-F5344CB8AC3E}">
        <p14:creationId xmlns:p14="http://schemas.microsoft.com/office/powerpoint/2010/main" val="36306949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Study Links Drug Maker Gifts for Doctors to More Overdose Deaths - The New York Times - Mozilla Firefox">
            <a:extLst>
              <a:ext uri="{FF2B5EF4-FFF2-40B4-BE49-F238E27FC236}">
                <a16:creationId xmlns:a16="http://schemas.microsoft.com/office/drawing/2014/main" id="{FF8EF9A2-75C0-4E59-AEC3-309F6029BC6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78" t="12582" r="28282" b="5792"/>
          <a:stretch/>
        </p:blipFill>
        <p:spPr>
          <a:xfrm>
            <a:off x="6911681" y="110830"/>
            <a:ext cx="5070769" cy="5070769"/>
          </a:xfrm>
          <a:prstGeom prst="rect">
            <a:avLst/>
          </a:prstGeom>
        </p:spPr>
      </p:pic>
      <p:pic>
        <p:nvPicPr>
          <p:cNvPr id="5" name="Obrázek 4" descr="Sacklers Directed Efforts to Mislead Public About OxyContin, Court Filing Claims - The New York Times - Mozilla Firefox">
            <a:extLst>
              <a:ext uri="{FF2B5EF4-FFF2-40B4-BE49-F238E27FC236}">
                <a16:creationId xmlns:a16="http://schemas.microsoft.com/office/drawing/2014/main" id="{4C3BCFD8-B3F1-46C9-A67A-5FDA5DE91F7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87" t="12005" r="31094" b="6369"/>
          <a:stretch/>
        </p:blipFill>
        <p:spPr>
          <a:xfrm>
            <a:off x="209550" y="110831"/>
            <a:ext cx="4781550" cy="5381625"/>
          </a:xfrm>
          <a:prstGeom prst="rect">
            <a:avLst/>
          </a:prstGeom>
        </p:spPr>
      </p:pic>
      <p:pic>
        <p:nvPicPr>
          <p:cNvPr id="7" name="Obrázek 6" descr="Sacklers Directed Efforts to Mislead Public About OxyContin, Court Filing Claims - The New York Times - Mozilla Firefox">
            <a:extLst>
              <a:ext uri="{FF2B5EF4-FFF2-40B4-BE49-F238E27FC236}">
                <a16:creationId xmlns:a16="http://schemas.microsoft.com/office/drawing/2014/main" id="{1DBD8AB1-7CC0-411B-9E3A-17AF2E0A98E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72" t="38154" r="25703" b="28328"/>
          <a:stretch/>
        </p:blipFill>
        <p:spPr>
          <a:xfrm>
            <a:off x="2750966" y="5338762"/>
            <a:ext cx="3933825" cy="1408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9641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F194C44-FD45-431D-A3BC-67A4F53372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Heroin attempt to quit</a:t>
            </a:r>
            <a:r>
              <a:rPr lang="cs-CZ" dirty="0"/>
              <a:t> and relaps </a:t>
            </a:r>
            <a:r>
              <a:rPr lang="cs-CZ" dirty="0" err="1"/>
              <a:t>effect</a:t>
            </a:r>
            <a:endParaRPr lang="en-GB" dirty="0"/>
          </a:p>
          <a:p>
            <a:pPr marL="0" indent="0">
              <a:buNone/>
            </a:pPr>
            <a:r>
              <a:rPr lang="cs-CZ" dirty="0">
                <a:hlinkClick r:id="rId2"/>
              </a:rPr>
              <a:t>https://www.youtube.com/watch?v=pm4fsi6OvFI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https://www.youtube.com/watch?v=7RoMaS1pzOE</a:t>
            </a:r>
          </a:p>
          <a:p>
            <a:r>
              <a:rPr lang="en-GB" dirty="0"/>
              <a:t>Heroin overdose</a:t>
            </a:r>
          </a:p>
          <a:p>
            <a:pPr marL="0" indent="0">
              <a:buNone/>
            </a:pPr>
            <a:r>
              <a:rPr lang="cs-CZ" dirty="0">
                <a:hlinkClick r:id="rId3"/>
              </a:rPr>
              <a:t>https://www.youtube.com/watch?v=v6uBkJSbQO0</a:t>
            </a:r>
            <a:endParaRPr lang="cs-CZ" dirty="0"/>
          </a:p>
          <a:p>
            <a:r>
              <a:rPr lang="en-GB" dirty="0"/>
              <a:t>Heroin withdrawal</a:t>
            </a:r>
          </a:p>
          <a:p>
            <a:pPr marL="0" indent="0">
              <a:buNone/>
            </a:pPr>
            <a:r>
              <a:rPr lang="cs-CZ" dirty="0"/>
              <a:t>https://www.youtube.com/watch?v=KYAmt9WRoNo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93856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89D4E28-697B-4A96-8572-1A06BFC20D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effect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4522347-E36F-4B47-89C6-1BD172DB1E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GB" dirty="0"/>
              <a:t>If eaten (chew coca leaves, drink as tea), effect comes slowly and is less potent (most of cocaine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en-GB" dirty="0"/>
              <a:t>degrade</a:t>
            </a:r>
            <a:r>
              <a:rPr lang="cs-CZ" dirty="0"/>
              <a:t>d</a:t>
            </a:r>
            <a:r>
              <a:rPr lang="en-GB" dirty="0"/>
              <a:t> by stomach acid)</a:t>
            </a:r>
          </a:p>
          <a:p>
            <a:r>
              <a:rPr lang="en-GB" dirty="0"/>
              <a:t>If snorted (most common), effect comes in couple of minutes, plateaus in 20 minutes and comes down in 60 minutes. Party drug – often taken several times during night or as multidose</a:t>
            </a:r>
          </a:p>
          <a:p>
            <a:r>
              <a:rPr lang="en-GB" dirty="0"/>
              <a:t>If smoked (crack cocaine) the effect comes in a dozen of seconds. Effect is short (2-3 minutes) but powerful</a:t>
            </a:r>
          </a:p>
          <a:p>
            <a:r>
              <a:rPr lang="en-GB" dirty="0"/>
              <a:t>Injection, although the fastest, it is less common </a:t>
            </a:r>
          </a:p>
          <a:p>
            <a:r>
              <a:rPr lang="en-GB" dirty="0"/>
              <a:t>Smoked and injected is not only faster, but also stronger and more addictive (general rule – the faster the effect comes, the more addictive)</a:t>
            </a:r>
          </a:p>
        </p:txBody>
      </p:sp>
    </p:spTree>
    <p:extLst>
      <p:ext uri="{BB962C8B-B14F-4D97-AF65-F5344CB8AC3E}">
        <p14:creationId xmlns:p14="http://schemas.microsoft.com/office/powerpoint/2010/main" val="15638147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330D6F6-2475-43CB-8824-2BC1D28BDB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effect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7B9343D-528B-4F11-9E59-7F97ED800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70517"/>
            <a:ext cx="10515600" cy="5276511"/>
          </a:xfrm>
        </p:spPr>
        <p:txBody>
          <a:bodyPr>
            <a:normAutofit fontScale="70000" lnSpcReduction="20000"/>
          </a:bodyPr>
          <a:lstStyle/>
          <a:p>
            <a:r>
              <a:rPr lang="en-GB" b="1" dirty="0"/>
              <a:t>Positive and desired</a:t>
            </a:r>
          </a:p>
          <a:p>
            <a:pPr marL="0" indent="0">
              <a:buNone/>
            </a:pPr>
            <a:r>
              <a:rPr lang="en-GB" dirty="0"/>
              <a:t>Euphoria, mood lift</a:t>
            </a:r>
          </a:p>
          <a:p>
            <a:pPr marL="0" indent="0">
              <a:buNone/>
            </a:pPr>
            <a:r>
              <a:rPr lang="en-GB" dirty="0"/>
              <a:t>Physical and mental boost</a:t>
            </a:r>
          </a:p>
          <a:p>
            <a:pPr marL="0" indent="0">
              <a:buNone/>
            </a:pPr>
            <a:r>
              <a:rPr lang="en-GB" dirty="0"/>
              <a:t>Increased sexual stimulation</a:t>
            </a:r>
          </a:p>
          <a:p>
            <a:pPr marL="0" indent="0">
              <a:buNone/>
            </a:pPr>
            <a:r>
              <a:rPr lang="en-GB" dirty="0"/>
              <a:t>Appetite suppression</a:t>
            </a:r>
          </a:p>
          <a:p>
            <a:r>
              <a:rPr lang="en-GB" b="1" dirty="0"/>
              <a:t>Neutral </a:t>
            </a:r>
          </a:p>
          <a:p>
            <a:pPr marL="0" indent="0">
              <a:buNone/>
            </a:pPr>
            <a:r>
              <a:rPr lang="en-GB" dirty="0"/>
              <a:t>Increased blood pressure, heat rate and body temperature, significant weight loss over time</a:t>
            </a:r>
          </a:p>
          <a:p>
            <a:r>
              <a:rPr lang="en-GB" b="1" dirty="0"/>
              <a:t>Negative and undesired</a:t>
            </a:r>
          </a:p>
          <a:p>
            <a:pPr marL="0" indent="0">
              <a:buNone/>
            </a:pPr>
            <a:r>
              <a:rPr lang="en-GB" dirty="0"/>
              <a:t>Dry mouth, sensation of throat closing</a:t>
            </a:r>
          </a:p>
          <a:p>
            <a:pPr marL="0" indent="0">
              <a:buNone/>
            </a:pPr>
            <a:r>
              <a:rPr lang="en-GB" dirty="0"/>
              <a:t>Insomnia</a:t>
            </a:r>
          </a:p>
          <a:p>
            <a:pPr marL="0" indent="0">
              <a:buNone/>
            </a:pPr>
            <a:r>
              <a:rPr lang="en-GB" dirty="0"/>
              <a:t>Rapid mood swings and emotional instability</a:t>
            </a:r>
          </a:p>
          <a:p>
            <a:pPr marL="0" indent="0">
              <a:buNone/>
            </a:pPr>
            <a:r>
              <a:rPr lang="en-GB" dirty="0"/>
              <a:t>Anxiety, panic, paranoia</a:t>
            </a:r>
          </a:p>
          <a:p>
            <a:pPr marL="0" indent="0">
              <a:buNone/>
            </a:pPr>
            <a:r>
              <a:rPr lang="en-GB" dirty="0"/>
              <a:t>Sensation of insect crawling (and consequent skin damage from scratching)</a:t>
            </a:r>
          </a:p>
          <a:p>
            <a:pPr marL="0" indent="0">
              <a:buNone/>
            </a:pPr>
            <a:r>
              <a:rPr lang="en-GB" dirty="0"/>
              <a:t>Strong psychological need to take more</a:t>
            </a:r>
          </a:p>
          <a:p>
            <a:pPr marL="0" indent="0">
              <a:buNone/>
            </a:pPr>
            <a:r>
              <a:rPr lang="en-GB" dirty="0"/>
              <a:t>Destroyed nose mucosa in long term use of powder; burn lips and destroyed lungs in crack cocaine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869804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1905F9A-BD4F-4D0F-A6F2-773202FB7F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effect - overdose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B0218D6-0FE3-40E4-8375-B7A156DA42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/>
              <a:t>Heart arrhythmia, heart attack (and consequent death)</a:t>
            </a:r>
          </a:p>
          <a:p>
            <a:r>
              <a:rPr lang="en-GB" dirty="0"/>
              <a:t>Overheating (and consequent death)</a:t>
            </a:r>
          </a:p>
          <a:p>
            <a:r>
              <a:rPr lang="en-GB" dirty="0"/>
              <a:t>Acute psychosis- anxiety, paranoia, fear</a:t>
            </a:r>
          </a:p>
          <a:p>
            <a:r>
              <a:rPr lang="en-GB" dirty="0"/>
              <a:t>Extreme aggression</a:t>
            </a:r>
          </a:p>
          <a:p>
            <a:r>
              <a:rPr lang="en-GB" dirty="0"/>
              <a:t>Rhabdomyolysis – muscle fibre degradation and consequent kidney failure (and consequent death)</a:t>
            </a:r>
          </a:p>
          <a:p>
            <a:endParaRPr lang="en-GB" dirty="0"/>
          </a:p>
          <a:p>
            <a:r>
              <a:rPr lang="en-GB" dirty="0"/>
              <a:t>Overdose often happen when cocaine is taken together with other stimulants and alcohol (creates </a:t>
            </a:r>
            <a:r>
              <a:rPr lang="en-GB" dirty="0" err="1"/>
              <a:t>cocaethylene</a:t>
            </a:r>
            <a:r>
              <a:rPr lang="en-GB" dirty="0"/>
              <a:t> that lasts longer in body plus synergic effect)</a:t>
            </a:r>
          </a:p>
          <a:p>
            <a:r>
              <a:rPr lang="en-GB" dirty="0"/>
              <a:t>If one is overdosed – keep cooling the body, sedatives like diazepam may help too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813173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22C14B7-81A1-4CFA-943B-05E2B40022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addiction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094A5BC-3FAA-42AA-8571-AAF4F74EB9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GB" dirty="0"/>
              <a:t>Highly addictive</a:t>
            </a:r>
          </a:p>
          <a:p>
            <a:r>
              <a:rPr lang="en-GB" dirty="0"/>
              <a:t>There is no physical dependency and physical withdrawal</a:t>
            </a:r>
          </a:p>
          <a:p>
            <a:r>
              <a:rPr lang="en-GB" dirty="0"/>
              <a:t>Psychological withdrawal  does exist (excessive appetite, anxiety, excessive sleepiness, tiredness. Worst withdrawal so called “crash” – suicidal tendencies	</a:t>
            </a:r>
          </a:p>
          <a:p>
            <a:r>
              <a:rPr lang="en-GB" dirty="0"/>
              <a:t>Tolerance is built quickly, but is</a:t>
            </a:r>
            <a:r>
              <a:rPr lang="cs-CZ" dirty="0"/>
              <a:t> </a:t>
            </a:r>
            <a:r>
              <a:rPr lang="en-GB" dirty="0"/>
              <a:t>levelled also rather quickly</a:t>
            </a:r>
          </a:p>
          <a:p>
            <a:r>
              <a:rPr lang="en-GB" dirty="0"/>
              <a:t>Treatment can be almost only psychological (therapy)</a:t>
            </a:r>
          </a:p>
          <a:p>
            <a:endParaRPr lang="en-GB" dirty="0"/>
          </a:p>
          <a:p>
            <a:r>
              <a:rPr lang="en-GB" dirty="0"/>
              <a:t>About 5% of European population ever tried cocaine, about 1% used cocaine in the last year (2% in population under 35)</a:t>
            </a:r>
            <a:r>
              <a:rPr lang="cs-CZ" dirty="0"/>
              <a:t> and </a:t>
            </a:r>
            <a:r>
              <a:rPr lang="en-GB" dirty="0"/>
              <a:t>between</a:t>
            </a:r>
            <a:r>
              <a:rPr lang="cs-CZ" dirty="0"/>
              <a:t> 0.3-0.6% are risk </a:t>
            </a:r>
            <a:r>
              <a:rPr lang="en-US" dirty="0"/>
              <a:t>users</a:t>
            </a:r>
            <a:r>
              <a:rPr lang="cs-CZ" dirty="0"/>
              <a:t>.</a:t>
            </a:r>
            <a:endParaRPr lang="en-GB" dirty="0"/>
          </a:p>
          <a:p>
            <a:r>
              <a:rPr lang="en-GB" dirty="0"/>
              <a:t>Males prefer cocaine much more (about 3 times more likely to try compared to females)</a:t>
            </a:r>
          </a:p>
          <a:p>
            <a:r>
              <a:rPr lang="en-GB" dirty="0"/>
              <a:t>Rather expensive and thus more used in rich places like London</a:t>
            </a:r>
            <a:r>
              <a:rPr lang="cs-CZ" dirty="0"/>
              <a:t> </a:t>
            </a:r>
            <a:r>
              <a:rPr lang="en-GB" dirty="0"/>
              <a:t>or party cities like </a:t>
            </a:r>
            <a:r>
              <a:rPr lang="cs-CZ" dirty="0"/>
              <a:t>Barcelona</a:t>
            </a:r>
            <a:endParaRPr lang="en-GB" dirty="0"/>
          </a:p>
          <a:p>
            <a:r>
              <a:rPr lang="en-GB" dirty="0"/>
              <a:t>Usage is currently on the raise (after decade of lower use)</a:t>
            </a:r>
            <a:endParaRPr lang="cs-CZ" dirty="0"/>
          </a:p>
          <a:p>
            <a:r>
              <a:rPr lang="en-GB" dirty="0"/>
              <a:t>Rich risk group reports powder cocaine usage with alcohol and cannabis, poorer risk group reports usage of crack cocaine (often injected) with use of heroin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67493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European Drug Report. Trends and Developments. 2018 - 20181816_TDAT18001ENN_PDF.pdf - Mozilla Firefox">
            <a:extLst>
              <a:ext uri="{FF2B5EF4-FFF2-40B4-BE49-F238E27FC236}">
                <a16:creationId xmlns:a16="http://schemas.microsoft.com/office/drawing/2014/main" id="{26C3F5B6-1C56-4BD1-8CBE-3B17DDF93A6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54" t="23562" r="4062" b="5936"/>
          <a:stretch/>
        </p:blipFill>
        <p:spPr>
          <a:xfrm>
            <a:off x="0" y="600074"/>
            <a:ext cx="12192000" cy="5884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1880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790B405-7A50-43E6-928F-824085E4E5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AMPHETAMINES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CE29EDD-3BE4-4739-94EA-40E5DB7814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355924"/>
            <a:ext cx="10963275" cy="5353414"/>
          </a:xfrm>
        </p:spPr>
        <p:txBody>
          <a:bodyPr>
            <a:normAutofit lnSpcReduction="10000"/>
          </a:bodyPr>
          <a:lstStyle/>
          <a:p>
            <a:r>
              <a:rPr lang="en-GB" sz="1800" dirty="0"/>
              <a:t>Meth – crystal, ice, </a:t>
            </a:r>
            <a:r>
              <a:rPr lang="en-GB" sz="1800" dirty="0" err="1"/>
              <a:t>pervitin</a:t>
            </a:r>
            <a:r>
              <a:rPr lang="en-GB" sz="1800" dirty="0"/>
              <a:t>. Usually </a:t>
            </a:r>
            <a:r>
              <a:rPr lang="en-GB" sz="1800" dirty="0" err="1"/>
              <a:t>injeckted</a:t>
            </a:r>
            <a:r>
              <a:rPr lang="cs-CZ" sz="1800" dirty="0"/>
              <a:t>, </a:t>
            </a:r>
            <a:r>
              <a:rPr lang="en-GB" sz="1800" dirty="0"/>
              <a:t>smoked (vaporized) and inhaled. Only pure material can grow crystals</a:t>
            </a:r>
          </a:p>
          <a:p>
            <a:endParaRPr lang="en-GB" sz="1800" dirty="0"/>
          </a:p>
          <a:p>
            <a:endParaRPr lang="en-GB" sz="1800" dirty="0"/>
          </a:p>
          <a:p>
            <a:endParaRPr lang="en-GB" sz="1800" dirty="0"/>
          </a:p>
          <a:p>
            <a:endParaRPr lang="en-GB" sz="1800" dirty="0"/>
          </a:p>
          <a:p>
            <a:r>
              <a:rPr lang="en-GB" sz="1800" dirty="0"/>
              <a:t>Speed – street name for various amphetamines and methamphetamines. Usually in form of tablets or powder</a:t>
            </a:r>
          </a:p>
          <a:p>
            <a:endParaRPr lang="en-GB" sz="1800" dirty="0"/>
          </a:p>
          <a:p>
            <a:r>
              <a:rPr lang="en-GB" sz="1800" dirty="0"/>
              <a:t>MDMA – ecstasy. Usually in form of tablets</a:t>
            </a:r>
          </a:p>
          <a:p>
            <a:endParaRPr lang="en-GB" sz="1800" dirty="0"/>
          </a:p>
          <a:p>
            <a:endParaRPr lang="en-GB" sz="1800" dirty="0"/>
          </a:p>
          <a:p>
            <a:endParaRPr lang="en-GB" sz="1800" dirty="0"/>
          </a:p>
          <a:p>
            <a:endParaRPr lang="en-GB" sz="1800" dirty="0"/>
          </a:p>
          <a:p>
            <a:endParaRPr lang="en-GB" sz="1800" dirty="0"/>
          </a:p>
          <a:p>
            <a:r>
              <a:rPr lang="en-GB" sz="1800" dirty="0"/>
              <a:t>Various prescription drugs (e.g. Ephedrine, Adderall) </a:t>
            </a:r>
          </a:p>
        </p:txBody>
      </p:sp>
      <p:pic>
        <p:nvPicPr>
          <p:cNvPr id="4" name="Picture 4" descr="https://encrypted-tbn0.gstatic.com/images?q=tbn:ANd9GcQYBJjvOh87Kx9Abr_sfhQAq70ngCuQuqTJPpYS7cI5t1u2fSgX">
            <a:extLst>
              <a:ext uri="{FF2B5EF4-FFF2-40B4-BE49-F238E27FC236}">
                <a16:creationId xmlns:a16="http://schemas.microsoft.com/office/drawing/2014/main" id="{10F5B8A3-8BEC-40FB-8EC1-CCA4C1437C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5322" y="1750037"/>
            <a:ext cx="2066925" cy="1157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http://www.emcdda.europa.eu/userfiles/image/pods/2014/methPanel4.jpg">
            <a:extLst>
              <a:ext uri="{FF2B5EF4-FFF2-40B4-BE49-F238E27FC236}">
                <a16:creationId xmlns:a16="http://schemas.microsoft.com/office/drawing/2014/main" id="{89E8AC6D-F36B-46DE-9AC3-DCBE9839B4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774844"/>
            <a:ext cx="1655379" cy="1248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www.minddisorders.com/photos/amphetamines-984.jpg">
            <a:extLst>
              <a:ext uri="{FF2B5EF4-FFF2-40B4-BE49-F238E27FC236}">
                <a16:creationId xmlns:a16="http://schemas.microsoft.com/office/drawing/2014/main" id="{BAFB7CED-71DA-4CC1-ADA2-ED003E2AF9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647938"/>
            <a:ext cx="1728114" cy="1147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edmchicago.com/wp-content/uploads/2016/12/Ecstasy-pills-inquirer-file-photo.jpg">
            <a:extLst>
              <a:ext uri="{FF2B5EF4-FFF2-40B4-BE49-F238E27FC236}">
                <a16:creationId xmlns:a16="http://schemas.microsoft.com/office/drawing/2014/main" id="{3A355E52-92A3-4AF7-B039-71E7008BBE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0555" y="4706412"/>
            <a:ext cx="1266079" cy="1266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www.theplaidzebra.com/wp-content/uploads/2015/09/4_Nazis-on-crystal-meth.jpg">
            <a:extLst>
              <a:ext uri="{FF2B5EF4-FFF2-40B4-BE49-F238E27FC236}">
                <a16:creationId xmlns:a16="http://schemas.microsoft.com/office/drawing/2014/main" id="{56F71EAF-E3A2-45DD-B284-D621519E8A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0216" y="1750037"/>
            <a:ext cx="1686192" cy="1202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77C781C7-8F8C-4403-B333-34A98C48C65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5626" y="3615191"/>
            <a:ext cx="1313091" cy="1169644"/>
          </a:xfrm>
          <a:prstGeom prst="rect">
            <a:avLst/>
          </a:prstGeom>
        </p:spPr>
      </p:pic>
      <p:sp>
        <p:nvSpPr>
          <p:cNvPr id="11" name="AutoShape 2" descr="data:image/jpeg;base64,/9j/4AAQSkZJRgABAQAAAQABAAD/2wCEAAkGBxITEhUSExIWFRUVFxcXFRUWGBgVFxcVFhYXFxUVFRYYHSggGBolHRUYITEhJSkrLi4uFx8zODMtNygtLisBCgoKDg0OGhAQGysfHSUtLS0tKy0tLS0tLS0tLS0tLS0tKy0tLS0rLS0tLS4tLS0tLS0tKy0tLS0tLS0tLS0tLf/AABEIAQMAwwMBIgACEQEDEQH/xAAcAAABBAMBAAAAAAAAAAAAAAAHAwQFBgABAgj/xABJEAACAQIEAgUIBQkGBgMBAAABAgMAEQQFEiEGMRMiMkFRB2FxgZGx0fAUUnKhwRUjJDNCU2KSkzRUc7LC0hZDgqKj4nSD8WP/xAAaAQACAwEBAAAAAAAAAAAAAAAAAQIDBAUG/8QALhEAAgIBBAECBQQBBQAAAAAAAAECEQMEEiExQTJRBRMUYZEigbHhwRUzQlJx/9oADAMBAAIRAxEAPwAPKa2DScdKUhokuHpAuIQn55UZ8KQUB81AZGIII5g7UQ+GuK1KBHNiK04JqqZk1EHe5F289NcZMNJv4Gm75vFbtimz4WfFC0KkIf8AmHvH8I760OaStmVRbdIFmdEGdiKaMtF/AeSaMnVK8jE8xqCD/tW/31YMJ5LcCvOBW+28rfdrt3Vgbt2dOKpUCjgPHBGKE9/vohmUVa8LwDgkN1w0AI7+jBPtN6k04ahH7Ef9NfhV8M+1UZ8mn3StMH/Tiqtx1mqCPRcXPdRtXh2L6qf00+Fdf8PxfUT+nH/tpyz2uEKGnp22eR9vEVO8NZ+YDpJ6temjw/F9SP8ApR/7aQn4Yw7c4oT6YY/9tURlTtGiUVJUwU4biCJhfVTTNOJkRTpNzRQm4FwRv+i4f+ko/wAtqjsT5OcA3PCxerpF9z1c9Q6M60ys8+ZjjGlcufVTa1HHMPJXgzfQjRn+CVjbu5PqqhcTeTvEYcF4ryoOYsNYHeduf3VnfJpSpURPBWJCT2PfRUikHdQOjkKMGXmKveQ8WrYLJzFacORJUzJqMbbtBChN6ZcRzqkLX8KiX4ohUX1VTOJeJWn6q9mrJ5EirHilJkC+7MfEk/fWiK0tdXrA2dNcHNZW6ygYlHXdatWGmROrVtRXINbvSGLfSH5ajXpLh+MCCIAfsJ/lFeaY+Y9Ir03k4/Nx/YX3CixUiWjFOlHz7abx05X5++mIV+fvNdCufn313QBlZat1lMDm1ct8+ylK4Pz7KAEnHz66bOPn2U5c0g5+fZ8KQDKb59tR+KFScx+fWajcTSGeac+QDEzDwkb31H2qV4oH6ZiP8RqigakIUArsCk710DURioNbFcLSgoGatWVut0DEzUjgslmkFwth56ecJZX00u42X30UsPgVUAACtOLCmrZjzZ3F1EEmLyCdBe16iSSDYixHjRrxWHHIih9xrlCqOkUb08mFJWiOLUNupFYhO49I99enso/Vp9lfdXl3CtuPSPeK9R5SPzafZX3CspsJaKnS/P302iFOl+fvpiFB8/fXVcj5++u6YGjW7Vu1ZQBquG+fZSlcN8+ygBFx8+ukHX59nxpy3z7RTdvn/tpAM5h8+uo7E1JzfD8ajcSKQzzbxX/bcR/iH8KiSal+MB+m4j/EPuFRES3ZR4kVLyK+Cx8NcPGYhmG3hV8wnDUIFtIrnh7DhY1A8BVihXatsIJI508kpMpue8FIVLx9Ujfb4UP5EKkqwsQbEUeilxQg41gCYk27xv7aqzQVWX6fI72sgb1lLR4ZmFxyNarNRq3IuPk4kF2B53ojKDQTybMGgkDjl30Vcp4kikUdYA2rZimnGjFnxtSseYuqhxgw6I3qxY/NYlBJYUN+K866ZtK8qc5pIrxwcpFfwI6y/aX3ivU+WDqL9ke6vM2R4MyzxRLYFnUC/LY3Pur01gQQANtgKwnSJSIU6X5++mcQPjTpQfH7qBCw+fvrsCk1U+P3V2E85qQHVZatFPP7q1bz+6gDuk2+fZW9J8fdXJQ+PuoATYfPrFIkfh/ppVl89IuD4/O3wpANpR+H41GYqpGUHxqOxNIZ5x40X9OxP+J/pFQatYg+BBqzeUPClMdMT+2Q481wBb7qrVqkLwFjhTGLJGtjuBVmjNBDKs2kga6nbwq1Rcdtbdd60QyryYp4JXwEbF4xUUsTa1BziPG9NMzdw2HtpxmvEcs217Coe1Qy5d3CLsOFx5ZMZfMojXfu/GsqDuRyNaqrcW7BatrIV3UkeiuakcPkc7i4Sw89EYt9EpSiuxhJiXPNiaT008xmUzR7lNvNTDXRJNdii4vof5NmHQTpMF1FDcA7d1qImF8rD98ajwsCfxoXU6yqdUmjdhdVdWPoBvUGTPQmU5pj5VD9EiKbHrdq3o7qn4jiPH3fCmOTZrFIitGwYEC29T0E6mlQDdVn+t7vhSgSf61PlkFKCSnQrI8xz/WrnoJvrffUn0lZropBZGGGb6331w0U/wBc+2pUyVw0lFILId45/re74U1mTEfW93wqceSmk84pUOyt4yfGr2dJ8xAvQ8znykYiF2ikiAde4rt5jsdxROzDGADcgUBvKXmcc+LHRm+hdJI7ze9CSBsieJs8OMlErIFIXSQOR9tQ962ay1TEbtSkdcV0DQAtXVJqa7pEjVbrRrKALXwVkwkbpGFwOVEiLCKBYC1VfydSAxWq6MtdDGlGKo5eVuU3ZDYzBBrggEUL+L8q6GTUvI0YZrCh75QyNHnpZacQwtxmqKMtdqK4i5VJ4HJcRL2ImI8eQ++sB0h3wbM303DqGIBkFwDtyJ3FemMGNhQV4E4MnimE8sZuvYFxYEjck+ujFhCQBcWoAmUApdKj45TSyynwpiH165JpsJazpaLAdeqkZKS6WuGkNAHMqDwqOxKDenkjmmk16QFP4hjASX7NefMR229J99ei+I8JK6nQu5Ftza9BHMuEcYjMTCSLk9Ug/dQhlfrdq6ljZTZgQfAi1aBpgYvO3fU9lvDEsovyFa4Py8SSFjyHKijhIAALCtGLEmrZkzZ3F1EHuJ4KlUXVr1XpoGRtLixFHBEFU/j3KFMfSgbrvUp4VVoji1ErqQPTWVsGsrIbyZ4Wzs4d9+yaJ2BzqJxfWN6C6rSsczL2WIq6GZxVGbJgUnaC5mmcRIpJYULuIc1OIf8AhFMZJWbmxNP+GsIJMVChFwXUkeIU3I+6ieXdwGPAo8l34I4EBVZpluzC6oeSqeRYeNFHL8mVQAFApzleGsB6qmoYqqLhpDggO6nK4enioK7tToBqIa2IqcmuTSoBHo630VK1lACXRVroaWrVADcwUm2Hp5WUARcuEvUZisuHhVmKg0znjoAF3FfCMc67izfssOamgvm2XvBK8TizKfaOYI9Vensxh50GvK5hF1RSjtG6N7x7qEJkJwFiQGKnnRHgkvQSweKaJw61fsn4tjYAMbGtWKaqmY8+N7tyL/h5Kr3HOKVYGHiKbTcUwoLhr+yqRn+dtiW/hHIeNSnkSRHFjlJkSBWVu9brEdI3SowUpFxG1XPhHhsFRI43NW+PAIBbSK0wwWrZjnqadRAq91NmBHpqf4DP6bF6/dVwz7II5EPVANVbgPCGPMkjPcHI/lNV5MW0sx5lM9C5adhUtGTVdyHGl5JoigUQ9EA2q5fpELEldPVAtbmb78rbiHPePMZPjHMc8kUKuyxpG2gaFYgMxXdmNrm/K9qWHE8j4LpNI9FC/wA//tYb/IoHQ8QYu39pm/nb41k3EOLAv9Jl/nb41f8ATS9yNhtZq5115gzHjPMAxAx0+236w0z/AOOMy/v2I/qGrFoJvyiO9HqzVWaq8pf8cZn/AH7Ef1DWxx1mf9+n/nNP/T5+6HvR6s1VrVXlnDcaZq7qiY2cs7BVGu12YgKLnYbmpBs4z3kcTiATq6plUN1SFc6dV9Kk7nkBudgTUXoZLuSDceltVZqrzFFxJnLAlMZM4BVbrKrC79kCx3O+9uXfanLZtnwBJxM9gSCelTYhdZB621l632ety3pfRv8A7INx6WUk02mNA7hjN82YyrLiJiyWFmkUdYlbW33BuBflc1HZjnWbXNsTPYKXuJVI0gkEhg1jyO177HwqH0rurQ7DTmHKg75WewviH/CpDyccT4qSebB4qRpCFZlLnUyvGwV0uOY3J/6fPUZ5WG6q/b/Cs84OEqZLtWDU1oLWCtikAqgpQVwhpba1IZwTWVo1lAw3ZEB0S28KeyrvVL4M4kUoEY2Iq3vilYbEV0FK1aOS406Y3xSiqZlptmqleeiX/LVgznN0jQkkXql8IYzpMyR25ESem2k1VlkqouwRd2Hnh/ClXmckEyMnLnpVAFBHrbz151wn60/aPvNeguFIlvJIBu4huxA1sFiGkOw3JBLc/GgVwrl5xGMigHOSUD/puS59Sgn1VLROtzNc/BakiYAXUi/K4Iv6LjekcXGWUhQSbXsoJNh6KKvG+BaXCynQB9GcGKxB1Q6FDnY7WJbY27ApXIspgw2JWOOKQucNrafUTG2pgCluQO1xaprPxfkKPM+KVpHIVSxPIKCxPotzpk6kEgggjYg7EHwNHTgThvCYY5VMIJpMRiY2lOIDN0cX5i5V17Okh9I5G49VIHgvAv0mLxCiVsRjp4yGmkhEaiaRbIIkYvL1LhTYG/Md+ha2KdVwR2AQtWWowYXgfK4Y8fNP00sWEmTSVLI5jaKJ+jK7da8mm5t47U54a4Cy+RMP02FZTiukdDJiSsnRi7IYoowwIClb6yCOZ3Nqm9ZBc0w2sD2GWRSsiBrqwKsASA4IK2NrXv3VJNnGOC7vIBGAtygugstlLabgEKBYncDe4ot5VgVgy3oFJKxZykak8yqYyNRfz2FVDyu5zNHmOLgR7RyCLULA84UBsfOBaoRz/MntoKpFKTPMQL6ZSt7AlQqmygABSoBUWUbCw2pccTYu9+nN73uQhN+RJJW52sPQLcqhq3WrZH2I2XngzNZmE15T42AUdrnaw2GwNhtffnUbmeZTXZekaxUoRtbQb3Frd9zvz3PjSnA8Y/PNf9kC1u6973phmfaPpqhxW5kvBO+S6UnMS7G5MM7MTzJNiSalPKfZ4EdeWpTuCps4vuCAQdxsah/Jb/bj/wDHm58uyOdSPlFBGHjXcALFYbW7IG4G17equH8Rv50Evf8AwXQ9LBw1aBrqCMuwUczV4yXheMAFxcmrYY3IpnlUOykI1KqaJ8nCcDr2bVSOIcibDNcbofupzwtKxQzxk6IxbVlI1lVGg7ZTG7KDax2qQjzqcCwc0xxzapXI8a5FTcmnwVqKaVimIxLyHrMTUnwiQuLi8LkbX5EWPLeoe9SvDJ/SY/SfP3GoW2SpI9AcKPJrlVmuirAEA0lQShL6bG/euxA7rc6BfDDS/SV6GQxydch1YqQArM3WXfkpo7cKwka2KBdQjsdrkLGBuBuLG43oEcMKDiY9UnRrqOp9tlsdVr95FwB4mtuj6kQl4CSmWYyESaZDd9XS6XtrAMl2bVbUCFZvGzXpDM58yijCid4gjJGt5gAC5VByJ6o1C5OwHKnUGAvsMdft3AYnqoCQb9IL3Hjbv8KY5vlquAGzHQuuHUdRJ1kpd169tiRZzyKjwvVidvn+AK/gMJnUaiGDFOkKMNDCUpFqbSQq6gGA617EBdjbuvGZbis6ieRYZZ1dwJpAJFIbpDtJubaiR3bm3mqQbLZtOo5yQxRXC9Ix65IFielNiCRuO7ekMxyh4xNIma3MaOukO5dkUB1jBRt0OsC9gNR5czVykvt+BUMMXHmSQYwHEM8Sz9HivzhbpJbhS5LC7gEICSf2lqWDZ5BGkUOLd0hBKiJyQqqbEBnUa1BNgASDta4tSE2UIx6OLM3u2npUdyQ0kydM1jdVYno9+fWC3NzsrPkeIKK35W1MdWsmY6dCqrKVOu7DVtfxttzocl9vwAyxKZysRLNJo6V8S6hkNpY2EjTNp2vqufG6NttTbNsix+JkEsjjESSpE7NqsVWRAY9ZYKOyL9W9gpvT/ilJ+heVsc0hGmJo0IRNDFxpKqxuTpDb+cd1VT8s4mwH0iaygBR0j7KAVAG+wAJAHgasxpvmNL9hMfY/hLFxJ0jICgXUzKynSCuoat7jnt4917i8FVqybAZrjUeKFJ5kk0hmcnRZSGUCSQ6QLovI/sL4VZovI9JHH0uNxkcC7XVFaZrnkota58wvT+co8Tav7CdJWV7gZhpmHfZT6t6js1HWNF3JPJnh8Pe82IDS6VUvHHuSdt1J0+hiKheKPJPiVBkw8qz/AP8AMjo3/wCkltLH1iqPqIOXY1yuCqeS7+3Ntf8AR5tvHYbVN+VF7YSNQtl/N7Nuw0gWUtc3I79zUP5NomTMHR1ZWWCcMrAhgQouCD31KeUSYHAoANldFHIWART2Ry8Ld1YdR/uli6KXwfCGlJPdRIwq3FCzh7GdHLvyNEvL8Rcc6txPgw509xO4du41G8WYRWw7XHdTlXtvUDxlnIWIoDuam3SK4q3wDS9ZWrVusFnUoVSM8gLk++rTlHCLuNT7DwpnwngxJOL8hRYiiAFvCtOHGmtzMmfK09sSiYngmPTtzqLyTJXhxsYO69Y8r8geY76JcoFMhEpkU941b+o1ZOEWuCmGWSdNlr4QjfVLKVsskeH0vZOuVRw1iFDG1x2iQO4De4Dyw9cen8a9A8I4YIZDZbkQguFA1BYgR1getYs3o9dDnCRL0nZHaPcPGjRf8iWt1awbeLs5gO1RPFIHRH1UQYYFt2R7BUZnmHQixRfYN+Qt+Naov9RRP4goxvaBdreAriiFi8jgf/lhT4p1T8Kp+c5Q8DDfUjdlvwPga2KaHp9djzOlw/ZkbWVI5FkeIxkohw8Zdzz7gov2nbkoo88EeS3DYPTLPbEYjY3IvGh/gU8z/Eapz6iGPvs3Ri2CrhHya47GgNp6CA2PSSXGruukfNj59hvzov8ADXkvy/CWYx/SJB+3NZhf+GPsj76u1I4yYpG7hdWlWa17XsL2v3Vysmpnk+yLKSFFUAAAWA5AbAegVU+PFIbCSn9VFMDIe5bstmbzbHf41JR8QguE0Dd9N9e/6wR8tPaudWn6u963ic60FhIi2Eoj2Yt1NCu7sCuwCuvmuahDdGVmfNKGTG1Z3lsGl1LrYHpbbq12afXFYKST1d/MPCpKaobI8fAHYLDFDcldS6RfdrA2A3uvZ89JtnbtGJAsdijseve2nRsTyH6wcyOXdSlFtkseSMURudZJH9JXGKAsojkjcjbWjL1SfOpA38PRQy48t9AU35yIRvfmg7+8UXMVNriD27SBrb963sO+hJ5QWvgrgEDpVNm1XAIFh1t/bVdtvk0eAYEVL5XxBLDtzFRNKW2qak10RlFS7LJLxjKRsLVC4jFPIdTG5pqldilKbfYQxxj0bIrK0TWVEsLBwpixHOL8jRYw8ikX8aB/nHqqzZRxY8Y0tuPGtGLIkqZkz4W3uQSZ3FMRiR0ir3nVb1AmqrPxmlthvUTlWcPLi42PK5FvSLVOeSKRTjxSbDjwhMbGPTYRpCb3Ny0iamBFtIsAvI9+4HM1DJcJE0U7nX0sZTTyCAPKFvzuTudiLVbuD7fnNPICEA6Stx0K72Pnvy2qiZXi2UyRi2mUgN49R9Qse7elpU2pV9ij4m4xlDcr7LxjcuRFfRqvEyI1yCG1Le9rbb1GZpkRZA3TRraMTMG17R3sW2U8vCnUuZvIliFFyGcqLFyosC2/h4VH5zmrhCtl60HQd/Yve/PtfdV8VMy5ZYWm2uKGD8LSqSHliQa0jRmLWkd1DqFstxsRztUPmOQCSb6HI1ryrGXUXsdYBZQasuA4jV/7QUGl43VTE0igxqF1qQ9w9h33HKm+TIcXmQkUEKZTMb8wim4vbxNh66sU5q93sZlDFug8Pd/uEHhzh7D4KEQ4ePSv7Tc2c/Wdu8/dUpWVlcptt2z1JlZSOMxSRRtLIwREUszE2AUcyaG3HWaY6RYZFixkWFYksuGKjElLArJKpBKX7k7hcsQeqJwhudA2E7T5qa5q7rDK0QvII3MYte7hSVFu/cDahFkeMAy7McVBjp5ZogbdJrSeISMoCzKWKMRp2ZeR1jltVt4N4xmllw+DxGGeNpcIk0czSK5lAUBndQOoWsx5k+IF6m8TXK8EeCWyrMMeJOilh1jTKektbrKPzUeoBVOvfr6QBpsd2Bpni82x4UuYVVEBYnQ6khdyWDMdClQRbmDvfuqO4a4uZMvixBWWcy4qSG0kgaS1mI0sEAPYsF8/OtcS8fyYbRE8EUeI6JppUmnCoqh2VI0dQdcrBb22FGx30PgnMSzmEGQWcoNYXuYr1gB5j7qEXHJ1YBCAANaWsABbQLGwJt7aLH09Z8OmIW4WWISLfmAyarG3eL0KOO9QwIDc+kW5+sSoJY+k71QuyT6BpXQaudNzYb1KYXIZ3FwtTSbIOSXYwFd05xeUTRbsu3iKaA3FJprslFp9GyK1WVlIkLMa3eiBieCY7bc6qGe5C+HNxcirZYZJWURzxk6I0CpXhkXxMfpJ9gvUTG9xUxwr/ao77i5v6LG9VUXNh64OxCuZdJG3RXA1dUiPTY6t73Q/JoZYLM4ek/WL2j3+erv5M5rtOt+ehgP5wfwoP4PCsG6Q9npGHn7R+6ujp8eyco/+HN1GGOphFydBZgxcdh119tc5zlmIIGmCVvQjHb2VMeT7hsaVxUw7rxKfD9434e2r1JMv1h7RVcs+2X6VZGfw+Eo7XKgR4Dg/GSneLox9aTq/9o3PsoicO5DHhEKr1mbtuebHuAHco8KkumX6w9orfSjxHtFU5c08nD6LNNosOB7ly/dnTG252A3J5Cw8aTXEIQrB1KtYKQwIYnkFPfy7qaZ5gxPh5YNYXpEK3v4+Nt7Hkbb2NQjcPTt9EZsSpOGmMhVgXGkys2lHY6iyxlYgzC5AJ2uQaKZu3L3JHiXAw4qBomnEYSSN2dSh0PG4dA4bq2uBs1RWfcJLipIMQMbJHikDdDPH0YLIw6wVR2lsxN7ntnurmPhWURTwvIskbvG8cbSSqNSTPM0jOvWjZtSDStxeO/7RpzBw7IJsJK86SdBD0UgMYBYdC0b9GQbKGYhiLfsrzsKalJdBaGmA4ChXD4uJsRLLJjdsRiG0lyUJ2UDYWOr2nwtUjheFI0xOGxIkcthsMMKqkLZlAI1t3ht+7an+RYAYeBYerZTJYLsArSOygegMB6qf6x4ipb5hcSsZZwRFFhosKJnKxTnEKxC3LHV1T5usfPSvEnC6YiUTrPNh5ejMTPAwUvETqKNcG2/IjcVYlkF+Y9opKek5S7Gmn0QWNiCRhB2UXSNRLGyrbrE7t+NCTjbbLRcC4dQbbC42vyHstRdzfsna+x28duVBzj9rYFQF0KZAQliLDfq2O4ttUY8sciA4RywN+cYXq+YRQOQqqcKTjogBVrw7VuxpKJzMrbkP58Gsi2YXvQt4ryj6PLt2W99FWGWqR5RnBCjvuKjlScSeGTUkUcisrRrKxnQDxiar+f4YPGwPhU5iHFqruc43Sra7Kvjfe3orpVaOR5BkISC3VOkG17Gw816leHD+fX0N/lNL/lmPVoVAYdwxtuSebWp1kWGgM6LG5LMdKgjbfz28KzLHHcmpL7m5zlsaaf2CnwaOjxip9fDobeeyt8ap3DmCRpoklUmLpEEncLsxIBPnIPqBq14zEDD4yOXewSxurAXEZAAY9Vu7s+un+VcPtJlQEYHTOwmHdchrAXP8A++tEciS3vzx/JQ4v0Lxz/AQMeLQyADkjbdw6p2oUZ23VPz4VOZ1nOMKhHQK67NGrWHLmxvv3bVAYwM4QMLajZhfl6D6qhgjtfLX5KNenkj+m/wR8GWkuyt1dIW5uNiwBRR4kg8vMfCucZgCg1alK3KjrDVcAEjTz21D2in02LPShCg0kr1je5YCym/mvb11H5tM2orYaQzMD52VAf8AIK0R3OXNUc7Jp8ccVR5d99fsZgpSLqqF3Y7CxbYC+wG5Pwp9hukaIsI7sb6LITqA56RbrWIPLwNNMgxZjmWQIzOA2hVuSXIsDYbnmdqmIsxXQXCMFUSIFIHZYyabX2JHSWIO11qvMqfXsWaRv0yl0nx/kiJp36M6oyvW06tJUXBN1vbtXW1vMfCmpgk3Oh9iVJ0tsw5qdtmF+XOp1s3b+7sf0gt1wbKdUjJGCBfXqmZt/AbUtisVpYkQSMHl1Epe2t5FYoDY9ZrFbd+oeFCk48JEHiWVb5TdL7FXfUDY3BGxBuCD3gg8qwq3gfvqYzJdaMWjMbppurAhgbKW2O9jckX81JLiWGH1X3va53PPz1P5ra680VvTJSdydVaGGGBDi4Pfz9Bo0jsL9lfcKEmWYkyEo++xIJ5ju/Gi0D1F+yvuFZNXLlJnV+FY0ouUXaZD5x2G9B5ejuoLeULq4aNDe5Kk32I2Jsdh7qNeY8qDPlVXsm/NrW9F/jWSL5OrJFO4fzXomseyavuCzNGFwwoXaKVjkdeTEVojl28FE8Ck7Cric7jjW5YUPs7zMzyau4cvjUa0jN2mJ9NdCozyuXBLHhUeTDWq5JrdVF5fZuMkttzqq5vm7znwWo4EVsVZLLKRTDBGPJtBUxwtJpxcJ/jFRAqQyKQDEQk90i++qy4NnFuHL4aIqCSHA2H1hb3gVesqgEcUcY/YRV9gAqOyc9RfRU1FU3NuCj7FaglNy9yKzjASKzzx6SGjKyKTba3aB9Q9lULNZSLEWuD7PN8+NFoAeFcGBPqL/KPhUseTZ9yjUYHlVJ0CGTNEuGu2wIK9YizWBuCSota+wG4FNM2zPpECIeqANVy3czEdUnSN25gX89GY4WP92n8q/Ckzg4v3Uf8AIvwqyGeMXdGeekyyVbl+P7AhgMSUe+qwIZCV7QVwVYpuOtYm1S/5YhvchivSF9G1gOkL6B4De3pJPfRV/J8P7mP+RfhWvydB+5i/pp8KlPURn2ivHocsOpL8f2CnD56qKes5dpuka9ipFyeqNXVa5LctyBvYVxJm0TKyWfTYKCSCxAKEsbbBiUHLleix+TYP3EX9NPhWjlsH7iL+mnwpPNB+Bx0WaPCmq9qA/muaiUvpFg7ajfw20qPMAAPVXcDJ9G697au7nz50XfydB+4i/pp8KYDIV167r9no00/y2tQ88aSSHHQT3OUpJ2q64BXBiY02juWba7W2HmFGBewv2V/yilPokQ/5Uf8AIvwriYDwFVZcin4NGl08sN2+PZKiHzJtudB3yotcJ9o+6jFmZ29tBnymPug85qlI2MoGmugtdFa2KYHArsVphWCgDRrK2aygCa4qyQwPccqh4zRK46jUwknnQxh5VbljTKME3JC9bjBuLXv3W51wovsKIfCnDihA7i5O9RhByZPJkUEXTyf8TGSFUlGmRAAb/tAcmFX2HGA99Db6IoGwt6KQxePxEakxSbjkG6wqyWB+CmOpXlBZTFjxrv6X6K87t5T8wjcoywm38Lj/AF04j8rOL74Yj63HxrO7RpVPk9AfSh5q19JFAZPK1iO/Dp6nb4U5w/lWxDbDCg+iQ/7aOQbSDh048a10w8aDj+UjEgX+if8Ak/8AWmEvlgkU2bCEf/Z/602pewlKLDkZR41rpl8aBh8sD92G/wDJ/wCtcN5XZu7Dr/UP+2lyS4Dr048a5OIHjQPg8p2Lk7GGX062/wBtLzccZja4w8ftc00pPwRcooMr4kUyxGNA76BmL8pWPBsViT0q5/1VHz8b45+coH2VA996XI1TCvxLxHFChZmA83eT4Cgln2ZtiZTIeX7I8BTfF4t5G1SOXPixv7PCkRQh0cWrSgk2HOtk1PcFZcJptxsKklboU5bVYtlHCMkoudhUlifJ+wW6tv6aIUMIQACl1tWtYo0YHmnYEJ8gxCsV03tWUZ5MKhJNqyl8iJL6iRRuPnPR2vQ/SsrKqz+ou03pHWXj84n2hRlygfm19FZWVPT9Mr1XaHMvKmEorKyrzKCjikWxBt870wFZWVhyeo6eL0o2nP10QeHMMmgHSKysqeHsq1HpJhkHhVM4zwyAEhResrKvn0ZcXqKhEaWhF2A89ZWVj8nR8BM4fw6CMEKO73VLOorKytsOjmT7KlxthkCXCi9UqA7VlZWfN2bdP6Ts1qsrKqNBzVx8mh/OtWVlTx+oqzelhMeujWqytqOaJVlZWVID/9k=">
            <a:extLst>
              <a:ext uri="{FF2B5EF4-FFF2-40B4-BE49-F238E27FC236}">
                <a16:creationId xmlns:a16="http://schemas.microsoft.com/office/drawing/2014/main" id="{1EDB8525-7800-46C9-A4B7-9D6D0EE6ECA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B07F04E9-E739-448B-8168-2F77C80AE47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2339" y="5250955"/>
            <a:ext cx="925316" cy="1524921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C07B4FCB-A703-4BCB-A952-732A1655061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8321" y="5319407"/>
            <a:ext cx="1755280" cy="142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0747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3A107A7-B671-47C1-BFDA-29F3E5A0E9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METH</a:t>
            </a:r>
            <a:r>
              <a:rPr lang="en-GB" dirty="0"/>
              <a:t>AMPHETAMINE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693D5AA-5C0E-4B68-9D2D-93606F461C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First synthesized 1887 and used as prescript drug since 1930s, largely used during ww2</a:t>
            </a:r>
          </a:p>
          <a:p>
            <a:r>
              <a:rPr lang="en-GB" dirty="0"/>
              <a:t>Stimulant that is often used for treatment (ADHD, narcolepsy, obesity, depression) e.g. Adderall</a:t>
            </a:r>
          </a:p>
          <a:p>
            <a:r>
              <a:rPr lang="en-GB" dirty="0"/>
              <a:t>Mimic the sympathetic system (“psycho-motor stimulant” - similar to cocaine, but even more powerful) – huge presynaptic release of dopamine and noradrenaline. Methamphetamine has the highest potential for dopamine release of all drugs (up to 20 times higher that the highest possible via natural way).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76486302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2016</TotalTime>
  <Words>2034</Words>
  <Application>Microsoft Office PowerPoint</Application>
  <PresentationFormat>Širokoúhlá obrazovka</PresentationFormat>
  <Paragraphs>188</Paragraphs>
  <Slides>27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27</vt:i4>
      </vt:variant>
    </vt:vector>
  </HeadingPairs>
  <TitlesOfParts>
    <vt:vector size="31" baseType="lpstr">
      <vt:lpstr>Arial</vt:lpstr>
      <vt:lpstr>Calibri</vt:lpstr>
      <vt:lpstr>Calibri Light</vt:lpstr>
      <vt:lpstr>Motiv Office</vt:lpstr>
      <vt:lpstr>COCAINE, AMPHETAMINES, KETAMINE,  OPIOIDS</vt:lpstr>
      <vt:lpstr>COCAINE</vt:lpstr>
      <vt:lpstr>effect</vt:lpstr>
      <vt:lpstr>effect</vt:lpstr>
      <vt:lpstr>effect - overdose</vt:lpstr>
      <vt:lpstr>addiction</vt:lpstr>
      <vt:lpstr>Prezentace aplikace PowerPoint</vt:lpstr>
      <vt:lpstr>AMPHETAMINES</vt:lpstr>
      <vt:lpstr>METHAMPHETAMINE</vt:lpstr>
      <vt:lpstr>effects</vt:lpstr>
      <vt:lpstr>effects</vt:lpstr>
      <vt:lpstr>long-term effects</vt:lpstr>
      <vt:lpstr>addiction</vt:lpstr>
      <vt:lpstr>Prezentace aplikace PowerPoint</vt:lpstr>
      <vt:lpstr>Prezentace aplikace PowerPoint</vt:lpstr>
      <vt:lpstr>MDMA</vt:lpstr>
      <vt:lpstr>mdma</vt:lpstr>
      <vt:lpstr>KETAMINE</vt:lpstr>
      <vt:lpstr>Addiction and risks</vt:lpstr>
      <vt:lpstr>OPIATES</vt:lpstr>
      <vt:lpstr>Heroin effects</vt:lpstr>
      <vt:lpstr>health risks</vt:lpstr>
      <vt:lpstr>addiction</vt:lpstr>
      <vt:lpstr>Prezentace aplikace PowerPoint</vt:lpstr>
      <vt:lpstr>Current opioid overdose crisis (USA)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SUBSTANCE USE III STIMULANTS, OPIOIDS</dc:title>
  <dc:creator>Lukas</dc:creator>
  <cp:lastModifiedBy>Lukas Blinka</cp:lastModifiedBy>
  <cp:revision>76</cp:revision>
  <cp:lastPrinted>2018-02-27T11:06:27Z</cp:lastPrinted>
  <dcterms:created xsi:type="dcterms:W3CDTF">2018-02-26T11:06:37Z</dcterms:created>
  <dcterms:modified xsi:type="dcterms:W3CDTF">2021-05-07T06:49:49Z</dcterms:modified>
</cp:coreProperties>
</file>