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1" r:id="rId4"/>
    <p:sldId id="266" r:id="rId5"/>
    <p:sldId id="265" r:id="rId6"/>
    <p:sldId id="264" r:id="rId7"/>
    <p:sldId id="273" r:id="rId8"/>
    <p:sldId id="274" r:id="rId9"/>
    <p:sldId id="267" r:id="rId10"/>
    <p:sldId id="268" r:id="rId11"/>
    <p:sldId id="259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Blinka" initials="LB" lastIdx="11" clrIdx="0">
    <p:extLst/>
  </p:cmAuthor>
  <p:cmAuthor id="2" name="Anička Faltýnková" initials="A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>
        <p:scale>
          <a:sx n="50" d="100"/>
          <a:sy n="50" d="100"/>
        </p:scale>
        <p:origin x="-1930" y="-931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xmlns="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xmlns="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xmlns="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xmlns="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xmlns="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xmlns="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xmlns="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xmlns="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xmlns="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xmlns="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xmlns="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xmlns="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xmlns="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ychildren.org/English/news/Pages/AAP-Announces-New-Recommendations-for-Childrens-Media-Use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500" dirty="0" smtClean="0"/>
              <a:t>Užívání médií z pohledu vývojové psychologie</a:t>
            </a:r>
            <a:endParaRPr lang="cs-CZ" sz="45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9367" y="4709401"/>
            <a:ext cx="364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latin typeface="+mn-lt"/>
              </a:rPr>
              <a:t>Mgr. Anna Faltýnková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Adolescenti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Rizika plynoucí z užívání médií</a:t>
            </a:r>
            <a:r>
              <a:rPr lang="cs-CZ" sz="2400" dirty="0" smtClean="0"/>
              <a:t>: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err="1" smtClean="0"/>
              <a:t>Kyberšikana</a:t>
            </a:r>
            <a:r>
              <a:rPr lang="cs-CZ" sz="2400" dirty="0" smtClean="0"/>
              <a:t> </a:t>
            </a:r>
            <a:r>
              <a:rPr lang="cs-CZ" sz="2400" dirty="0"/>
              <a:t>– obrovský dosah, přetrvávání obsahu a opakované ubližování, </a:t>
            </a:r>
            <a:r>
              <a:rPr lang="cs-CZ" sz="2400" dirty="0" smtClean="0"/>
              <a:t>anonymita</a:t>
            </a:r>
            <a:br>
              <a:rPr lang="cs-CZ" sz="2400" dirty="0" smtClean="0"/>
            </a:b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Závislost na médiích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– symptomy: kognitivní </a:t>
            </a:r>
            <a:r>
              <a:rPr lang="cs-CZ" sz="2400" dirty="0" smtClean="0"/>
              <a:t>a behaviorální význačnost, snížená kontrola, intra a interpersonální konflikt, zvyšující se </a:t>
            </a:r>
            <a:r>
              <a:rPr lang="cs-CZ" sz="2400" dirty="0" smtClean="0"/>
              <a:t>tolerance, abstinenční příznaky…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>–</a:t>
            </a:r>
            <a:r>
              <a:rPr lang="cs-CZ" sz="2400" dirty="0" smtClean="0"/>
              <a:t> </a:t>
            </a:r>
            <a:r>
              <a:rPr lang="cs-CZ" sz="2400" dirty="0" smtClean="0"/>
              <a:t>faktory </a:t>
            </a:r>
            <a:r>
              <a:rPr lang="cs-CZ" sz="2400" dirty="0" smtClean="0"/>
              <a:t>zvyšující náchylnost k závislostem: </a:t>
            </a:r>
            <a:r>
              <a:rPr lang="cs-CZ" sz="2400" dirty="0" smtClean="0"/>
              <a:t>nezralost </a:t>
            </a:r>
            <a:r>
              <a:rPr lang="cs-CZ" sz="2400" dirty="0"/>
              <a:t>mozkových struktur, úzkostnost, osamělost, </a:t>
            </a:r>
            <a:r>
              <a:rPr lang="cs-CZ" sz="2400" dirty="0" err="1"/>
              <a:t>self-esteem</a:t>
            </a:r>
            <a:r>
              <a:rPr lang="cs-CZ" sz="2400" dirty="0"/>
              <a:t>, kvalita rodinného prostředí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Další negativní dopady na psychiku dospívajících – srovnávání s nerealistickými ideály, dopady na body image a životní spokojenost</a:t>
            </a:r>
          </a:p>
          <a:p>
            <a:pPr marL="324000" lvl="1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Adolescenti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Rodičovská mediace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Aktivní mediace – diskutování o obsahu, </a:t>
            </a:r>
            <a:br>
              <a:rPr lang="cs-CZ" sz="2800" dirty="0" smtClean="0"/>
            </a:br>
            <a:r>
              <a:rPr lang="cs-CZ" sz="2800" dirty="0" smtClean="0"/>
              <a:t>kritické zacházení s informacemi</a:t>
            </a:r>
            <a:br>
              <a:rPr lang="cs-CZ" sz="2800" dirty="0" smtClean="0"/>
            </a:br>
            <a:endParaRPr lang="cs-CZ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Restriktivní mediace – omezování času a </a:t>
            </a:r>
            <a:br>
              <a:rPr lang="cs-CZ" sz="2800" dirty="0" smtClean="0"/>
            </a:br>
            <a:r>
              <a:rPr lang="cs-CZ" sz="2800" dirty="0" smtClean="0"/>
              <a:t>způsobu užívání médií, blokování specifických</a:t>
            </a:r>
            <a:br>
              <a:rPr lang="cs-CZ" sz="2800" dirty="0" smtClean="0"/>
            </a:br>
            <a:r>
              <a:rPr lang="cs-CZ" sz="2800" dirty="0" smtClean="0"/>
              <a:t>obsahů</a:t>
            </a:r>
            <a:br>
              <a:rPr lang="cs-CZ" sz="2800" dirty="0" smtClean="0"/>
            </a:br>
            <a:endParaRPr lang="cs-CZ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Co-</a:t>
            </a:r>
            <a:r>
              <a:rPr lang="cs-CZ" sz="2800" dirty="0" err="1" smtClean="0"/>
              <a:t>using</a:t>
            </a:r>
            <a:r>
              <a:rPr lang="cs-CZ" sz="2800" dirty="0" smtClean="0"/>
              <a:t> – užívání média společně s dítětem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823" y="841298"/>
            <a:ext cx="2847398" cy="37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53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Senioři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Prediktory užívání: mladší věk, vyšší socioekonomický status, lepší celkový zdravotní stav</a:t>
            </a:r>
            <a:br>
              <a:rPr lang="cs-CZ" dirty="0" smtClean="0"/>
            </a:b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Motivace: udržení kontaktu s přáteli a rodinou, vyhledávání se zdravím souvisejících informací, </a:t>
            </a:r>
            <a:r>
              <a:rPr lang="cs-CZ" dirty="0" smtClean="0"/>
              <a:t>udržování povědomí o aktuálním dění</a:t>
            </a:r>
            <a:r>
              <a:rPr lang="cs-CZ" dirty="0" smtClean="0"/>
              <a:t>, uspokojování sexuálních potřeb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Senioři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Rizika užívání médií: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err="1" smtClean="0"/>
              <a:t>Kyberpodvody</a:t>
            </a:r>
            <a:r>
              <a:rPr lang="cs-CZ" sz="2800" dirty="0" smtClean="0"/>
              <a:t>: podvodné reklamy, podvodné loterie, </a:t>
            </a:r>
            <a:r>
              <a:rPr lang="cs-CZ" sz="2800" dirty="0" err="1" smtClean="0"/>
              <a:t>scams</a:t>
            </a:r>
            <a:r>
              <a:rPr lang="cs-CZ" sz="2800" dirty="0" smtClean="0"/>
              <a:t> a romance </a:t>
            </a:r>
            <a:r>
              <a:rPr lang="cs-CZ" sz="2800" dirty="0" err="1" smtClean="0"/>
              <a:t>scams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err="1" smtClean="0"/>
              <a:t>Fake</a:t>
            </a:r>
            <a:r>
              <a:rPr lang="cs-CZ" sz="2800" dirty="0" smtClean="0"/>
              <a:t> </a:t>
            </a:r>
            <a:r>
              <a:rPr lang="cs-CZ" sz="2800" dirty="0" err="1" smtClean="0"/>
              <a:t>news</a:t>
            </a:r>
            <a:r>
              <a:rPr lang="cs-CZ" sz="2800" dirty="0" smtClean="0"/>
              <a:t>, dezinformace</a:t>
            </a:r>
            <a:br>
              <a:rPr lang="cs-CZ" sz="2800" dirty="0" smtClean="0"/>
            </a:br>
            <a:endParaRPr lang="cs-CZ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Závislost na internetu, </a:t>
            </a:r>
            <a:r>
              <a:rPr lang="cs-CZ" sz="2800" dirty="0" smtClean="0"/>
              <a:t>online </a:t>
            </a:r>
            <a:r>
              <a:rPr lang="cs-CZ" sz="2800" dirty="0" smtClean="0"/>
              <a:t>sexu,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na </a:t>
            </a:r>
            <a:r>
              <a:rPr lang="cs-CZ" sz="2800" dirty="0" smtClean="0"/>
              <a:t>sociálních </a:t>
            </a:r>
            <a:r>
              <a:rPr lang="cs-CZ" sz="2800" dirty="0" smtClean="0"/>
              <a:t>sítích…</a:t>
            </a:r>
            <a:endParaRPr lang="cs-CZ" sz="2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59" y="2788920"/>
            <a:ext cx="3749221" cy="20114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83" y="4800362"/>
            <a:ext cx="3345892" cy="19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9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Senioři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Digitální ageismus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Stereotypní představa, že senioři nemají zájem o moderní technologie a postrádají kompetence k jejich užívání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smtClean="0"/>
              <a:t>Internalizace těchto stereotypů samotnými seniory – nižší </a:t>
            </a:r>
            <a:r>
              <a:rPr lang="cs-CZ" sz="2800" dirty="0" err="1" smtClean="0"/>
              <a:t>self-efficacy</a:t>
            </a:r>
            <a:r>
              <a:rPr lang="cs-CZ" sz="2800" dirty="0" smtClean="0"/>
              <a:t>, větší úzkost z používání médií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D</a:t>
            </a:r>
            <a:r>
              <a:rPr lang="cs-CZ" sz="2800" dirty="0" smtClean="0"/>
              <a:t>igital gap/</a:t>
            </a:r>
            <a:r>
              <a:rPr lang="cs-CZ" sz="2800" dirty="0" err="1" smtClean="0"/>
              <a:t>digital</a:t>
            </a:r>
            <a:r>
              <a:rPr lang="cs-CZ" sz="2800" dirty="0" smtClean="0"/>
              <a:t> </a:t>
            </a:r>
            <a:r>
              <a:rPr lang="cs-CZ" sz="2800" dirty="0" err="1" smtClean="0"/>
              <a:t>divide</a:t>
            </a:r>
            <a:endParaRPr lang="cs-CZ" sz="2800" dirty="0" smtClean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31" y="4053840"/>
            <a:ext cx="3778470" cy="21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9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zvýšené náchylnosti k mediálním účinkům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82584"/>
            <a:ext cx="10753200" cy="39865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ýběr média, způsob jeho užívání a jeho vliv na psychiku uživatele se u různých lidí liší, a to v závislosti na třech typech proměnných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smtClean="0"/>
              <a:t>DISPOZIČNÍ – pohlaví, temperament, osobnostní rysy, motivace, hodnoty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smtClean="0"/>
              <a:t>SOCIÁLNÍ – rodinné vlivy, vrstevníci, institucionální vlivy, společenské hodnoty a normy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smtClean="0"/>
              <a:t>VÝVOJOVÉ – kognitivní, emocionální a sociální úroveň vývoje jedince</a:t>
            </a:r>
            <a:br>
              <a:rPr lang="cs-CZ" sz="2400" dirty="0" smtClean="0"/>
            </a:b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ývojové faktory – jaký obsah vyhledáváme, jaká emoční a kognitivní odezva je typická pro danou věkovou skupinu</a:t>
            </a:r>
          </a:p>
        </p:txBody>
      </p:sp>
    </p:spTree>
    <p:extLst>
      <p:ext uri="{BB962C8B-B14F-4D97-AF65-F5344CB8AC3E}">
        <p14:creationId xmlns:p14="http://schemas.microsoft.com/office/powerpoint/2010/main" val="11336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Kojenecký a batolecí věk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FontTx/>
              <a:buChar char="-"/>
            </a:pPr>
            <a:r>
              <a:rPr lang="cs-CZ" sz="2400" dirty="0" smtClean="0"/>
              <a:t>Děti </a:t>
            </a:r>
            <a:r>
              <a:rPr lang="cs-CZ" sz="2400" dirty="0" smtClean="0"/>
              <a:t>do 2,5 roku</a:t>
            </a:r>
            <a:r>
              <a:rPr lang="cs-CZ" sz="2400" dirty="0" smtClean="0"/>
              <a:t>: </a:t>
            </a:r>
            <a:r>
              <a:rPr lang="cs-CZ" sz="2400" dirty="0" smtClean="0"/>
              <a:t>nezralé symbolické myšlení, paměť i pozornost </a:t>
            </a:r>
            <a:r>
              <a:rPr lang="cs-CZ" sz="2400" dirty="0" smtClean="0">
                <a:sym typeface="Wingdings" panose="05000000000000000000" pitchFamily="2" charset="2"/>
              </a:rPr>
              <a:t> obtíže s přenosem mediálního obsahu do 3D světa („video deficit</a:t>
            </a:r>
            <a:r>
              <a:rPr lang="cs-CZ" sz="2400" dirty="0" smtClean="0">
                <a:sym typeface="Wingdings" panose="05000000000000000000" pitchFamily="2" charset="2"/>
              </a:rPr>
              <a:t>“). Čím mladší dítě, tím silnější video deficit je.</a:t>
            </a:r>
            <a:endParaRPr lang="cs-CZ" sz="2400" dirty="0" smtClean="0">
              <a:sym typeface="Wingdings" panose="05000000000000000000" pitchFamily="2" charset="2"/>
            </a:endParaRPr>
          </a:p>
          <a:p>
            <a:pPr marL="72000" lvl="0" indent="0">
              <a:lnSpc>
                <a:spcPct val="100000"/>
              </a:lnSpc>
              <a:buNone/>
            </a:pPr>
            <a:endParaRPr lang="cs-CZ" sz="2400" dirty="0" smtClean="0">
              <a:sym typeface="Wingdings" panose="05000000000000000000" pitchFamily="2" charset="2"/>
            </a:endParaRPr>
          </a:p>
          <a:p>
            <a:pPr lvl="0">
              <a:lnSpc>
                <a:spcPct val="100000"/>
              </a:lnSpc>
              <a:buFontTx/>
              <a:buChar char="-"/>
            </a:pPr>
            <a:r>
              <a:rPr lang="cs-CZ" sz="2400" dirty="0" smtClean="0">
                <a:sym typeface="Wingdings" panose="05000000000000000000" pitchFamily="2" charset="2"/>
              </a:rPr>
              <a:t>Zaujetí výraznými barvami, zvuky, rychlými pohyby a změnami</a:t>
            </a:r>
            <a:br>
              <a:rPr lang="cs-CZ" sz="2400" dirty="0" smtClean="0">
                <a:sym typeface="Wingdings" panose="05000000000000000000" pitchFamily="2" charset="2"/>
              </a:rPr>
            </a:br>
            <a:endParaRPr lang="cs-CZ" sz="24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sym typeface="Wingdings" panose="05000000000000000000" pitchFamily="2" charset="2"/>
              </a:rPr>
              <a:t>18 měsíců a více: společné sledování média s dítětem pomáhá pochopit sledovaný obsah a </a:t>
            </a:r>
            <a:r>
              <a:rPr lang="cs-CZ" sz="2400" dirty="0" smtClean="0">
                <a:sym typeface="Wingdings" panose="05000000000000000000" pitchFamily="2" charset="2"/>
              </a:rPr>
              <a:t>přenést jej na reálnou zkušenost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24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 smtClean="0"/>
              <a:t>Do </a:t>
            </a:r>
            <a:r>
              <a:rPr lang="cs-CZ" sz="2400" dirty="0"/>
              <a:t>18 měsíců věku jsou benefity sledování médií minimální, převažují data o škodlivosti pro pozdější </a:t>
            </a:r>
            <a:r>
              <a:rPr lang="cs-CZ" sz="2400" dirty="0" smtClean="0"/>
              <a:t>vývoj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lvl="0">
              <a:lnSpc>
                <a:spcPct val="100000"/>
              </a:lnSpc>
              <a:buFontTx/>
              <a:buChar char="-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761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Kojenecký a batolecí věk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 smtClean="0"/>
              <a:t>Nadměrné </a:t>
            </a:r>
            <a:r>
              <a:rPr lang="cs-CZ" sz="2400" dirty="0"/>
              <a:t>sledování TV </a:t>
            </a:r>
            <a:r>
              <a:rPr lang="cs-CZ" sz="2400" dirty="0" smtClean="0">
                <a:sym typeface="Wingdings" panose="05000000000000000000" pitchFamily="2" charset="2"/>
              </a:rPr>
              <a:t> </a:t>
            </a:r>
            <a:r>
              <a:rPr lang="cs-CZ" sz="2400" dirty="0">
                <a:sym typeface="Wingdings" panose="05000000000000000000" pitchFamily="2" charset="2"/>
              </a:rPr>
              <a:t>zhoršená kvalita </a:t>
            </a:r>
            <a:r>
              <a:rPr lang="cs-CZ" sz="2400" dirty="0" smtClean="0">
                <a:sym typeface="Wingdings" panose="05000000000000000000" pitchFamily="2" charset="2"/>
              </a:rPr>
              <a:t>spánku, </a:t>
            </a:r>
            <a:br>
              <a:rPr lang="cs-CZ" sz="2400" dirty="0" smtClean="0">
                <a:sym typeface="Wingdings" panose="05000000000000000000" pitchFamily="2" charset="2"/>
              </a:rPr>
            </a:br>
            <a:r>
              <a:rPr lang="cs-CZ" sz="2400" dirty="0" smtClean="0">
                <a:sym typeface="Wingdings" panose="05000000000000000000" pitchFamily="2" charset="2"/>
              </a:rPr>
              <a:t>kognitivní</a:t>
            </a:r>
            <a:r>
              <a:rPr lang="cs-CZ" sz="2400" dirty="0">
                <a:sym typeface="Wingdings" panose="05000000000000000000" pitchFamily="2" charset="2"/>
              </a:rPr>
              <a:t>, sociální, jazykové </a:t>
            </a:r>
            <a:r>
              <a:rPr lang="cs-CZ" sz="2400" dirty="0" smtClean="0">
                <a:sym typeface="Wingdings" panose="05000000000000000000" pitchFamily="2" charset="2"/>
              </a:rPr>
              <a:t>opoždění</a:t>
            </a:r>
            <a:r>
              <a:rPr lang="cs-CZ" sz="2400" dirty="0">
                <a:sym typeface="Wingdings" panose="05000000000000000000" pitchFamily="2" charset="2"/>
              </a:rPr>
              <a:t>, </a:t>
            </a:r>
            <a:r>
              <a:rPr lang="cs-CZ" sz="2400" dirty="0" smtClean="0">
                <a:sym typeface="Wingdings" panose="05000000000000000000" pitchFamily="2" charset="2"/>
              </a:rPr>
              <a:t>nižší úroveň</a:t>
            </a:r>
            <a:br>
              <a:rPr lang="cs-CZ" sz="2400" dirty="0" smtClean="0">
                <a:sym typeface="Wingdings" panose="05000000000000000000" pitchFamily="2" charset="2"/>
              </a:rPr>
            </a:br>
            <a:r>
              <a:rPr lang="cs-CZ" sz="2400" dirty="0" smtClean="0">
                <a:sym typeface="Wingdings" panose="05000000000000000000" pitchFamily="2" charset="2"/>
              </a:rPr>
              <a:t>exekutivních funkcí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sym typeface="Wingdings" panose="05000000000000000000" pitchFamily="2" charset="2"/>
              </a:rPr>
              <a:t>Nadměrné sledování TV a jiných médií jde ruku v ruce </a:t>
            </a:r>
            <a:br>
              <a:rPr lang="cs-CZ" sz="2400" dirty="0">
                <a:sym typeface="Wingdings" panose="05000000000000000000" pitchFamily="2" charset="2"/>
              </a:rPr>
            </a:br>
            <a:r>
              <a:rPr lang="cs-CZ" sz="2400" dirty="0">
                <a:sym typeface="Wingdings" panose="05000000000000000000" pitchFamily="2" charset="2"/>
              </a:rPr>
              <a:t>se zhoršenou kvalitou interakce </a:t>
            </a:r>
            <a:r>
              <a:rPr lang="cs-CZ" sz="2400" dirty="0" smtClean="0">
                <a:sym typeface="Wingdings" panose="05000000000000000000" pitchFamily="2" charset="2"/>
              </a:rPr>
              <a:t>rodič-dítě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24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 smtClean="0">
                <a:sym typeface="Wingdings" panose="05000000000000000000" pitchFamily="2" charset="2"/>
              </a:rPr>
              <a:t>Míra </a:t>
            </a:r>
            <a:r>
              <a:rPr lang="cs-CZ" sz="2400" dirty="0">
                <a:sym typeface="Wingdings" panose="05000000000000000000" pitchFamily="2" charset="2"/>
              </a:rPr>
              <a:t>sledování TV úzce provázána s kvalitou rodinného </a:t>
            </a:r>
            <a:r>
              <a:rPr lang="cs-CZ" sz="2400" dirty="0" smtClean="0">
                <a:sym typeface="Wingdings" panose="05000000000000000000" pitchFamily="2" charset="2"/>
              </a:rPr>
              <a:t/>
            </a:r>
            <a:br>
              <a:rPr lang="cs-CZ" sz="2400" dirty="0" smtClean="0">
                <a:sym typeface="Wingdings" panose="05000000000000000000" pitchFamily="2" charset="2"/>
              </a:rPr>
            </a:br>
            <a:r>
              <a:rPr lang="cs-CZ" sz="2400" dirty="0" smtClean="0">
                <a:sym typeface="Wingdings" panose="05000000000000000000" pitchFamily="2" charset="2"/>
              </a:rPr>
              <a:t>zázemí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2400" dirty="0" smtClean="0"/>
          </a:p>
        </p:txBody>
      </p:sp>
      <p:pic>
        <p:nvPicPr>
          <p:cNvPr id="2052" name="Picture 4" descr="Hlídá vám děti chůva nebo televize? – Mamink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41" y="959891"/>
            <a:ext cx="3063240" cy="46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idscreen » Archive » Big Bird goes to the big 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0" y="3840480"/>
            <a:ext cx="4023359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Předškolní věk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Na věku záleží </a:t>
            </a:r>
            <a:r>
              <a:rPr lang="cs-CZ" sz="2400" dirty="0" smtClean="0">
                <a:sym typeface="Wingdings" panose="05000000000000000000" pitchFamily="2" charset="2"/>
              </a:rPr>
              <a:t> čím později je dítě vystaveno nadměrnému působení média, tím nižší má dopady na kognitivní a akademické dovednosti v budoucnu</a:t>
            </a:r>
            <a:br>
              <a:rPr lang="cs-CZ" sz="2400" dirty="0" smtClean="0">
                <a:sym typeface="Wingdings" panose="05000000000000000000" pitchFamily="2" charset="2"/>
              </a:rPr>
            </a:br>
            <a:endParaRPr lang="cs-CZ" sz="2400" dirty="0" smtClean="0">
              <a:sym typeface="Wingdings" panose="05000000000000000000" pitchFamily="2" charset="2"/>
            </a:endParaRPr>
          </a:p>
          <a:p>
            <a:r>
              <a:rPr lang="cs-CZ" sz="2400" dirty="0" smtClean="0">
                <a:sym typeface="Wingdings" panose="05000000000000000000" pitchFamily="2" charset="2"/>
              </a:rPr>
              <a:t>Negativní </a:t>
            </a:r>
            <a:r>
              <a:rPr lang="cs-CZ" sz="2400" dirty="0" smtClean="0">
                <a:sym typeface="Wingdings" panose="05000000000000000000" pitchFamily="2" charset="2"/>
              </a:rPr>
              <a:t>dopady na pozornost a exekutivní funkce, souvislost s rozvojem obezity</a:t>
            </a:r>
            <a:br>
              <a:rPr lang="cs-CZ" sz="2400" dirty="0" smtClean="0">
                <a:sym typeface="Wingdings" panose="05000000000000000000" pitchFamily="2" charset="2"/>
              </a:rPr>
            </a:br>
            <a:endParaRPr lang="cs-CZ" sz="2400" dirty="0" smtClean="0"/>
          </a:p>
          <a:p>
            <a:r>
              <a:rPr lang="cs-CZ" sz="2400" dirty="0" smtClean="0"/>
              <a:t>Vhodně zvolené vzdělávací programy mohou právě v </a:t>
            </a:r>
            <a:br>
              <a:rPr lang="cs-CZ" sz="2400" dirty="0" smtClean="0"/>
            </a:br>
            <a:r>
              <a:rPr lang="cs-CZ" sz="2400" dirty="0" smtClean="0"/>
              <a:t>tomto věku podpořit rozvoj tzv. </a:t>
            </a:r>
            <a:r>
              <a:rPr lang="cs-CZ" sz="2400" dirty="0" err="1" smtClean="0"/>
              <a:t>pre-academic</a:t>
            </a:r>
            <a:r>
              <a:rPr lang="cs-CZ" sz="2400" dirty="0" smtClean="0"/>
              <a:t> </a:t>
            </a:r>
            <a:r>
              <a:rPr lang="cs-CZ" sz="2400" dirty="0" err="1" smtClean="0"/>
              <a:t>skills</a:t>
            </a:r>
            <a:endParaRPr lang="cs-CZ" sz="2400" dirty="0" smtClean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9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AAP pro užívání médií u dětí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600" dirty="0" smtClean="0"/>
              <a:t>0-2 roky: vyhýbat se médiím s výjimkou video-hovorů např. s rodinnými příslušníky. Sledování média spolu s dítětem a vysvětlování obsahu.</a:t>
            </a:r>
            <a:br>
              <a:rPr lang="cs-CZ" sz="2600" dirty="0" smtClean="0"/>
            </a:br>
            <a:endParaRPr lang="en-US" sz="2600" dirty="0"/>
          </a:p>
          <a:p>
            <a:pPr>
              <a:lnSpc>
                <a:spcPct val="100000"/>
              </a:lnSpc>
            </a:pPr>
            <a:r>
              <a:rPr lang="cs-CZ" sz="2600" dirty="0" smtClean="0"/>
              <a:t>2-5 let: maximálně 1 hodina kvalitního mediálního obsahu denně, opět sledování společně s dospělou osobou.</a:t>
            </a:r>
            <a:br>
              <a:rPr lang="cs-CZ" sz="2600" dirty="0" smtClean="0"/>
            </a:br>
            <a:endParaRPr lang="en-US" sz="2600" dirty="0"/>
          </a:p>
          <a:p>
            <a:pPr>
              <a:lnSpc>
                <a:spcPct val="100000"/>
              </a:lnSpc>
            </a:pPr>
            <a:r>
              <a:rPr lang="cs-CZ" sz="2600" dirty="0" smtClean="0"/>
              <a:t>6 let a více: nastavit v domácnosti pevná pravidla pro užívání médií, dohlédnout na to, aby médium nebylo využíváno na úkor množství spánku, pohybových aktivit a jiných se zdravím spojených činností.</a:t>
            </a:r>
            <a:endParaRPr lang="en-US" sz="2600" dirty="0"/>
          </a:p>
          <a:p>
            <a:pPr marL="72000" indent="0"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762000" y="5422017"/>
            <a:ext cx="1094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  <a:hlinkClick r:id="rId2"/>
              </a:rPr>
              <a:t>https</a:t>
            </a:r>
            <a:r>
              <a:rPr lang="cs-CZ" sz="2000">
                <a:latin typeface="+mn-lt"/>
                <a:hlinkClick r:id="rId2"/>
              </a:rPr>
              <a:t>://</a:t>
            </a:r>
            <a:r>
              <a:rPr lang="cs-CZ" sz="2000" smtClean="0">
                <a:latin typeface="+mn-lt"/>
                <a:hlinkClick r:id="rId2"/>
              </a:rPr>
              <a:t>www.healthychildren.org/English/news/Pages/AAP-Announces-New-Recommendations-for-Childrens-Media-Use.aspx</a:t>
            </a:r>
            <a:endParaRPr lang="cs-CZ" sz="2000" dirty="0" smtClean="0">
              <a:latin typeface="+mn-lt"/>
            </a:endParaRPr>
          </a:p>
          <a:p>
            <a:endParaRPr lang="cs-CZ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7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Adolescenti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Motivace k užívání médií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Naplňování potřeby </a:t>
            </a:r>
            <a:r>
              <a:rPr lang="cs-CZ" sz="2400" dirty="0"/>
              <a:t>socializace, navazování vrstevnických a romantických </a:t>
            </a:r>
            <a:r>
              <a:rPr lang="cs-CZ" sz="2400" dirty="0" smtClean="0"/>
              <a:t>vztahů</a:t>
            </a:r>
            <a:br>
              <a:rPr lang="cs-CZ" sz="2400" dirty="0" smtClean="0"/>
            </a:b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Sebeidentifikace, </a:t>
            </a:r>
            <a:r>
              <a:rPr lang="cs-CZ" sz="2400" dirty="0" smtClean="0"/>
              <a:t>explorace a formulování </a:t>
            </a:r>
            <a:r>
              <a:rPr lang="cs-CZ" sz="2400" dirty="0"/>
              <a:t>vlastní </a:t>
            </a:r>
            <a:r>
              <a:rPr lang="cs-CZ" sz="2400" dirty="0" smtClean="0"/>
              <a:t>identity (sexuální, genderové, politické…)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Vyhledávání informací a </a:t>
            </a:r>
            <a:r>
              <a:rPr lang="cs-CZ" sz="2400" dirty="0" smtClean="0"/>
              <a:t>zábavy, překonávání nudy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Únik před problémy v </a:t>
            </a:r>
            <a:r>
              <a:rPr lang="cs-CZ" sz="2400" dirty="0" err="1" smtClean="0"/>
              <a:t>offline</a:t>
            </a:r>
            <a:r>
              <a:rPr lang="cs-CZ" sz="2400" dirty="0" smtClean="0"/>
              <a:t> světě, média jako </a:t>
            </a:r>
            <a:r>
              <a:rPr lang="cs-CZ" sz="2400" dirty="0" err="1" smtClean="0"/>
              <a:t>copingový</a:t>
            </a:r>
            <a:r>
              <a:rPr lang="cs-CZ" sz="2400" dirty="0" smtClean="0"/>
              <a:t> mechanismus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743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Adolescenti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Využívání médií k sexuální exploraci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Charakteristiky online prostředí podporující sexualitu</a:t>
            </a:r>
            <a:r>
              <a:rPr lang="cs-CZ" sz="2200" dirty="0"/>
              <a:t> </a:t>
            </a:r>
            <a:r>
              <a:rPr lang="cs-CZ" sz="2200" dirty="0" smtClean="0"/>
              <a:t>– </a:t>
            </a:r>
            <a:r>
              <a:rPr lang="cs-CZ" sz="2200" dirty="0" err="1" smtClean="0"/>
              <a:t>accessibility</a:t>
            </a:r>
            <a:r>
              <a:rPr lang="cs-CZ" sz="2200" dirty="0" smtClean="0"/>
              <a:t>, </a:t>
            </a:r>
            <a:r>
              <a:rPr lang="cs-CZ" sz="2200" dirty="0" err="1" smtClean="0"/>
              <a:t>affordability</a:t>
            </a:r>
            <a:r>
              <a:rPr lang="cs-CZ" sz="2200" dirty="0" smtClean="0"/>
              <a:t>, anonymity</a:t>
            </a:r>
          </a:p>
          <a:p>
            <a:pPr marL="324000" lvl="1" indent="0">
              <a:buNone/>
            </a:pPr>
            <a:endParaRPr lang="cs-CZ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Rozvíjení a definování své sexuální identity – média mohou hrát důležitou roli především pro uživatele z řad minorit</a:t>
            </a:r>
            <a:br>
              <a:rPr lang="cs-CZ" sz="2200" dirty="0" smtClean="0"/>
            </a:b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err="1" smtClean="0"/>
              <a:t>Kybersex</a:t>
            </a:r>
            <a:r>
              <a:rPr lang="cs-CZ" sz="2200" dirty="0" smtClean="0"/>
              <a:t>, s</a:t>
            </a:r>
            <a:r>
              <a:rPr lang="cs-CZ" sz="2200" dirty="0" smtClean="0"/>
              <a:t>ledování pornografie – dopady na postoje k sexu a sexuální chování</a:t>
            </a:r>
            <a:br>
              <a:rPr lang="cs-CZ" sz="2200" dirty="0" smtClean="0"/>
            </a:br>
            <a:endParaRPr lang="cs-CZ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err="1" smtClean="0"/>
              <a:t>Sexting</a:t>
            </a:r>
            <a:r>
              <a:rPr lang="cs-CZ" sz="2200" dirty="0" smtClean="0"/>
              <a:t> – potenciálně může spadat mezi rizikové chování, fenomén „</a:t>
            </a:r>
            <a:r>
              <a:rPr lang="cs-CZ" sz="2200" dirty="0" err="1" smtClean="0"/>
              <a:t>sexual</a:t>
            </a:r>
            <a:r>
              <a:rPr lang="cs-CZ" sz="2200" dirty="0" smtClean="0"/>
              <a:t> double standard“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12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Adolescenti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08760"/>
            <a:ext cx="10753200" cy="4323240"/>
          </a:xfrm>
        </p:spPr>
        <p:txBody>
          <a:bodyPr/>
          <a:lstStyle/>
          <a:p>
            <a:r>
              <a:rPr lang="cs-CZ" sz="2400" dirty="0" smtClean="0"/>
              <a:t>Rizika plynoucí z užívání médií: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Online </a:t>
            </a:r>
            <a:r>
              <a:rPr lang="cs-CZ" sz="2400" dirty="0" err="1" smtClean="0"/>
              <a:t>strangers</a:t>
            </a:r>
            <a:r>
              <a:rPr lang="cs-CZ" sz="2400" dirty="0" smtClean="0"/>
              <a:t> – nespokojenost s kvalitou </a:t>
            </a:r>
            <a:r>
              <a:rPr lang="cs-CZ" sz="2400" dirty="0" err="1" smtClean="0"/>
              <a:t>offline</a:t>
            </a:r>
            <a:r>
              <a:rPr lang="cs-CZ" sz="2400" dirty="0" smtClean="0"/>
              <a:t> vztahů, vyšší úzkostnost, </a:t>
            </a:r>
            <a:r>
              <a:rPr lang="cs-CZ" sz="2400" dirty="0" err="1" smtClean="0"/>
              <a:t>sensation</a:t>
            </a:r>
            <a:r>
              <a:rPr lang="cs-CZ" sz="2400" dirty="0" smtClean="0"/>
              <a:t> </a:t>
            </a:r>
            <a:r>
              <a:rPr lang="cs-CZ" sz="2400" dirty="0" err="1" smtClean="0"/>
              <a:t>seeking</a:t>
            </a:r>
            <a:r>
              <a:rPr lang="cs-CZ" sz="2400" dirty="0" smtClean="0"/>
              <a:t>, vyšší </a:t>
            </a:r>
            <a:r>
              <a:rPr lang="cs-CZ" sz="2400" dirty="0" err="1" smtClean="0"/>
              <a:t>self-efficacy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Potenciálně škodlivý obsah – násilí a nenávist, sexualita, nabádání k rizikovému chování, fenomén „</a:t>
            </a:r>
            <a:r>
              <a:rPr lang="cs-CZ" sz="2400" dirty="0" err="1" smtClean="0"/>
              <a:t>challenge</a:t>
            </a:r>
            <a:r>
              <a:rPr lang="cs-CZ" sz="2400" dirty="0" smtClean="0"/>
              <a:t>“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79" y="4376455"/>
            <a:ext cx="3962399" cy="22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37" y="4059800"/>
            <a:ext cx="3788260" cy="22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36" y="4416435"/>
            <a:ext cx="3848048" cy="216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64"/>
      </p:ext>
    </p:extLst>
  </p:cSld>
  <p:clrMapOvr>
    <a:masterClrMapping/>
  </p:clrMapOvr>
</p:sld>
</file>

<file path=ppt/theme/theme1.xml><?xml version="1.0" encoding="utf-8"?>
<a:theme xmlns:a="http://schemas.openxmlformats.org/drawingml/2006/main" name="muni-fss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52682</TotalTime>
  <Words>388</Words>
  <Application>Microsoft Office PowerPoint</Application>
  <PresentationFormat>Vlastní</PresentationFormat>
  <Paragraphs>87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muni-fss-prezentace-16-9-cz-v11</vt:lpstr>
      <vt:lpstr>Užívání médií z pohledu vývojové psychologie</vt:lpstr>
      <vt:lpstr>Model zvýšené náchylnosti k mediálním účinkům</vt:lpstr>
      <vt:lpstr>Kojenecký a batolecí věk</vt:lpstr>
      <vt:lpstr>Kojenecký a batolecí věk</vt:lpstr>
      <vt:lpstr>Předškolní věk</vt:lpstr>
      <vt:lpstr>Doporučení AAP pro užívání médií u dětí </vt:lpstr>
      <vt:lpstr>Adolescenti</vt:lpstr>
      <vt:lpstr>Adolescenti</vt:lpstr>
      <vt:lpstr>Adolescenti</vt:lpstr>
      <vt:lpstr>Adolescenti</vt:lpstr>
      <vt:lpstr>Adolescenti</vt:lpstr>
      <vt:lpstr>Senioři </vt:lpstr>
      <vt:lpstr>Senioři </vt:lpstr>
      <vt:lpstr>Senioři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Excesivní užívání internetu a jeho souvislost s rizikovým chováním adolescentů</dc:title>
  <dc:creator>Anička Faltýnková</dc:creator>
  <cp:lastModifiedBy>Anička Faltýnková</cp:lastModifiedBy>
  <cp:revision>150</cp:revision>
  <cp:lastPrinted>1601-01-01T00:00:00Z</cp:lastPrinted>
  <dcterms:created xsi:type="dcterms:W3CDTF">2021-01-07T20:21:25Z</dcterms:created>
  <dcterms:modified xsi:type="dcterms:W3CDTF">2021-04-07T21:37:04Z</dcterms:modified>
</cp:coreProperties>
</file>