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3"/>
  </p:notesMasterIdLst>
  <p:handoutMasterIdLst>
    <p:handoutMasterId r:id="rId24"/>
  </p:handoutMasterIdLst>
  <p:sldIdLst>
    <p:sldId id="256" r:id="rId5"/>
    <p:sldId id="406" r:id="rId6"/>
    <p:sldId id="407" r:id="rId7"/>
    <p:sldId id="411" r:id="rId8"/>
    <p:sldId id="410" r:id="rId9"/>
    <p:sldId id="412" r:id="rId10"/>
    <p:sldId id="413" r:id="rId11"/>
    <p:sldId id="409" r:id="rId12"/>
    <p:sldId id="418" r:id="rId13"/>
    <p:sldId id="420" r:id="rId14"/>
    <p:sldId id="402" r:id="rId15"/>
    <p:sldId id="405" r:id="rId16"/>
    <p:sldId id="419" r:id="rId17"/>
    <p:sldId id="417" r:id="rId18"/>
    <p:sldId id="423" r:id="rId19"/>
    <p:sldId id="424" r:id="rId20"/>
    <p:sldId id="397" r:id="rId21"/>
    <p:sldId id="399" r:id="rId22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AE895-FAB4-4855-B71C-D1B44F8B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3DD396-A671-48AC-8031-BED5AC9C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4365-15AF-4FA5-BACC-6E85D58148C2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70F4CD-A036-46D4-9536-BFA818C0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FD42E9-0825-406B-B313-AAA486A9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43B3-2C70-4CE9-89C4-FFF76F985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Závislost a hraní počítačových her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D840E7-56AD-4D87-8A99-0C14EFF30D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5EE454-5DEF-4E7A-9809-7DF4FA109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79336"/>
            <a:ext cx="10753200" cy="4139998"/>
          </a:xfrm>
        </p:spPr>
        <p:txBody>
          <a:bodyPr/>
          <a:lstStyle/>
          <a:p>
            <a:r>
              <a:rPr lang="cs-CZ" sz="1800" dirty="0"/>
              <a:t>Herní průmysl je zdaleka nejvýdělečnější mediální business </a:t>
            </a:r>
          </a:p>
          <a:p>
            <a:r>
              <a:rPr lang="cs-CZ" sz="1800" dirty="0"/>
              <a:t>Intenzita hraní je výrazně vyšší než konzumace jakéhokoliv jiného média – nejproblematičtější žánry průměr více než 30 hodin týdně</a:t>
            </a:r>
          </a:p>
          <a:p>
            <a:r>
              <a:rPr lang="cs-CZ" sz="1800" dirty="0"/>
              <a:t>Nejúspěšnější hry stále cílí na typické „</a:t>
            </a:r>
            <a:r>
              <a:rPr lang="cs-CZ" sz="1800" dirty="0" err="1"/>
              <a:t>nerdy</a:t>
            </a:r>
            <a:r>
              <a:rPr lang="cs-CZ" sz="1800" dirty="0"/>
              <a:t>“ ačkoliv se celý průmysl snaží tvářit jako „inkluzivní“.</a:t>
            </a:r>
          </a:p>
          <a:p>
            <a:r>
              <a:rPr lang="cs-CZ" sz="1800" dirty="0"/>
              <a:t>Pro většinu hráčů jsou ale hry jen obyčejnou volnočasovou aktivitou, byť časově náročnou. Pro jiné to může být profesionální zájem. Riziko </a:t>
            </a:r>
            <a:r>
              <a:rPr lang="cs-CZ" sz="1800" dirty="0" err="1"/>
              <a:t>patologizace</a:t>
            </a:r>
            <a:r>
              <a:rPr lang="cs-CZ" sz="1800" dirty="0"/>
              <a:t> a „mediální paniky“</a:t>
            </a:r>
          </a:p>
          <a:p>
            <a:r>
              <a:rPr lang="cs-CZ" sz="1800" dirty="0"/>
              <a:t>Kvalitní výzkumy naznačují prevalenci kolem či pod 1%, u závislých podobné změny na mozku jako u závislých na kokainu</a:t>
            </a:r>
          </a:p>
          <a:p>
            <a:r>
              <a:rPr lang="cs-CZ" sz="1800" dirty="0"/>
              <a:t>ALE i když se nejedná o závislost, neznamená to, že je to „zdravé“ a bez následků  - velká časová investice je na úkor jiných (třeba zdravějších a užitečnějších) aktivit</a:t>
            </a:r>
          </a:p>
          <a:p>
            <a:r>
              <a:rPr lang="cs-CZ" sz="1800" dirty="0"/>
              <a:t>Pořád vím málo, chybí dlouhodobé studie. Nevíme, zda se nejedná jen o dočasnou epizodu v životě</a:t>
            </a:r>
          </a:p>
          <a:p>
            <a:endParaRPr lang="cs-CZ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31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D88E6-7C91-4D4E-AC9F-DD60E6DEA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4DF78B-1A23-4EA0-922C-1F8CFFBFB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12200" b="5201"/>
          <a:stretch/>
        </p:blipFill>
        <p:spPr>
          <a:xfrm>
            <a:off x="0" y="483541"/>
            <a:ext cx="9093945" cy="59953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1B5D0F-EB52-47D3-97CD-19B9DEA7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92" y="379095"/>
            <a:ext cx="3178808" cy="47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2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MKN11: hráčská porucha (</a:t>
            </a:r>
            <a:r>
              <a:rPr lang="cs-CZ" dirty="0" err="1"/>
              <a:t>gaming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sz="2000" dirty="0"/>
              <a:t>Snížená kontrola nad hraním </a:t>
            </a:r>
            <a:r>
              <a:rPr lang="en-GB" sz="2000" dirty="0"/>
              <a:t> (</a:t>
            </a:r>
            <a:r>
              <a:rPr lang="cs-CZ" sz="2000" dirty="0"/>
              <a:t>týkající se místa, času, frekvence, intensity, trvání, neschopnosti vytnout, kontextu)</a:t>
            </a:r>
            <a:r>
              <a:rPr lang="en-GB" sz="2000" dirty="0"/>
              <a:t> </a:t>
            </a:r>
          </a:p>
          <a:p>
            <a:pPr marL="514350" indent="-514350">
              <a:buAutoNum type="arabicParenR"/>
            </a:pPr>
            <a:r>
              <a:rPr lang="cs-CZ" sz="2000" dirty="0"/>
              <a:t>Hraní má větší prioritu než jiné aktivity týkající se zájmů či každodenního fungování </a:t>
            </a:r>
          </a:p>
          <a:p>
            <a:pPr marL="514350" indent="-514350">
              <a:buAutoNum type="arabicParenR"/>
            </a:pPr>
            <a:r>
              <a:rPr lang="cs-CZ" sz="2000" dirty="0"/>
              <a:t>Hraní pokračuje i přes přítomnost negativních následků</a:t>
            </a:r>
          </a:p>
          <a:p>
            <a:pPr marL="514350" indent="-514350">
              <a:buAutoNum type="arabicParenR"/>
            </a:pPr>
            <a:r>
              <a:rPr lang="cs-CZ" sz="2000" dirty="0"/>
              <a:t>Hraní má takovou intenzitu, že signifikantně  způsobuje problémy v osobním, rodinném, sociálním životě, ve studiu či zaměstnání či jinak negativně ovlivňuje fungování člověka</a:t>
            </a:r>
            <a:r>
              <a:rPr lang="en-GB" sz="2000" dirty="0"/>
              <a:t> </a:t>
            </a:r>
          </a:p>
          <a:p>
            <a:pPr marL="514350" indent="-514350">
              <a:buAutoNum type="arabicParenR"/>
            </a:pPr>
            <a:r>
              <a:rPr lang="cs-CZ" sz="2000" dirty="0"/>
              <a:t>Vzorec hraní může být trvalý nebo epizodický a rekurentní. </a:t>
            </a:r>
          </a:p>
          <a:p>
            <a:pPr marL="514350" indent="-514350">
              <a:buAutoNum type="arabicParenR"/>
            </a:pPr>
            <a:r>
              <a:rPr lang="cs-CZ" sz="2000" dirty="0"/>
              <a:t>Pro diagnózu musí být tento vzorec přítomný alespoň 12 měsíců – kratší doba jen  případě přítomnosti všech znaků závislosti, které jsou obzvláště intenzivní</a:t>
            </a:r>
            <a:endParaRPr lang="en-GB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11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na straně hry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Prim</a:t>
            </a:r>
            <a:r>
              <a:rPr lang="cs-CZ" sz="1800" dirty="0" err="1"/>
              <a:t>árně</a:t>
            </a:r>
            <a:r>
              <a:rPr lang="cs-CZ" sz="1800" dirty="0"/>
              <a:t> hry typu MMORPG a MOBA. Ostatní online hry jen minoritně a </a:t>
            </a:r>
            <a:r>
              <a:rPr lang="cs-CZ" sz="1800" dirty="0" err="1"/>
              <a:t>offline</a:t>
            </a:r>
            <a:r>
              <a:rPr lang="cs-CZ" sz="1800" dirty="0"/>
              <a:t> hry v podstatě vůbec</a:t>
            </a:r>
            <a:endParaRPr lang="en-GB" sz="1800" dirty="0"/>
          </a:p>
          <a:p>
            <a:r>
              <a:rPr lang="cs-CZ" sz="1800" dirty="0"/>
              <a:t>Implicitně sociální prostředí – MMORPG &amp; MOBA – reálnost prostředí skrze sdílení, žebříčky hráčů</a:t>
            </a:r>
          </a:p>
          <a:p>
            <a:endParaRPr lang="cs-CZ" sz="1800" dirty="0"/>
          </a:p>
          <a:p>
            <a:r>
              <a:rPr lang="cs-CZ" sz="1800" dirty="0"/>
              <a:t>Systém permanentního odměňování v kombinací s náhodností kvalitních odměn</a:t>
            </a:r>
          </a:p>
          <a:p>
            <a:r>
              <a:rPr lang="cs-CZ" sz="1800" dirty="0"/>
              <a:t>Systém odměn z </a:t>
            </a:r>
            <a:r>
              <a:rPr lang="cs-CZ" sz="1800" dirty="0" err="1"/>
              <a:t>gamblingu</a:t>
            </a:r>
            <a:r>
              <a:rPr lang="cs-CZ" sz="1800" dirty="0"/>
              <a:t> – „</a:t>
            </a:r>
            <a:r>
              <a:rPr lang="cs-CZ" sz="1800" dirty="0" err="1"/>
              <a:t>near</a:t>
            </a:r>
            <a:r>
              <a:rPr lang="cs-CZ" sz="1800" dirty="0"/>
              <a:t> miss“, </a:t>
            </a:r>
            <a:r>
              <a:rPr lang="cs-CZ" sz="1800" dirty="0" err="1"/>
              <a:t>lootboxy</a:t>
            </a:r>
            <a:endParaRPr lang="cs-CZ" sz="1800" dirty="0"/>
          </a:p>
          <a:p>
            <a:r>
              <a:rPr lang="cs-CZ" sz="1800" dirty="0"/>
              <a:t>Systém zpětné vazby vytvářející pocit kontroly, mistrovství, stav plynutí (</a:t>
            </a:r>
            <a:r>
              <a:rPr lang="cs-CZ" sz="1800" dirty="0" err="1"/>
              <a:t>flow</a:t>
            </a:r>
            <a:r>
              <a:rPr lang="cs-CZ" sz="1800" dirty="0"/>
              <a:t>)</a:t>
            </a:r>
          </a:p>
          <a:p>
            <a:r>
              <a:rPr lang="cs-CZ" sz="1800" dirty="0"/>
              <a:t>Optimální náročnost vůči schopnostem hráče – stav plynutí a ztráta pojmu o čase</a:t>
            </a:r>
          </a:p>
          <a:p>
            <a:r>
              <a:rPr lang="cs-CZ" sz="1800" dirty="0" err="1"/>
              <a:t>Perzistentnost</a:t>
            </a:r>
            <a:r>
              <a:rPr lang="cs-CZ" sz="1800" dirty="0"/>
              <a:t> herního prostředí a faktická nemožnost hru „dohrát“</a:t>
            </a:r>
          </a:p>
          <a:p>
            <a:r>
              <a:rPr lang="cs-CZ" sz="1800" dirty="0"/>
              <a:t>Sociální dimenze – pocit komunity, reálnost </a:t>
            </a:r>
            <a:r>
              <a:rPr lang="cs-CZ" sz="1800" dirty="0" err="1"/>
              <a:t>virtuálna</a:t>
            </a:r>
            <a:r>
              <a:rPr lang="cs-CZ" sz="1800" dirty="0"/>
              <a:t>, uznání, dominance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60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na straně hráče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Muži</a:t>
            </a:r>
          </a:p>
          <a:p>
            <a:r>
              <a:rPr lang="cs-CZ" sz="1600" dirty="0"/>
              <a:t>Věk do cca 25 let</a:t>
            </a:r>
          </a:p>
          <a:p>
            <a:r>
              <a:rPr lang="cs-CZ" sz="1600" dirty="0"/>
              <a:t>ADHD – poruchy pozornosti a zvýšená impulzivita</a:t>
            </a:r>
          </a:p>
          <a:p>
            <a:r>
              <a:rPr lang="cs-CZ" sz="1600" dirty="0"/>
              <a:t>Silnější odpověď na odměnu a rezistence vůči trestu </a:t>
            </a:r>
          </a:p>
          <a:p>
            <a:r>
              <a:rPr lang="cs-CZ" sz="1600" dirty="0"/>
              <a:t>Poruchy učení</a:t>
            </a:r>
          </a:p>
          <a:p>
            <a:r>
              <a:rPr lang="cs-CZ" sz="1600" dirty="0"/>
              <a:t>Introverze</a:t>
            </a:r>
          </a:p>
          <a:p>
            <a:r>
              <a:rPr lang="cs-CZ" sz="1600" dirty="0"/>
              <a:t>Sociální úzkostnost </a:t>
            </a:r>
          </a:p>
          <a:p>
            <a:r>
              <a:rPr lang="cs-CZ" sz="1600" dirty="0"/>
              <a:t>Kombinace přehnané sociální závislosti na druhých a zároveň odmítání druhých</a:t>
            </a:r>
          </a:p>
          <a:p>
            <a:r>
              <a:rPr lang="cs-CZ" sz="1600" dirty="0"/>
              <a:t>Nízké sebehodnocení</a:t>
            </a:r>
          </a:p>
          <a:p>
            <a:r>
              <a:rPr lang="cs-CZ" sz="1600" dirty="0"/>
              <a:t>Zhoršené emoční seberegulace</a:t>
            </a:r>
          </a:p>
          <a:p>
            <a:r>
              <a:rPr lang="cs-CZ" sz="1600" dirty="0"/>
              <a:t>Vyhýbavé </a:t>
            </a:r>
            <a:r>
              <a:rPr lang="cs-CZ" sz="1600" dirty="0" err="1"/>
              <a:t>copingové</a:t>
            </a:r>
            <a:r>
              <a:rPr lang="cs-CZ" sz="1600" dirty="0"/>
              <a:t> strategie – hra jako únik od tíživé reality, která je tíživější díky intenzivnímu hraní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10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untitled - 2006.7.2018.27 - Mozilla Firefox">
            <a:extLst>
              <a:ext uri="{FF2B5EF4-FFF2-40B4-BE49-F238E27FC236}">
                <a16:creationId xmlns:a16="http://schemas.microsoft.com/office/drawing/2014/main" id="{FCBB9159-20AB-48DF-9AC3-E49B6BC72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23634" r="22344" b="10126"/>
          <a:stretch/>
        </p:blipFill>
        <p:spPr>
          <a:xfrm>
            <a:off x="0" y="169233"/>
            <a:ext cx="5523450" cy="35271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C0C4E7D-8380-4C2A-BF19-02EAFA456BF2}"/>
              </a:ext>
            </a:extLst>
          </p:cNvPr>
          <p:cNvSpPr txBox="1"/>
          <p:nvPr/>
        </p:nvSpPr>
        <p:spPr>
          <a:xfrm>
            <a:off x="5523450" y="1306173"/>
            <a:ext cx="63830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+mj-lt"/>
              </a:rPr>
              <a:t>Hráči pravidelně pod vlivem hrají intenzivněji: legální stimulanty </a:t>
            </a:r>
            <a:r>
              <a:rPr lang="en-GB" sz="1800" dirty="0">
                <a:latin typeface="+mj-lt"/>
              </a:rPr>
              <a:t>(+9.8 hr/week), Ecstasy/MDMA (+9.6), </a:t>
            </a:r>
            <a:r>
              <a:rPr lang="cs-CZ" sz="1800" dirty="0">
                <a:latin typeface="+mj-lt"/>
              </a:rPr>
              <a:t>sedativa</a:t>
            </a:r>
            <a:r>
              <a:rPr lang="en-GB" sz="1800" dirty="0">
                <a:latin typeface="+mj-lt"/>
              </a:rPr>
              <a:t> (+6.9), </a:t>
            </a:r>
            <a:r>
              <a:rPr lang="cs-CZ" sz="1800" dirty="0">
                <a:latin typeface="+mj-lt"/>
              </a:rPr>
              <a:t>nelegální amfetaminy</a:t>
            </a:r>
            <a:r>
              <a:rPr lang="en-GB" sz="1800" dirty="0">
                <a:latin typeface="+mj-lt"/>
              </a:rPr>
              <a:t> (+6.2)</a:t>
            </a:r>
            <a:r>
              <a:rPr lang="cs-CZ" sz="1800" dirty="0">
                <a:latin typeface="+mj-lt"/>
              </a:rPr>
              <a:t>,</a:t>
            </a:r>
            <a:r>
              <a:rPr lang="en-GB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enrgydrinky</a:t>
            </a:r>
            <a:r>
              <a:rPr lang="cs-CZ" sz="1800" dirty="0">
                <a:latin typeface="+mj-lt"/>
              </a:rPr>
              <a:t> (+3.8)</a:t>
            </a:r>
            <a:br>
              <a:rPr lang="cs-CZ" sz="1800" dirty="0">
                <a:latin typeface="+mj-lt"/>
              </a:rPr>
            </a:b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Důvody ke hraní pod vlivem: utlumení potřeby spánku </a:t>
            </a:r>
            <a:r>
              <a:rPr lang="en-GB" sz="1800" dirty="0">
                <a:latin typeface="+mj-lt"/>
              </a:rPr>
              <a:t>(25.8%), </a:t>
            </a:r>
            <a:r>
              <a:rPr lang="cs-CZ" sz="1800" dirty="0">
                <a:latin typeface="+mj-lt"/>
              </a:rPr>
              <a:t>vyšší koncentrace </a:t>
            </a:r>
            <a:r>
              <a:rPr lang="en-GB" sz="1800" dirty="0">
                <a:latin typeface="+mj-lt"/>
              </a:rPr>
              <a:t>(15.6%), </a:t>
            </a:r>
            <a:r>
              <a:rPr lang="cs-CZ" sz="1800" dirty="0">
                <a:latin typeface="+mj-lt"/>
              </a:rPr>
              <a:t>větší nadšení ze hry </a:t>
            </a:r>
            <a:r>
              <a:rPr lang="en-GB" sz="1800" dirty="0">
                <a:latin typeface="+mj-lt"/>
              </a:rPr>
              <a:t>(13.8%), </a:t>
            </a:r>
            <a:r>
              <a:rPr lang="cs-CZ" sz="1800" dirty="0">
                <a:latin typeface="+mj-lt"/>
              </a:rPr>
              <a:t>uklidnění </a:t>
            </a:r>
            <a:r>
              <a:rPr lang="en-GB" sz="1800" dirty="0">
                <a:latin typeface="+mj-lt"/>
              </a:rPr>
              <a:t>(7.3%),</a:t>
            </a:r>
            <a:r>
              <a:rPr lang="cs-CZ" sz="1800" dirty="0">
                <a:latin typeface="+mj-lt"/>
              </a:rPr>
              <a:t> zvýšení odvahy </a:t>
            </a:r>
            <a:r>
              <a:rPr lang="en-GB" sz="1800" dirty="0">
                <a:latin typeface="+mj-lt"/>
              </a:rPr>
              <a:t>(4.1%), </a:t>
            </a:r>
            <a:r>
              <a:rPr lang="cs-CZ" sz="1800" dirty="0">
                <a:latin typeface="+mj-lt"/>
              </a:rPr>
              <a:t>vyhnutí se hladu, </a:t>
            </a:r>
            <a:r>
              <a:rPr lang="en-GB" sz="1800" dirty="0">
                <a:latin typeface="+mj-lt"/>
              </a:rPr>
              <a:t>(2.7%), </a:t>
            </a:r>
            <a:r>
              <a:rPr lang="cs-CZ" sz="1800" dirty="0">
                <a:latin typeface="+mj-lt"/>
              </a:rPr>
              <a:t>překonání neschopnosti usnout </a:t>
            </a:r>
            <a:r>
              <a:rPr lang="en-GB" sz="1800" dirty="0">
                <a:latin typeface="+mj-lt"/>
              </a:rPr>
              <a:t>(2.0%).</a:t>
            </a:r>
            <a:br>
              <a:rPr lang="cs-CZ" sz="1800" dirty="0">
                <a:latin typeface="+mj-lt"/>
              </a:rPr>
            </a:b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Vyšší </a:t>
            </a:r>
            <a:r>
              <a:rPr lang="cs-CZ" sz="1800" dirty="0" err="1">
                <a:latin typeface="+mj-lt"/>
              </a:rPr>
              <a:t>skore</a:t>
            </a:r>
            <a:r>
              <a:rPr lang="cs-CZ" sz="1800" dirty="0">
                <a:latin typeface="+mj-lt"/>
              </a:rPr>
              <a:t> u závislosti</a:t>
            </a:r>
            <a:r>
              <a:rPr lang="en-GB" sz="1800" dirty="0">
                <a:latin typeface="+mj-lt"/>
              </a:rPr>
              <a:t>: </a:t>
            </a:r>
            <a:r>
              <a:rPr lang="cs-CZ" sz="1800" dirty="0">
                <a:latin typeface="+mj-lt"/>
              </a:rPr>
              <a:t>sedativa</a:t>
            </a:r>
            <a:r>
              <a:rPr lang="en-GB" sz="1800" dirty="0">
                <a:latin typeface="+mj-lt"/>
              </a:rPr>
              <a:t> (</a:t>
            </a:r>
            <a:r>
              <a:rPr lang="cs-CZ" sz="1800" dirty="0">
                <a:latin typeface="+mj-lt"/>
              </a:rPr>
              <a:t>hlavně alkohol), tabák,</a:t>
            </a:r>
            <a:r>
              <a:rPr lang="en-GB" sz="1800" dirty="0">
                <a:latin typeface="+mj-lt"/>
              </a:rPr>
              <a:t> </a:t>
            </a:r>
            <a:r>
              <a:rPr lang="cs-CZ" sz="1800" dirty="0">
                <a:latin typeface="+mj-lt"/>
              </a:rPr>
              <a:t>anxiolytika </a:t>
            </a:r>
            <a:r>
              <a:rPr lang="en-GB" sz="1800" dirty="0">
                <a:latin typeface="+mj-lt"/>
              </a:rPr>
              <a:t>(</a:t>
            </a:r>
            <a:r>
              <a:rPr lang="cs-CZ" sz="1800" dirty="0" err="1">
                <a:latin typeface="+mj-lt"/>
              </a:rPr>
              <a:t>valium</a:t>
            </a:r>
            <a:r>
              <a:rPr lang="cs-CZ" sz="1800" dirty="0">
                <a:latin typeface="+mj-lt"/>
              </a:rPr>
              <a:t> apod. </a:t>
            </a:r>
            <a:r>
              <a:rPr lang="en-GB" sz="1800" dirty="0">
                <a:latin typeface="+mj-lt"/>
              </a:rPr>
              <a:t>)</a:t>
            </a:r>
          </a:p>
          <a:p>
            <a:br>
              <a:rPr lang="en-GB" sz="1800" dirty="0">
                <a:latin typeface="+mj-lt"/>
              </a:rPr>
            </a:br>
            <a:r>
              <a:rPr lang="cs-CZ" sz="1800" dirty="0">
                <a:latin typeface="+mj-lt"/>
              </a:rPr>
              <a:t>Vyšší </a:t>
            </a:r>
            <a:r>
              <a:rPr lang="cs-CZ" sz="1800" dirty="0" err="1">
                <a:latin typeface="+mj-lt"/>
              </a:rPr>
              <a:t>skore</a:t>
            </a:r>
            <a:r>
              <a:rPr lang="cs-CZ" sz="1800" dirty="0">
                <a:latin typeface="+mj-lt"/>
              </a:rPr>
              <a:t> u </a:t>
            </a:r>
            <a:r>
              <a:rPr lang="cs-CZ" sz="1800" dirty="0" err="1">
                <a:latin typeface="+mj-lt"/>
              </a:rPr>
              <a:t>engagmntu</a:t>
            </a:r>
            <a:r>
              <a:rPr lang="en-GB" sz="1800" dirty="0">
                <a:latin typeface="+mj-lt"/>
              </a:rPr>
              <a:t>: </a:t>
            </a:r>
            <a:r>
              <a:rPr lang="cs-CZ" sz="1800" dirty="0" err="1">
                <a:latin typeface="+mj-lt"/>
              </a:rPr>
              <a:t>stuimulující</a:t>
            </a:r>
            <a:r>
              <a:rPr lang="cs-CZ" sz="1800" dirty="0">
                <a:latin typeface="+mj-lt"/>
              </a:rPr>
              <a:t> látky, kofein/</a:t>
            </a:r>
            <a:r>
              <a:rPr lang="cs-CZ" sz="1800" dirty="0" err="1">
                <a:latin typeface="+mj-lt"/>
              </a:rPr>
              <a:t>energydrinky</a:t>
            </a:r>
            <a:r>
              <a:rPr lang="cs-CZ" sz="1800" dirty="0">
                <a:latin typeface="+mj-lt"/>
              </a:rPr>
              <a:t>, MDMA</a:t>
            </a:r>
            <a:endParaRPr lang="en-GB" sz="1800" dirty="0">
              <a:latin typeface="+mj-lt"/>
            </a:endParaRPr>
          </a:p>
        </p:txBody>
      </p:sp>
      <p:pic>
        <p:nvPicPr>
          <p:cNvPr id="8" name="Obrázek 7" descr="untitled - 2006.7.2018.27 - Mozilla Firefox">
            <a:extLst>
              <a:ext uri="{FF2B5EF4-FFF2-40B4-BE49-F238E27FC236}">
                <a16:creationId xmlns:a16="http://schemas.microsoft.com/office/drawing/2014/main" id="{A79FF2A7-BC37-4A2E-98A3-16034E8C4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t="28041" r="21641" b="22839"/>
          <a:stretch/>
        </p:blipFill>
        <p:spPr>
          <a:xfrm>
            <a:off x="142043" y="3888418"/>
            <a:ext cx="4880466" cy="22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ysfunctional impulsivity in online gaming addiction and engagement | Blinka | Cyberpsychology: Journal of Psychosocial Research on Cyberspace - Mozilla Firefox">
            <a:extLst>
              <a:ext uri="{FF2B5EF4-FFF2-40B4-BE49-F238E27FC236}">
                <a16:creationId xmlns:a16="http://schemas.microsoft.com/office/drawing/2014/main" id="{1774D5C3-8204-4CEE-89D0-829FDFFA5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8" t="14316" r="24609" b="10848"/>
          <a:stretch/>
        </p:blipFill>
        <p:spPr>
          <a:xfrm>
            <a:off x="186245" y="223186"/>
            <a:ext cx="4787155" cy="370111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2AC896-6D9B-48FE-B5F5-95BDFCE19DE1}"/>
              </a:ext>
            </a:extLst>
          </p:cNvPr>
          <p:cNvSpPr txBox="1"/>
          <p:nvPr/>
        </p:nvSpPr>
        <p:spPr>
          <a:xfrm>
            <a:off x="5258539" y="1706705"/>
            <a:ext cx="60960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+mn-lt"/>
              </a:rPr>
              <a:t>Impulzivita</a:t>
            </a:r>
            <a:r>
              <a:rPr lang="en-GB" sz="2000" dirty="0">
                <a:latin typeface="+mn-lt"/>
              </a:rPr>
              <a:t> – </a:t>
            </a:r>
            <a:r>
              <a:rPr lang="cs-CZ" sz="2000" dirty="0">
                <a:latin typeface="+mn-lt"/>
              </a:rPr>
              <a:t>neschopnost oddálit uspokojení</a:t>
            </a:r>
            <a:r>
              <a:rPr lang="en-GB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tendence ignorovat negativní důsledky</a:t>
            </a:r>
            <a:r>
              <a:rPr lang="en-GB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nižší kontrola chování. Podstatný faktor u všech závislostí</a:t>
            </a:r>
            <a:endParaRPr lang="en-GB" sz="2000" dirty="0"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r>
              <a:rPr lang="cs-CZ" sz="2000" dirty="0">
                <a:latin typeface="+mn-lt"/>
              </a:rPr>
              <a:t>Intenzita hraní: </a:t>
            </a:r>
            <a:r>
              <a:rPr lang="en-GB" sz="2000" dirty="0">
                <a:latin typeface="+mn-lt"/>
              </a:rPr>
              <a:t>addiction β</a:t>
            </a:r>
            <a:r>
              <a:rPr lang="cs-CZ" sz="2000" dirty="0">
                <a:latin typeface="+mn-lt"/>
              </a:rPr>
              <a:t>=.29, </a:t>
            </a:r>
            <a:r>
              <a:rPr lang="en-GB" sz="2000" dirty="0">
                <a:latin typeface="+mn-lt"/>
              </a:rPr>
              <a:t>engagement β</a:t>
            </a:r>
            <a:r>
              <a:rPr lang="cs-CZ" sz="2000" dirty="0">
                <a:latin typeface="+mn-lt"/>
              </a:rPr>
              <a:t>=.24</a:t>
            </a:r>
          </a:p>
          <a:p>
            <a:r>
              <a:rPr lang="cs-CZ" sz="2000" dirty="0">
                <a:latin typeface="+mn-lt"/>
              </a:rPr>
              <a:t>Impulzivita: </a:t>
            </a:r>
            <a:r>
              <a:rPr lang="en-GB" sz="2000" dirty="0">
                <a:latin typeface="+mn-lt"/>
              </a:rPr>
              <a:t>addiction β</a:t>
            </a:r>
            <a:r>
              <a:rPr lang="cs-CZ" sz="2000" dirty="0">
                <a:latin typeface="+mn-lt"/>
              </a:rPr>
              <a:t>=.25, vysvětluje 7% variance; </a:t>
            </a:r>
            <a:r>
              <a:rPr lang="en-GB" sz="2000" dirty="0">
                <a:latin typeface="+mn-lt"/>
              </a:rPr>
              <a:t>engagement</a:t>
            </a:r>
            <a:r>
              <a:rPr lang="cs-CZ" sz="2000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β</a:t>
            </a:r>
            <a:r>
              <a:rPr lang="cs-CZ" sz="2000" dirty="0">
                <a:latin typeface="+mn-lt"/>
              </a:rPr>
              <a:t>=.07, vysvětluj 1% variance</a:t>
            </a:r>
          </a:p>
          <a:p>
            <a:endParaRPr lang="en-GB" sz="2000" dirty="0">
              <a:latin typeface="+mn-lt"/>
            </a:endParaRPr>
          </a:p>
          <a:p>
            <a:r>
              <a:rPr lang="cs-CZ" sz="2000" dirty="0">
                <a:latin typeface="+mn-lt"/>
              </a:rPr>
              <a:t>Impulzivita hraje roli zejména v souvislosti s věkem – adolescenti mají přirozeně vyšší impulzivitu </a:t>
            </a:r>
            <a:r>
              <a:rPr lang="en-GB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nejvyšší cca v </a:t>
            </a:r>
            <a:r>
              <a:rPr lang="en-GB" sz="2000" dirty="0">
                <a:latin typeface="+mn-lt"/>
              </a:rPr>
              <a:t>17 </a:t>
            </a:r>
            <a:r>
              <a:rPr lang="cs-CZ" sz="2000" dirty="0">
                <a:latin typeface="+mn-lt"/>
              </a:rPr>
              <a:t>a pak přirozeně klesá</a:t>
            </a:r>
            <a:r>
              <a:rPr lang="en-GB" sz="2000" dirty="0">
                <a:latin typeface="+mn-lt"/>
              </a:rPr>
              <a:t>)</a:t>
            </a:r>
          </a:p>
          <a:p>
            <a:endParaRPr lang="cs-CZ" sz="2000" dirty="0">
              <a:latin typeface="+mn-lt"/>
            </a:endParaRPr>
          </a:p>
          <a:p>
            <a:r>
              <a:rPr lang="cs-CZ" sz="2000" dirty="0">
                <a:latin typeface="+mn-lt"/>
              </a:rPr>
              <a:t>Impulzivita stojí zejména za tendencí k relapsům</a:t>
            </a:r>
            <a:endParaRPr lang="en-GB" sz="2000" dirty="0">
              <a:latin typeface="+mn-lt"/>
            </a:endParaRPr>
          </a:p>
          <a:p>
            <a:endParaRPr lang="en-GB" dirty="0"/>
          </a:p>
        </p:txBody>
      </p:sp>
      <p:pic>
        <p:nvPicPr>
          <p:cNvPr id="6" name="Obrázek 5" descr="Dysfunctional impulsivity in online gaming addiction and engagement | Blinka | Cyberpsychology: Journal of Psychosocial Research on Cyberspace - Mozilla Firefox">
            <a:extLst>
              <a:ext uri="{FF2B5EF4-FFF2-40B4-BE49-F238E27FC236}">
                <a16:creationId xmlns:a16="http://schemas.microsoft.com/office/drawing/2014/main" id="{D938B495-D879-4529-A2C8-4E8ED32C4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20817" r="26172" b="16194"/>
          <a:stretch/>
        </p:blipFill>
        <p:spPr>
          <a:xfrm>
            <a:off x="304308" y="3924300"/>
            <a:ext cx="41717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0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24A72A-69DA-4CD6-92F0-C65263B18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15E600-148F-4497-B951-DE8AE93F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 s </a:t>
            </a:r>
            <a:r>
              <a:rPr lang="cs-CZ" dirty="0" err="1"/>
              <a:t>alexithymií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F5E6BF-1121-4000-B060-25154D25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Alexithymie</a:t>
            </a:r>
            <a:r>
              <a:rPr lang="cs-CZ" sz="2000" dirty="0"/>
              <a:t> – snížená schopnost uvědomování si emocí, snížená empatie a sociabilita, externě orientované myšlení</a:t>
            </a:r>
          </a:p>
          <a:p>
            <a:r>
              <a:rPr lang="cs-CZ" sz="2000" dirty="0"/>
              <a:t>Úzký vztah s autistickým spektrem poruch, somatizací, úzkostností a různými závislostmi</a:t>
            </a:r>
          </a:p>
          <a:p>
            <a:r>
              <a:rPr lang="cs-CZ" sz="2000" dirty="0"/>
              <a:t>Dotazníkové šetření, </a:t>
            </a:r>
            <a:r>
              <a:rPr lang="en-GB" sz="2000" dirty="0"/>
              <a:t>N=1482</a:t>
            </a:r>
            <a:r>
              <a:rPr lang="cs-CZ" sz="2000" dirty="0"/>
              <a:t> (</a:t>
            </a:r>
            <a:r>
              <a:rPr lang="en-US" sz="2000" dirty="0"/>
              <a:t>M</a:t>
            </a:r>
            <a:r>
              <a:rPr lang="cs-CZ" sz="2000" baseline="-25000" dirty="0"/>
              <a:t>věk</a:t>
            </a:r>
            <a:r>
              <a:rPr lang="en-US" sz="2000" baseline="-25000" dirty="0"/>
              <a:t> </a:t>
            </a:r>
            <a:r>
              <a:rPr lang="en-GB" sz="2000" dirty="0"/>
              <a:t>=26.05</a:t>
            </a:r>
            <a:r>
              <a:rPr lang="cs-CZ" sz="2000" dirty="0"/>
              <a:t> </a:t>
            </a:r>
            <a:r>
              <a:rPr lang="en-GB" sz="2000" dirty="0"/>
              <a:t>SD=5.77</a:t>
            </a:r>
            <a:r>
              <a:rPr lang="cs-CZ" sz="2000" dirty="0"/>
              <a:t>; </a:t>
            </a:r>
            <a:r>
              <a:rPr lang="en-GB" sz="2000" dirty="0"/>
              <a:t>92.5% </a:t>
            </a:r>
            <a:r>
              <a:rPr lang="cs-CZ" sz="2000" dirty="0"/>
              <a:t>muži)</a:t>
            </a:r>
          </a:p>
          <a:p>
            <a:r>
              <a:rPr lang="cs-CZ" sz="2000" dirty="0" err="1"/>
              <a:t>Alexithymie</a:t>
            </a:r>
            <a:r>
              <a:rPr lang="cs-CZ" sz="2000" dirty="0"/>
              <a:t> vysvětluje 30% rozptylu závislosti vs 2% rozptylu nepatologického nadměrného hraní</a:t>
            </a:r>
          </a:p>
          <a:p>
            <a:r>
              <a:rPr lang="cs-CZ" sz="2000" dirty="0"/>
              <a:t>Závislost: potíže s popisem emocí </a:t>
            </a:r>
            <a:r>
              <a:rPr lang="en-GB" sz="2000" dirty="0"/>
              <a:t>β </a:t>
            </a:r>
            <a:r>
              <a:rPr lang="cs-CZ" sz="2000" dirty="0"/>
              <a:t>=.270; externě orientované myšlení </a:t>
            </a:r>
            <a:r>
              <a:rPr lang="en-GB" sz="2000" dirty="0"/>
              <a:t>β </a:t>
            </a:r>
            <a:r>
              <a:rPr lang="cs-CZ" sz="2000" dirty="0"/>
              <a:t>=.199</a:t>
            </a:r>
          </a:p>
          <a:p>
            <a:r>
              <a:rPr lang="cs-CZ" sz="2000" dirty="0"/>
              <a:t>Nepatologické nadměrné hraní: externě orientované myšlení </a:t>
            </a:r>
            <a:r>
              <a:rPr lang="en-GB" sz="2000" dirty="0"/>
              <a:t>β </a:t>
            </a:r>
            <a:r>
              <a:rPr lang="cs-CZ" sz="2000" dirty="0"/>
              <a:t>=-.162</a:t>
            </a:r>
          </a:p>
          <a:p>
            <a:r>
              <a:rPr lang="cs-CZ" sz="2000" dirty="0"/>
              <a:t>Potřeba vnějších odměn. Vyhýbavý styl zvládání potíží, tendence unikat před problémy</a:t>
            </a:r>
            <a:endParaRPr lang="en-GB" sz="2000" dirty="0"/>
          </a:p>
          <a:p>
            <a:endParaRPr lang="en-GB" sz="1800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44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B65EE2-3804-470F-BFFD-326775026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0DE3C9-A28B-4F65-9A51-68FA7341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62D6AA-0E1D-47C7-8DC2-1D146094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Patologické a nepatologické hraní je podobně intenzivní a na první pohled splývají</a:t>
            </a:r>
          </a:p>
          <a:p>
            <a:r>
              <a:rPr lang="cs-CZ" sz="2400" dirty="0"/>
              <a:t>Ale vykazují rozdílné strukturální (psychologické) charakteristiky a má tak význam je rozlišovat </a:t>
            </a:r>
          </a:p>
          <a:p>
            <a:r>
              <a:rPr lang="cs-CZ" sz="2400" dirty="0"/>
              <a:t>Korektní aplikace kritérií závislostí může pomoci vyhnout se negativnímu nálepkování </a:t>
            </a:r>
          </a:p>
          <a:p>
            <a:r>
              <a:rPr lang="cs-CZ" sz="2400" dirty="0"/>
              <a:t>Závislost sama je spíše vzácná (pod 1%, Stevens et al., 2021)</a:t>
            </a:r>
          </a:p>
          <a:p>
            <a:r>
              <a:rPr lang="cs-CZ" sz="2400" dirty="0"/>
              <a:t>Ale stále víme velmi málo, např. kriticky chybí extenzivní longitudinální studie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12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0807AA-B0A7-4E7D-ADF9-DD2C2DD86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6375" cy="2381250"/>
          </a:xfrm>
          <a:prstGeom prst="rect">
            <a:avLst/>
          </a:prstGeom>
        </p:spPr>
      </p:pic>
      <p:pic>
        <p:nvPicPr>
          <p:cNvPr id="5" name="Picture 4" descr="Screen Shot 2015-12-01 at 20.54.32.png">
            <a:extLst>
              <a:ext uri="{FF2B5EF4-FFF2-40B4-BE49-F238E27FC236}">
                <a16:creationId xmlns:a16="http://schemas.microsoft.com/office/drawing/2014/main" id="{7D78B579-8CFC-4D9E-BCFC-D98B94A0F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9"/>
          <a:stretch/>
        </p:blipFill>
        <p:spPr>
          <a:xfrm>
            <a:off x="5286375" y="0"/>
            <a:ext cx="4986338" cy="2390022"/>
          </a:xfrm>
          <a:prstGeom prst="rect">
            <a:avLst/>
          </a:prstGeom>
        </p:spPr>
      </p:pic>
      <p:pic>
        <p:nvPicPr>
          <p:cNvPr id="6" name="Picture 3" descr="Screen Shot 2015-12-01 at 20.50.58.png">
            <a:extLst>
              <a:ext uri="{FF2B5EF4-FFF2-40B4-BE49-F238E27FC236}">
                <a16:creationId xmlns:a16="http://schemas.microsoft.com/office/drawing/2014/main" id="{4900EA05-8E21-430F-9C4A-93979DD04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022"/>
            <a:ext cx="6660232" cy="2609750"/>
          </a:xfrm>
          <a:prstGeom prst="rect">
            <a:avLst/>
          </a:prstGeom>
        </p:spPr>
      </p:pic>
      <p:pic>
        <p:nvPicPr>
          <p:cNvPr id="7" name="Picture 5" descr="Screen Shot 2015-12-01 at 20.54.16.png">
            <a:extLst>
              <a:ext uri="{FF2B5EF4-FFF2-40B4-BE49-F238E27FC236}">
                <a16:creationId xmlns:a16="http://schemas.microsoft.com/office/drawing/2014/main" id="{60F96544-9074-4AED-869A-A6EA55F0A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5" y="4645973"/>
            <a:ext cx="5984703" cy="19358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B702BC9-528A-461E-9502-82ED24F61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7" y="2294313"/>
            <a:ext cx="2902505" cy="45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1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0440" cy="30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3" y="3065700"/>
            <a:ext cx="2876327" cy="37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0" y="0"/>
            <a:ext cx="277254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0" y="3708581"/>
            <a:ext cx="2057174" cy="314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37" y="3708581"/>
            <a:ext cx="2035520" cy="314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79" y="-18085"/>
            <a:ext cx="2402707" cy="37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2" y="-18084"/>
            <a:ext cx="3045588" cy="481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21" y="3074706"/>
            <a:ext cx="2088233" cy="18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33" y="4961850"/>
            <a:ext cx="1741682" cy="183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5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7C8B03-2D5B-4D65-B84D-14244795D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1" y="656706"/>
            <a:ext cx="7819550" cy="54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4" name="Picture 2" descr="http://www.cerebromente.org.br/n18/history/self-stimulation.jpg">
            <a:extLst>
              <a:ext uri="{FF2B5EF4-FFF2-40B4-BE49-F238E27FC236}">
                <a16:creationId xmlns:a16="http://schemas.microsoft.com/office/drawing/2014/main" id="{D9892BC3-3759-4EEE-B01F-0AE09F31D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18" y="256343"/>
            <a:ext cx="9040444" cy="57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5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Látkové a nelátkové závislosti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Podobné osobnosti charakteristiky ohrožených (mladí muži, vyšší impulzivita, ADHD, horší emoční seberegulace)</a:t>
            </a:r>
          </a:p>
          <a:p>
            <a:r>
              <a:rPr lang="cs-CZ" sz="2000" dirty="0"/>
              <a:t>Vysoká vzájemná komorbidita</a:t>
            </a:r>
          </a:p>
          <a:p>
            <a:r>
              <a:rPr lang="cs-CZ" sz="2000" dirty="0"/>
              <a:t>Behaviorální složka je zásadní i u látkových závislostí</a:t>
            </a:r>
          </a:p>
          <a:p>
            <a:r>
              <a:rPr lang="cs-CZ" sz="2000" dirty="0"/>
              <a:t>Zapojení </a:t>
            </a:r>
            <a:r>
              <a:rPr lang="cs-CZ" sz="2000" dirty="0" err="1"/>
              <a:t>dopaminergních</a:t>
            </a:r>
            <a:r>
              <a:rPr lang="cs-CZ" sz="2000" dirty="0"/>
              <a:t> drah – např. nepřímý důkaz při léčbě Parkinsonovy choroby</a:t>
            </a:r>
          </a:p>
          <a:p>
            <a:r>
              <a:rPr lang="cs-CZ" sz="2000" dirty="0"/>
              <a:t>Podobný projev různých částí mozku při podnětech na objekt závislosti</a:t>
            </a:r>
          </a:p>
          <a:p>
            <a:r>
              <a:rPr lang="cs-CZ" sz="2000" dirty="0"/>
              <a:t>Podobné dlouhodobé strukturální změny v mozku </a:t>
            </a:r>
          </a:p>
          <a:p>
            <a:r>
              <a:rPr lang="cs-CZ" sz="2000" dirty="0"/>
              <a:t>ALE: nemůžeme ověřit kauzalitu protože nemůžeme použít zvířecí subjekty</a:t>
            </a:r>
            <a:endParaRPr lang="en-GB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3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Komponenty závislosti </a:t>
            </a:r>
            <a:r>
              <a:rPr lang="cs-CZ" sz="2000" dirty="0"/>
              <a:t>(Brown, 1993/</a:t>
            </a:r>
            <a:r>
              <a:rPr lang="cs-CZ" sz="2000" dirty="0" err="1"/>
              <a:t>Griffiths</a:t>
            </a:r>
            <a:r>
              <a:rPr lang="cs-CZ" sz="2000" dirty="0"/>
              <a:t> 1996)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cs-CZ" sz="1600" b="1" dirty="0"/>
              <a:t>Význačnost </a:t>
            </a:r>
            <a:r>
              <a:rPr lang="cs-CZ" sz="1600" dirty="0"/>
              <a:t>aktivita stane tím nejdůležitějším v životě jedince, který tráví většinu času jejím vykonáváním či úvahami nad ní.</a:t>
            </a:r>
          </a:p>
          <a:p>
            <a:pPr marL="342900" indent="-342900"/>
            <a:r>
              <a:rPr lang="pl-PL" sz="1600" b="1" dirty="0"/>
              <a:t>Změny nálady (euforie) </a:t>
            </a:r>
            <a:r>
              <a:rPr lang="pl-PL" sz="1600" dirty="0"/>
              <a:t>aktivita účinkuje na psychiku jedince, který </a:t>
            </a:r>
            <a:r>
              <a:rPr lang="cs-CZ" sz="1600" dirty="0"/>
              <a:t>může zažívat vzrušení či pocity úlevy.</a:t>
            </a:r>
          </a:p>
          <a:p>
            <a:pPr marL="342900" indent="-342900"/>
            <a:r>
              <a:rPr lang="cs-CZ" sz="1600" b="1" dirty="0"/>
              <a:t>Tolerance </a:t>
            </a:r>
            <a:r>
              <a:rPr lang="cs-CZ" sz="1600" dirty="0"/>
              <a:t>dotyčný potřebuje k dosažení efektu více aktivity než na počátku.</a:t>
            </a:r>
          </a:p>
          <a:p>
            <a:pPr marL="342900" indent="-342900"/>
            <a:r>
              <a:rPr lang="cs-CZ" sz="1600" b="1" dirty="0"/>
              <a:t>Syndrom z odnětí </a:t>
            </a:r>
            <a:r>
              <a:rPr lang="cs-CZ" sz="1600" dirty="0"/>
              <a:t>podrážděnost a náladovost, pokud jedinec nemůže danou činnost vykonávat</a:t>
            </a:r>
          </a:p>
          <a:p>
            <a:pPr marL="342900" indent="-342900"/>
            <a:r>
              <a:rPr lang="cs-CZ" sz="1600" b="1" dirty="0"/>
              <a:t>Konflikt </a:t>
            </a:r>
            <a:r>
              <a:rPr lang="cs-CZ" sz="1600" dirty="0"/>
              <a:t>když daná aktivita ruinuje život jedinci či jeho blízkému okolí</a:t>
            </a:r>
          </a:p>
          <a:p>
            <a:pPr marL="342900" indent="-342900"/>
            <a:r>
              <a:rPr lang="cs-CZ" sz="1600" b="1" dirty="0"/>
              <a:t>Relaps </a:t>
            </a:r>
            <a:r>
              <a:rPr lang="cs-CZ" sz="1600" dirty="0"/>
              <a:t>návrat k původním vzorcům chování po období abstinence, kdy jedinec poměrně rychle znovu dosáhne extrémních poloh.</a:t>
            </a:r>
          </a:p>
          <a:p>
            <a:pPr marL="0" indent="0">
              <a:buNone/>
            </a:pPr>
            <a:r>
              <a:rPr lang="cs-CZ" sz="1600" dirty="0"/>
              <a:t>+</a:t>
            </a:r>
          </a:p>
          <a:p>
            <a:pPr marL="342900" indent="-342900"/>
            <a:r>
              <a:rPr lang="cs-CZ" sz="1600" b="1" dirty="0"/>
              <a:t>Bažení</a:t>
            </a:r>
          </a:p>
          <a:p>
            <a:pPr marL="342900" indent="-342900"/>
            <a:r>
              <a:rPr lang="cs-CZ" sz="1600" b="1" dirty="0"/>
              <a:t>Ztráta kontroly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57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4" name="Picture 6" descr="https://i.giphy.com/3mo3WBFrvVTYk.gif">
            <a:extLst>
              <a:ext uri="{FF2B5EF4-FFF2-40B4-BE49-F238E27FC236}">
                <a16:creationId xmlns:a16="http://schemas.microsoft.com/office/drawing/2014/main" id="{83191DE3-A59B-4FCD-9B63-6A5879533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637366" cy="27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ciencenordic.com/sites/default/files/imagecache/620x/shutterstock_134447465_0.jpg">
            <a:extLst>
              <a:ext uri="{FF2B5EF4-FFF2-40B4-BE49-F238E27FC236}">
                <a16:creationId xmlns:a16="http://schemas.microsoft.com/office/drawing/2014/main" id="{921B225D-E22F-459B-9466-D9A5C313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67" y="-7069"/>
            <a:ext cx="3080598" cy="2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rimg.net/images/compulsive-spending-traps-8-coupon.jpg">
            <a:extLst>
              <a:ext uri="{FF2B5EF4-FFF2-40B4-BE49-F238E27FC236}">
                <a16:creationId xmlns:a16="http://schemas.microsoft.com/office/drawing/2014/main" id="{DB06D399-3293-4321-AEC4-655B8BFC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89" y="2463348"/>
            <a:ext cx="3111908" cy="23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psychologytoday.com/sites/default/files/blogs/117498/2014/12/167281-172182.jpg">
            <a:extLst>
              <a:ext uri="{FF2B5EF4-FFF2-40B4-BE49-F238E27FC236}">
                <a16:creationId xmlns:a16="http://schemas.microsoft.com/office/drawing/2014/main" id="{460C7F39-4162-4CEA-A5BA-FA54E040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64" y="-7069"/>
            <a:ext cx="4647959" cy="27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71" y="2557872"/>
            <a:ext cx="3603355" cy="2401299"/>
          </a:xfrm>
          <a:prstGeom prst="rect">
            <a:avLst/>
          </a:prstGeom>
        </p:spPr>
      </p:pic>
      <p:pic>
        <p:nvPicPr>
          <p:cNvPr id="9" name="Picture 4" descr="https://userscontent2.emaze.com/images/8040deed-e07d-4655-91ec-8b66142ed464/dff35194-8bd5-4aa7-8f13-fc8def697e0eimage1.jpeg">
            <a:extLst>
              <a:ext uri="{FF2B5EF4-FFF2-40B4-BE49-F238E27FC236}">
                <a16:creationId xmlns:a16="http://schemas.microsoft.com/office/drawing/2014/main" id="{1BE9D13E-D119-43BA-9217-DC1AC0B1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3225"/>
            <a:ext cx="3294663" cy="206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hehealthygamer.com/wp-content/uploads/2015/02/onling-gaming-addiction.jpg">
            <a:extLst>
              <a:ext uri="{FF2B5EF4-FFF2-40B4-BE49-F238E27FC236}">
                <a16:creationId xmlns:a16="http://schemas.microsoft.com/office/drawing/2014/main" id="{E68A613B-E464-461A-BFD1-5D1A6F08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4" y="2557885"/>
            <a:ext cx="3032866" cy="23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63" y="4790130"/>
            <a:ext cx="3394496" cy="204801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31" y="4464225"/>
            <a:ext cx="3351285" cy="23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Picture 2" descr="http://www.thehealthygamer.com/wp-content/uploads/2015/02/onling-gaming-addiction.jpg">
            <a:extLst>
              <a:ext uri="{FF2B5EF4-FFF2-40B4-BE49-F238E27FC236}">
                <a16:creationId xmlns:a16="http://schemas.microsoft.com/office/drawing/2014/main" id="{E68A613B-E464-461A-BFD1-5D1A6F08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54" y="0"/>
            <a:ext cx="8709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3350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17fa241-dc0d-4a19-bd23-9d6e79d0e5e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5689</TotalTime>
  <Words>1001</Words>
  <Application>Microsoft Office PowerPoint</Application>
  <PresentationFormat>Širokoúhlá obrazovka</PresentationFormat>
  <Paragraphs>98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Presentation_MU_EN</vt:lpstr>
      <vt:lpstr>Závislost a hraní počítačových her</vt:lpstr>
      <vt:lpstr>Prezentace aplikace PowerPoint</vt:lpstr>
      <vt:lpstr>Prezentace aplikace PowerPoint</vt:lpstr>
      <vt:lpstr>Prezentace aplikace PowerPoint</vt:lpstr>
      <vt:lpstr>Prezentace aplikace PowerPoint</vt:lpstr>
      <vt:lpstr>Látkové a nelátkové závislosti</vt:lpstr>
      <vt:lpstr>Komponenty závislosti (Brown, 1993/Griffiths 1996)</vt:lpstr>
      <vt:lpstr>Prezentace aplikace PowerPoint</vt:lpstr>
      <vt:lpstr>Prezentace aplikace PowerPoint</vt:lpstr>
      <vt:lpstr>Prezentace aplikace PowerPoint</vt:lpstr>
      <vt:lpstr>Prezentace aplikace PowerPoint</vt:lpstr>
      <vt:lpstr>MKN11: hráčská porucha (gaming disorder) </vt:lpstr>
      <vt:lpstr>Rizikové faktory na straně hry</vt:lpstr>
      <vt:lpstr>Rizikové faktory na straně hráče</vt:lpstr>
      <vt:lpstr>Prezentace aplikace PowerPoint</vt:lpstr>
      <vt:lpstr>Prezentace aplikace PowerPoint</vt:lpstr>
      <vt:lpstr>Souvislost s alexithymií</vt:lpstr>
      <vt:lpstr>Shrnutí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232</cp:revision>
  <cp:lastPrinted>2019-11-06T10:08:57Z</cp:lastPrinted>
  <dcterms:created xsi:type="dcterms:W3CDTF">2019-04-11T21:46:02Z</dcterms:created>
  <dcterms:modified xsi:type="dcterms:W3CDTF">2021-05-20T07:30:36Z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