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304" r:id="rId4"/>
    <p:sldId id="306" r:id="rId5"/>
    <p:sldId id="305" r:id="rId6"/>
    <p:sldId id="311" r:id="rId7"/>
    <p:sldId id="259" r:id="rId8"/>
    <p:sldId id="260" r:id="rId9"/>
    <p:sldId id="261" r:id="rId10"/>
    <p:sldId id="291" r:id="rId11"/>
    <p:sldId id="262" r:id="rId12"/>
    <p:sldId id="263" r:id="rId13"/>
    <p:sldId id="264" r:id="rId14"/>
    <p:sldId id="293" r:id="rId15"/>
    <p:sldId id="265" r:id="rId16"/>
    <p:sldId id="267" r:id="rId17"/>
    <p:sldId id="294" r:id="rId18"/>
    <p:sldId id="295" r:id="rId19"/>
    <p:sldId id="308" r:id="rId20"/>
    <p:sldId id="296" r:id="rId21"/>
    <p:sldId id="297" r:id="rId22"/>
    <p:sldId id="273" r:id="rId23"/>
    <p:sldId id="298" r:id="rId24"/>
    <p:sldId id="281" r:id="rId25"/>
    <p:sldId id="424" r:id="rId26"/>
    <p:sldId id="312" r:id="rId27"/>
    <p:sldId id="416" r:id="rId28"/>
    <p:sldId id="417" r:id="rId29"/>
    <p:sldId id="418" r:id="rId30"/>
    <p:sldId id="314" r:id="rId31"/>
    <p:sldId id="316" r:id="rId32"/>
    <p:sldId id="315" r:id="rId33"/>
    <p:sldId id="319" r:id="rId34"/>
    <p:sldId id="341" r:id="rId35"/>
    <p:sldId id="419" r:id="rId36"/>
    <p:sldId id="420" r:id="rId37"/>
    <p:sldId id="421" r:id="rId38"/>
    <p:sldId id="313" r:id="rId39"/>
    <p:sldId id="317" r:id="rId40"/>
    <p:sldId id="422" r:id="rId41"/>
    <p:sldId id="423" r:id="rId42"/>
    <p:sldId id="425" r:id="rId43"/>
    <p:sldId id="307" r:id="rId44"/>
    <p:sldId id="287" r:id="rId45"/>
    <p:sldId id="299" r:id="rId46"/>
    <p:sldId id="300" r:id="rId47"/>
    <p:sldId id="309" r:id="rId48"/>
    <p:sldId id="310" r:id="rId4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4660"/>
  </p:normalViewPr>
  <p:slideViewPr>
    <p:cSldViewPr snapToGrid="0">
      <p:cViewPr varScale="1">
        <p:scale>
          <a:sx n="67" d="100"/>
          <a:sy n="67" d="100"/>
        </p:scale>
        <p:origin x="59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B90CA-6F56-46DC-A233-8291BB0A6A2A}" type="datetimeFigureOut">
              <a:rPr lang="cs-CZ" smtClean="0"/>
              <a:t>25.03.2021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72B2F-FD32-4305-B08C-548DF59ABA94}" type="slidenum">
              <a:rPr lang="cs-CZ" smtClean="0"/>
              <a:t>‹#›</a:t>
            </a:fld>
            <a:endParaRPr lang="cs-CZ"/>
          </a:p>
        </p:txBody>
      </p:sp>
    </p:spTree>
    <p:extLst>
      <p:ext uri="{BB962C8B-B14F-4D97-AF65-F5344CB8AC3E}">
        <p14:creationId xmlns:p14="http://schemas.microsoft.com/office/powerpoint/2010/main" val="1711052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a:extLst>
              <a:ext uri="{FF2B5EF4-FFF2-40B4-BE49-F238E27FC236}">
                <a16:creationId xmlns:a16="http://schemas.microsoft.com/office/drawing/2014/main" id="{17D9B305-2323-4C88-8ADF-2BBB9A42DF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Zástupný symbol pro poznámky 2">
            <a:extLst>
              <a:ext uri="{FF2B5EF4-FFF2-40B4-BE49-F238E27FC236}">
                <a16:creationId xmlns:a16="http://schemas.microsoft.com/office/drawing/2014/main" id="{26C0D0A3-50F0-44E2-A09F-72EBFB3A6F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8436" name="Zástupný symbol pro číslo snímku 3">
            <a:extLst>
              <a:ext uri="{FF2B5EF4-FFF2-40B4-BE49-F238E27FC236}">
                <a16:creationId xmlns:a16="http://schemas.microsoft.com/office/drawing/2014/main" id="{3E2D2FBF-BA47-4099-BEC3-98E87F4BBB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D512A5-0DCE-476C-97DE-033C53C6410D}" type="slidenum">
              <a:rPr lang="cs-CZ" altLang="cs-CZ" smtClean="0"/>
              <a:pPr/>
              <a:t>14</a:t>
            </a:fld>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a:extLst>
              <a:ext uri="{FF2B5EF4-FFF2-40B4-BE49-F238E27FC236}">
                <a16:creationId xmlns:a16="http://schemas.microsoft.com/office/drawing/2014/main" id="{D8F113A4-FB4C-4819-9C1E-42A3FD0F70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Zástupný symbol pro poznámky 2">
            <a:extLst>
              <a:ext uri="{FF2B5EF4-FFF2-40B4-BE49-F238E27FC236}">
                <a16:creationId xmlns:a16="http://schemas.microsoft.com/office/drawing/2014/main" id="{9AF74C74-C6B4-4A12-8BF1-59D3FC5377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2532" name="Zástupný symbol pro číslo snímku 3">
            <a:extLst>
              <a:ext uri="{FF2B5EF4-FFF2-40B4-BE49-F238E27FC236}">
                <a16:creationId xmlns:a16="http://schemas.microsoft.com/office/drawing/2014/main" id="{8A3983F2-39DA-4423-8D3D-10DB620D93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F7A77B-6C62-4F09-85E8-C9C115C3D528}" type="slidenum">
              <a:rPr lang="cs-CZ" altLang="cs-CZ" smtClean="0"/>
              <a:pPr/>
              <a:t>17</a:t>
            </a:fld>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EA9184B-936C-4866-8EDE-28B53BCE9401}"/>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9CE0459-2902-4BB1-9659-4949337935DC}" type="slidenum">
              <a:rPr lang="cs-CZ" altLang="cs-CZ" sz="1200"/>
              <a:pPr eaLnBrk="1" hangingPunct="1"/>
              <a:t>27</a:t>
            </a:fld>
            <a:endParaRPr lang="cs-CZ" altLang="cs-CZ" sz="1200"/>
          </a:p>
        </p:txBody>
      </p:sp>
      <p:sp>
        <p:nvSpPr>
          <p:cNvPr id="28675" name="Rectangle 2">
            <a:extLst>
              <a:ext uri="{FF2B5EF4-FFF2-40B4-BE49-F238E27FC236}">
                <a16:creationId xmlns:a16="http://schemas.microsoft.com/office/drawing/2014/main" id="{BD49B445-0F6D-420E-B8F3-487E49311574}"/>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24959F6B-A2B4-40AB-9E19-49025E7C51D1}"/>
              </a:ext>
            </a:extLst>
          </p:cNvPr>
          <p:cNvSpPr>
            <a:spLocks noGrp="1" noChangeArrowheads="1"/>
          </p:cNvSpPr>
          <p:nvPr>
            <p:ph type="body" idx="1"/>
          </p:nvPr>
        </p:nvSpPr>
        <p:spPr>
          <a:noFill/>
        </p:spPr>
        <p:txBody>
          <a:bodyPr/>
          <a:lstStyle/>
          <a:p>
            <a:pPr marL="228600" indent="-228600" eaLnBrk="1" hangingPunct="1">
              <a:buFontTx/>
              <a:buAutoNum type="arabicParenR"/>
            </a:pPr>
            <a:r>
              <a:rPr lang="cs-CZ" altLang="cs-CZ">
                <a:latin typeface="Trebuchet MS" panose="020B0603020202020204" pitchFamily="34" charset="0"/>
              </a:rPr>
              <a:t>tělo jako stroj, na zvyšování a zdokonalování jeho schopností, na růst jeho užitečnosti a poslušnosti, na jeho zakomponování do sfér administrativní správy a  ekonomické kontroly: to vše vytvářely formy moci, které Foucault nazývá </a:t>
            </a:r>
          </a:p>
          <a:p>
            <a:pPr marL="228600" indent="-228600" eaLnBrk="1" hangingPunct="1">
              <a:buFontTx/>
              <a:buAutoNum type="arabicParenR"/>
            </a:pPr>
            <a:r>
              <a:rPr lang="cs-CZ" altLang="cs-CZ">
                <a:latin typeface="Trebuchet MS" panose="020B0603020202020204" pitchFamily="34" charset="0"/>
              </a:rPr>
              <a:t>na mechaniku živého a podklad biologických procesů: plodnosti, porodnosti, úmrtnosti, zdravotního stavu, apod.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00DDF99-FAE6-45A4-AAC5-68FF0CFD46F2}"/>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8A32B9F-4B62-4226-8D44-E5B57DADF33D}" type="slidenum">
              <a:rPr lang="cs-CZ" altLang="cs-CZ" sz="1200"/>
              <a:pPr eaLnBrk="1" hangingPunct="1"/>
              <a:t>31</a:t>
            </a:fld>
            <a:endParaRPr lang="cs-CZ" altLang="cs-CZ" sz="1200"/>
          </a:p>
        </p:txBody>
      </p:sp>
      <p:sp>
        <p:nvSpPr>
          <p:cNvPr id="29699" name="Rectangle 2">
            <a:extLst>
              <a:ext uri="{FF2B5EF4-FFF2-40B4-BE49-F238E27FC236}">
                <a16:creationId xmlns:a16="http://schemas.microsoft.com/office/drawing/2014/main" id="{F8D0F901-2815-41C4-A58C-6AEA8F3B7CC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748AAE6B-9B5C-44B6-A7C3-86395471B36B}"/>
              </a:ext>
            </a:extLst>
          </p:cNvPr>
          <p:cNvSpPr>
            <a:spLocks noGrp="1" noChangeArrowheads="1"/>
          </p:cNvSpPr>
          <p:nvPr>
            <p:ph type="body" idx="1"/>
          </p:nvPr>
        </p:nvSpPr>
        <p:spPr>
          <a:noFill/>
        </p:spPr>
        <p:txBody>
          <a:bodyPr/>
          <a:lstStyle/>
          <a:p>
            <a:pPr eaLnBrk="1" hangingPunct="1">
              <a:buClr>
                <a:srgbClr val="990000"/>
              </a:buClr>
              <a:buFont typeface="Wingdings" panose="05000000000000000000" pitchFamily="2" charset="2"/>
              <a:buNone/>
            </a:pPr>
            <a:r>
              <a:rPr lang="cs-CZ" altLang="cs-CZ">
                <a:latin typeface="Trebuchet MS" panose="020B0603020202020204" pitchFamily="34" charset="0"/>
              </a:rPr>
              <a:t>kdy jim je umožněno koexistovat ve společnosti, ale jsou připraveni o specifická práva, či o podíl na sociálních aktivitách, jako např. volební právo pro ženy, občané druhé kategorie, apod. </a:t>
            </a:r>
          </a:p>
          <a:p>
            <a:pPr lvl="2" eaLnBrk="1" hangingPunct="1">
              <a:buClr>
                <a:srgbClr val="990000"/>
              </a:buClr>
              <a:buFont typeface="Wingdings" panose="05000000000000000000" pitchFamily="2" charset="2"/>
              <a:buNone/>
            </a:pPr>
            <a:r>
              <a:rPr lang="cs-CZ" altLang="cs-CZ" sz="1400"/>
              <a:t>(</a:t>
            </a:r>
            <a:r>
              <a:rPr lang="cs-CZ" altLang="cs-CZ" sz="1400">
                <a:latin typeface="Trebuchet MS" panose="020B0603020202020204" pitchFamily="34" charset="0"/>
              </a:rPr>
              <a:t>viz Lemke in Stingelin 2003)</a:t>
            </a:r>
          </a:p>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DB253F-B4B3-412E-993A-5BABB4A8C65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11824A13-BFA4-45DE-A9C7-26842F8210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9CFE2185-F7C9-423B-91A5-CC52C71760E1}"/>
              </a:ext>
            </a:extLst>
          </p:cNvPr>
          <p:cNvSpPr>
            <a:spLocks noGrp="1"/>
          </p:cNvSpPr>
          <p:nvPr>
            <p:ph type="dt" sz="half" idx="10"/>
          </p:nvPr>
        </p:nvSpPr>
        <p:spPr/>
        <p:txBody>
          <a:bodyPr/>
          <a:lstStyle/>
          <a:p>
            <a:fld id="{C5D65B2E-ED54-4A22-85DC-302907604D03}" type="datetimeFigureOut">
              <a:rPr lang="cs-CZ" smtClean="0"/>
              <a:t>25.03.2021</a:t>
            </a:fld>
            <a:endParaRPr lang="cs-CZ"/>
          </a:p>
        </p:txBody>
      </p:sp>
      <p:sp>
        <p:nvSpPr>
          <p:cNvPr id="5" name="Zástupný symbol pro zápatí 4">
            <a:extLst>
              <a:ext uri="{FF2B5EF4-FFF2-40B4-BE49-F238E27FC236}">
                <a16:creationId xmlns:a16="http://schemas.microsoft.com/office/drawing/2014/main" id="{17BD3D9F-9325-4670-A155-F95905FFF8D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1CBD096-DEC2-462F-BC0A-439AD6F78A7B}"/>
              </a:ext>
            </a:extLst>
          </p:cNvPr>
          <p:cNvSpPr>
            <a:spLocks noGrp="1"/>
          </p:cNvSpPr>
          <p:nvPr>
            <p:ph type="sldNum" sz="quarter" idx="12"/>
          </p:nvPr>
        </p:nvSpPr>
        <p:spPr/>
        <p:txBody>
          <a:bodyPr/>
          <a:lstStyle/>
          <a:p>
            <a:fld id="{070DE07F-D738-4DE2-B87A-375B96D1101D}" type="slidenum">
              <a:rPr lang="cs-CZ" smtClean="0"/>
              <a:t>‹#›</a:t>
            </a:fld>
            <a:endParaRPr lang="cs-CZ"/>
          </a:p>
        </p:txBody>
      </p:sp>
    </p:spTree>
    <p:extLst>
      <p:ext uri="{BB962C8B-B14F-4D97-AF65-F5344CB8AC3E}">
        <p14:creationId xmlns:p14="http://schemas.microsoft.com/office/powerpoint/2010/main" val="3710149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6AEB6E-A18B-4E8D-BE20-AF4CE90C93CB}"/>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D6269EF9-A854-488F-A6E6-ED77DDFB094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E34302B-ADDB-4487-A3D3-EE99980E70F4}"/>
              </a:ext>
            </a:extLst>
          </p:cNvPr>
          <p:cNvSpPr>
            <a:spLocks noGrp="1"/>
          </p:cNvSpPr>
          <p:nvPr>
            <p:ph type="dt" sz="half" idx="10"/>
          </p:nvPr>
        </p:nvSpPr>
        <p:spPr/>
        <p:txBody>
          <a:bodyPr/>
          <a:lstStyle/>
          <a:p>
            <a:fld id="{C5D65B2E-ED54-4A22-85DC-302907604D03}" type="datetimeFigureOut">
              <a:rPr lang="cs-CZ" smtClean="0"/>
              <a:t>25.03.2021</a:t>
            </a:fld>
            <a:endParaRPr lang="cs-CZ"/>
          </a:p>
        </p:txBody>
      </p:sp>
      <p:sp>
        <p:nvSpPr>
          <p:cNvPr id="5" name="Zástupný symbol pro zápatí 4">
            <a:extLst>
              <a:ext uri="{FF2B5EF4-FFF2-40B4-BE49-F238E27FC236}">
                <a16:creationId xmlns:a16="http://schemas.microsoft.com/office/drawing/2014/main" id="{0B596E37-7A0A-4F38-B60E-BB1562DAD3B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2874197-7863-4511-A7DB-13C7349A9489}"/>
              </a:ext>
            </a:extLst>
          </p:cNvPr>
          <p:cNvSpPr>
            <a:spLocks noGrp="1"/>
          </p:cNvSpPr>
          <p:nvPr>
            <p:ph type="sldNum" sz="quarter" idx="12"/>
          </p:nvPr>
        </p:nvSpPr>
        <p:spPr/>
        <p:txBody>
          <a:bodyPr/>
          <a:lstStyle/>
          <a:p>
            <a:fld id="{070DE07F-D738-4DE2-B87A-375B96D1101D}" type="slidenum">
              <a:rPr lang="cs-CZ" smtClean="0"/>
              <a:t>‹#›</a:t>
            </a:fld>
            <a:endParaRPr lang="cs-CZ"/>
          </a:p>
        </p:txBody>
      </p:sp>
    </p:spTree>
    <p:extLst>
      <p:ext uri="{BB962C8B-B14F-4D97-AF65-F5344CB8AC3E}">
        <p14:creationId xmlns:p14="http://schemas.microsoft.com/office/powerpoint/2010/main" val="746672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D6AB53B-C758-4D2E-BC57-E88C52CCAF9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A507E76-2B31-41F5-A29C-F2E8A6F69BFE}"/>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067EB8B-D131-4517-A4CB-DB39089A2E18}"/>
              </a:ext>
            </a:extLst>
          </p:cNvPr>
          <p:cNvSpPr>
            <a:spLocks noGrp="1"/>
          </p:cNvSpPr>
          <p:nvPr>
            <p:ph type="dt" sz="half" idx="10"/>
          </p:nvPr>
        </p:nvSpPr>
        <p:spPr/>
        <p:txBody>
          <a:bodyPr/>
          <a:lstStyle/>
          <a:p>
            <a:fld id="{C5D65B2E-ED54-4A22-85DC-302907604D03}" type="datetimeFigureOut">
              <a:rPr lang="cs-CZ" smtClean="0"/>
              <a:t>25.03.2021</a:t>
            </a:fld>
            <a:endParaRPr lang="cs-CZ"/>
          </a:p>
        </p:txBody>
      </p:sp>
      <p:sp>
        <p:nvSpPr>
          <p:cNvPr id="5" name="Zástupný symbol pro zápatí 4">
            <a:extLst>
              <a:ext uri="{FF2B5EF4-FFF2-40B4-BE49-F238E27FC236}">
                <a16:creationId xmlns:a16="http://schemas.microsoft.com/office/drawing/2014/main" id="{00E576BC-85AA-4781-B2B1-097DFFF4033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EDF955F-C216-41D9-B42B-78A31B4557EF}"/>
              </a:ext>
            </a:extLst>
          </p:cNvPr>
          <p:cNvSpPr>
            <a:spLocks noGrp="1"/>
          </p:cNvSpPr>
          <p:nvPr>
            <p:ph type="sldNum" sz="quarter" idx="12"/>
          </p:nvPr>
        </p:nvSpPr>
        <p:spPr/>
        <p:txBody>
          <a:bodyPr/>
          <a:lstStyle/>
          <a:p>
            <a:fld id="{070DE07F-D738-4DE2-B87A-375B96D1101D}" type="slidenum">
              <a:rPr lang="cs-CZ" smtClean="0"/>
              <a:t>‹#›</a:t>
            </a:fld>
            <a:endParaRPr lang="cs-CZ"/>
          </a:p>
        </p:txBody>
      </p:sp>
    </p:spTree>
    <p:extLst>
      <p:ext uri="{BB962C8B-B14F-4D97-AF65-F5344CB8AC3E}">
        <p14:creationId xmlns:p14="http://schemas.microsoft.com/office/powerpoint/2010/main" val="3522308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84D41D15-D34A-4EFB-B8C7-861F102027A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0350AD64-C008-4F74-8E23-5F2A9C9D414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C6016023-E779-47F8-89D5-02B67E5FD5C2}"/>
              </a:ext>
            </a:extLst>
          </p:cNvPr>
          <p:cNvSpPr>
            <a:spLocks noGrp="1" noChangeArrowheads="1"/>
          </p:cNvSpPr>
          <p:nvPr>
            <p:ph type="sldNum" sz="quarter" idx="12"/>
          </p:nvPr>
        </p:nvSpPr>
        <p:spPr>
          <a:ln/>
        </p:spPr>
        <p:txBody>
          <a:bodyPr/>
          <a:lstStyle>
            <a:lvl1pPr>
              <a:defRPr/>
            </a:lvl1pPr>
          </a:lstStyle>
          <a:p>
            <a:pPr>
              <a:defRPr/>
            </a:pPr>
            <a:fld id="{AB786DA9-1B18-407D-81BD-D46D2F1B796A}" type="slidenum">
              <a:rPr lang="cs-CZ" altLang="cs-CZ"/>
              <a:pPr>
                <a:defRPr/>
              </a:pPr>
              <a:t>‹#›</a:t>
            </a:fld>
            <a:endParaRPr lang="cs-CZ" altLang="cs-CZ"/>
          </a:p>
        </p:txBody>
      </p:sp>
    </p:spTree>
    <p:extLst>
      <p:ext uri="{BB962C8B-B14F-4D97-AF65-F5344CB8AC3E}">
        <p14:creationId xmlns:p14="http://schemas.microsoft.com/office/powerpoint/2010/main" val="4113365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2DF4946A-C8C5-4DCF-AAB3-232C51AF504D}"/>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02CC33F9-B6EB-433C-93C9-B303574E7E0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A4DA1560-736B-40B7-BEFD-02437C911D58}"/>
              </a:ext>
            </a:extLst>
          </p:cNvPr>
          <p:cNvSpPr>
            <a:spLocks noGrp="1" noChangeArrowheads="1"/>
          </p:cNvSpPr>
          <p:nvPr>
            <p:ph type="sldNum" sz="quarter" idx="12"/>
          </p:nvPr>
        </p:nvSpPr>
        <p:spPr>
          <a:ln/>
        </p:spPr>
        <p:txBody>
          <a:bodyPr/>
          <a:lstStyle>
            <a:lvl1pPr>
              <a:defRPr/>
            </a:lvl1pPr>
          </a:lstStyle>
          <a:p>
            <a:pPr>
              <a:defRPr/>
            </a:pPr>
            <a:fld id="{57A5A07C-40AB-4FE3-A49F-AA08970E374B}" type="slidenum">
              <a:rPr lang="cs-CZ" altLang="cs-CZ"/>
              <a:pPr>
                <a:defRPr/>
              </a:pPr>
              <a:t>‹#›</a:t>
            </a:fld>
            <a:endParaRPr lang="cs-CZ" altLang="cs-CZ"/>
          </a:p>
        </p:txBody>
      </p:sp>
    </p:spTree>
    <p:extLst>
      <p:ext uri="{BB962C8B-B14F-4D97-AF65-F5344CB8AC3E}">
        <p14:creationId xmlns:p14="http://schemas.microsoft.com/office/powerpoint/2010/main" val="1459680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a:t>Kliknutím lze upravit styl.</a:t>
            </a:r>
          </a:p>
        </p:txBody>
      </p:sp>
      <p:sp>
        <p:nvSpPr>
          <p:cNvPr id="3" name="Zástupný symbol pro text 2"/>
          <p:cNvSpPr>
            <a:spLocks noGrp="1"/>
          </p:cNvSpPr>
          <p:nvPr>
            <p:ph type="body" sz="half" idx="1"/>
          </p:nvPr>
        </p:nvSpPr>
        <p:spPr>
          <a:xfrm>
            <a:off x="914400" y="1981200"/>
            <a:ext cx="103632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914400" y="4114800"/>
            <a:ext cx="103632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7F708704-6DA5-438E-9E94-3E61BA3A6A28}" type="slidenum">
              <a:rPr lang="cs-CZ" altLang="cs-CZ"/>
              <a:pPr>
                <a:defRPr/>
              </a:pPr>
              <a:t>‹#›</a:t>
            </a:fld>
            <a:endParaRPr lang="cs-CZ" altLang="cs-CZ"/>
          </a:p>
        </p:txBody>
      </p:sp>
    </p:spTree>
    <p:extLst>
      <p:ext uri="{BB962C8B-B14F-4D97-AF65-F5344CB8AC3E}">
        <p14:creationId xmlns:p14="http://schemas.microsoft.com/office/powerpoint/2010/main" val="640363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79C411-0F9B-4DFF-9A09-E670DA3895F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13E596D-E1C7-444C-9BF5-7D6E07719DB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BD4A08A-EC30-4431-96AD-35FB8FFF3241}"/>
              </a:ext>
            </a:extLst>
          </p:cNvPr>
          <p:cNvSpPr>
            <a:spLocks noGrp="1"/>
          </p:cNvSpPr>
          <p:nvPr>
            <p:ph type="dt" sz="half" idx="10"/>
          </p:nvPr>
        </p:nvSpPr>
        <p:spPr/>
        <p:txBody>
          <a:bodyPr/>
          <a:lstStyle/>
          <a:p>
            <a:fld id="{C5D65B2E-ED54-4A22-85DC-302907604D03}" type="datetimeFigureOut">
              <a:rPr lang="cs-CZ" smtClean="0"/>
              <a:t>25.03.2021</a:t>
            </a:fld>
            <a:endParaRPr lang="cs-CZ"/>
          </a:p>
        </p:txBody>
      </p:sp>
      <p:sp>
        <p:nvSpPr>
          <p:cNvPr id="5" name="Zástupný symbol pro zápatí 4">
            <a:extLst>
              <a:ext uri="{FF2B5EF4-FFF2-40B4-BE49-F238E27FC236}">
                <a16:creationId xmlns:a16="http://schemas.microsoft.com/office/drawing/2014/main" id="{15D71818-A54C-44EC-BC45-9517400820A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1AF44CC-BCEB-4B8F-8DAA-21E4729E257E}"/>
              </a:ext>
            </a:extLst>
          </p:cNvPr>
          <p:cNvSpPr>
            <a:spLocks noGrp="1"/>
          </p:cNvSpPr>
          <p:nvPr>
            <p:ph type="sldNum" sz="quarter" idx="12"/>
          </p:nvPr>
        </p:nvSpPr>
        <p:spPr/>
        <p:txBody>
          <a:bodyPr/>
          <a:lstStyle/>
          <a:p>
            <a:fld id="{070DE07F-D738-4DE2-B87A-375B96D1101D}" type="slidenum">
              <a:rPr lang="cs-CZ" smtClean="0"/>
              <a:t>‹#›</a:t>
            </a:fld>
            <a:endParaRPr lang="cs-CZ"/>
          </a:p>
        </p:txBody>
      </p:sp>
    </p:spTree>
    <p:extLst>
      <p:ext uri="{BB962C8B-B14F-4D97-AF65-F5344CB8AC3E}">
        <p14:creationId xmlns:p14="http://schemas.microsoft.com/office/powerpoint/2010/main" val="132205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141BE1-0D3D-4862-BF57-CCCF46BCE3A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4697D1B-2881-4519-8942-BB2F76F127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0FAAF888-3127-46C0-9F2B-639DF08734D9}"/>
              </a:ext>
            </a:extLst>
          </p:cNvPr>
          <p:cNvSpPr>
            <a:spLocks noGrp="1"/>
          </p:cNvSpPr>
          <p:nvPr>
            <p:ph type="dt" sz="half" idx="10"/>
          </p:nvPr>
        </p:nvSpPr>
        <p:spPr/>
        <p:txBody>
          <a:bodyPr/>
          <a:lstStyle/>
          <a:p>
            <a:fld id="{C5D65B2E-ED54-4A22-85DC-302907604D03}" type="datetimeFigureOut">
              <a:rPr lang="cs-CZ" smtClean="0"/>
              <a:t>25.03.2021</a:t>
            </a:fld>
            <a:endParaRPr lang="cs-CZ"/>
          </a:p>
        </p:txBody>
      </p:sp>
      <p:sp>
        <p:nvSpPr>
          <p:cNvPr id="5" name="Zástupný symbol pro zápatí 4">
            <a:extLst>
              <a:ext uri="{FF2B5EF4-FFF2-40B4-BE49-F238E27FC236}">
                <a16:creationId xmlns:a16="http://schemas.microsoft.com/office/drawing/2014/main" id="{60E7197E-D0BF-4129-998B-C757B9CE290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D484D90-FF9D-45F2-909E-81C350D40DAC}"/>
              </a:ext>
            </a:extLst>
          </p:cNvPr>
          <p:cNvSpPr>
            <a:spLocks noGrp="1"/>
          </p:cNvSpPr>
          <p:nvPr>
            <p:ph type="sldNum" sz="quarter" idx="12"/>
          </p:nvPr>
        </p:nvSpPr>
        <p:spPr/>
        <p:txBody>
          <a:bodyPr/>
          <a:lstStyle/>
          <a:p>
            <a:fld id="{070DE07F-D738-4DE2-B87A-375B96D1101D}" type="slidenum">
              <a:rPr lang="cs-CZ" smtClean="0"/>
              <a:t>‹#›</a:t>
            </a:fld>
            <a:endParaRPr lang="cs-CZ"/>
          </a:p>
        </p:txBody>
      </p:sp>
    </p:spTree>
    <p:extLst>
      <p:ext uri="{BB962C8B-B14F-4D97-AF65-F5344CB8AC3E}">
        <p14:creationId xmlns:p14="http://schemas.microsoft.com/office/powerpoint/2010/main" val="321738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B6B371-0DA8-4254-8DBE-7B32C9129D4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35DC0FA-E08C-46CE-9F9C-8B401D93F91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5CB182A8-5E68-413A-A4D0-195F5B942A12}"/>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20DAC40D-B1BB-4347-B17F-194AB91A25C2}"/>
              </a:ext>
            </a:extLst>
          </p:cNvPr>
          <p:cNvSpPr>
            <a:spLocks noGrp="1"/>
          </p:cNvSpPr>
          <p:nvPr>
            <p:ph type="dt" sz="half" idx="10"/>
          </p:nvPr>
        </p:nvSpPr>
        <p:spPr/>
        <p:txBody>
          <a:bodyPr/>
          <a:lstStyle/>
          <a:p>
            <a:fld id="{C5D65B2E-ED54-4A22-85DC-302907604D03}" type="datetimeFigureOut">
              <a:rPr lang="cs-CZ" smtClean="0"/>
              <a:t>25.03.2021</a:t>
            </a:fld>
            <a:endParaRPr lang="cs-CZ"/>
          </a:p>
        </p:txBody>
      </p:sp>
      <p:sp>
        <p:nvSpPr>
          <p:cNvPr id="6" name="Zástupný symbol pro zápatí 5">
            <a:extLst>
              <a:ext uri="{FF2B5EF4-FFF2-40B4-BE49-F238E27FC236}">
                <a16:creationId xmlns:a16="http://schemas.microsoft.com/office/drawing/2014/main" id="{F3F1A93C-C528-4851-8C15-1062C73CD26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5DBF950-041B-4C5E-9A08-E26FBAA62350}"/>
              </a:ext>
            </a:extLst>
          </p:cNvPr>
          <p:cNvSpPr>
            <a:spLocks noGrp="1"/>
          </p:cNvSpPr>
          <p:nvPr>
            <p:ph type="sldNum" sz="quarter" idx="12"/>
          </p:nvPr>
        </p:nvSpPr>
        <p:spPr/>
        <p:txBody>
          <a:bodyPr/>
          <a:lstStyle/>
          <a:p>
            <a:fld id="{070DE07F-D738-4DE2-B87A-375B96D1101D}" type="slidenum">
              <a:rPr lang="cs-CZ" smtClean="0"/>
              <a:t>‹#›</a:t>
            </a:fld>
            <a:endParaRPr lang="cs-CZ"/>
          </a:p>
        </p:txBody>
      </p:sp>
    </p:spTree>
    <p:extLst>
      <p:ext uri="{BB962C8B-B14F-4D97-AF65-F5344CB8AC3E}">
        <p14:creationId xmlns:p14="http://schemas.microsoft.com/office/powerpoint/2010/main" val="2275170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3354B8-0EAB-4279-86C1-795F8B41DBC9}"/>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647F8995-4F59-40F7-A64A-7DDCEA1F2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CE95020A-6BD7-43FF-8026-574BCA89998C}"/>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927A1428-5DEA-4B7E-8978-D71AF80F12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D989F9E-122B-4C82-B070-E34205635A6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87E349E-D733-46B4-B09B-D766BD407C5B}"/>
              </a:ext>
            </a:extLst>
          </p:cNvPr>
          <p:cNvSpPr>
            <a:spLocks noGrp="1"/>
          </p:cNvSpPr>
          <p:nvPr>
            <p:ph type="dt" sz="half" idx="10"/>
          </p:nvPr>
        </p:nvSpPr>
        <p:spPr/>
        <p:txBody>
          <a:bodyPr/>
          <a:lstStyle/>
          <a:p>
            <a:fld id="{C5D65B2E-ED54-4A22-85DC-302907604D03}" type="datetimeFigureOut">
              <a:rPr lang="cs-CZ" smtClean="0"/>
              <a:t>25.03.2021</a:t>
            </a:fld>
            <a:endParaRPr lang="cs-CZ"/>
          </a:p>
        </p:txBody>
      </p:sp>
      <p:sp>
        <p:nvSpPr>
          <p:cNvPr id="8" name="Zástupný symbol pro zápatí 7">
            <a:extLst>
              <a:ext uri="{FF2B5EF4-FFF2-40B4-BE49-F238E27FC236}">
                <a16:creationId xmlns:a16="http://schemas.microsoft.com/office/drawing/2014/main" id="{392A58B7-5630-465B-B6E6-927DA01568A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A7B92C0D-0068-4D16-9BA0-20C366B51547}"/>
              </a:ext>
            </a:extLst>
          </p:cNvPr>
          <p:cNvSpPr>
            <a:spLocks noGrp="1"/>
          </p:cNvSpPr>
          <p:nvPr>
            <p:ph type="sldNum" sz="quarter" idx="12"/>
          </p:nvPr>
        </p:nvSpPr>
        <p:spPr/>
        <p:txBody>
          <a:bodyPr/>
          <a:lstStyle/>
          <a:p>
            <a:fld id="{070DE07F-D738-4DE2-B87A-375B96D1101D}" type="slidenum">
              <a:rPr lang="cs-CZ" smtClean="0"/>
              <a:t>‹#›</a:t>
            </a:fld>
            <a:endParaRPr lang="cs-CZ"/>
          </a:p>
        </p:txBody>
      </p:sp>
    </p:spTree>
    <p:extLst>
      <p:ext uri="{BB962C8B-B14F-4D97-AF65-F5344CB8AC3E}">
        <p14:creationId xmlns:p14="http://schemas.microsoft.com/office/powerpoint/2010/main" val="257846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1DC32B-8299-47EC-BBBE-E2693B08902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B54C93B3-859D-4C3F-BE1D-8F354CB97C12}"/>
              </a:ext>
            </a:extLst>
          </p:cNvPr>
          <p:cNvSpPr>
            <a:spLocks noGrp="1"/>
          </p:cNvSpPr>
          <p:nvPr>
            <p:ph type="dt" sz="half" idx="10"/>
          </p:nvPr>
        </p:nvSpPr>
        <p:spPr/>
        <p:txBody>
          <a:bodyPr/>
          <a:lstStyle/>
          <a:p>
            <a:fld id="{C5D65B2E-ED54-4A22-85DC-302907604D03}" type="datetimeFigureOut">
              <a:rPr lang="cs-CZ" smtClean="0"/>
              <a:t>25.03.2021</a:t>
            </a:fld>
            <a:endParaRPr lang="cs-CZ"/>
          </a:p>
        </p:txBody>
      </p:sp>
      <p:sp>
        <p:nvSpPr>
          <p:cNvPr id="4" name="Zástupný symbol pro zápatí 3">
            <a:extLst>
              <a:ext uri="{FF2B5EF4-FFF2-40B4-BE49-F238E27FC236}">
                <a16:creationId xmlns:a16="http://schemas.microsoft.com/office/drawing/2014/main" id="{A34815A4-90EA-4528-BC48-1D42EEE4EDB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44A02948-5009-4185-963D-73A3046E3421}"/>
              </a:ext>
            </a:extLst>
          </p:cNvPr>
          <p:cNvSpPr>
            <a:spLocks noGrp="1"/>
          </p:cNvSpPr>
          <p:nvPr>
            <p:ph type="sldNum" sz="quarter" idx="12"/>
          </p:nvPr>
        </p:nvSpPr>
        <p:spPr/>
        <p:txBody>
          <a:bodyPr/>
          <a:lstStyle/>
          <a:p>
            <a:fld id="{070DE07F-D738-4DE2-B87A-375B96D1101D}" type="slidenum">
              <a:rPr lang="cs-CZ" smtClean="0"/>
              <a:t>‹#›</a:t>
            </a:fld>
            <a:endParaRPr lang="cs-CZ"/>
          </a:p>
        </p:txBody>
      </p:sp>
    </p:spTree>
    <p:extLst>
      <p:ext uri="{BB962C8B-B14F-4D97-AF65-F5344CB8AC3E}">
        <p14:creationId xmlns:p14="http://schemas.microsoft.com/office/powerpoint/2010/main" val="2246916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7414451-FD73-4672-8D2B-95851B2B5E00}"/>
              </a:ext>
            </a:extLst>
          </p:cNvPr>
          <p:cNvSpPr>
            <a:spLocks noGrp="1"/>
          </p:cNvSpPr>
          <p:nvPr>
            <p:ph type="dt" sz="half" idx="10"/>
          </p:nvPr>
        </p:nvSpPr>
        <p:spPr/>
        <p:txBody>
          <a:bodyPr/>
          <a:lstStyle/>
          <a:p>
            <a:fld id="{C5D65B2E-ED54-4A22-85DC-302907604D03}" type="datetimeFigureOut">
              <a:rPr lang="cs-CZ" smtClean="0"/>
              <a:t>25.03.2021</a:t>
            </a:fld>
            <a:endParaRPr lang="cs-CZ"/>
          </a:p>
        </p:txBody>
      </p:sp>
      <p:sp>
        <p:nvSpPr>
          <p:cNvPr id="3" name="Zástupný symbol pro zápatí 2">
            <a:extLst>
              <a:ext uri="{FF2B5EF4-FFF2-40B4-BE49-F238E27FC236}">
                <a16:creationId xmlns:a16="http://schemas.microsoft.com/office/drawing/2014/main" id="{DAEE5338-C3AB-4A20-B121-09487E3C54F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4BA9146F-8171-4FEF-B6F3-6510658B10AE}"/>
              </a:ext>
            </a:extLst>
          </p:cNvPr>
          <p:cNvSpPr>
            <a:spLocks noGrp="1"/>
          </p:cNvSpPr>
          <p:nvPr>
            <p:ph type="sldNum" sz="quarter" idx="12"/>
          </p:nvPr>
        </p:nvSpPr>
        <p:spPr/>
        <p:txBody>
          <a:bodyPr/>
          <a:lstStyle/>
          <a:p>
            <a:fld id="{070DE07F-D738-4DE2-B87A-375B96D1101D}" type="slidenum">
              <a:rPr lang="cs-CZ" smtClean="0"/>
              <a:t>‹#›</a:t>
            </a:fld>
            <a:endParaRPr lang="cs-CZ"/>
          </a:p>
        </p:txBody>
      </p:sp>
    </p:spTree>
    <p:extLst>
      <p:ext uri="{BB962C8B-B14F-4D97-AF65-F5344CB8AC3E}">
        <p14:creationId xmlns:p14="http://schemas.microsoft.com/office/powerpoint/2010/main" val="364773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5869B6-A96D-49CE-AF81-F9A6B9FDFC3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8502A685-C588-4051-85AF-DCB2501065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228D0868-20E3-4887-A895-867A1B7987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EDA143E-DF33-4AF0-8CC4-C68BBFAD9B9B}"/>
              </a:ext>
            </a:extLst>
          </p:cNvPr>
          <p:cNvSpPr>
            <a:spLocks noGrp="1"/>
          </p:cNvSpPr>
          <p:nvPr>
            <p:ph type="dt" sz="half" idx="10"/>
          </p:nvPr>
        </p:nvSpPr>
        <p:spPr/>
        <p:txBody>
          <a:bodyPr/>
          <a:lstStyle/>
          <a:p>
            <a:fld id="{C5D65B2E-ED54-4A22-85DC-302907604D03}" type="datetimeFigureOut">
              <a:rPr lang="cs-CZ" smtClean="0"/>
              <a:t>25.03.2021</a:t>
            </a:fld>
            <a:endParaRPr lang="cs-CZ"/>
          </a:p>
        </p:txBody>
      </p:sp>
      <p:sp>
        <p:nvSpPr>
          <p:cNvPr id="6" name="Zástupný symbol pro zápatí 5">
            <a:extLst>
              <a:ext uri="{FF2B5EF4-FFF2-40B4-BE49-F238E27FC236}">
                <a16:creationId xmlns:a16="http://schemas.microsoft.com/office/drawing/2014/main" id="{8BBD849D-C225-44EB-8C7B-5F6AE1476E3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4E81E51-C651-4F24-A149-ED90311C1604}"/>
              </a:ext>
            </a:extLst>
          </p:cNvPr>
          <p:cNvSpPr>
            <a:spLocks noGrp="1"/>
          </p:cNvSpPr>
          <p:nvPr>
            <p:ph type="sldNum" sz="quarter" idx="12"/>
          </p:nvPr>
        </p:nvSpPr>
        <p:spPr/>
        <p:txBody>
          <a:bodyPr/>
          <a:lstStyle/>
          <a:p>
            <a:fld id="{070DE07F-D738-4DE2-B87A-375B96D1101D}" type="slidenum">
              <a:rPr lang="cs-CZ" smtClean="0"/>
              <a:t>‹#›</a:t>
            </a:fld>
            <a:endParaRPr lang="cs-CZ"/>
          </a:p>
        </p:txBody>
      </p:sp>
    </p:spTree>
    <p:extLst>
      <p:ext uri="{BB962C8B-B14F-4D97-AF65-F5344CB8AC3E}">
        <p14:creationId xmlns:p14="http://schemas.microsoft.com/office/powerpoint/2010/main" val="244860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8B2C82-C885-47E2-9A3B-664761BC8B9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AD6DAC66-E6F7-4C68-B346-503CF595F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B6BEBEDE-3967-4CA0-838F-42B6B8D59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3E497E3-20A0-4793-AD3F-3C45CFD81484}"/>
              </a:ext>
            </a:extLst>
          </p:cNvPr>
          <p:cNvSpPr>
            <a:spLocks noGrp="1"/>
          </p:cNvSpPr>
          <p:nvPr>
            <p:ph type="dt" sz="half" idx="10"/>
          </p:nvPr>
        </p:nvSpPr>
        <p:spPr/>
        <p:txBody>
          <a:bodyPr/>
          <a:lstStyle/>
          <a:p>
            <a:fld id="{C5D65B2E-ED54-4A22-85DC-302907604D03}" type="datetimeFigureOut">
              <a:rPr lang="cs-CZ" smtClean="0"/>
              <a:t>25.03.2021</a:t>
            </a:fld>
            <a:endParaRPr lang="cs-CZ"/>
          </a:p>
        </p:txBody>
      </p:sp>
      <p:sp>
        <p:nvSpPr>
          <p:cNvPr id="6" name="Zástupný symbol pro zápatí 5">
            <a:extLst>
              <a:ext uri="{FF2B5EF4-FFF2-40B4-BE49-F238E27FC236}">
                <a16:creationId xmlns:a16="http://schemas.microsoft.com/office/drawing/2014/main" id="{DAB1BB7A-66F1-47BF-A217-AD447CD4B06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A926F0B-1A30-450B-9C4F-0DE8AA245135}"/>
              </a:ext>
            </a:extLst>
          </p:cNvPr>
          <p:cNvSpPr>
            <a:spLocks noGrp="1"/>
          </p:cNvSpPr>
          <p:nvPr>
            <p:ph type="sldNum" sz="quarter" idx="12"/>
          </p:nvPr>
        </p:nvSpPr>
        <p:spPr/>
        <p:txBody>
          <a:bodyPr/>
          <a:lstStyle/>
          <a:p>
            <a:fld id="{070DE07F-D738-4DE2-B87A-375B96D1101D}" type="slidenum">
              <a:rPr lang="cs-CZ" smtClean="0"/>
              <a:t>‹#›</a:t>
            </a:fld>
            <a:endParaRPr lang="cs-CZ"/>
          </a:p>
        </p:txBody>
      </p:sp>
    </p:spTree>
    <p:extLst>
      <p:ext uri="{BB962C8B-B14F-4D97-AF65-F5344CB8AC3E}">
        <p14:creationId xmlns:p14="http://schemas.microsoft.com/office/powerpoint/2010/main" val="245437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5A57395-2C03-48B3-863E-D7B25D68E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83BB298-7067-49A5-BC68-C61497B26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B6AFF97-3244-4FC4-A107-387ACA6BE1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65B2E-ED54-4A22-85DC-302907604D03}" type="datetimeFigureOut">
              <a:rPr lang="cs-CZ" smtClean="0"/>
              <a:t>25.03.2021</a:t>
            </a:fld>
            <a:endParaRPr lang="cs-CZ"/>
          </a:p>
        </p:txBody>
      </p:sp>
      <p:sp>
        <p:nvSpPr>
          <p:cNvPr id="5" name="Zástupný symbol pro zápatí 4">
            <a:extLst>
              <a:ext uri="{FF2B5EF4-FFF2-40B4-BE49-F238E27FC236}">
                <a16:creationId xmlns:a16="http://schemas.microsoft.com/office/drawing/2014/main" id="{9A75E4B4-CB5F-4B9F-ADC1-E0D5372471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CED50111-9A1C-4A61-BDFF-A6593B600A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DE07F-D738-4DE2-B87A-375B96D1101D}" type="slidenum">
              <a:rPr lang="cs-CZ" smtClean="0"/>
              <a:t>‹#›</a:t>
            </a:fld>
            <a:endParaRPr lang="cs-CZ"/>
          </a:p>
        </p:txBody>
      </p:sp>
    </p:spTree>
    <p:extLst>
      <p:ext uri="{BB962C8B-B14F-4D97-AF65-F5344CB8AC3E}">
        <p14:creationId xmlns:p14="http://schemas.microsoft.com/office/powerpoint/2010/main" val="172006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critinq.wordpress.com/2020/04/02/biopolitics-in-the-time-of-coronavirus/?fbclid=IwAR3cZtJC4uCoPLLV_EnMFI8gJbZ4FU__OXaJW4E9njqPWYDnaAcXzC54skA"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CCE7A7B-5146-41F5-BCCB-E01105A57872}"/>
              </a:ext>
            </a:extLst>
          </p:cNvPr>
          <p:cNvSpPr>
            <a:spLocks noGrp="1" noChangeArrowheads="1"/>
          </p:cNvSpPr>
          <p:nvPr>
            <p:ph type="title"/>
          </p:nvPr>
        </p:nvSpPr>
        <p:spPr>
          <a:xfrm>
            <a:off x="0" y="1"/>
            <a:ext cx="12192000" cy="1690688"/>
          </a:xfrm>
        </p:spPr>
        <p:txBody>
          <a:bodyPr>
            <a:normAutofit/>
          </a:bodyPr>
          <a:lstStyle/>
          <a:p>
            <a:pPr eaLnBrk="1" hangingPunct="1"/>
            <a:r>
              <a:rPr lang="cs-CZ" altLang="cs-CZ" sz="3600" dirty="0">
                <a:solidFill>
                  <a:schemeClr val="tx1"/>
                </a:solidFill>
                <a:latin typeface="Courier New" panose="02070309020205020404" pitchFamily="49" charset="0"/>
                <a:cs typeface="Courier New" panose="02070309020205020404" pitchFamily="49" charset="0"/>
              </a:rPr>
              <a:t>genealogie moderní strategie moci a vědění</a:t>
            </a:r>
          </a:p>
        </p:txBody>
      </p:sp>
      <p:sp>
        <p:nvSpPr>
          <p:cNvPr id="3075" name="Rectangle 3">
            <a:extLst>
              <a:ext uri="{FF2B5EF4-FFF2-40B4-BE49-F238E27FC236}">
                <a16:creationId xmlns:a16="http://schemas.microsoft.com/office/drawing/2014/main" id="{127BA303-911B-4C6B-9852-6B36036C5B08}"/>
              </a:ext>
            </a:extLst>
          </p:cNvPr>
          <p:cNvSpPr>
            <a:spLocks noGrp="1" noChangeArrowheads="1"/>
          </p:cNvSpPr>
          <p:nvPr>
            <p:ph type="body" sz="half" idx="4294967295"/>
          </p:nvPr>
        </p:nvSpPr>
        <p:spPr>
          <a:xfrm>
            <a:off x="1524000" y="5445125"/>
            <a:ext cx="9113838" cy="1296988"/>
          </a:xfrm>
        </p:spPr>
        <p:txBody>
          <a:bodyPr/>
          <a:lstStyle/>
          <a:p>
            <a:pPr algn="ctr" eaLnBrk="1" hangingPunct="1">
              <a:buFontTx/>
              <a:buNone/>
            </a:pPr>
            <a:r>
              <a:rPr lang="cs-CZ" altLang="cs-CZ">
                <a:solidFill>
                  <a:srgbClr val="800000"/>
                </a:solidFill>
                <a:latin typeface="Courier New" panose="02070309020205020404" pitchFamily="49" charset="0"/>
                <a:cs typeface="Courier New" panose="02070309020205020404" pitchFamily="49" charset="0"/>
              </a:rPr>
              <a:t>eva šlesingerová</a:t>
            </a:r>
          </a:p>
          <a:p>
            <a:pPr algn="ctr" eaLnBrk="1" hangingPunct="1">
              <a:buFontTx/>
              <a:buNone/>
            </a:pPr>
            <a:r>
              <a:rPr lang="cs-CZ" altLang="cs-CZ">
                <a:solidFill>
                  <a:srgbClr val="800000"/>
                </a:solidFill>
                <a:latin typeface="Courier New" panose="02070309020205020404" pitchFamily="49" charset="0"/>
                <a:cs typeface="Courier New" panose="02070309020205020404" pitchFamily="49" charset="0"/>
              </a:rPr>
              <a:t>SAN103</a:t>
            </a:r>
          </a:p>
        </p:txBody>
      </p:sp>
      <p:pic>
        <p:nvPicPr>
          <p:cNvPr id="3076" name="Obrázek 10">
            <a:extLst>
              <a:ext uri="{FF2B5EF4-FFF2-40B4-BE49-F238E27FC236}">
                <a16:creationId xmlns:a16="http://schemas.microsoft.com/office/drawing/2014/main" id="{D8B74FC4-1D0D-4274-ABA8-EFD24BA24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9299"/>
            <a:ext cx="12192000" cy="285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C3090167-263C-4472-AAC1-E8524DC97183}"/>
              </a:ext>
            </a:extLst>
          </p:cNvPr>
          <p:cNvSpPr>
            <a:spLocks noGrp="1" noChangeArrowheads="1"/>
          </p:cNvSpPr>
          <p:nvPr>
            <p:ph type="title"/>
          </p:nvPr>
        </p:nvSpPr>
        <p:spPr/>
        <p:txBody>
          <a:bodyPr/>
          <a:lstStyle/>
          <a:p>
            <a:pPr eaLnBrk="1" hangingPunct="1"/>
            <a:endParaRPr lang="cs-CZ" altLang="cs-CZ"/>
          </a:p>
        </p:txBody>
      </p:sp>
      <p:pic>
        <p:nvPicPr>
          <p:cNvPr id="13315" name="Picture 6" descr="05">
            <a:extLst>
              <a:ext uri="{FF2B5EF4-FFF2-40B4-BE49-F238E27FC236}">
                <a16:creationId xmlns:a16="http://schemas.microsoft.com/office/drawing/2014/main" id="{F378FF8D-0BD3-422F-A75C-3948AE1AF2B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 y="0"/>
            <a:ext cx="5815014"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16" descr="školní fotky">
            <a:extLst>
              <a:ext uri="{FF2B5EF4-FFF2-40B4-BE49-F238E27FC236}">
                <a16:creationId xmlns:a16="http://schemas.microsoft.com/office/drawing/2014/main" id="{D2E27EC2-C316-45E2-A7E8-EA297B2B93A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75276" y="0"/>
            <a:ext cx="681672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A3C8295-8345-42FA-8E7C-D31A29F224EF}"/>
              </a:ext>
            </a:extLst>
          </p:cNvPr>
          <p:cNvSpPr>
            <a:spLocks noGrp="1" noChangeArrowheads="1"/>
          </p:cNvSpPr>
          <p:nvPr>
            <p:ph type="title"/>
          </p:nvPr>
        </p:nvSpPr>
        <p:spPr>
          <a:xfrm>
            <a:off x="0" y="1"/>
            <a:ext cx="10210800" cy="1052514"/>
          </a:xfrm>
        </p:spPr>
        <p:txBody>
          <a:bodyPr/>
          <a:lstStyle/>
          <a:p>
            <a:pPr algn="l" eaLnBrk="1" hangingPunct="1"/>
            <a:r>
              <a:rPr lang="cs-CZ" altLang="cs-CZ" dirty="0">
                <a:solidFill>
                  <a:srgbClr val="990000"/>
                </a:solidFill>
                <a:latin typeface="Courier New" panose="02070309020205020404" pitchFamily="49" charset="0"/>
                <a:cs typeface="Courier New" panose="02070309020205020404" pitchFamily="49" charset="0"/>
              </a:rPr>
              <a:t>dohlížet a trestat</a:t>
            </a:r>
          </a:p>
        </p:txBody>
      </p:sp>
      <p:sp>
        <p:nvSpPr>
          <p:cNvPr id="12291" name="Rectangle 3">
            <a:extLst>
              <a:ext uri="{FF2B5EF4-FFF2-40B4-BE49-F238E27FC236}">
                <a16:creationId xmlns:a16="http://schemas.microsoft.com/office/drawing/2014/main" id="{A0DBBFE3-9EB8-4A7F-BCCE-C2E338B9DC2A}"/>
              </a:ext>
            </a:extLst>
          </p:cNvPr>
          <p:cNvSpPr>
            <a:spLocks noGrp="1" noChangeArrowheads="1"/>
          </p:cNvSpPr>
          <p:nvPr>
            <p:ph type="body" idx="1"/>
          </p:nvPr>
        </p:nvSpPr>
        <p:spPr>
          <a:xfrm>
            <a:off x="66675" y="1171575"/>
            <a:ext cx="12049125" cy="5686426"/>
          </a:xfrm>
        </p:spPr>
        <p:txBody>
          <a:bodyPr>
            <a:normAutofit fontScale="92500"/>
          </a:bodyPr>
          <a:lstStyle/>
          <a:p>
            <a:pPr eaLnBrk="1" hangingPunct="1">
              <a:lnSpc>
                <a:spcPct val="90000"/>
              </a:lnSpc>
              <a:buClr>
                <a:srgbClr val="990000"/>
              </a:buClr>
              <a:buFont typeface="Arial" panose="020B0604020202020204" pitchFamily="34" charset="0"/>
              <a:buChar char="•"/>
              <a:defRPr/>
            </a:pPr>
            <a:r>
              <a:rPr lang="cs-CZ" dirty="0">
                <a:latin typeface="Courier New" panose="02070309020205020404" pitchFamily="49" charset="0"/>
                <a:cs typeface="Courier New" panose="02070309020205020404" pitchFamily="49" charset="0"/>
              </a:rPr>
              <a:t>vznik novodobé instituce vězení: právo trestat se mění v disciplinární právo dohlížet, střežit</a:t>
            </a:r>
          </a:p>
          <a:p>
            <a:pPr eaLnBrk="1" hangingPunct="1">
              <a:lnSpc>
                <a:spcPct val="90000"/>
              </a:lnSpc>
              <a:buClr>
                <a:srgbClr val="990000"/>
              </a:buClr>
              <a:buFont typeface="Arial" panose="020B0604020202020204"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sz="3500" dirty="0">
                <a:latin typeface="Courier New" panose="02070309020205020404" pitchFamily="49" charset="0"/>
                <a:cs typeface="Courier New" panose="02070309020205020404" pitchFamily="49" charset="0"/>
              </a:rPr>
              <a:t>normalizace: </a:t>
            </a:r>
            <a:r>
              <a:rPr lang="cs-CZ" i="1" dirty="0">
                <a:latin typeface="Courier New" panose="02070309020205020404" pitchFamily="49" charset="0"/>
                <a:cs typeface="Courier New" panose="02070309020205020404" pitchFamily="49" charset="0"/>
              </a:rPr>
              <a:t>Cílem této přeměny</a:t>
            </a:r>
            <a:r>
              <a:rPr lang="cs-CZ" dirty="0">
                <a:latin typeface="Courier New" panose="02070309020205020404" pitchFamily="49" charset="0"/>
                <a:cs typeface="Courier New" panose="02070309020205020404" pitchFamily="49" charset="0"/>
              </a:rPr>
              <a:t> </a:t>
            </a:r>
            <a:r>
              <a:rPr lang="cs-CZ" i="1" dirty="0">
                <a:latin typeface="Courier New" panose="02070309020205020404" pitchFamily="49" charset="0"/>
                <a:cs typeface="Courier New" panose="02070309020205020404" pitchFamily="49" charset="0"/>
              </a:rPr>
              <a:t>je dosáhnout proměny lidí, která je učiní konformními se společenskými normami</a:t>
            </a:r>
          </a:p>
          <a:p>
            <a:pPr eaLnBrk="1" hangingPunct="1">
              <a:lnSpc>
                <a:spcPct val="90000"/>
              </a:lnSpc>
              <a:buClr>
                <a:srgbClr val="990000"/>
              </a:buClr>
              <a:buFont typeface="Arial" panose="020B0604020202020204"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dirty="0">
                <a:latin typeface="Courier New" panose="02070309020205020404" pitchFamily="49" charset="0"/>
                <a:cs typeface="Courier New" panose="02070309020205020404" pitchFamily="49" charset="0"/>
              </a:rPr>
              <a:t>za tímto účelem se vyvíjí příslušné prostředky: jako např.</a:t>
            </a:r>
          </a:p>
          <a:p>
            <a:pPr lvl="1" eaLnBrk="1" hangingPunct="1">
              <a:lnSpc>
                <a:spcPct val="90000"/>
              </a:lnSpc>
              <a:buClr>
                <a:srgbClr val="990000"/>
              </a:buClr>
              <a:buFont typeface="Arial" panose="020B0604020202020204" pitchFamily="34" charset="0"/>
              <a:buChar char="•"/>
              <a:defRPr/>
            </a:pPr>
            <a:r>
              <a:rPr lang="cs-CZ" dirty="0">
                <a:latin typeface="Courier New" panose="02070309020205020404" pitchFamily="49" charset="0"/>
                <a:cs typeface="Courier New" panose="02070309020205020404" pitchFamily="49" charset="0"/>
              </a:rPr>
              <a:t>povinná práce, fungující na principu pravidelnosti časového rozvrhu,</a:t>
            </a:r>
          </a:p>
          <a:p>
            <a:pPr lvl="1" eaLnBrk="1" hangingPunct="1">
              <a:lnSpc>
                <a:spcPct val="90000"/>
              </a:lnSpc>
              <a:buClr>
                <a:srgbClr val="990000"/>
              </a:buClr>
              <a:buFont typeface="Arial" panose="020B0604020202020204" pitchFamily="34" charset="0"/>
              <a:buChar char="•"/>
              <a:defRPr/>
            </a:pPr>
            <a:r>
              <a:rPr lang="cs-CZ" dirty="0">
                <a:latin typeface="Courier New" panose="02070309020205020404" pitchFamily="49" charset="0"/>
                <a:cs typeface="Courier New" panose="02070309020205020404" pitchFamily="49" charset="0"/>
              </a:rPr>
              <a:t>nebo shromažďování veškerých informací o vězni, které má vést k společensky užitečné proměně delikventa. </a:t>
            </a:r>
          </a:p>
          <a:p>
            <a:pPr lvl="1" eaLnBrk="1" hangingPunct="1">
              <a:lnSpc>
                <a:spcPct val="90000"/>
              </a:lnSpc>
              <a:buClr>
                <a:srgbClr val="990000"/>
              </a:buClr>
              <a:buFont typeface="Arial" panose="020B0604020202020204"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dirty="0">
                <a:latin typeface="Courier New" panose="02070309020205020404" pitchFamily="49" charset="0"/>
                <a:cs typeface="Courier New" panose="02070309020205020404" pitchFamily="49" charset="0"/>
              </a:rPr>
              <a:t>vzniká </a:t>
            </a:r>
            <a:r>
              <a:rPr lang="cs-CZ" sz="3500" dirty="0" err="1">
                <a:latin typeface="Courier New" panose="02070309020205020404" pitchFamily="49" charset="0"/>
                <a:cs typeface="Courier New" panose="02070309020205020404" pitchFamily="49" charset="0"/>
              </a:rPr>
              <a:t>disciplinační</a:t>
            </a:r>
            <a:r>
              <a:rPr lang="cs-CZ" sz="3500" dirty="0">
                <a:latin typeface="Courier New" panose="02070309020205020404" pitchFamily="49" charset="0"/>
                <a:cs typeface="Courier New" panose="02070309020205020404" pitchFamily="49" charset="0"/>
              </a:rPr>
              <a:t> společnost</a:t>
            </a:r>
            <a:endParaRPr lang="cs-CZ" dirty="0">
              <a:latin typeface="Courier New" panose="02070309020205020404" pitchFamily="49" charset="0"/>
              <a:cs typeface="Courier New" panose="02070309020205020404" pitchFamily="49"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A0F388E-E548-4F08-9090-0181DBFD48E5}"/>
              </a:ext>
            </a:extLst>
          </p:cNvPr>
          <p:cNvSpPr>
            <a:spLocks noGrp="1" noChangeArrowheads="1"/>
          </p:cNvSpPr>
          <p:nvPr>
            <p:ph type="title"/>
          </p:nvPr>
        </p:nvSpPr>
        <p:spPr>
          <a:xfrm>
            <a:off x="1" y="0"/>
            <a:ext cx="7535864" cy="1268413"/>
          </a:xfrm>
        </p:spPr>
        <p:txBody>
          <a:bodyPr>
            <a:normAutofit/>
          </a:bodyPr>
          <a:lstStyle/>
          <a:p>
            <a:pPr algn="l" eaLnBrk="1" hangingPunct="1"/>
            <a:r>
              <a:rPr lang="cs-CZ" altLang="cs-CZ" sz="3600" dirty="0">
                <a:solidFill>
                  <a:srgbClr val="990000"/>
                </a:solidFill>
                <a:latin typeface="Courier New" panose="02070309020205020404" pitchFamily="49" charset="0"/>
                <a:cs typeface="Courier New" panose="02070309020205020404" pitchFamily="49" charset="0"/>
              </a:rPr>
              <a:t>důsledky tohoto</a:t>
            </a:r>
            <a:br>
              <a:rPr lang="cs-CZ" altLang="cs-CZ" sz="3600" dirty="0">
                <a:solidFill>
                  <a:srgbClr val="990000"/>
                </a:solidFill>
                <a:latin typeface="Courier New" panose="02070309020205020404" pitchFamily="49" charset="0"/>
                <a:cs typeface="Courier New" panose="02070309020205020404" pitchFamily="49" charset="0"/>
              </a:rPr>
            </a:br>
            <a:r>
              <a:rPr lang="cs-CZ" altLang="cs-CZ" sz="3600" dirty="0">
                <a:solidFill>
                  <a:srgbClr val="990000"/>
                </a:solidFill>
                <a:latin typeface="Courier New" panose="02070309020205020404" pitchFamily="49" charset="0"/>
                <a:cs typeface="Courier New" panose="02070309020205020404" pitchFamily="49" charset="0"/>
              </a:rPr>
              <a:t>historického momentu:</a:t>
            </a:r>
          </a:p>
        </p:txBody>
      </p:sp>
      <p:sp>
        <p:nvSpPr>
          <p:cNvPr id="9219" name="Rectangle 3">
            <a:extLst>
              <a:ext uri="{FF2B5EF4-FFF2-40B4-BE49-F238E27FC236}">
                <a16:creationId xmlns:a16="http://schemas.microsoft.com/office/drawing/2014/main" id="{23B62792-70B7-48C5-971D-07EAAA188C27}"/>
              </a:ext>
            </a:extLst>
          </p:cNvPr>
          <p:cNvSpPr>
            <a:spLocks noGrp="1" noChangeArrowheads="1"/>
          </p:cNvSpPr>
          <p:nvPr>
            <p:ph type="body" idx="1"/>
          </p:nvPr>
        </p:nvSpPr>
        <p:spPr>
          <a:xfrm>
            <a:off x="1" y="2076450"/>
            <a:ext cx="8662986" cy="4781551"/>
          </a:xfrm>
        </p:spPr>
        <p:txBody>
          <a:bodyPr>
            <a:normAutofit/>
          </a:bodyPr>
          <a:lstStyle/>
          <a:p>
            <a:pPr eaLnBrk="1" hangingPunct="1">
              <a:buClr>
                <a:srgbClr val="990000"/>
              </a:buClr>
              <a:buFont typeface="Arial" pitchFamily="34" charset="0"/>
              <a:buChar char="•"/>
              <a:defRPr/>
            </a:pPr>
            <a:r>
              <a:rPr lang="cs-CZ" sz="2400" dirty="0">
                <a:latin typeface="Courier New" panose="02070309020205020404" pitchFamily="49" charset="0"/>
                <a:cs typeface="Courier New" panose="02070309020205020404" pitchFamily="49" charset="0"/>
              </a:rPr>
              <a:t>nejen vězení, ale celá společnost</a:t>
            </a:r>
          </a:p>
          <a:p>
            <a:pPr eaLnBrk="1" hangingPunct="1">
              <a:buClr>
                <a:srgbClr val="990000"/>
              </a:buClr>
              <a:buFont typeface="Arial" pitchFamily="34" charset="0"/>
              <a:buChar char="•"/>
              <a:defRPr/>
            </a:pPr>
            <a:endParaRPr lang="cs-CZ" sz="2400" dirty="0">
              <a:latin typeface="Courier New" panose="02070309020205020404" pitchFamily="49" charset="0"/>
              <a:cs typeface="Courier New" panose="02070309020205020404" pitchFamily="49" charset="0"/>
            </a:endParaRPr>
          </a:p>
          <a:p>
            <a:pPr eaLnBrk="1" hangingPunct="1">
              <a:buClr>
                <a:srgbClr val="990000"/>
              </a:buClr>
              <a:buFont typeface="Arial" pitchFamily="34" charset="0"/>
              <a:buChar char="•"/>
              <a:defRPr/>
            </a:pPr>
            <a:r>
              <a:rPr lang="cs-CZ" sz="2400" dirty="0">
                <a:latin typeface="Courier New" panose="02070309020205020404" pitchFamily="49" charset="0"/>
                <a:cs typeface="Courier New" panose="02070309020205020404" pitchFamily="49" charset="0"/>
              </a:rPr>
              <a:t>interní kontrola delikventa a policejní kontroly společnosti </a:t>
            </a:r>
          </a:p>
          <a:p>
            <a:pPr eaLnBrk="1" hangingPunct="1">
              <a:buClr>
                <a:srgbClr val="990000"/>
              </a:buClr>
              <a:buFont typeface="Arial" pitchFamily="34" charset="0"/>
              <a:buChar char="•"/>
              <a:defRPr/>
            </a:pPr>
            <a:endParaRPr lang="cs-CZ" sz="2400" dirty="0">
              <a:latin typeface="Courier New" panose="02070309020205020404" pitchFamily="49" charset="0"/>
              <a:cs typeface="Courier New" panose="02070309020205020404" pitchFamily="49" charset="0"/>
            </a:endParaRPr>
          </a:p>
          <a:p>
            <a:pPr eaLnBrk="1" hangingPunct="1">
              <a:buClr>
                <a:srgbClr val="990000"/>
              </a:buClr>
              <a:buFont typeface="Arial" pitchFamily="34" charset="0"/>
              <a:buChar char="•"/>
              <a:defRPr/>
            </a:pPr>
            <a:r>
              <a:rPr lang="cs-CZ" sz="2400" dirty="0">
                <a:latin typeface="Courier New" panose="02070309020205020404" pitchFamily="49" charset="0"/>
                <a:cs typeface="Courier New" panose="02070309020205020404" pitchFamily="49" charset="0"/>
              </a:rPr>
              <a:t>vzniká aparát, který dovoluje kontrolovat skrze delikventy celé sociální pole</a:t>
            </a:r>
          </a:p>
          <a:p>
            <a:pPr eaLnBrk="1" hangingPunct="1">
              <a:buClr>
                <a:srgbClr val="990000"/>
              </a:buClr>
              <a:buFont typeface="Arial" pitchFamily="34" charset="0"/>
              <a:buChar char="•"/>
              <a:defRPr/>
            </a:pPr>
            <a:endParaRPr lang="cs-CZ" sz="2400" dirty="0">
              <a:latin typeface="Courier New" panose="02070309020205020404" pitchFamily="49" charset="0"/>
              <a:cs typeface="Courier New" panose="02070309020205020404" pitchFamily="49" charset="0"/>
            </a:endParaRPr>
          </a:p>
          <a:p>
            <a:pPr eaLnBrk="1" hangingPunct="1">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takže internovaná delikvence se stává “politickou pozorovatelnou”</a:t>
            </a:r>
          </a:p>
        </p:txBody>
      </p:sp>
      <p:pic>
        <p:nvPicPr>
          <p:cNvPr id="15364" name="Picture 4">
            <a:extLst>
              <a:ext uri="{FF2B5EF4-FFF2-40B4-BE49-F238E27FC236}">
                <a16:creationId xmlns:a16="http://schemas.microsoft.com/office/drawing/2014/main" id="{7E6FA619-74CF-4691-ABE9-48D866A13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2987" y="0"/>
            <a:ext cx="35290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794D2BFC-9CA7-4E57-A53C-D0B0B2102C26}"/>
              </a:ext>
            </a:extLst>
          </p:cNvPr>
          <p:cNvSpPr>
            <a:spLocks noGrp="1" noChangeArrowheads="1"/>
          </p:cNvSpPr>
          <p:nvPr>
            <p:ph type="body" idx="4294967295"/>
          </p:nvPr>
        </p:nvSpPr>
        <p:spPr>
          <a:xfrm>
            <a:off x="0" y="76200"/>
            <a:ext cx="12192000" cy="4792663"/>
          </a:xfrm>
        </p:spPr>
        <p:txBody>
          <a:bodyPr>
            <a:normAutofit fontScale="77500" lnSpcReduction="20000"/>
          </a:bodyPr>
          <a:lstStyle/>
          <a:p>
            <a:pPr eaLnBrk="1" hangingPunct="1">
              <a:lnSpc>
                <a:spcPct val="90000"/>
              </a:lnSpc>
              <a:buClr>
                <a:srgbClr val="990000"/>
              </a:buClr>
              <a:buFont typeface="Arial" panose="020B0604020202020204" pitchFamily="34" charset="0"/>
              <a:buChar char="•"/>
              <a:defRPr/>
            </a:pPr>
            <a:r>
              <a:rPr lang="cs-CZ" dirty="0">
                <a:latin typeface="Courier New" panose="02070309020205020404" pitchFamily="49" charset="0"/>
                <a:cs typeface="Courier New" panose="02070309020205020404" pitchFamily="49" charset="0"/>
              </a:rPr>
              <a:t>trestní systém se otevírá metodám kontroly vypracovaným v různých oblastech tehdejší společnosti (vojenství, školství, nemocnice) </a:t>
            </a:r>
          </a:p>
          <a:p>
            <a:pPr eaLnBrk="1" hangingPunct="1">
              <a:lnSpc>
                <a:spcPct val="90000"/>
              </a:lnSpc>
              <a:buClr>
                <a:srgbClr val="990000"/>
              </a:buClr>
              <a:buFont typeface="Arial" panose="020B0604020202020204"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dirty="0">
                <a:latin typeface="Courier New" panose="02070309020205020404" pitchFamily="49" charset="0"/>
                <a:cs typeface="Courier New" panose="02070309020205020404" pitchFamily="49" charset="0"/>
              </a:rPr>
              <a:t>všechny tyto techniky moci jsou založeny na rozřazení individuí v přesně strukturovaném prostoru a přísně uspořádaném čase</a:t>
            </a:r>
          </a:p>
          <a:p>
            <a:pPr eaLnBrk="1" hangingPunct="1">
              <a:lnSpc>
                <a:spcPct val="90000"/>
              </a:lnSpc>
              <a:buClr>
                <a:srgbClr val="990000"/>
              </a:buClr>
              <a:buFont typeface="Arial" panose="020B0604020202020204"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dirty="0">
                <a:latin typeface="Courier New" panose="02070309020205020404" pitchFamily="49" charset="0"/>
                <a:cs typeface="Courier New" panose="02070309020205020404" pitchFamily="49" charset="0"/>
              </a:rPr>
              <a:t>každé individuum je disciplinováno v příslušné sérii podléhající fungující normě</a:t>
            </a:r>
          </a:p>
          <a:p>
            <a:pPr eaLnBrk="1" hangingPunct="1">
              <a:lnSpc>
                <a:spcPct val="90000"/>
              </a:lnSpc>
              <a:buClr>
                <a:srgbClr val="990000"/>
              </a:buClr>
              <a:buFont typeface="Arial" panose="020B0604020202020204" pitchFamily="34" charset="0"/>
              <a:buChar char="•"/>
              <a:defRPr/>
            </a:pPr>
            <a:endParaRPr lang="cs-CZ" b="1"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sz="3600" dirty="0">
                <a:latin typeface="Courier New" panose="02070309020205020404" pitchFamily="49" charset="0"/>
                <a:cs typeface="Courier New" panose="02070309020205020404" pitchFamily="49" charset="0"/>
              </a:rPr>
              <a:t>nové mocenské vztahy </a:t>
            </a:r>
            <a:r>
              <a:rPr lang="cs-CZ" dirty="0">
                <a:latin typeface="Courier New" panose="02070309020205020404" pitchFamily="49" charset="0"/>
                <a:cs typeface="Courier New" panose="02070309020205020404" pitchFamily="49" charset="0"/>
              </a:rPr>
              <a:t>jsou spjaty s pozitivním fungováním normy, která si postupně podřizuje všechny životní projevy člověka  jako bytost pracující, </a:t>
            </a:r>
            <a:r>
              <a:rPr lang="cs-CZ" sz="3600" dirty="0">
                <a:latin typeface="Courier New" panose="02070309020205020404" pitchFamily="49" charset="0"/>
                <a:cs typeface="Courier New" panose="02070309020205020404" pitchFamily="49" charset="0"/>
              </a:rPr>
              <a:t>jako část populace</a:t>
            </a:r>
          </a:p>
          <a:p>
            <a:pPr eaLnBrk="1" hangingPunct="1">
              <a:lnSpc>
                <a:spcPct val="90000"/>
              </a:lnSpc>
              <a:buClr>
                <a:srgbClr val="990000"/>
              </a:buClr>
              <a:buFont typeface="Arial" panose="020B0604020202020204"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dirty="0" err="1">
                <a:latin typeface="Courier New" panose="02070309020205020404" pitchFamily="49" charset="0"/>
                <a:cs typeface="Courier New" panose="02070309020205020404" pitchFamily="49" charset="0"/>
              </a:rPr>
              <a:t>Foucault</a:t>
            </a:r>
            <a:r>
              <a:rPr lang="cs-CZ" dirty="0">
                <a:latin typeface="Courier New" panose="02070309020205020404" pitchFamily="49" charset="0"/>
                <a:cs typeface="Courier New" panose="02070309020205020404" pitchFamily="49" charset="0"/>
              </a:rPr>
              <a:t> detailně analyzuje především sexualitu </a:t>
            </a:r>
          </a:p>
        </p:txBody>
      </p:sp>
      <p:pic>
        <p:nvPicPr>
          <p:cNvPr id="16388" name="Obrázek 1">
            <a:extLst>
              <a:ext uri="{FF2B5EF4-FFF2-40B4-BE49-F238E27FC236}">
                <a16:creationId xmlns:a16="http://schemas.microsoft.com/office/drawing/2014/main" id="{DA410B08-0336-42FA-87F5-0A390F2AA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76774"/>
            <a:ext cx="12192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CC22D32-6127-4588-969C-C42146A47589}"/>
              </a:ext>
            </a:extLst>
          </p:cNvPr>
          <p:cNvSpPr>
            <a:spLocks noGrp="1" noChangeArrowheads="1"/>
          </p:cNvSpPr>
          <p:nvPr>
            <p:ph type="title"/>
          </p:nvPr>
        </p:nvSpPr>
        <p:spPr>
          <a:xfrm>
            <a:off x="0" y="-387350"/>
            <a:ext cx="10210800" cy="1417638"/>
          </a:xfrm>
        </p:spPr>
        <p:txBody>
          <a:bodyPr/>
          <a:lstStyle/>
          <a:p>
            <a:pPr eaLnBrk="1" hangingPunct="1"/>
            <a:r>
              <a:rPr lang="cs-CZ" altLang="cs-CZ" dirty="0" err="1">
                <a:solidFill>
                  <a:srgbClr val="990000"/>
                </a:solidFill>
                <a:latin typeface="Courier New" panose="02070309020205020404" pitchFamily="49" charset="0"/>
                <a:cs typeface="Courier New" panose="02070309020205020404" pitchFamily="49" charset="0"/>
              </a:rPr>
              <a:t>disciplinační</a:t>
            </a:r>
            <a:r>
              <a:rPr lang="cs-CZ" altLang="cs-CZ" dirty="0">
                <a:solidFill>
                  <a:srgbClr val="990000"/>
                </a:solidFill>
                <a:latin typeface="Courier New" panose="02070309020205020404" pitchFamily="49" charset="0"/>
                <a:cs typeface="Courier New" panose="02070309020205020404" pitchFamily="49" charset="0"/>
              </a:rPr>
              <a:t> společnost</a:t>
            </a:r>
          </a:p>
        </p:txBody>
      </p:sp>
      <p:sp>
        <p:nvSpPr>
          <p:cNvPr id="55299" name="Rectangle 3">
            <a:extLst>
              <a:ext uri="{FF2B5EF4-FFF2-40B4-BE49-F238E27FC236}">
                <a16:creationId xmlns:a16="http://schemas.microsoft.com/office/drawing/2014/main" id="{5FB85A93-48C1-484A-BC22-D67BF042EDB0}"/>
              </a:ext>
            </a:extLst>
          </p:cNvPr>
          <p:cNvSpPr>
            <a:spLocks noGrp="1" noChangeArrowheads="1"/>
          </p:cNvSpPr>
          <p:nvPr>
            <p:ph type="body" idx="1"/>
          </p:nvPr>
        </p:nvSpPr>
        <p:spPr>
          <a:xfrm>
            <a:off x="-1" y="942976"/>
            <a:ext cx="12191999" cy="2270126"/>
          </a:xfrm>
        </p:spPr>
        <p:txBody>
          <a:bodyPr>
            <a:normAutofit fontScale="85000" lnSpcReduction="20000"/>
          </a:bodyPr>
          <a:lstStyle/>
          <a:p>
            <a:pPr eaLnBrk="1" hangingPunct="1">
              <a:lnSpc>
                <a:spcPct val="90000"/>
              </a:lnSpc>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moderní společnost lze dle </a:t>
            </a:r>
            <a:r>
              <a:rPr lang="cs-CZ" dirty="0" err="1">
                <a:latin typeface="Courier New" panose="02070309020205020404" pitchFamily="49" charset="0"/>
                <a:cs typeface="Courier New" panose="02070309020205020404" pitchFamily="49" charset="0"/>
              </a:rPr>
              <a:t>Foucaulta</a:t>
            </a:r>
            <a:r>
              <a:rPr lang="cs-CZ" dirty="0">
                <a:latin typeface="Courier New" panose="02070309020205020404" pitchFamily="49" charset="0"/>
                <a:cs typeface="Courier New" panose="02070309020205020404" pitchFamily="49" charset="0"/>
              </a:rPr>
              <a:t> označit za “disciplinární” – disciplínu však není možno identifikovat s mocí obecně nebo s určitou institucí: </a:t>
            </a:r>
          </a:p>
          <a:p>
            <a:pPr eaLnBrk="1" hangingPunct="1">
              <a:lnSpc>
                <a:spcPct val="90000"/>
              </a:lnSpc>
              <a:buClr>
                <a:srgbClr val="990000"/>
              </a:buClr>
              <a:buFont typeface="Arial"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sz="3800" dirty="0">
                <a:latin typeface="Courier New" panose="02070309020205020404" pitchFamily="49" charset="0"/>
                <a:cs typeface="Courier New" panose="02070309020205020404" pitchFamily="49" charset="0"/>
              </a:rPr>
              <a:t>disciplína je pouze typ moci</a:t>
            </a:r>
            <a:r>
              <a:rPr lang="cs-CZ" dirty="0">
                <a:latin typeface="Courier New" panose="02070309020205020404" pitchFamily="49" charset="0"/>
                <a:cs typeface="Courier New" panose="02070309020205020404" pitchFamily="49" charset="0"/>
              </a:rPr>
              <a:t>, technologie, protínající společně se souřadnicemi jiných strategií určitou instituci či aparát</a:t>
            </a:r>
          </a:p>
        </p:txBody>
      </p:sp>
      <p:pic>
        <p:nvPicPr>
          <p:cNvPr id="17412" name="Picture 4">
            <a:extLst>
              <a:ext uri="{FF2B5EF4-FFF2-40B4-BE49-F238E27FC236}">
                <a16:creationId xmlns:a16="http://schemas.microsoft.com/office/drawing/2014/main" id="{B13A6EC2-BA82-4EAE-9CFD-295766A7A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1219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933FAFC0-7495-431E-94C6-06BBF6E85790}"/>
              </a:ext>
            </a:extLst>
          </p:cNvPr>
          <p:cNvSpPr>
            <a:spLocks noGrp="1" noChangeArrowheads="1"/>
          </p:cNvSpPr>
          <p:nvPr>
            <p:ph type="title"/>
          </p:nvPr>
        </p:nvSpPr>
        <p:spPr>
          <a:xfrm>
            <a:off x="1" y="0"/>
            <a:ext cx="10210800" cy="1417638"/>
          </a:xfrm>
        </p:spPr>
        <p:txBody>
          <a:bodyPr/>
          <a:lstStyle/>
          <a:p>
            <a:pPr algn="l" eaLnBrk="1" hangingPunct="1"/>
            <a:r>
              <a:rPr lang="cs-CZ" altLang="cs-CZ" sz="4800" dirty="0" err="1">
                <a:solidFill>
                  <a:srgbClr val="990000"/>
                </a:solidFill>
                <a:latin typeface="Courier New" panose="02070309020205020404" pitchFamily="49" charset="0"/>
                <a:cs typeface="Courier New" panose="02070309020205020404" pitchFamily="49" charset="0"/>
              </a:rPr>
              <a:t>panopticon</a:t>
            </a:r>
            <a:endParaRPr lang="cs-CZ" altLang="cs-CZ" sz="4800" dirty="0">
              <a:solidFill>
                <a:srgbClr val="990000"/>
              </a:solidFill>
              <a:latin typeface="Courier New" panose="02070309020205020404" pitchFamily="49" charset="0"/>
              <a:cs typeface="Courier New" panose="02070309020205020404" pitchFamily="49" charset="0"/>
            </a:endParaRPr>
          </a:p>
        </p:txBody>
      </p:sp>
      <p:sp>
        <p:nvSpPr>
          <p:cNvPr id="16387" name="Rectangle 3">
            <a:extLst>
              <a:ext uri="{FF2B5EF4-FFF2-40B4-BE49-F238E27FC236}">
                <a16:creationId xmlns:a16="http://schemas.microsoft.com/office/drawing/2014/main" id="{4E999E62-32E9-4ADE-8681-257452A952EA}"/>
              </a:ext>
            </a:extLst>
          </p:cNvPr>
          <p:cNvSpPr>
            <a:spLocks noGrp="1" noChangeArrowheads="1"/>
          </p:cNvSpPr>
          <p:nvPr>
            <p:ph type="body" sz="half" idx="1"/>
          </p:nvPr>
        </p:nvSpPr>
        <p:spPr>
          <a:xfrm>
            <a:off x="0" y="1606552"/>
            <a:ext cx="9086850" cy="5251449"/>
          </a:xfrm>
        </p:spPr>
        <p:txBody>
          <a:bodyPr>
            <a:normAutofit fontScale="92500" lnSpcReduction="10000"/>
          </a:bodyPr>
          <a:lstStyle/>
          <a:p>
            <a:pPr eaLnBrk="1" hangingPunct="1">
              <a:buClr>
                <a:srgbClr val="990000"/>
              </a:buClr>
              <a:buFont typeface="Arial" panose="020B0604020202020204" pitchFamily="34" charset="0"/>
              <a:buChar char="•"/>
              <a:defRPr/>
            </a:pPr>
            <a:r>
              <a:rPr lang="cs-CZ" altLang="cs-CZ" dirty="0">
                <a:latin typeface="Courier New" panose="02070309020205020404" pitchFamily="49" charset="0"/>
                <a:cs typeface="Courier New" panose="02070309020205020404" pitchFamily="49" charset="0"/>
              </a:rPr>
              <a:t>trestní právo se týká toho, co lze o zločinu vypovídat</a:t>
            </a:r>
          </a:p>
          <a:p>
            <a:pPr eaLnBrk="1" hangingPunct="1">
              <a:buClr>
                <a:srgbClr val="990000"/>
              </a:buClr>
              <a:buFont typeface="Arial" panose="020B0604020202020204" pitchFamily="34" charset="0"/>
              <a:buChar char="•"/>
              <a:defRPr/>
            </a:pPr>
            <a:endParaRPr lang="cs-CZ" altLang="cs-CZ" dirty="0">
              <a:latin typeface="Courier New" panose="02070309020205020404" pitchFamily="49" charset="0"/>
              <a:cs typeface="Courier New" panose="02070309020205020404" pitchFamily="49" charset="0"/>
            </a:endParaRPr>
          </a:p>
          <a:p>
            <a:pPr eaLnBrk="1" hangingPunct="1">
              <a:buClr>
                <a:srgbClr val="990000"/>
              </a:buClr>
              <a:buFont typeface="Arial" panose="020B0604020202020204" pitchFamily="34" charset="0"/>
              <a:buChar char="•"/>
              <a:defRPr/>
            </a:pPr>
            <a:r>
              <a:rPr lang="cs-CZ" altLang="cs-CZ" dirty="0">
                <a:latin typeface="Courier New" panose="02070309020205020404" pitchFamily="49" charset="0"/>
                <a:cs typeface="Courier New" panose="02070309020205020404" pitchFamily="49" charset="0"/>
              </a:rPr>
              <a:t>je to režim řeči, který klasifikuje zločiny a předepisuje tresty</a:t>
            </a:r>
          </a:p>
          <a:p>
            <a:pPr eaLnBrk="1" hangingPunct="1">
              <a:buClr>
                <a:srgbClr val="990000"/>
              </a:buClr>
              <a:buFont typeface="Arial" panose="020B0604020202020204" pitchFamily="34" charset="0"/>
              <a:buChar char="•"/>
              <a:defRPr/>
            </a:pPr>
            <a:endParaRPr lang="cs-CZ" altLang="cs-CZ" dirty="0">
              <a:latin typeface="Courier New" panose="02070309020205020404" pitchFamily="49" charset="0"/>
              <a:cs typeface="Courier New" panose="02070309020205020404" pitchFamily="49" charset="0"/>
            </a:endParaRPr>
          </a:p>
          <a:p>
            <a:pPr eaLnBrk="1" hangingPunct="1">
              <a:buClr>
                <a:srgbClr val="990000"/>
              </a:buClr>
              <a:buFont typeface="Arial" panose="020B0604020202020204" pitchFamily="34" charset="0"/>
              <a:buChar char="•"/>
              <a:defRPr/>
            </a:pPr>
            <a:r>
              <a:rPr lang="cs-CZ" altLang="cs-CZ" dirty="0">
                <a:latin typeface="Courier New" panose="02070309020205020404" pitchFamily="49" charset="0"/>
                <a:cs typeface="Courier New" panose="02070309020205020404" pitchFamily="49" charset="0"/>
              </a:rPr>
              <a:t>vězení je naproti tomu viditelnost, stavba z kamene, kterou definuje </a:t>
            </a:r>
          </a:p>
          <a:p>
            <a:pPr eaLnBrk="1" hangingPunct="1">
              <a:buClr>
                <a:srgbClr val="990000"/>
              </a:buClr>
              <a:buFont typeface="Arial" panose="020B0604020202020204" pitchFamily="34" charset="0"/>
              <a:buChar char="•"/>
              <a:defRPr/>
            </a:pPr>
            <a:endParaRPr lang="cs-CZ" altLang="cs-CZ" dirty="0">
              <a:latin typeface="Courier New" panose="02070309020205020404" pitchFamily="49" charset="0"/>
              <a:cs typeface="Courier New" panose="02070309020205020404" pitchFamily="49" charset="0"/>
            </a:endParaRPr>
          </a:p>
          <a:p>
            <a:pPr eaLnBrk="1" hangingPunct="1">
              <a:buClr>
                <a:srgbClr val="990000"/>
              </a:buClr>
              <a:buFont typeface="Arial" panose="020B0604020202020204" pitchFamily="34" charset="0"/>
              <a:buChar char="•"/>
              <a:defRPr/>
            </a:pPr>
            <a:r>
              <a:rPr lang="cs-CZ" altLang="cs-CZ" dirty="0">
                <a:latin typeface="Courier New" panose="02070309020205020404" pitchFamily="49" charset="0"/>
                <a:cs typeface="Courier New" panose="02070309020205020404" pitchFamily="49" charset="0"/>
              </a:rPr>
              <a:t>centrální věž obkroužená celami -  umožňuje dohlížiteli vidět a nebýt viděn</a:t>
            </a:r>
          </a:p>
          <a:p>
            <a:pPr eaLnBrk="1" hangingPunct="1">
              <a:buClr>
                <a:srgbClr val="990000"/>
              </a:buClr>
              <a:buFont typeface="Arial" panose="020B0604020202020204" pitchFamily="34" charset="0"/>
              <a:buChar char="•"/>
              <a:defRPr/>
            </a:pPr>
            <a:endParaRPr lang="cs-CZ" altLang="cs-CZ" dirty="0">
              <a:latin typeface="Courier New" panose="02070309020205020404" pitchFamily="49" charset="0"/>
              <a:cs typeface="Courier New" panose="02070309020205020404" pitchFamily="49" charset="0"/>
            </a:endParaRPr>
          </a:p>
          <a:p>
            <a:pPr eaLnBrk="1" hangingPunct="1">
              <a:buClr>
                <a:srgbClr val="990000"/>
              </a:buClr>
              <a:buFont typeface="Arial" panose="020B0604020202020204" pitchFamily="34" charset="0"/>
              <a:buChar char="•"/>
              <a:defRPr/>
            </a:pPr>
            <a:r>
              <a:rPr lang="cs-CZ" altLang="cs-CZ" dirty="0" err="1">
                <a:latin typeface="Courier New" panose="02070309020205020404" pitchFamily="49" charset="0"/>
                <a:cs typeface="Courier New" panose="02070309020205020404" pitchFamily="49" charset="0"/>
              </a:rPr>
              <a:t>dominace</a:t>
            </a:r>
            <a:r>
              <a:rPr lang="cs-CZ" altLang="cs-CZ" dirty="0">
                <a:latin typeface="Courier New" panose="02070309020205020404" pitchFamily="49" charset="0"/>
                <a:cs typeface="Courier New" panose="02070309020205020404" pitchFamily="49" charset="0"/>
              </a:rPr>
              <a:t> vizuálního v současném světě</a:t>
            </a:r>
          </a:p>
        </p:txBody>
      </p:sp>
      <p:pic>
        <p:nvPicPr>
          <p:cNvPr id="19460" name="Picture 8" descr="panopticon_large">
            <a:extLst>
              <a:ext uri="{FF2B5EF4-FFF2-40B4-BE49-F238E27FC236}">
                <a16:creationId xmlns:a16="http://schemas.microsoft.com/office/drawing/2014/main" id="{4B96877B-62D4-4205-B530-B053E8DD156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478963" y="94456"/>
            <a:ext cx="2627312" cy="6669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1C8A2346-39D0-48CB-8E67-7B065F3E13EF}"/>
              </a:ext>
            </a:extLst>
          </p:cNvPr>
          <p:cNvSpPr>
            <a:spLocks noGrp="1" noChangeArrowheads="1"/>
          </p:cNvSpPr>
          <p:nvPr>
            <p:ph type="title"/>
          </p:nvPr>
        </p:nvSpPr>
        <p:spPr>
          <a:xfrm>
            <a:off x="5448300" y="0"/>
            <a:ext cx="719138" cy="6858000"/>
          </a:xfrm>
        </p:spPr>
        <p:txBody>
          <a:bodyPr>
            <a:normAutofit/>
          </a:bodyPr>
          <a:lstStyle/>
          <a:p>
            <a:pPr eaLnBrk="1" hangingPunct="1">
              <a:defRPr/>
            </a:pPr>
            <a:r>
              <a:rPr lang="cs-CZ" sz="4800" dirty="0">
                <a:solidFill>
                  <a:srgbClr val="990000"/>
                </a:solidFill>
                <a:latin typeface="Calibri Light" pitchFamily="34" charset="0"/>
              </a:rPr>
              <a:t>p</a:t>
            </a:r>
            <a:br>
              <a:rPr lang="cs-CZ" sz="4800" dirty="0">
                <a:solidFill>
                  <a:srgbClr val="990000"/>
                </a:solidFill>
                <a:latin typeface="Calibri Light" pitchFamily="34" charset="0"/>
              </a:rPr>
            </a:br>
            <a:r>
              <a:rPr lang="cs-CZ" sz="4800" dirty="0" err="1">
                <a:solidFill>
                  <a:srgbClr val="990000"/>
                </a:solidFill>
                <a:latin typeface="Calibri Light" pitchFamily="34" charset="0"/>
              </a:rPr>
              <a:t>anop</a:t>
            </a:r>
            <a:br>
              <a:rPr lang="cs-CZ" sz="4800" dirty="0">
                <a:solidFill>
                  <a:srgbClr val="990000"/>
                </a:solidFill>
                <a:latin typeface="Calibri Light" pitchFamily="34" charset="0"/>
              </a:rPr>
            </a:br>
            <a:r>
              <a:rPr lang="cs-CZ" sz="4800" dirty="0">
                <a:solidFill>
                  <a:srgbClr val="990000"/>
                </a:solidFill>
                <a:latin typeface="Calibri Light" pitchFamily="34" charset="0"/>
              </a:rPr>
              <a:t>t</a:t>
            </a:r>
            <a:br>
              <a:rPr lang="cs-CZ" sz="4800" dirty="0">
                <a:solidFill>
                  <a:srgbClr val="990000"/>
                </a:solidFill>
                <a:latin typeface="Calibri Light" pitchFamily="34" charset="0"/>
              </a:rPr>
            </a:br>
            <a:r>
              <a:rPr lang="cs-CZ" sz="4800" dirty="0">
                <a:solidFill>
                  <a:srgbClr val="990000"/>
                </a:solidFill>
                <a:latin typeface="Calibri Light" pitchFamily="34" charset="0"/>
              </a:rPr>
              <a:t>i</a:t>
            </a:r>
            <a:br>
              <a:rPr lang="cs-CZ" sz="4800" dirty="0">
                <a:solidFill>
                  <a:srgbClr val="990000"/>
                </a:solidFill>
                <a:latin typeface="Calibri Light" pitchFamily="34" charset="0"/>
              </a:rPr>
            </a:br>
            <a:r>
              <a:rPr lang="cs-CZ" sz="4800" dirty="0">
                <a:solidFill>
                  <a:srgbClr val="990000"/>
                </a:solidFill>
                <a:latin typeface="Calibri Light" pitchFamily="34" charset="0"/>
              </a:rPr>
              <a:t>k</a:t>
            </a:r>
            <a:br>
              <a:rPr lang="cs-CZ" sz="4800" dirty="0">
                <a:solidFill>
                  <a:srgbClr val="990000"/>
                </a:solidFill>
                <a:latin typeface="Calibri Light" pitchFamily="34" charset="0"/>
              </a:rPr>
            </a:br>
            <a:r>
              <a:rPr lang="cs-CZ" sz="4800" dirty="0">
                <a:solidFill>
                  <a:srgbClr val="990000"/>
                </a:solidFill>
                <a:latin typeface="Calibri Light" pitchFamily="34" charset="0"/>
              </a:rPr>
              <a:t>on</a:t>
            </a:r>
          </a:p>
        </p:txBody>
      </p:sp>
      <p:pic>
        <p:nvPicPr>
          <p:cNvPr id="20483" name="Picture 7" descr="dp10_thumb">
            <a:extLst>
              <a:ext uri="{FF2B5EF4-FFF2-40B4-BE49-F238E27FC236}">
                <a16:creationId xmlns:a16="http://schemas.microsoft.com/office/drawing/2014/main" id="{811E5B55-5C39-4DDA-91B4-F8F2FC7C341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52324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8" descr="esp3_big">
            <a:extLst>
              <a:ext uri="{FF2B5EF4-FFF2-40B4-BE49-F238E27FC236}">
                <a16:creationId xmlns:a16="http://schemas.microsoft.com/office/drawing/2014/main" id="{B961A635-552C-4C9E-8446-C3445F0D221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11900" y="0"/>
            <a:ext cx="58801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2E9B184-3501-47FB-9050-AB1D8C56CBAD}"/>
              </a:ext>
            </a:extLst>
          </p:cNvPr>
          <p:cNvSpPr>
            <a:spLocks noGrp="1" noChangeArrowheads="1"/>
          </p:cNvSpPr>
          <p:nvPr>
            <p:ph type="title"/>
          </p:nvPr>
        </p:nvSpPr>
        <p:spPr>
          <a:xfrm>
            <a:off x="4062414" y="115888"/>
            <a:ext cx="8129586" cy="1301750"/>
          </a:xfrm>
        </p:spPr>
        <p:txBody>
          <a:bodyPr/>
          <a:lstStyle/>
          <a:p>
            <a:pPr algn="r" eaLnBrk="1" hangingPunct="1"/>
            <a:r>
              <a:rPr lang="cs-CZ" altLang="cs-CZ" sz="4000" dirty="0">
                <a:solidFill>
                  <a:srgbClr val="990000"/>
                </a:solidFill>
                <a:latin typeface="Courier New" panose="02070309020205020404" pitchFamily="49" charset="0"/>
                <a:cs typeface="Courier New" panose="02070309020205020404" pitchFamily="49" charset="0"/>
              </a:rPr>
              <a:t>co je to </a:t>
            </a:r>
            <a:r>
              <a:rPr lang="cs-CZ" altLang="cs-CZ" sz="4000" dirty="0" err="1">
                <a:solidFill>
                  <a:srgbClr val="990000"/>
                </a:solidFill>
                <a:latin typeface="Courier New" panose="02070309020205020404" pitchFamily="49" charset="0"/>
                <a:cs typeface="Courier New" panose="02070309020205020404" pitchFamily="49" charset="0"/>
              </a:rPr>
              <a:t>Panopticon</a:t>
            </a:r>
            <a:r>
              <a:rPr lang="cs-CZ" altLang="cs-CZ" sz="4000" dirty="0">
                <a:solidFill>
                  <a:srgbClr val="990000"/>
                </a:solidFill>
                <a:latin typeface="Courier New" panose="02070309020205020404" pitchFamily="49" charset="0"/>
                <a:cs typeface="Courier New" panose="02070309020205020404" pitchFamily="49" charset="0"/>
              </a:rPr>
              <a:t>?</a:t>
            </a:r>
          </a:p>
        </p:txBody>
      </p:sp>
      <p:sp>
        <p:nvSpPr>
          <p:cNvPr id="21507" name="Rectangle 3">
            <a:extLst>
              <a:ext uri="{FF2B5EF4-FFF2-40B4-BE49-F238E27FC236}">
                <a16:creationId xmlns:a16="http://schemas.microsoft.com/office/drawing/2014/main" id="{4F8EA0B8-3ECA-4443-844A-3A0272273CAE}"/>
              </a:ext>
            </a:extLst>
          </p:cNvPr>
          <p:cNvSpPr>
            <a:spLocks noGrp="1" noChangeArrowheads="1"/>
          </p:cNvSpPr>
          <p:nvPr>
            <p:ph type="body" sz="half" idx="2"/>
          </p:nvPr>
        </p:nvSpPr>
        <p:spPr>
          <a:xfrm>
            <a:off x="3719514" y="1268414"/>
            <a:ext cx="8472486" cy="5589587"/>
          </a:xfrm>
        </p:spPr>
        <p:txBody>
          <a:bodyPr>
            <a:normAutofit/>
          </a:bodyPr>
          <a:lstStyle/>
          <a:p>
            <a:pPr eaLnBrk="1" hangingPunct="1">
              <a:lnSpc>
                <a:spcPct val="80000"/>
              </a:lnSpc>
              <a:buClr>
                <a:srgbClr val="990000"/>
              </a:buClr>
            </a:pPr>
            <a:r>
              <a:rPr lang="cs-CZ" altLang="cs-CZ" dirty="0">
                <a:latin typeface="Courier New" panose="02070309020205020404" pitchFamily="49" charset="0"/>
                <a:cs typeface="Courier New" panose="02070309020205020404" pitchFamily="49" charset="0"/>
              </a:rPr>
              <a:t>viditelnost, metafora celé společnosti  </a:t>
            </a:r>
            <a:r>
              <a:rPr lang="cs-CZ" altLang="cs-CZ" sz="2400" dirty="0">
                <a:latin typeface="Courier New" panose="02070309020205020404" pitchFamily="49" charset="0"/>
                <a:cs typeface="Courier New" panose="02070309020205020404" pitchFamily="49" charset="0"/>
              </a:rPr>
              <a:t>JEREMY BENTHAM: </a:t>
            </a:r>
            <a:r>
              <a:rPr lang="cs-CZ" altLang="cs-CZ" sz="2400" dirty="0" err="1">
                <a:latin typeface="Courier New" panose="02070309020205020404" pitchFamily="49" charset="0"/>
                <a:cs typeface="Courier New" panose="02070309020205020404" pitchFamily="49" charset="0"/>
              </a:rPr>
              <a:t>panopticon</a:t>
            </a:r>
            <a:r>
              <a:rPr lang="cs-CZ" altLang="cs-CZ" sz="2400" dirty="0">
                <a:latin typeface="Courier New" panose="02070309020205020404" pitchFamily="49" charset="0"/>
                <a:cs typeface="Courier New" panose="02070309020205020404" pitchFamily="49" charset="0"/>
              </a:rPr>
              <a:t> (metafora) model pro disciplinární moc</a:t>
            </a:r>
          </a:p>
          <a:p>
            <a:pPr eaLnBrk="1" hangingPunct="1">
              <a:lnSpc>
                <a:spcPct val="80000"/>
              </a:lnSpc>
              <a:buClr>
                <a:srgbClr val="990000"/>
              </a:buClr>
            </a:pPr>
            <a:endParaRPr lang="cs-CZ" altLang="cs-CZ" sz="2400" dirty="0">
              <a:latin typeface="Courier New" panose="02070309020205020404" pitchFamily="49" charset="0"/>
              <a:cs typeface="Courier New" panose="02070309020205020404" pitchFamily="49" charset="0"/>
            </a:endParaRPr>
          </a:p>
          <a:p>
            <a:pPr eaLnBrk="1" hangingPunct="1">
              <a:lnSpc>
                <a:spcPct val="80000"/>
              </a:lnSpc>
              <a:buClr>
                <a:srgbClr val="990000"/>
              </a:buClr>
            </a:pPr>
            <a:r>
              <a:rPr lang="cs-CZ" altLang="cs-CZ" sz="3200" dirty="0">
                <a:latin typeface="Courier New" panose="02070309020205020404" pitchFamily="49" charset="0"/>
                <a:cs typeface="Courier New" panose="02070309020205020404" pitchFamily="49" charset="0"/>
              </a:rPr>
              <a:t>princip dohledu: </a:t>
            </a:r>
            <a:r>
              <a:rPr lang="cs-CZ" altLang="cs-CZ" sz="2400" dirty="0">
                <a:latin typeface="Courier New" panose="02070309020205020404" pitchFamily="49" charset="0"/>
                <a:cs typeface="Courier New" panose="02070309020205020404" pitchFamily="49" charset="0"/>
              </a:rPr>
              <a:t>musím se chovat tak jako by mě viděli. Strážný tam nemusí být. </a:t>
            </a:r>
          </a:p>
          <a:p>
            <a:pPr eaLnBrk="1" hangingPunct="1">
              <a:lnSpc>
                <a:spcPct val="80000"/>
              </a:lnSpc>
              <a:buClr>
                <a:srgbClr val="990000"/>
              </a:buClr>
            </a:pPr>
            <a:endParaRPr lang="cs-CZ" altLang="cs-CZ" sz="2400" dirty="0">
              <a:latin typeface="Courier New" panose="02070309020205020404" pitchFamily="49" charset="0"/>
              <a:cs typeface="Courier New" panose="02070309020205020404" pitchFamily="49" charset="0"/>
            </a:endParaRPr>
          </a:p>
          <a:p>
            <a:pPr eaLnBrk="1" hangingPunct="1">
              <a:lnSpc>
                <a:spcPct val="80000"/>
              </a:lnSpc>
              <a:buClr>
                <a:srgbClr val="990000"/>
              </a:buClr>
            </a:pPr>
            <a:r>
              <a:rPr lang="cs-CZ" altLang="cs-CZ" sz="3200" dirty="0">
                <a:latin typeface="Courier New" panose="02070309020205020404" pitchFamily="49" charset="0"/>
                <a:cs typeface="Courier New" panose="02070309020205020404" pitchFamily="49" charset="0"/>
              </a:rPr>
              <a:t>princip kontroly, viditelnosti </a:t>
            </a:r>
            <a:r>
              <a:rPr lang="cs-CZ" altLang="cs-CZ" sz="2400" dirty="0">
                <a:latin typeface="Courier New" panose="02070309020205020404" pitchFamily="49" charset="0"/>
                <a:cs typeface="Courier New" panose="02070309020205020404" pitchFamily="49" charset="0"/>
              </a:rPr>
              <a:t>(příklad kamer)</a:t>
            </a:r>
          </a:p>
          <a:p>
            <a:pPr eaLnBrk="1" hangingPunct="1">
              <a:lnSpc>
                <a:spcPct val="80000"/>
              </a:lnSpc>
              <a:buClr>
                <a:srgbClr val="990000"/>
              </a:buClr>
            </a:pPr>
            <a:endParaRPr lang="cs-CZ" altLang="cs-CZ" sz="2400" dirty="0">
              <a:latin typeface="Courier New" panose="02070309020205020404" pitchFamily="49" charset="0"/>
              <a:cs typeface="Courier New" panose="02070309020205020404" pitchFamily="49" charset="0"/>
            </a:endParaRPr>
          </a:p>
          <a:p>
            <a:pPr eaLnBrk="1" hangingPunct="1">
              <a:lnSpc>
                <a:spcPct val="80000"/>
              </a:lnSpc>
              <a:buClr>
                <a:srgbClr val="990000"/>
              </a:buClr>
            </a:pPr>
            <a:r>
              <a:rPr lang="cs-CZ" altLang="cs-CZ" dirty="0" err="1">
                <a:latin typeface="Courier New" panose="02070309020205020404" pitchFamily="49" charset="0"/>
                <a:cs typeface="Courier New" panose="02070309020205020404" pitchFamily="49" charset="0"/>
              </a:rPr>
              <a:t>disciplinace</a:t>
            </a:r>
            <a:r>
              <a:rPr lang="cs-CZ" altLang="cs-CZ" dirty="0">
                <a:latin typeface="Courier New" panose="02070309020205020404" pitchFamily="49" charset="0"/>
                <a:cs typeface="Courier New" panose="02070309020205020404" pitchFamily="49" charset="0"/>
              </a:rPr>
              <a:t> celé společnosti, ale i individuí </a:t>
            </a:r>
          </a:p>
          <a:p>
            <a:pPr eaLnBrk="1" hangingPunct="1">
              <a:lnSpc>
                <a:spcPct val="80000"/>
              </a:lnSpc>
              <a:buClr>
                <a:srgbClr val="990000"/>
              </a:buClr>
            </a:pPr>
            <a:r>
              <a:rPr lang="cs-CZ" altLang="cs-CZ" dirty="0">
                <a:latin typeface="Courier New" panose="02070309020205020404" pitchFamily="49" charset="0"/>
                <a:cs typeface="Courier New" panose="02070309020205020404" pitchFamily="49" charset="0"/>
              </a:rPr>
              <a:t>pohled, dohled (příklad kamery), metafora prostoru</a:t>
            </a:r>
          </a:p>
        </p:txBody>
      </p:sp>
      <p:pic>
        <p:nvPicPr>
          <p:cNvPr id="21508" name="Picture 5" descr="cctv_london_chelsea_0033_sml">
            <a:extLst>
              <a:ext uri="{FF2B5EF4-FFF2-40B4-BE49-F238E27FC236}">
                <a16:creationId xmlns:a16="http://schemas.microsoft.com/office/drawing/2014/main" id="{D4236CC3-D75F-4E1D-8E44-77231B15F0A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379253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2AC59B8-E71A-4CE7-A21B-A3236C9736BE}"/>
              </a:ext>
            </a:extLst>
          </p:cNvPr>
          <p:cNvSpPr>
            <a:spLocks noGrp="1" noChangeArrowheads="1"/>
          </p:cNvSpPr>
          <p:nvPr>
            <p:ph type="title"/>
          </p:nvPr>
        </p:nvSpPr>
        <p:spPr>
          <a:xfrm>
            <a:off x="1524000" y="0"/>
            <a:ext cx="9144000" cy="1341438"/>
          </a:xfrm>
        </p:spPr>
        <p:txBody>
          <a:bodyPr/>
          <a:lstStyle/>
          <a:p>
            <a:pPr algn="l" eaLnBrk="1" hangingPunct="1"/>
            <a:br>
              <a:rPr lang="cs-CZ" altLang="cs-CZ" dirty="0">
                <a:latin typeface="Calibri Light" panose="020F0302020204030204" pitchFamily="34" charset="0"/>
              </a:rPr>
            </a:br>
            <a:endParaRPr lang="cs-CZ" altLang="cs-CZ" dirty="0">
              <a:latin typeface="Calibri Light" panose="020F0302020204030204" pitchFamily="34" charset="0"/>
            </a:endParaRPr>
          </a:p>
        </p:txBody>
      </p:sp>
      <p:sp>
        <p:nvSpPr>
          <p:cNvPr id="21507" name="Rectangle 3">
            <a:extLst>
              <a:ext uri="{FF2B5EF4-FFF2-40B4-BE49-F238E27FC236}">
                <a16:creationId xmlns:a16="http://schemas.microsoft.com/office/drawing/2014/main" id="{ABE79654-C2E3-4276-85EC-2275FDA2A6AC}"/>
              </a:ext>
            </a:extLst>
          </p:cNvPr>
          <p:cNvSpPr>
            <a:spLocks noGrp="1" noChangeArrowheads="1"/>
          </p:cNvSpPr>
          <p:nvPr>
            <p:ph type="body" idx="1"/>
          </p:nvPr>
        </p:nvSpPr>
        <p:spPr>
          <a:xfrm>
            <a:off x="0" y="123825"/>
            <a:ext cx="12192000" cy="4889499"/>
          </a:xfrm>
        </p:spPr>
        <p:txBody>
          <a:bodyPr>
            <a:normAutofit/>
          </a:bodyPr>
          <a:lstStyle/>
          <a:p>
            <a:pPr eaLnBrk="1" hangingPunct="1">
              <a:lnSpc>
                <a:spcPct val="80000"/>
              </a:lnSpc>
              <a:buClr>
                <a:srgbClr val="990000"/>
              </a:buClr>
              <a:defRPr/>
            </a:pPr>
            <a:r>
              <a:rPr lang="cs-CZ" altLang="cs-CZ" sz="3600" dirty="0">
                <a:latin typeface="Courier New" panose="02070309020205020404" pitchFamily="49" charset="0"/>
                <a:cs typeface="Courier New" panose="02070309020205020404" pitchFamily="49" charset="0"/>
              </a:rPr>
              <a:t>moc</a:t>
            </a:r>
            <a:r>
              <a:rPr lang="cs-CZ" altLang="cs-CZ" dirty="0">
                <a:latin typeface="Courier New" panose="02070309020205020404" pitchFamily="49" charset="0"/>
                <a:cs typeface="Courier New" panose="02070309020205020404" pitchFamily="49" charset="0"/>
              </a:rPr>
              <a:t> x autorita x násilí</a:t>
            </a:r>
          </a:p>
          <a:p>
            <a:pPr eaLnBrk="1" hangingPunct="1">
              <a:lnSpc>
                <a:spcPct val="80000"/>
              </a:lnSpc>
              <a:buClr>
                <a:srgbClr val="990000"/>
              </a:buClr>
              <a:defRPr/>
            </a:pPr>
            <a:endParaRPr lang="cs-CZ" altLang="cs-CZ" sz="2400" u="sng"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sz="2400" dirty="0">
                <a:latin typeface="Courier New" panose="02070309020205020404" pitchFamily="49" charset="0"/>
                <a:cs typeface="Courier New" panose="02070309020205020404" pitchFamily="49" charset="0"/>
              </a:rPr>
              <a:t>vlastnit moc: předpoklad subjektu moci (panovník, nositel moci), fyzická rovina donucení lidí jednat určitým způsobem (násilí, mučení, vězení, oběšení)</a:t>
            </a:r>
          </a:p>
          <a:p>
            <a:pPr eaLnBrk="1" hangingPunct="1">
              <a:lnSpc>
                <a:spcPct val="80000"/>
              </a:lnSpc>
              <a:buClr>
                <a:srgbClr val="990000"/>
              </a:buClr>
              <a:defRPr/>
            </a:pPr>
            <a:endParaRPr lang="cs-CZ" altLang="cs-CZ" sz="2400"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sz="3200" dirty="0">
                <a:latin typeface="Courier New" panose="02070309020205020404" pitchFamily="49" charset="0"/>
                <a:cs typeface="Courier New" panose="02070309020205020404" pitchFamily="49" charset="0"/>
              </a:rPr>
              <a:t>moc jako síť </a:t>
            </a:r>
            <a:r>
              <a:rPr lang="cs-CZ" altLang="cs-CZ" sz="2400" dirty="0">
                <a:latin typeface="Courier New" panose="02070309020205020404" pitchFamily="49" charset="0"/>
                <a:cs typeface="Courier New" panose="02070309020205020404" pitchFamily="49" charset="0"/>
              </a:rPr>
              <a:t>mezi dominujícím a tím, komu je vládnuto </a:t>
            </a:r>
          </a:p>
          <a:p>
            <a:pPr eaLnBrk="1" hangingPunct="1">
              <a:lnSpc>
                <a:spcPct val="80000"/>
              </a:lnSpc>
              <a:buClr>
                <a:srgbClr val="990000"/>
              </a:buClr>
              <a:defRPr/>
            </a:pPr>
            <a:endParaRPr lang="cs-CZ" altLang="cs-CZ" sz="2400"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sz="2400" dirty="0">
                <a:latin typeface="Courier New" panose="02070309020205020404" pitchFamily="49" charset="0"/>
                <a:cs typeface="Courier New" panose="02070309020205020404" pitchFamily="49" charset="0"/>
              </a:rPr>
              <a:t>Weber: moc je legitimní užití násilí, privilegovaně ho má stát, </a:t>
            </a:r>
            <a:r>
              <a:rPr lang="cs-CZ" altLang="cs-CZ" sz="2400" dirty="0" err="1">
                <a:latin typeface="Courier New" panose="02070309020205020404" pitchFamily="49" charset="0"/>
                <a:cs typeface="Courier New" panose="02070309020205020404" pitchFamily="49" charset="0"/>
              </a:rPr>
              <a:t>Bourdieu</a:t>
            </a:r>
            <a:r>
              <a:rPr lang="cs-CZ" altLang="cs-CZ" sz="2400" dirty="0">
                <a:latin typeface="Courier New" panose="02070309020205020404" pitchFamily="49" charset="0"/>
                <a:cs typeface="Courier New" panose="02070309020205020404" pitchFamily="49" charset="0"/>
              </a:rPr>
              <a:t>: koncentrace kapitálů</a:t>
            </a:r>
            <a:endParaRPr lang="cs-CZ" altLang="cs-CZ" sz="2400" b="1" dirty="0">
              <a:latin typeface="Courier New" panose="02070309020205020404" pitchFamily="49" charset="0"/>
              <a:cs typeface="Courier New" panose="02070309020205020404" pitchFamily="49" charset="0"/>
            </a:endParaRPr>
          </a:p>
          <a:p>
            <a:pPr eaLnBrk="1" hangingPunct="1">
              <a:lnSpc>
                <a:spcPct val="80000"/>
              </a:lnSpc>
              <a:buFontTx/>
              <a:buNone/>
              <a:defRPr/>
            </a:pPr>
            <a:endParaRPr lang="cs-CZ" altLang="cs-CZ" sz="2400" b="1" dirty="0"/>
          </a:p>
        </p:txBody>
      </p:sp>
      <p:pic>
        <p:nvPicPr>
          <p:cNvPr id="23556" name="Obrázek 1">
            <a:extLst>
              <a:ext uri="{FF2B5EF4-FFF2-40B4-BE49-F238E27FC236}">
                <a16:creationId xmlns:a16="http://schemas.microsoft.com/office/drawing/2014/main" id="{49ED3B29-11E9-476C-9948-FB62E2E5F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0525"/>
            <a:ext cx="121920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a:extLst>
              <a:ext uri="{FF2B5EF4-FFF2-40B4-BE49-F238E27FC236}">
                <a16:creationId xmlns:a16="http://schemas.microsoft.com/office/drawing/2014/main" id="{A6BD2B74-6529-474D-B736-88E2E17ED503}"/>
              </a:ext>
            </a:extLst>
          </p:cNvPr>
          <p:cNvSpPr>
            <a:spLocks noGrp="1" noChangeArrowheads="1"/>
          </p:cNvSpPr>
          <p:nvPr>
            <p:ph type="title"/>
          </p:nvPr>
        </p:nvSpPr>
        <p:spPr>
          <a:xfrm>
            <a:off x="0" y="0"/>
            <a:ext cx="10210800" cy="1125538"/>
          </a:xfrm>
        </p:spPr>
        <p:txBody>
          <a:bodyPr/>
          <a:lstStyle/>
          <a:p>
            <a:pPr algn="l" eaLnBrk="1" hangingPunct="1"/>
            <a:r>
              <a:rPr lang="cs-CZ" altLang="cs-CZ" sz="4800" dirty="0">
                <a:latin typeface="Courier New" panose="02070309020205020404" pitchFamily="49" charset="0"/>
                <a:cs typeface="Courier New" panose="02070309020205020404" pitchFamily="49" charset="0"/>
              </a:rPr>
              <a:t>co je to moc?</a:t>
            </a:r>
          </a:p>
        </p:txBody>
      </p:sp>
      <p:sp>
        <p:nvSpPr>
          <p:cNvPr id="21507" name="Zástupný symbol pro obsah 2">
            <a:extLst>
              <a:ext uri="{FF2B5EF4-FFF2-40B4-BE49-F238E27FC236}">
                <a16:creationId xmlns:a16="http://schemas.microsoft.com/office/drawing/2014/main" id="{276679E7-B08C-464C-B7B5-CDE82ED58C7C}"/>
              </a:ext>
            </a:extLst>
          </p:cNvPr>
          <p:cNvSpPr>
            <a:spLocks noGrp="1"/>
          </p:cNvSpPr>
          <p:nvPr>
            <p:ph idx="1"/>
          </p:nvPr>
        </p:nvSpPr>
        <p:spPr>
          <a:xfrm>
            <a:off x="-123825" y="971550"/>
            <a:ext cx="12315825" cy="3533774"/>
          </a:xfrm>
        </p:spPr>
        <p:txBody>
          <a:bodyPr>
            <a:normAutofit fontScale="92500"/>
          </a:bodyPr>
          <a:lstStyle/>
          <a:p>
            <a:pPr lvl="1" eaLnBrk="1" hangingPunct="1">
              <a:lnSpc>
                <a:spcPct val="80000"/>
              </a:lnSpc>
              <a:buFont typeface="Arial" panose="020B0604020202020204" pitchFamily="34" charset="0"/>
              <a:buChar char="•"/>
              <a:defRPr/>
            </a:pPr>
            <a:r>
              <a:rPr lang="cs-CZ" altLang="cs-CZ" dirty="0">
                <a:latin typeface="Courier New" panose="02070309020205020404" pitchFamily="49" charset="0"/>
                <a:cs typeface="Courier New" panose="02070309020205020404" pitchFamily="49" charset="0"/>
              </a:rPr>
              <a:t>my všichni jsme nositelé moci_ učitelé, školy, prodavači, továrny, manažeři, věznice, soudy</a:t>
            </a:r>
          </a:p>
          <a:p>
            <a:pPr lvl="1" eaLnBrk="1" hangingPunct="1">
              <a:lnSpc>
                <a:spcPct val="80000"/>
              </a:lnSpc>
              <a:buFont typeface="Arial" panose="020B0604020202020204" pitchFamily="34" charset="0"/>
              <a:buChar char="•"/>
              <a:defRPr/>
            </a:pPr>
            <a:endParaRPr lang="cs-CZ" altLang="cs-CZ" dirty="0">
              <a:latin typeface="Courier New" panose="02070309020205020404" pitchFamily="49" charset="0"/>
              <a:cs typeface="Courier New" panose="02070309020205020404" pitchFamily="49" charset="0"/>
            </a:endParaRPr>
          </a:p>
          <a:p>
            <a:pPr lvl="1" eaLnBrk="1" hangingPunct="1">
              <a:lnSpc>
                <a:spcPct val="80000"/>
              </a:lnSpc>
              <a:buFont typeface="Arial" panose="020B0604020202020204" pitchFamily="34" charset="0"/>
              <a:buChar char="•"/>
              <a:defRPr/>
            </a:pPr>
            <a:r>
              <a:rPr lang="cs-CZ" altLang="cs-CZ" dirty="0">
                <a:latin typeface="Courier New" panose="02070309020205020404" pitchFamily="49" charset="0"/>
                <a:cs typeface="Courier New" panose="02070309020205020404" pitchFamily="49" charset="0"/>
              </a:rPr>
              <a:t>moc působí na </a:t>
            </a:r>
            <a:r>
              <a:rPr lang="cs-CZ" altLang="cs-CZ" dirty="0" err="1">
                <a:latin typeface="Courier New" panose="02070309020205020404" pitchFamily="49" charset="0"/>
                <a:cs typeface="Courier New" panose="02070309020205020404" pitchFamily="49" charset="0"/>
              </a:rPr>
              <a:t>mikrofyzické</a:t>
            </a:r>
            <a:r>
              <a:rPr lang="cs-CZ" altLang="cs-CZ" dirty="0">
                <a:latin typeface="Courier New" panose="02070309020205020404" pitchFamily="49" charset="0"/>
                <a:cs typeface="Courier New" panose="02070309020205020404" pitchFamily="49" charset="0"/>
              </a:rPr>
              <a:t> úrovni_ gesta, organizace času, prostoru</a:t>
            </a:r>
          </a:p>
          <a:p>
            <a:pPr lvl="1" eaLnBrk="1" hangingPunct="1">
              <a:lnSpc>
                <a:spcPct val="80000"/>
              </a:lnSpc>
              <a:buFont typeface="Arial" panose="020B0604020202020204" pitchFamily="34" charset="0"/>
              <a:buChar char="•"/>
              <a:defRPr/>
            </a:pPr>
            <a:endParaRPr lang="cs-CZ" altLang="cs-CZ" dirty="0">
              <a:latin typeface="Courier New" panose="02070309020205020404" pitchFamily="49" charset="0"/>
              <a:cs typeface="Courier New" panose="02070309020205020404" pitchFamily="49" charset="0"/>
            </a:endParaRPr>
          </a:p>
          <a:p>
            <a:pPr lvl="1" eaLnBrk="1" hangingPunct="1">
              <a:lnSpc>
                <a:spcPct val="80000"/>
              </a:lnSpc>
              <a:buFont typeface="Arial" panose="020B0604020202020204" pitchFamily="34" charset="0"/>
              <a:buChar char="•"/>
              <a:defRPr/>
            </a:pPr>
            <a:r>
              <a:rPr lang="cs-CZ" altLang="cs-CZ" dirty="0">
                <a:latin typeface="Courier New" panose="02070309020205020404" pitchFamily="49" charset="0"/>
                <a:cs typeface="Courier New" panose="02070309020205020404" pitchFamily="49" charset="0"/>
              </a:rPr>
              <a:t>moc není individuem konsolidovaná a není homogenní </a:t>
            </a:r>
            <a:r>
              <a:rPr lang="cs-CZ" altLang="cs-CZ" dirty="0" err="1">
                <a:latin typeface="Courier New" panose="02070309020205020404" pitchFamily="49" charset="0"/>
                <a:cs typeface="Courier New" panose="02070309020205020404" pitchFamily="49" charset="0"/>
              </a:rPr>
              <a:t>dominací</a:t>
            </a:r>
            <a:r>
              <a:rPr lang="cs-CZ" altLang="cs-CZ" dirty="0">
                <a:latin typeface="Courier New" panose="02070309020205020404" pitchFamily="49" charset="0"/>
                <a:cs typeface="Courier New" panose="02070309020205020404" pitchFamily="49" charset="0"/>
              </a:rPr>
              <a:t> nad ostatními</a:t>
            </a:r>
          </a:p>
          <a:p>
            <a:pPr lvl="1" eaLnBrk="1" hangingPunct="1">
              <a:lnSpc>
                <a:spcPct val="80000"/>
              </a:lnSpc>
              <a:buFont typeface="Arial" panose="020B0604020202020204" pitchFamily="34" charset="0"/>
              <a:buChar char="•"/>
              <a:defRPr/>
            </a:pPr>
            <a:endParaRPr lang="cs-CZ" altLang="cs-CZ" dirty="0">
              <a:latin typeface="Courier New" panose="02070309020205020404" pitchFamily="49" charset="0"/>
              <a:cs typeface="Courier New" panose="02070309020205020404" pitchFamily="49" charset="0"/>
            </a:endParaRPr>
          </a:p>
          <a:p>
            <a:pPr lvl="1" eaLnBrk="1" hangingPunct="1">
              <a:lnSpc>
                <a:spcPct val="80000"/>
              </a:lnSpc>
              <a:buFont typeface="Arial" panose="020B0604020202020204" pitchFamily="34" charset="0"/>
              <a:buChar char="•"/>
              <a:defRPr/>
            </a:pPr>
            <a:r>
              <a:rPr lang="cs-CZ" altLang="cs-CZ" dirty="0">
                <a:latin typeface="Courier New" panose="02070309020205020404" pitchFamily="49" charset="0"/>
                <a:cs typeface="Courier New" panose="02070309020205020404" pitchFamily="49" charset="0"/>
              </a:rPr>
              <a:t>moc je něčím, co cirkuluje, co individua vykonávají a zakoušejí moc. Individua jsou také elementy artikulace moci, spíše než jejím cílem</a:t>
            </a:r>
          </a:p>
          <a:p>
            <a:pPr eaLnBrk="1" hangingPunct="1">
              <a:defRPr/>
            </a:pPr>
            <a:endParaRPr lang="cs-CZ" altLang="cs-CZ" dirty="0"/>
          </a:p>
        </p:txBody>
      </p:sp>
      <p:pic>
        <p:nvPicPr>
          <p:cNvPr id="24580" name="Obrázek 1">
            <a:extLst>
              <a:ext uri="{FF2B5EF4-FFF2-40B4-BE49-F238E27FC236}">
                <a16:creationId xmlns:a16="http://schemas.microsoft.com/office/drawing/2014/main" id="{B731BF06-A964-41C7-8F11-3CA1CC25C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05323"/>
            <a:ext cx="12192000" cy="239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6F7AE8F-1174-4D30-A13A-181922820654}"/>
              </a:ext>
            </a:extLst>
          </p:cNvPr>
          <p:cNvSpPr>
            <a:spLocks noGrp="1" noChangeArrowheads="1"/>
          </p:cNvSpPr>
          <p:nvPr>
            <p:ph type="title"/>
          </p:nvPr>
        </p:nvSpPr>
        <p:spPr>
          <a:xfrm>
            <a:off x="0" y="0"/>
            <a:ext cx="10210800" cy="1417638"/>
          </a:xfrm>
        </p:spPr>
        <p:txBody>
          <a:bodyPr/>
          <a:lstStyle/>
          <a:p>
            <a:pPr algn="l" eaLnBrk="1" hangingPunct="1"/>
            <a:r>
              <a:rPr lang="cs-CZ" altLang="cs-CZ" dirty="0">
                <a:solidFill>
                  <a:srgbClr val="990000"/>
                </a:solidFill>
                <a:latin typeface="Courier New" panose="02070309020205020404" pitchFamily="49" charset="0"/>
                <a:cs typeface="Courier New" panose="02070309020205020404" pitchFamily="49" charset="0"/>
              </a:rPr>
              <a:t>osnova</a:t>
            </a:r>
          </a:p>
        </p:txBody>
      </p:sp>
      <p:sp>
        <p:nvSpPr>
          <p:cNvPr id="4099" name="Rectangle 3">
            <a:extLst>
              <a:ext uri="{FF2B5EF4-FFF2-40B4-BE49-F238E27FC236}">
                <a16:creationId xmlns:a16="http://schemas.microsoft.com/office/drawing/2014/main" id="{E17D6201-4224-42A7-8E6A-D7353584E485}"/>
              </a:ext>
            </a:extLst>
          </p:cNvPr>
          <p:cNvSpPr>
            <a:spLocks noGrp="1" noChangeArrowheads="1"/>
          </p:cNvSpPr>
          <p:nvPr>
            <p:ph type="body" idx="1"/>
          </p:nvPr>
        </p:nvSpPr>
        <p:spPr>
          <a:xfrm>
            <a:off x="152400" y="1847850"/>
            <a:ext cx="11944350" cy="4325938"/>
          </a:xfrm>
        </p:spPr>
        <p:txBody>
          <a:bodyPr/>
          <a:lstStyle/>
          <a:p>
            <a:pPr eaLnBrk="1" hangingPunct="1">
              <a:buClr>
                <a:srgbClr val="A50021"/>
              </a:buClr>
              <a:defRPr/>
            </a:pPr>
            <a:r>
              <a:rPr lang="cs-CZ" altLang="cs-CZ" dirty="0" err="1">
                <a:latin typeface="Courier New" panose="02070309020205020404" pitchFamily="49" charset="0"/>
                <a:cs typeface="Courier New" panose="02070309020205020404" pitchFamily="49" charset="0"/>
              </a:rPr>
              <a:t>poststrukturalismus</a:t>
            </a:r>
            <a:r>
              <a:rPr lang="cs-CZ" altLang="cs-CZ" dirty="0">
                <a:latin typeface="Courier New" panose="02070309020205020404" pitchFamily="49" charset="0"/>
                <a:cs typeface="Courier New" panose="02070309020205020404" pitchFamily="49" charset="0"/>
              </a:rPr>
              <a:t> </a:t>
            </a:r>
          </a:p>
          <a:p>
            <a:pPr marL="0" indent="0">
              <a:buClr>
                <a:srgbClr val="A50021"/>
              </a:buClr>
              <a:buNone/>
              <a:defRPr/>
            </a:pPr>
            <a:r>
              <a:rPr lang="cs-CZ" altLang="cs-CZ" i="1" dirty="0">
                <a:latin typeface="Courier New" panose="02070309020205020404" pitchFamily="49" charset="0"/>
                <a:cs typeface="Courier New" panose="02070309020205020404" pitchFamily="49" charset="0"/>
              </a:rPr>
              <a:t> jazyk – moc - diference</a:t>
            </a:r>
          </a:p>
          <a:p>
            <a:pPr eaLnBrk="1" hangingPunct="1">
              <a:buClr>
                <a:srgbClr val="A50021"/>
              </a:buClr>
              <a:defRPr/>
            </a:pPr>
            <a:r>
              <a:rPr lang="cs-CZ" altLang="cs-CZ" dirty="0">
                <a:latin typeface="Courier New" panose="02070309020205020404" pitchFamily="49" charset="0"/>
                <a:cs typeface="Courier New" panose="02070309020205020404" pitchFamily="49" charset="0"/>
              </a:rPr>
              <a:t>moc</a:t>
            </a:r>
          </a:p>
          <a:p>
            <a:pPr eaLnBrk="1" hangingPunct="1">
              <a:buClr>
                <a:srgbClr val="A50021"/>
              </a:buClr>
              <a:defRPr/>
            </a:pPr>
            <a:r>
              <a:rPr lang="cs-CZ" altLang="cs-CZ" dirty="0">
                <a:latin typeface="Courier New" panose="02070309020205020404" pitchFamily="49" charset="0"/>
                <a:cs typeface="Courier New" panose="02070309020205020404" pitchFamily="49" charset="0"/>
              </a:rPr>
              <a:t>dohled</a:t>
            </a:r>
          </a:p>
          <a:p>
            <a:pPr eaLnBrk="1" hangingPunct="1">
              <a:buClr>
                <a:srgbClr val="A50021"/>
              </a:buClr>
              <a:defRPr/>
            </a:pPr>
            <a:r>
              <a:rPr lang="cs-CZ" altLang="cs-CZ" dirty="0" err="1">
                <a:latin typeface="Courier New" panose="02070309020205020404" pitchFamily="49" charset="0"/>
                <a:cs typeface="Courier New" panose="02070309020205020404" pitchFamily="49" charset="0"/>
              </a:rPr>
              <a:t>disciplinace</a:t>
            </a:r>
            <a:endParaRPr lang="cs-CZ" altLang="cs-CZ" dirty="0">
              <a:latin typeface="Courier New" panose="02070309020205020404" pitchFamily="49" charset="0"/>
              <a:cs typeface="Courier New" panose="02070309020205020404" pitchFamily="49" charset="0"/>
            </a:endParaRPr>
          </a:p>
          <a:p>
            <a:pPr eaLnBrk="1" hangingPunct="1">
              <a:buClr>
                <a:srgbClr val="A50021"/>
              </a:buClr>
              <a:defRPr/>
            </a:pPr>
            <a:r>
              <a:rPr lang="cs-CZ" altLang="cs-CZ" dirty="0">
                <a:latin typeface="Courier New" panose="02070309020205020404" pitchFamily="49" charset="0"/>
                <a:cs typeface="Courier New" panose="02070309020205020404" pitchFamily="49" charset="0"/>
              </a:rPr>
              <a:t>symbolická moc</a:t>
            </a:r>
          </a:p>
          <a:p>
            <a:pPr eaLnBrk="1" hangingPunct="1">
              <a:buClr>
                <a:srgbClr val="A50021"/>
              </a:buClr>
              <a:defRPr/>
            </a:pPr>
            <a:r>
              <a:rPr lang="cs-CZ" altLang="cs-CZ" dirty="0">
                <a:latin typeface="Courier New" panose="02070309020205020404" pitchFamily="49" charset="0"/>
                <a:cs typeface="Courier New" panose="02070309020205020404" pitchFamily="49" charset="0"/>
              </a:rPr>
              <a:t>ideologie</a:t>
            </a:r>
          </a:p>
          <a:p>
            <a:pPr eaLnBrk="1" hangingPunct="1">
              <a:buFontTx/>
              <a:buNone/>
              <a:defRPr/>
            </a:pPr>
            <a:endParaRPr lang="cs-CZ" altLang="cs-CZ" dirty="0">
              <a:latin typeface="Arial Unicode MS"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A41B130-6634-4F8E-8E4E-409AA0452BAA}"/>
              </a:ext>
            </a:extLst>
          </p:cNvPr>
          <p:cNvSpPr>
            <a:spLocks noGrp="1" noChangeArrowheads="1"/>
          </p:cNvSpPr>
          <p:nvPr>
            <p:ph type="title"/>
          </p:nvPr>
        </p:nvSpPr>
        <p:spPr>
          <a:xfrm>
            <a:off x="0" y="22226"/>
            <a:ext cx="9705974" cy="1382712"/>
          </a:xfrm>
        </p:spPr>
        <p:txBody>
          <a:bodyPr>
            <a:normAutofit fontScale="90000"/>
          </a:bodyPr>
          <a:lstStyle/>
          <a:p>
            <a:pPr algn="l" eaLnBrk="1" hangingPunct="1"/>
            <a:br>
              <a:rPr lang="cs-CZ" altLang="cs-CZ" sz="4000" b="1" dirty="0">
                <a:solidFill>
                  <a:srgbClr val="990000"/>
                </a:solidFill>
                <a:latin typeface="Trebuchet MS" panose="020B0603020202020204" pitchFamily="34" charset="0"/>
              </a:rPr>
            </a:br>
            <a:r>
              <a:rPr lang="cs-CZ" altLang="cs-CZ" dirty="0">
                <a:solidFill>
                  <a:srgbClr val="990000"/>
                </a:solidFill>
                <a:latin typeface="Courier New" panose="02070309020205020404" pitchFamily="49" charset="0"/>
                <a:cs typeface="Courier New" panose="02070309020205020404" pitchFamily="49" charset="0"/>
              </a:rPr>
              <a:t>jak studovat moc?</a:t>
            </a:r>
            <a:br>
              <a:rPr lang="cs-CZ" altLang="cs-CZ" sz="4000" dirty="0">
                <a:solidFill>
                  <a:srgbClr val="990000"/>
                </a:solidFill>
                <a:latin typeface="Courier New" panose="02070309020205020404" pitchFamily="49" charset="0"/>
                <a:cs typeface="Courier New" panose="02070309020205020404" pitchFamily="49" charset="0"/>
              </a:rPr>
            </a:br>
            <a:r>
              <a:rPr lang="cs-CZ" altLang="cs-CZ" sz="4000" dirty="0">
                <a:solidFill>
                  <a:srgbClr val="990000"/>
                </a:solidFill>
                <a:latin typeface="Courier New" panose="02070309020205020404" pitchFamily="49" charset="0"/>
                <a:cs typeface="Courier New" panose="02070309020205020404" pitchFamily="49" charset="0"/>
              </a:rPr>
              <a:t>moc jako vztah</a:t>
            </a:r>
            <a:br>
              <a:rPr lang="cs-CZ" altLang="cs-CZ" sz="4000" dirty="0">
                <a:solidFill>
                  <a:srgbClr val="990000"/>
                </a:solidFill>
              </a:rPr>
            </a:br>
            <a:endParaRPr lang="cs-CZ" altLang="cs-CZ" sz="4000" dirty="0">
              <a:solidFill>
                <a:srgbClr val="990000"/>
              </a:solidFill>
            </a:endParaRPr>
          </a:p>
        </p:txBody>
      </p:sp>
      <p:sp>
        <p:nvSpPr>
          <p:cNvPr id="22531" name="Rectangle 3">
            <a:extLst>
              <a:ext uri="{FF2B5EF4-FFF2-40B4-BE49-F238E27FC236}">
                <a16:creationId xmlns:a16="http://schemas.microsoft.com/office/drawing/2014/main" id="{540C46B5-6064-4FC4-8603-7F139324BB10}"/>
              </a:ext>
            </a:extLst>
          </p:cNvPr>
          <p:cNvSpPr>
            <a:spLocks noGrp="1" noChangeArrowheads="1"/>
          </p:cNvSpPr>
          <p:nvPr>
            <p:ph type="body" idx="1"/>
          </p:nvPr>
        </p:nvSpPr>
        <p:spPr>
          <a:xfrm>
            <a:off x="-1" y="1847849"/>
            <a:ext cx="9705975" cy="4987925"/>
          </a:xfrm>
        </p:spPr>
        <p:txBody>
          <a:bodyPr>
            <a:normAutofit lnSpcReduction="10000"/>
          </a:bodyPr>
          <a:lstStyle/>
          <a:p>
            <a:pPr eaLnBrk="1" hangingPunct="1">
              <a:lnSpc>
                <a:spcPct val="80000"/>
              </a:lnSpc>
              <a:buClr>
                <a:srgbClr val="990000"/>
              </a:buClr>
              <a:defRPr/>
            </a:pPr>
            <a:r>
              <a:rPr lang="cs-CZ" altLang="cs-CZ" sz="3200" dirty="0">
                <a:latin typeface="Courier New" panose="02070309020205020404" pitchFamily="49" charset="0"/>
                <a:cs typeface="Courier New" panose="02070309020205020404" pitchFamily="49" charset="0"/>
              </a:rPr>
              <a:t>moc není žádná substance</a:t>
            </a:r>
            <a:r>
              <a:rPr lang="cs-CZ" altLang="cs-CZ" dirty="0">
                <a:latin typeface="Courier New" panose="02070309020205020404" pitchFamily="49" charset="0"/>
                <a:cs typeface="Courier New" panose="02070309020205020404" pitchFamily="49" charset="0"/>
              </a:rPr>
              <a:t>, ani atribut, po jehož původu bychom měli pátrat</a:t>
            </a:r>
          </a:p>
          <a:p>
            <a:pPr eaLnBrk="1" hangingPunct="1">
              <a:lnSpc>
                <a:spcPct val="80000"/>
              </a:lnSpc>
              <a:buClr>
                <a:srgbClr val="990000"/>
              </a:buClr>
              <a:defRPr/>
            </a:pPr>
            <a:endParaRPr lang="cs-CZ" altLang="cs-CZ"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sz="3600" dirty="0">
                <a:latin typeface="Courier New" panose="02070309020205020404" pitchFamily="49" charset="0"/>
                <a:cs typeface="Courier New" panose="02070309020205020404" pitchFamily="49" charset="0"/>
              </a:rPr>
              <a:t>moc je vztah </a:t>
            </a:r>
            <a:r>
              <a:rPr lang="cs-CZ" altLang="cs-CZ" dirty="0">
                <a:latin typeface="Courier New" panose="02070309020205020404" pitchFamily="49" charset="0"/>
                <a:cs typeface="Courier New" panose="02070309020205020404" pitchFamily="49" charset="0"/>
              </a:rPr>
              <a:t>mezi silami; nebo obráceně, </a:t>
            </a:r>
            <a:r>
              <a:rPr lang="cs-CZ" altLang="cs-CZ" sz="3200" dirty="0">
                <a:latin typeface="Courier New" panose="02070309020205020404" pitchFamily="49" charset="0"/>
                <a:cs typeface="Courier New" panose="02070309020205020404" pitchFamily="49" charset="0"/>
              </a:rPr>
              <a:t>každý vztah mezi silami je vztahem moci </a:t>
            </a:r>
          </a:p>
          <a:p>
            <a:pPr eaLnBrk="1" hangingPunct="1">
              <a:lnSpc>
                <a:spcPct val="80000"/>
              </a:lnSpc>
              <a:buClr>
                <a:srgbClr val="990000"/>
              </a:buClr>
              <a:defRPr/>
            </a:pPr>
            <a:endParaRPr lang="cs-CZ" altLang="cs-CZ"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dirty="0">
                <a:latin typeface="Courier New" panose="02070309020205020404" pitchFamily="49" charset="0"/>
                <a:cs typeface="Courier New" panose="02070309020205020404" pitchFamily="49" charset="0"/>
              </a:rPr>
              <a:t>neklade se tudíž otázka “Co je moc a odkud přichází?”, ale </a:t>
            </a:r>
            <a:r>
              <a:rPr lang="cs-CZ" altLang="cs-CZ" sz="3200" dirty="0">
                <a:latin typeface="Courier New" panose="02070309020205020404" pitchFamily="49" charset="0"/>
                <a:cs typeface="Courier New" panose="02070309020205020404" pitchFamily="49" charset="0"/>
              </a:rPr>
              <a:t>“</a:t>
            </a:r>
            <a:r>
              <a:rPr lang="cs-CZ" altLang="cs-CZ" sz="4000" dirty="0">
                <a:latin typeface="Courier New" panose="02070309020205020404" pitchFamily="49" charset="0"/>
                <a:cs typeface="Courier New" panose="02070309020205020404" pitchFamily="49" charset="0"/>
              </a:rPr>
              <a:t>jak</a:t>
            </a:r>
            <a:r>
              <a:rPr lang="cs-CZ" altLang="cs-CZ" sz="3200" dirty="0">
                <a:latin typeface="Courier New" panose="02070309020205020404" pitchFamily="49" charset="0"/>
                <a:cs typeface="Courier New" panose="02070309020205020404" pitchFamily="49" charset="0"/>
              </a:rPr>
              <a:t> se vykonává?”</a:t>
            </a:r>
          </a:p>
          <a:p>
            <a:pPr eaLnBrk="1" hangingPunct="1">
              <a:lnSpc>
                <a:spcPct val="80000"/>
              </a:lnSpc>
              <a:buClr>
                <a:srgbClr val="990000"/>
              </a:buClr>
              <a:defRPr/>
            </a:pPr>
            <a:endParaRPr lang="cs-CZ" altLang="cs-CZ"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dirty="0">
                <a:latin typeface="Courier New" panose="02070309020205020404" pitchFamily="49" charset="0"/>
                <a:cs typeface="Courier New" panose="02070309020205020404" pitchFamily="49" charset="0"/>
              </a:rPr>
              <a:t>Dalším stupněm rozlišení vztahů moci je jejich </a:t>
            </a:r>
            <a:r>
              <a:rPr lang="cs-CZ" altLang="cs-CZ" sz="3600" dirty="0">
                <a:latin typeface="Courier New" panose="02070309020205020404" pitchFamily="49" charset="0"/>
                <a:cs typeface="Courier New" panose="02070309020205020404" pitchFamily="49" charset="0"/>
              </a:rPr>
              <a:t>oddělení od praxe násilí </a:t>
            </a:r>
            <a:endParaRPr lang="cs-CZ" altLang="cs-CZ" dirty="0">
              <a:latin typeface="Courier New" panose="02070309020205020404" pitchFamily="49" charset="0"/>
              <a:cs typeface="Courier New" panose="02070309020205020404" pitchFamily="49" charset="0"/>
            </a:endParaRPr>
          </a:p>
          <a:p>
            <a:pPr eaLnBrk="1" hangingPunct="1">
              <a:lnSpc>
                <a:spcPct val="80000"/>
              </a:lnSpc>
              <a:buClr>
                <a:srgbClr val="990000"/>
              </a:buClr>
              <a:buFont typeface="Wingdings" panose="05000000000000000000" pitchFamily="2" charset="2"/>
              <a:buChar char="§"/>
              <a:defRPr/>
            </a:pPr>
            <a:endParaRPr lang="cs-CZ" altLang="cs-CZ" dirty="0"/>
          </a:p>
        </p:txBody>
      </p:sp>
      <p:pic>
        <p:nvPicPr>
          <p:cNvPr id="25604" name="Picture 4">
            <a:extLst>
              <a:ext uri="{FF2B5EF4-FFF2-40B4-BE49-F238E27FC236}">
                <a16:creationId xmlns:a16="http://schemas.microsoft.com/office/drawing/2014/main" id="{67446E1A-21D0-40DC-AC91-FB6E6CC02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0588" y="-12700"/>
            <a:ext cx="2411412" cy="6824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33DF00C-CB41-4E34-8151-44718305D90E}"/>
              </a:ext>
            </a:extLst>
          </p:cNvPr>
          <p:cNvSpPr>
            <a:spLocks noGrp="1" noChangeArrowheads="1"/>
          </p:cNvSpPr>
          <p:nvPr>
            <p:ph type="title"/>
          </p:nvPr>
        </p:nvSpPr>
        <p:spPr>
          <a:xfrm>
            <a:off x="0" y="1"/>
            <a:ext cx="10668000" cy="1268414"/>
          </a:xfrm>
        </p:spPr>
        <p:txBody>
          <a:bodyPr/>
          <a:lstStyle/>
          <a:p>
            <a:r>
              <a:rPr lang="cs-CZ" altLang="cs-CZ" sz="3600" dirty="0">
                <a:solidFill>
                  <a:srgbClr val="990000"/>
                </a:solidFill>
                <a:latin typeface="Courier New" panose="02070309020205020404" pitchFamily="49" charset="0"/>
                <a:cs typeface="Courier New" panose="02070309020205020404" pitchFamily="49" charset="0"/>
              </a:rPr>
              <a:t>jak studovat moc?</a:t>
            </a:r>
            <a:br>
              <a:rPr lang="cs-CZ" altLang="cs-CZ" sz="3200" dirty="0">
                <a:solidFill>
                  <a:srgbClr val="990000"/>
                </a:solidFill>
                <a:latin typeface="Courier New" panose="02070309020205020404" pitchFamily="49" charset="0"/>
                <a:cs typeface="Courier New" panose="02070309020205020404" pitchFamily="49" charset="0"/>
              </a:rPr>
            </a:br>
            <a:r>
              <a:rPr lang="cs-CZ" altLang="cs-CZ" sz="3200" dirty="0">
                <a:solidFill>
                  <a:srgbClr val="990000"/>
                </a:solidFill>
                <a:latin typeface="Courier New" panose="02070309020205020404" pitchFamily="49" charset="0"/>
                <a:cs typeface="Courier New" panose="02070309020205020404" pitchFamily="49" charset="0"/>
              </a:rPr>
              <a:t>moc jako vztah</a:t>
            </a:r>
            <a:endParaRPr lang="cs-CZ" altLang="cs-CZ" sz="3600" dirty="0">
              <a:solidFill>
                <a:srgbClr val="A50021"/>
              </a:solidFill>
              <a:latin typeface="Courier New" panose="02070309020205020404" pitchFamily="49" charset="0"/>
              <a:cs typeface="Courier New" panose="02070309020205020404" pitchFamily="49" charset="0"/>
            </a:endParaRPr>
          </a:p>
        </p:txBody>
      </p:sp>
      <p:sp>
        <p:nvSpPr>
          <p:cNvPr id="23555" name="Rectangle 3">
            <a:extLst>
              <a:ext uri="{FF2B5EF4-FFF2-40B4-BE49-F238E27FC236}">
                <a16:creationId xmlns:a16="http://schemas.microsoft.com/office/drawing/2014/main" id="{70F020EE-8D0B-47A1-8E6A-DA3C72C07488}"/>
              </a:ext>
            </a:extLst>
          </p:cNvPr>
          <p:cNvSpPr>
            <a:spLocks noGrp="1" noChangeArrowheads="1"/>
          </p:cNvSpPr>
          <p:nvPr>
            <p:ph type="body" idx="1"/>
          </p:nvPr>
        </p:nvSpPr>
        <p:spPr>
          <a:xfrm>
            <a:off x="0" y="1752600"/>
            <a:ext cx="12192000" cy="5105399"/>
          </a:xfrm>
        </p:spPr>
        <p:txBody>
          <a:bodyPr>
            <a:normAutofit/>
          </a:bodyPr>
          <a:lstStyle/>
          <a:p>
            <a:pPr eaLnBrk="1" hangingPunct="1">
              <a:buClr>
                <a:srgbClr val="990000"/>
              </a:buClr>
              <a:defRPr/>
            </a:pPr>
            <a:r>
              <a:rPr lang="cs-CZ" altLang="cs-CZ" dirty="0" err="1">
                <a:latin typeface="Courier New" panose="02070309020205020404" pitchFamily="49" charset="0"/>
                <a:cs typeface="Courier New" panose="02070309020205020404" pitchFamily="49" charset="0"/>
              </a:rPr>
              <a:t>Foucault</a:t>
            </a:r>
            <a:r>
              <a:rPr lang="cs-CZ" altLang="cs-CZ" dirty="0">
                <a:latin typeface="Courier New" panose="02070309020205020404" pitchFamily="49" charset="0"/>
                <a:cs typeface="Courier New" panose="02070309020205020404" pitchFamily="49" charset="0"/>
              </a:rPr>
              <a:t> provádí rozlišení mocenských vztahů “</a:t>
            </a:r>
            <a:r>
              <a:rPr lang="cs-CZ" altLang="cs-CZ" dirty="0" err="1">
                <a:latin typeface="Courier New" panose="02070309020205020404" pitchFamily="49" charset="0"/>
                <a:cs typeface="Courier New" panose="02070309020205020404" pitchFamily="49" charset="0"/>
              </a:rPr>
              <a:t>weberovskou</a:t>
            </a:r>
            <a:r>
              <a:rPr lang="cs-CZ" altLang="cs-CZ" dirty="0">
                <a:latin typeface="Courier New" panose="02070309020205020404" pitchFamily="49" charset="0"/>
                <a:cs typeface="Courier New" panose="02070309020205020404" pitchFamily="49" charset="0"/>
              </a:rPr>
              <a:t>” definicí: </a:t>
            </a:r>
          </a:p>
          <a:p>
            <a:pPr eaLnBrk="1" hangingPunct="1">
              <a:buClr>
                <a:srgbClr val="990000"/>
              </a:buClr>
              <a:defRPr/>
            </a:pPr>
            <a:endParaRPr lang="cs-CZ" altLang="cs-CZ" dirty="0">
              <a:latin typeface="Courier New" panose="02070309020205020404" pitchFamily="49" charset="0"/>
              <a:cs typeface="Courier New" panose="02070309020205020404" pitchFamily="49" charset="0"/>
            </a:endParaRPr>
          </a:p>
          <a:p>
            <a:pPr lvl="1" eaLnBrk="1" hangingPunct="1">
              <a:buClr>
                <a:srgbClr val="990000"/>
              </a:buClr>
              <a:buFont typeface="Arial" panose="020B0604020202020204" pitchFamily="34" charset="0"/>
              <a:buChar char="•"/>
              <a:defRPr/>
            </a:pPr>
            <a:r>
              <a:rPr lang="cs-CZ" altLang="cs-CZ" dirty="0">
                <a:latin typeface="Courier New" panose="02070309020205020404" pitchFamily="49" charset="0"/>
                <a:cs typeface="Courier New" panose="02070309020205020404" pitchFamily="49" charset="0"/>
              </a:rPr>
              <a:t>To, co definuje mocenský vztah, je ve skutečnosti způsob jednání, které na ostatní nepůsobí přímo a bezprostředně, nýbrž které působí na jejich vlastní jednání. </a:t>
            </a:r>
          </a:p>
          <a:p>
            <a:pPr lvl="1" eaLnBrk="1" hangingPunct="1">
              <a:buClr>
                <a:srgbClr val="990000"/>
              </a:buClr>
              <a:buFont typeface="Arial" panose="020B0604020202020204" pitchFamily="34" charset="0"/>
              <a:buChar char="•"/>
              <a:defRPr/>
            </a:pPr>
            <a:endParaRPr lang="cs-CZ" altLang="cs-CZ" dirty="0">
              <a:latin typeface="Courier New" panose="02070309020205020404" pitchFamily="49" charset="0"/>
              <a:cs typeface="Courier New" panose="02070309020205020404" pitchFamily="49" charset="0"/>
            </a:endParaRPr>
          </a:p>
          <a:p>
            <a:pPr eaLnBrk="1" hangingPunct="1">
              <a:buClr>
                <a:srgbClr val="990000"/>
              </a:buClr>
              <a:defRPr/>
            </a:pPr>
            <a:r>
              <a:rPr lang="cs-CZ" altLang="cs-CZ" sz="3000" dirty="0">
                <a:latin typeface="Courier New" panose="02070309020205020404" pitchFamily="49" charset="0"/>
                <a:cs typeface="Courier New" panose="02070309020205020404" pitchFamily="49" charset="0"/>
              </a:rPr>
              <a:t>„Jednání působící na jednání, zasahující možná či skutečná jednání, přítomná či budoucí jednání”</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01AB8A26-FE91-4176-A03E-4CAF27DD6C13}"/>
              </a:ext>
            </a:extLst>
          </p:cNvPr>
          <p:cNvSpPr>
            <a:spLocks noGrp="1" noChangeArrowheads="1"/>
          </p:cNvSpPr>
          <p:nvPr>
            <p:ph type="title"/>
          </p:nvPr>
        </p:nvSpPr>
        <p:spPr>
          <a:xfrm>
            <a:off x="0" y="0"/>
            <a:ext cx="10668000" cy="1557338"/>
          </a:xfrm>
        </p:spPr>
        <p:txBody>
          <a:bodyPr>
            <a:normAutofit/>
          </a:bodyPr>
          <a:lstStyle/>
          <a:p>
            <a:pPr algn="l" eaLnBrk="1" hangingPunct="1"/>
            <a:r>
              <a:rPr lang="cs-CZ" altLang="cs-CZ" sz="3200" dirty="0">
                <a:latin typeface="Courier New" panose="02070309020205020404" pitchFamily="49" charset="0"/>
                <a:cs typeface="Courier New" panose="02070309020205020404" pitchFamily="49" charset="0"/>
              </a:rPr>
              <a:t>internalizace moci/dohledu_ </a:t>
            </a:r>
            <a:r>
              <a:rPr lang="cs-CZ" altLang="cs-CZ" sz="2800" dirty="0">
                <a:latin typeface="Courier New" panose="02070309020205020404" pitchFamily="49" charset="0"/>
                <a:cs typeface="Courier New" panose="02070309020205020404" pitchFamily="49" charset="0"/>
              </a:rPr>
              <a:t>příklad těla</a:t>
            </a:r>
          </a:p>
        </p:txBody>
      </p:sp>
      <p:pic>
        <p:nvPicPr>
          <p:cNvPr id="27651" name="Picture 10" descr="41050a4ec4413im">
            <a:extLst>
              <a:ext uri="{FF2B5EF4-FFF2-40B4-BE49-F238E27FC236}">
                <a16:creationId xmlns:a16="http://schemas.microsoft.com/office/drawing/2014/main" id="{1BFCD3F3-B1B1-4315-B34E-FF923E48032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56364" y="1628776"/>
            <a:ext cx="5735635" cy="5229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Zástupný symbol pro obsah 1">
            <a:extLst>
              <a:ext uri="{FF2B5EF4-FFF2-40B4-BE49-F238E27FC236}">
                <a16:creationId xmlns:a16="http://schemas.microsoft.com/office/drawing/2014/main" id="{815CE987-E67D-4122-B971-970AE55C13F6}"/>
              </a:ext>
            </a:extLst>
          </p:cNvPr>
          <p:cNvSpPr>
            <a:spLocks noGrp="1" noChangeArrowheads="1"/>
          </p:cNvSpPr>
          <p:nvPr>
            <p:ph sz="half" idx="1"/>
          </p:nvPr>
        </p:nvSpPr>
        <p:spPr/>
        <p:txBody>
          <a:bodyPr/>
          <a:lstStyle/>
          <a:p>
            <a:pPr eaLnBrk="1" hangingPunct="1"/>
            <a:endParaRPr lang="cs-CZ" altLang="cs-CZ"/>
          </a:p>
        </p:txBody>
      </p:sp>
      <p:pic>
        <p:nvPicPr>
          <p:cNvPr id="27653" name="Picture 11">
            <a:extLst>
              <a:ext uri="{FF2B5EF4-FFF2-40B4-BE49-F238E27FC236}">
                <a16:creationId xmlns:a16="http://schemas.microsoft.com/office/drawing/2014/main" id="{409683A2-6A73-4E01-886F-5AA326542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12875"/>
            <a:ext cx="6456364" cy="553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EC5424E-00B0-49A1-A0DC-5D91E38FF425}"/>
              </a:ext>
            </a:extLst>
          </p:cNvPr>
          <p:cNvSpPr>
            <a:spLocks noGrp="1" noChangeArrowheads="1"/>
          </p:cNvSpPr>
          <p:nvPr>
            <p:ph type="title"/>
          </p:nvPr>
        </p:nvSpPr>
        <p:spPr>
          <a:xfrm>
            <a:off x="90486" y="17461"/>
            <a:ext cx="12101514" cy="1143002"/>
          </a:xfrm>
        </p:spPr>
        <p:txBody>
          <a:bodyPr/>
          <a:lstStyle/>
          <a:p>
            <a:pPr eaLnBrk="1" hangingPunct="1"/>
            <a:r>
              <a:rPr lang="cs-CZ" altLang="cs-CZ" sz="3600" dirty="0">
                <a:solidFill>
                  <a:srgbClr val="990000"/>
                </a:solidFill>
                <a:latin typeface="Courier New" panose="02070309020205020404" pitchFamily="49" charset="0"/>
                <a:cs typeface="Courier New" panose="02070309020205020404" pitchFamily="49" charset="0"/>
              </a:rPr>
              <a:t>moc individualizující a moc totalizující</a:t>
            </a:r>
          </a:p>
        </p:txBody>
      </p:sp>
      <p:sp>
        <p:nvSpPr>
          <p:cNvPr id="25603" name="Rectangle 3">
            <a:extLst>
              <a:ext uri="{FF2B5EF4-FFF2-40B4-BE49-F238E27FC236}">
                <a16:creationId xmlns:a16="http://schemas.microsoft.com/office/drawing/2014/main" id="{F860D49C-FF13-4AE3-A0CC-85AD070BF63A}"/>
              </a:ext>
            </a:extLst>
          </p:cNvPr>
          <p:cNvSpPr>
            <a:spLocks noGrp="1" noChangeArrowheads="1"/>
          </p:cNvSpPr>
          <p:nvPr>
            <p:ph type="body" idx="1"/>
          </p:nvPr>
        </p:nvSpPr>
        <p:spPr>
          <a:xfrm>
            <a:off x="0" y="1362075"/>
            <a:ext cx="12191999" cy="5478464"/>
          </a:xfrm>
        </p:spPr>
        <p:txBody>
          <a:bodyPr>
            <a:normAutofit lnSpcReduction="10000"/>
          </a:bodyPr>
          <a:lstStyle/>
          <a:p>
            <a:pPr marL="0" indent="0">
              <a:buClr>
                <a:srgbClr val="990000"/>
              </a:buClr>
              <a:buNone/>
              <a:defRPr/>
            </a:pPr>
            <a:endParaRPr lang="cs-CZ" dirty="0">
              <a:latin typeface="Courier New" panose="02070309020205020404" pitchFamily="49" charset="0"/>
              <a:cs typeface="Courier New" panose="02070309020205020404" pitchFamily="49" charset="0"/>
            </a:endParaRPr>
          </a:p>
          <a:p>
            <a:pPr marL="0" indent="0">
              <a:buClr>
                <a:srgbClr val="990000"/>
              </a:buClr>
              <a:buNone/>
              <a:defRPr/>
            </a:pPr>
            <a:r>
              <a:rPr lang="cs-CZ" sz="3000" dirty="0">
                <a:latin typeface="Courier New" panose="02070309020205020404" pitchFamily="49" charset="0"/>
                <a:cs typeface="Courier New" panose="02070309020205020404" pitchFamily="49" charset="0"/>
              </a:rPr>
              <a:t>praktiky vládnutí </a:t>
            </a:r>
          </a:p>
          <a:p>
            <a:pPr eaLnBrk="1" hangingPunct="1">
              <a:lnSpc>
                <a:spcPct val="90000"/>
              </a:lnSpc>
              <a:buClr>
                <a:srgbClr val="990000"/>
              </a:buClr>
              <a:buFont typeface="Arial" pitchFamily="34" charset="0"/>
              <a:buChar char="•"/>
              <a:defRPr/>
            </a:pPr>
            <a:r>
              <a:rPr lang="cs-CZ" sz="2400" dirty="0">
                <a:latin typeface="Courier New" panose="02070309020205020404" pitchFamily="49" charset="0"/>
                <a:cs typeface="Courier New" panose="02070309020205020404" pitchFamily="49" charset="0"/>
              </a:rPr>
              <a:t>praktiky </a:t>
            </a:r>
            <a:r>
              <a:rPr lang="cs-CZ" sz="2400" dirty="0" err="1">
                <a:latin typeface="Courier New" panose="02070309020205020404" pitchFamily="49" charset="0"/>
                <a:cs typeface="Courier New" panose="02070309020205020404" pitchFamily="49" charset="0"/>
              </a:rPr>
              <a:t>dominace</a:t>
            </a:r>
            <a:endParaRPr lang="cs-CZ" sz="2400" dirty="0">
              <a:latin typeface="Courier New" panose="02070309020205020404" pitchFamily="49" charset="0"/>
              <a:cs typeface="Courier New" panose="02070309020205020404" pitchFamily="49" charset="0"/>
            </a:endParaRPr>
          </a:p>
          <a:p>
            <a:pPr marL="0" indent="0" eaLnBrk="1" hangingPunct="1">
              <a:lnSpc>
                <a:spcPct val="90000"/>
              </a:lnSpc>
              <a:buClr>
                <a:srgbClr val="990000"/>
              </a:buClr>
              <a:buNone/>
              <a:defRPr/>
            </a:pPr>
            <a:endParaRPr lang="cs-CZ" sz="2400"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praktiky já/techniky já/subjektivace</a:t>
            </a:r>
          </a:p>
          <a:p>
            <a:pPr eaLnBrk="1" hangingPunct="1">
              <a:lnSpc>
                <a:spcPct val="90000"/>
              </a:lnSpc>
              <a:buClr>
                <a:srgbClr val="990000"/>
              </a:buClr>
              <a:buFont typeface="Arial" pitchFamily="34" charset="0"/>
              <a:buChar char="•"/>
              <a:defRPr/>
            </a:pPr>
            <a:r>
              <a:rPr lang="cs-CZ" sz="2400" dirty="0">
                <a:latin typeface="Courier New" panose="02070309020205020404" pitchFamily="49" charset="0"/>
                <a:cs typeface="Courier New" panose="02070309020205020404" pitchFamily="49" charset="0"/>
              </a:rPr>
              <a:t>musí participovat Subjekt, musí přijímat, akceptovat identitu žáka, učitele, pacienta</a:t>
            </a:r>
          </a:p>
          <a:p>
            <a:pPr eaLnBrk="1" hangingPunct="1">
              <a:lnSpc>
                <a:spcPct val="90000"/>
              </a:lnSpc>
              <a:buClr>
                <a:srgbClr val="990000"/>
              </a:buClr>
              <a:buFont typeface="Arial" pitchFamily="34" charset="0"/>
              <a:buChar char="•"/>
              <a:defRPr/>
            </a:pPr>
            <a:endParaRPr lang="cs-CZ" sz="2400"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sz="2400" dirty="0">
                <a:latin typeface="Courier New" panose="02070309020205020404" pitchFamily="49" charset="0"/>
                <a:cs typeface="Courier New" panose="02070309020205020404" pitchFamily="49" charset="0"/>
              </a:rPr>
              <a:t>ke konci 18. století se objevuje nový fenomén</a:t>
            </a:r>
            <a:r>
              <a:rPr lang="cs-CZ" dirty="0">
                <a:latin typeface="Courier New" panose="02070309020205020404" pitchFamily="49" charset="0"/>
                <a:cs typeface="Courier New" panose="02070309020205020404" pitchFamily="49" charset="0"/>
              </a:rPr>
              <a:t>, nová distribuce individualizované moci: </a:t>
            </a:r>
            <a:r>
              <a:rPr lang="cs-CZ" sz="3200" dirty="0">
                <a:latin typeface="Courier New" panose="02070309020205020404" pitchFamily="49" charset="0"/>
                <a:cs typeface="Courier New" panose="02070309020205020404" pitchFamily="49" charset="0"/>
              </a:rPr>
              <a:t>moderní stát</a:t>
            </a:r>
            <a:r>
              <a:rPr lang="cs-CZ" sz="2400" dirty="0">
                <a:latin typeface="Courier New" panose="02070309020205020404" pitchFamily="49" charset="0"/>
                <a:cs typeface="Courier New" panose="02070309020205020404" pitchFamily="49" charset="0"/>
              </a:rPr>
              <a:t> </a:t>
            </a:r>
          </a:p>
          <a:p>
            <a:pPr eaLnBrk="1" hangingPunct="1">
              <a:lnSpc>
                <a:spcPct val="90000"/>
              </a:lnSpc>
              <a:buClr>
                <a:srgbClr val="990000"/>
              </a:buClr>
              <a:buFont typeface="Arial" pitchFamily="34" charset="0"/>
              <a:buChar char="•"/>
              <a:defRPr/>
            </a:pPr>
            <a:endParaRPr lang="cs-CZ" sz="2400"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sz="2400" dirty="0">
                <a:latin typeface="Courier New" panose="02070309020205020404" pitchFamily="49" charset="0"/>
                <a:cs typeface="Courier New" panose="02070309020205020404" pitchFamily="49" charset="0"/>
              </a:rPr>
              <a:t>stát integruje jedince prostřednictvím normalizace, </a:t>
            </a:r>
            <a:r>
              <a:rPr lang="cs-CZ" sz="2400" dirty="0" err="1">
                <a:latin typeface="Courier New" panose="02070309020205020404" pitchFamily="49" charset="0"/>
                <a:cs typeface="Courier New" panose="02070309020205020404" pitchFamily="49" charset="0"/>
              </a:rPr>
              <a:t>disciplinace</a:t>
            </a:r>
            <a:r>
              <a:rPr lang="cs-CZ" sz="2400" dirty="0">
                <a:latin typeface="Courier New" panose="02070309020205020404" pitchFamily="49" charset="0"/>
                <a:cs typeface="Courier New" panose="02070309020205020404" pitchFamily="49" charset="0"/>
              </a:rPr>
              <a:t> a konformity</a:t>
            </a:r>
            <a:endParaRPr lang="cs-CZ"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1FD1D69-5EAD-4829-B35B-68A3A25AD263}"/>
              </a:ext>
            </a:extLst>
          </p:cNvPr>
          <p:cNvSpPr>
            <a:spLocks noGrp="1" noChangeArrowheads="1"/>
          </p:cNvSpPr>
          <p:nvPr>
            <p:ph type="title"/>
          </p:nvPr>
        </p:nvSpPr>
        <p:spPr>
          <a:xfrm>
            <a:off x="1" y="76199"/>
            <a:ext cx="10210800" cy="904877"/>
          </a:xfrm>
        </p:spPr>
        <p:txBody>
          <a:bodyPr>
            <a:normAutofit/>
          </a:bodyPr>
          <a:lstStyle/>
          <a:p>
            <a:pPr eaLnBrk="1" hangingPunct="1"/>
            <a:r>
              <a:rPr lang="cs-CZ" altLang="cs-CZ" dirty="0" err="1">
                <a:solidFill>
                  <a:srgbClr val="990000"/>
                </a:solidFill>
                <a:latin typeface="Courier New" panose="02070309020205020404" pitchFamily="49" charset="0"/>
                <a:cs typeface="Courier New" panose="02070309020205020404" pitchFamily="49" charset="0"/>
              </a:rPr>
              <a:t>governmentalita</a:t>
            </a:r>
            <a:endParaRPr lang="cs-CZ" altLang="cs-CZ" dirty="0">
              <a:solidFill>
                <a:srgbClr val="990000"/>
              </a:solidFill>
              <a:latin typeface="Courier New" panose="02070309020205020404" pitchFamily="49" charset="0"/>
              <a:cs typeface="Courier New" panose="02070309020205020404" pitchFamily="49" charset="0"/>
            </a:endParaRPr>
          </a:p>
        </p:txBody>
      </p:sp>
      <p:sp>
        <p:nvSpPr>
          <p:cNvPr id="38915" name="Rectangle 3">
            <a:extLst>
              <a:ext uri="{FF2B5EF4-FFF2-40B4-BE49-F238E27FC236}">
                <a16:creationId xmlns:a16="http://schemas.microsoft.com/office/drawing/2014/main" id="{A85AF19A-51A6-42AA-B8DD-097931E439C8}"/>
              </a:ext>
            </a:extLst>
          </p:cNvPr>
          <p:cNvSpPr>
            <a:spLocks noGrp="1" noChangeArrowheads="1"/>
          </p:cNvSpPr>
          <p:nvPr>
            <p:ph type="body" idx="1"/>
          </p:nvPr>
        </p:nvSpPr>
        <p:spPr>
          <a:xfrm>
            <a:off x="0" y="1438275"/>
            <a:ext cx="12192000" cy="5419726"/>
          </a:xfrm>
        </p:spPr>
        <p:txBody>
          <a:bodyPr>
            <a:normAutofit fontScale="92500" lnSpcReduction="10000"/>
          </a:bodyPr>
          <a:lstStyle/>
          <a:p>
            <a:pPr marL="0" indent="0">
              <a:buClr>
                <a:srgbClr val="990000"/>
              </a:buClr>
              <a:buNone/>
              <a:defRPr/>
            </a:pPr>
            <a:r>
              <a:rPr lang="cs-CZ" dirty="0">
                <a:latin typeface="Courier New" panose="02070309020205020404" pitchFamily="49" charset="0"/>
                <a:cs typeface="Courier New" panose="02070309020205020404" pitchFamily="49" charset="0"/>
              </a:rPr>
              <a:t>Michel </a:t>
            </a:r>
            <a:r>
              <a:rPr lang="cs-CZ" dirty="0" err="1">
                <a:latin typeface="Courier New" panose="02070309020205020404" pitchFamily="49" charset="0"/>
                <a:cs typeface="Courier New" panose="02070309020205020404" pitchFamily="49" charset="0"/>
              </a:rPr>
              <a:t>Foucault</a:t>
            </a:r>
            <a:endParaRPr lang="cs-CZ" dirty="0">
              <a:latin typeface="Courier New" panose="02070309020205020404" pitchFamily="49" charset="0"/>
              <a:cs typeface="Courier New" panose="02070309020205020404" pitchFamily="49" charset="0"/>
            </a:endParaRPr>
          </a:p>
          <a:p>
            <a:pPr marL="514350" indent="-514350">
              <a:buClr>
                <a:srgbClr val="990000"/>
              </a:buClr>
              <a:buFontTx/>
              <a:buAutoNum type="alphaLcParenR"/>
              <a:defRPr/>
            </a:pPr>
            <a:r>
              <a:rPr lang="cs-CZ" dirty="0">
                <a:latin typeface="Courier New" panose="02070309020205020404" pitchFamily="49" charset="0"/>
                <a:cs typeface="Courier New" panose="02070309020205020404" pitchFamily="49" charset="0"/>
              </a:rPr>
              <a:t>způsob produkce občanů vhodných a schopných naplnit politiky vládnutí </a:t>
            </a:r>
          </a:p>
          <a:p>
            <a:pPr marL="514350" indent="-514350">
              <a:buClr>
                <a:srgbClr val="990000"/>
              </a:buClr>
              <a:buFontTx/>
              <a:buAutoNum type="alphaLcParenR"/>
              <a:defRPr/>
            </a:pPr>
            <a:r>
              <a:rPr lang="cs-CZ" dirty="0">
                <a:latin typeface="Courier New" panose="02070309020205020404" pitchFamily="49" charset="0"/>
                <a:cs typeface="Courier New" panose="02070309020205020404" pitchFamily="49" charset="0"/>
              </a:rPr>
              <a:t>způsob tvorby praktik (mentalit, racionalizací či technik), prostřednictvím kterých je lidem, populacím vládnuto</a:t>
            </a:r>
          </a:p>
          <a:p>
            <a:pPr marL="0" indent="0">
              <a:buClr>
                <a:srgbClr val="990000"/>
              </a:buClr>
              <a:buNone/>
              <a:defRPr/>
            </a:pPr>
            <a:endParaRPr lang="cs-CZ" dirty="0">
              <a:latin typeface="Courier New" panose="02070309020205020404" pitchFamily="49" charset="0"/>
              <a:cs typeface="Courier New" panose="02070309020205020404" pitchFamily="49" charset="0"/>
            </a:endParaRPr>
          </a:p>
          <a:p>
            <a:pPr eaLnBrk="1" hangingPunct="1">
              <a:buClr>
                <a:srgbClr val="990000"/>
              </a:buClr>
              <a:buFont typeface="Arial" pitchFamily="34" charset="0"/>
              <a:buChar char="•"/>
              <a:defRPr/>
            </a:pPr>
            <a:r>
              <a:rPr lang="cs-CZ" dirty="0" err="1">
                <a:latin typeface="Courier New" panose="02070309020205020404" pitchFamily="49" charset="0"/>
                <a:cs typeface="Courier New" panose="02070309020205020404" pitchFamily="49" charset="0"/>
              </a:rPr>
              <a:t>Lukes</a:t>
            </a:r>
            <a:r>
              <a:rPr lang="cs-CZ" dirty="0">
                <a:latin typeface="Courier New" panose="02070309020205020404" pitchFamily="49" charset="0"/>
                <a:cs typeface="Courier New" panose="02070309020205020404" pitchFamily="49" charset="0"/>
              </a:rPr>
              <a:t>: </a:t>
            </a:r>
            <a:r>
              <a:rPr lang="cs-CZ" i="1" dirty="0" err="1">
                <a:latin typeface="Courier New" panose="02070309020205020404" pitchFamily="49" charset="0"/>
                <a:cs typeface="Courier New" panose="02070309020205020404" pitchFamily="49" charset="0"/>
              </a:rPr>
              <a:t>Power</a:t>
            </a:r>
            <a:r>
              <a:rPr lang="cs-CZ" i="1" dirty="0">
                <a:latin typeface="Courier New" panose="02070309020205020404" pitchFamily="49" charset="0"/>
                <a:cs typeface="Courier New" panose="02070309020205020404" pitchFamily="49" charset="0"/>
              </a:rPr>
              <a:t>: A </a:t>
            </a:r>
            <a:r>
              <a:rPr lang="cs-CZ" i="1" dirty="0" err="1">
                <a:latin typeface="Courier New" panose="02070309020205020404" pitchFamily="49" charset="0"/>
                <a:cs typeface="Courier New" panose="02070309020205020404" pitchFamily="49" charset="0"/>
              </a:rPr>
              <a:t>radical</a:t>
            </a:r>
            <a:r>
              <a:rPr lang="cs-CZ" i="1" dirty="0">
                <a:latin typeface="Courier New" panose="02070309020205020404" pitchFamily="49" charset="0"/>
                <a:cs typeface="Courier New" panose="02070309020205020404" pitchFamily="49" charset="0"/>
              </a:rPr>
              <a:t> </a:t>
            </a:r>
            <a:r>
              <a:rPr lang="cs-CZ" i="1" dirty="0" err="1">
                <a:latin typeface="Courier New" panose="02070309020205020404" pitchFamily="49" charset="0"/>
                <a:cs typeface="Courier New" panose="02070309020205020404" pitchFamily="49" charset="0"/>
              </a:rPr>
              <a:t>view</a:t>
            </a:r>
            <a:r>
              <a:rPr lang="cs-CZ" i="1" dirty="0">
                <a:latin typeface="Courier New" panose="02070309020205020404" pitchFamily="49" charset="0"/>
                <a:cs typeface="Courier New" panose="02070309020205020404" pitchFamily="49" charset="0"/>
              </a:rPr>
              <a:t>. 1974 – </a:t>
            </a:r>
            <a:r>
              <a:rPr lang="cs-CZ" dirty="0">
                <a:latin typeface="Courier New" panose="02070309020205020404" pitchFamily="49" charset="0"/>
                <a:cs typeface="Courier New" panose="02070309020205020404" pitchFamily="49" charset="0"/>
              </a:rPr>
              <a:t>trojrozměrné pojetí moci, nejen A působí na B proti jeho vůli, ale B to chce, má zvnitřněnu představu o tom, co by mělo chtít – variace na Marxovo </a:t>
            </a:r>
            <a:r>
              <a:rPr lang="cs-CZ" i="1" dirty="0">
                <a:latin typeface="Courier New" panose="02070309020205020404" pitchFamily="49" charset="0"/>
                <a:cs typeface="Courier New" panose="02070309020205020404" pitchFamily="49" charset="0"/>
              </a:rPr>
              <a:t>falešné vědomí.</a:t>
            </a:r>
          </a:p>
          <a:p>
            <a:pPr lvl="1" eaLnBrk="1" hangingPunct="1">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Sám </a:t>
            </a:r>
            <a:r>
              <a:rPr lang="cs-CZ" dirty="0" err="1">
                <a:latin typeface="Courier New" panose="02070309020205020404" pitchFamily="49" charset="0"/>
                <a:cs typeface="Courier New" panose="02070309020205020404" pitchFamily="49" charset="0"/>
              </a:rPr>
              <a:t>Lukes</a:t>
            </a:r>
            <a:r>
              <a:rPr lang="cs-CZ" dirty="0">
                <a:latin typeface="Courier New" panose="02070309020205020404" pitchFamily="49" charset="0"/>
                <a:cs typeface="Courier New" panose="02070309020205020404" pitchFamily="49" charset="0"/>
              </a:rPr>
              <a:t> se vztahuje ke Kantovi a k obecné </a:t>
            </a:r>
            <a:r>
              <a:rPr lang="cs-CZ" dirty="0" err="1">
                <a:latin typeface="Courier New" panose="02070309020205020404" pitchFamily="49" charset="0"/>
                <a:cs typeface="Courier New" panose="02070309020205020404" pitchFamily="49" charset="0"/>
              </a:rPr>
              <a:t>human</a:t>
            </a:r>
            <a:r>
              <a:rPr lang="cs-CZ" dirty="0">
                <a:latin typeface="Courier New" panose="02070309020205020404" pitchFamily="49" charset="0"/>
                <a:cs typeface="Courier New" panose="02070309020205020404" pitchFamily="49" charset="0"/>
              </a:rPr>
              <a:t> </a:t>
            </a:r>
            <a:r>
              <a:rPr lang="cs-CZ" dirty="0" err="1">
                <a:latin typeface="Courier New" panose="02070309020205020404" pitchFamily="49" charset="0"/>
                <a:cs typeface="Courier New" panose="02070309020205020404" pitchFamily="49" charset="0"/>
              </a:rPr>
              <a:t>condition</a:t>
            </a:r>
            <a:r>
              <a:rPr lang="cs-CZ" dirty="0">
                <a:latin typeface="Courier New" panose="02070309020205020404" pitchFamily="49" charset="0"/>
                <a:cs typeface="Courier New" panose="02070309020205020404" pitchFamily="49" charset="0"/>
              </a:rPr>
              <a:t> – lidé si neuvědomují svoje objektivní (Marx), transcendentní (Kant) zájmy</a:t>
            </a:r>
          </a:p>
          <a:p>
            <a:pPr lvl="1" eaLnBrk="1" hangingPunct="1">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Jeden rozměr: moc se uplatňuje zjevně, druhý: moc se uplatňuje skrytě, třetí: lidé ani nemají představu o tom, že jsou ovládání.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F85800-8E46-4D0E-BE10-F0168BD6351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9406507-EDD2-4462-9E09-8EE4B126B02C}"/>
              </a:ext>
            </a:extLst>
          </p:cNvPr>
          <p:cNvSpPr>
            <a:spLocks noGrp="1"/>
          </p:cNvSpPr>
          <p:nvPr>
            <p:ph idx="1"/>
          </p:nvPr>
        </p:nvSpPr>
        <p:spPr>
          <a:xfrm>
            <a:off x="171450" y="3267075"/>
            <a:ext cx="11182350" cy="2909888"/>
          </a:xfrm>
        </p:spPr>
        <p:txBody>
          <a:bodyPr>
            <a:normAutofit/>
          </a:bodyPr>
          <a:lstStyle/>
          <a:p>
            <a:pPr marL="0" indent="0">
              <a:buNone/>
            </a:pPr>
            <a:r>
              <a:rPr lang="cs-CZ" sz="4000" dirty="0" err="1">
                <a:latin typeface="Courier New" panose="02070309020205020404" pitchFamily="49" charset="0"/>
                <a:cs typeface="Courier New" panose="02070309020205020404" pitchFamily="49" charset="0"/>
              </a:rPr>
              <a:t>biomoc</a:t>
            </a:r>
            <a:r>
              <a:rPr lang="cs-CZ" sz="4000" dirty="0">
                <a:latin typeface="Courier New" panose="02070309020205020404" pitchFamily="49" charset="0"/>
                <a:cs typeface="Courier New" panose="02070309020205020404" pitchFamily="49" charset="0"/>
              </a:rPr>
              <a:t> </a:t>
            </a:r>
          </a:p>
          <a:p>
            <a:pPr marL="0" indent="0">
              <a:buNone/>
            </a:pPr>
            <a:endParaRPr lang="cs-CZ" sz="4000" dirty="0">
              <a:latin typeface="Courier New" panose="02070309020205020404" pitchFamily="49" charset="0"/>
              <a:cs typeface="Courier New" panose="02070309020205020404" pitchFamily="49" charset="0"/>
            </a:endParaRPr>
          </a:p>
          <a:p>
            <a:pPr marL="0" indent="0">
              <a:buNone/>
            </a:pPr>
            <a:r>
              <a:rPr lang="cs-CZ" sz="4000" dirty="0">
                <a:latin typeface="Courier New" panose="02070309020205020404" pitchFamily="49" charset="0"/>
                <a:cs typeface="Courier New" panose="02070309020205020404" pitchFamily="49" charset="0"/>
              </a:rPr>
              <a:t>biopolitika</a:t>
            </a:r>
          </a:p>
        </p:txBody>
      </p:sp>
    </p:spTree>
    <p:extLst>
      <p:ext uri="{BB962C8B-B14F-4D97-AF65-F5344CB8AC3E}">
        <p14:creationId xmlns:p14="http://schemas.microsoft.com/office/powerpoint/2010/main" val="3538709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A763937-6BBC-4DEF-9ECC-AE633571B245}"/>
              </a:ext>
            </a:extLst>
          </p:cNvPr>
          <p:cNvSpPr>
            <a:spLocks noGrp="1"/>
          </p:cNvSpPr>
          <p:nvPr>
            <p:ph type="ctrTitle"/>
          </p:nvPr>
        </p:nvSpPr>
        <p:spPr/>
        <p:txBody>
          <a:bodyPr/>
          <a:lstStyle/>
          <a:p>
            <a:endParaRPr lang="cs-CZ"/>
          </a:p>
        </p:txBody>
      </p:sp>
      <p:sp>
        <p:nvSpPr>
          <p:cNvPr id="5123" name="Zástupný symbol pro text 2">
            <a:extLst>
              <a:ext uri="{FF2B5EF4-FFF2-40B4-BE49-F238E27FC236}">
                <a16:creationId xmlns:a16="http://schemas.microsoft.com/office/drawing/2014/main" id="{09015684-24D0-47C6-BF04-06FE12C77D04}"/>
              </a:ext>
            </a:extLst>
          </p:cNvPr>
          <p:cNvSpPr>
            <a:spLocks noGrp="1"/>
          </p:cNvSpPr>
          <p:nvPr>
            <p:ph type="subTitle" idx="1"/>
          </p:nvPr>
        </p:nvSpPr>
        <p:spPr>
          <a:xfrm>
            <a:off x="-1" y="3842534"/>
            <a:ext cx="12191979" cy="3015465"/>
          </a:xfrm>
        </p:spPr>
        <p:txBody>
          <a:bodyPr anchor="ctr">
            <a:normAutofit/>
          </a:bodyPr>
          <a:lstStyle/>
          <a:p>
            <a:pPr marL="0" indent="0" algn="l">
              <a:buNone/>
              <a:defRPr/>
            </a:pPr>
            <a:r>
              <a:rPr lang="cs-CZ" sz="1800" dirty="0">
                <a:latin typeface="Courier New" panose="02070309020205020404" pitchFamily="49" charset="0"/>
                <a:cs typeface="Courier New" panose="02070309020205020404" pitchFamily="49" charset="0"/>
              </a:rPr>
              <a:t>„Ale život, o nějž tu běží, není právní existence panovníka, nýbrž biologická existence populace. Stala-li  se snem moderní moci genocida národa, nejde tu o návrat starodávného práva zabíjet; je to proto, že moc se klade na rovinu života, druhu, rasy a masového fenoménu populace, a na ní se také vykonává“ (</a:t>
            </a:r>
            <a:r>
              <a:rPr lang="cs-CZ" sz="1800" dirty="0" err="1">
                <a:latin typeface="Courier New" panose="02070309020205020404" pitchFamily="49" charset="0"/>
                <a:cs typeface="Courier New" panose="02070309020205020404" pitchFamily="49" charset="0"/>
              </a:rPr>
              <a:t>Foucault</a:t>
            </a:r>
            <a:r>
              <a:rPr lang="cs-CZ" sz="1800" dirty="0">
                <a:latin typeface="Courier New" panose="02070309020205020404" pitchFamily="49" charset="0"/>
                <a:cs typeface="Courier New" panose="02070309020205020404" pitchFamily="49" charset="0"/>
              </a:rPr>
              <a:t> 2002:160)</a:t>
            </a:r>
          </a:p>
          <a:p>
            <a:pPr algn="l">
              <a:defRPr/>
            </a:pPr>
            <a:endParaRPr lang="cs-CZ" altLang="cs-CZ" sz="1800" dirty="0"/>
          </a:p>
        </p:txBody>
      </p:sp>
      <p:pic>
        <p:nvPicPr>
          <p:cNvPr id="9221" name="Picture 6">
            <a:extLst>
              <a:ext uri="{FF2B5EF4-FFF2-40B4-BE49-F238E27FC236}">
                <a16:creationId xmlns:a16="http://schemas.microsoft.com/office/drawing/2014/main" id="{27355A7C-9341-4049-8B35-404C76DB32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83" b="34525"/>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3DE66E2-111E-4224-826A-1C16984961A4}"/>
              </a:ext>
            </a:extLst>
          </p:cNvPr>
          <p:cNvSpPr>
            <a:spLocks noGrp="1" noChangeArrowheads="1"/>
          </p:cNvSpPr>
          <p:nvPr>
            <p:ph type="title"/>
          </p:nvPr>
        </p:nvSpPr>
        <p:spPr>
          <a:xfrm>
            <a:off x="0" y="2"/>
            <a:ext cx="12192000" cy="1303378"/>
          </a:xfrm>
        </p:spPr>
        <p:txBody>
          <a:bodyPr>
            <a:normAutofit/>
          </a:bodyPr>
          <a:lstStyle/>
          <a:p>
            <a:pPr eaLnBrk="1" hangingPunct="1"/>
            <a:r>
              <a:rPr lang="cs-CZ" altLang="cs-CZ" dirty="0" err="1">
                <a:solidFill>
                  <a:srgbClr val="990000"/>
                </a:solidFill>
                <a:latin typeface="Courier New" panose="02070309020205020404" pitchFamily="49" charset="0"/>
                <a:cs typeface="Courier New" panose="02070309020205020404" pitchFamily="49" charset="0"/>
              </a:rPr>
              <a:t>biomoc</a:t>
            </a:r>
            <a:br>
              <a:rPr lang="cs-CZ" altLang="cs-CZ" dirty="0">
                <a:solidFill>
                  <a:srgbClr val="990000"/>
                </a:solidFill>
                <a:latin typeface="Courier New" panose="02070309020205020404" pitchFamily="49" charset="0"/>
                <a:cs typeface="Courier New" panose="02070309020205020404" pitchFamily="49" charset="0"/>
              </a:rPr>
            </a:br>
            <a:r>
              <a:rPr lang="cs-CZ" altLang="cs-CZ" sz="3600" dirty="0">
                <a:solidFill>
                  <a:srgbClr val="990000"/>
                </a:solidFill>
                <a:latin typeface="Courier New" panose="02070309020205020404" pitchFamily="49" charset="0"/>
                <a:cs typeface="Courier New" panose="02070309020205020404" pitchFamily="49" charset="0"/>
              </a:rPr>
              <a:t>Michel </a:t>
            </a:r>
            <a:r>
              <a:rPr lang="cs-CZ" altLang="cs-CZ" sz="3600" dirty="0" err="1">
                <a:solidFill>
                  <a:srgbClr val="990000"/>
                </a:solidFill>
                <a:latin typeface="Courier New" panose="02070309020205020404" pitchFamily="49" charset="0"/>
                <a:cs typeface="Courier New" panose="02070309020205020404" pitchFamily="49" charset="0"/>
              </a:rPr>
              <a:t>Foucault</a:t>
            </a:r>
            <a:endParaRPr lang="cs-CZ" altLang="cs-CZ" sz="2400" dirty="0">
              <a:solidFill>
                <a:srgbClr val="990000"/>
              </a:solidFill>
              <a:latin typeface="Courier New" panose="02070309020205020404" pitchFamily="49" charset="0"/>
              <a:cs typeface="Courier New" panose="02070309020205020404" pitchFamily="49" charset="0"/>
            </a:endParaRPr>
          </a:p>
        </p:txBody>
      </p:sp>
      <p:sp>
        <p:nvSpPr>
          <p:cNvPr id="7171" name="Rectangle 3">
            <a:extLst>
              <a:ext uri="{FF2B5EF4-FFF2-40B4-BE49-F238E27FC236}">
                <a16:creationId xmlns:a16="http://schemas.microsoft.com/office/drawing/2014/main" id="{3D97C0C3-1230-4C8C-B498-F52D9A961553}"/>
              </a:ext>
            </a:extLst>
          </p:cNvPr>
          <p:cNvSpPr>
            <a:spLocks noGrp="1" noChangeArrowheads="1"/>
          </p:cNvSpPr>
          <p:nvPr>
            <p:ph type="body" sz="half" idx="2"/>
          </p:nvPr>
        </p:nvSpPr>
        <p:spPr>
          <a:xfrm>
            <a:off x="0" y="1135781"/>
            <a:ext cx="12110720" cy="3978049"/>
          </a:xfrm>
        </p:spPr>
        <p:txBody>
          <a:bodyPr>
            <a:normAutofit fontScale="92500"/>
          </a:bodyPr>
          <a:lstStyle/>
          <a:p>
            <a:pPr eaLnBrk="1" hangingPunct="1">
              <a:lnSpc>
                <a:spcPct val="80000"/>
              </a:lnSpc>
              <a:defRPr/>
            </a:pPr>
            <a:endParaRPr lang="cs-CZ" altLang="cs-CZ" sz="1400" dirty="0">
              <a:latin typeface="Courier New" panose="02070309020205020404" pitchFamily="49" charset="0"/>
              <a:cs typeface="Courier New" panose="02070309020205020404" pitchFamily="49" charset="0"/>
            </a:endParaRPr>
          </a:p>
          <a:p>
            <a:pPr eaLnBrk="1" hangingPunct="1">
              <a:lnSpc>
                <a:spcPct val="80000"/>
              </a:lnSpc>
              <a:buClr>
                <a:srgbClr val="990000"/>
              </a:buClr>
              <a:buFont typeface="Arial" panose="020B0604020202020204" pitchFamily="34" charset="0"/>
              <a:buChar char="•"/>
              <a:defRPr/>
            </a:pPr>
            <a:r>
              <a:rPr lang="cs-CZ" altLang="cs-CZ" sz="2400" i="1" dirty="0">
                <a:latin typeface="Courier New" panose="02070309020205020404" pitchFamily="49" charset="0"/>
                <a:cs typeface="Courier New" panose="02070309020205020404" pitchFamily="49" charset="0"/>
              </a:rPr>
              <a:t>Vůle k vědění</a:t>
            </a:r>
            <a:r>
              <a:rPr lang="cs-CZ" altLang="cs-CZ" sz="2400" dirty="0">
                <a:latin typeface="Courier New" panose="02070309020205020404" pitchFamily="49" charset="0"/>
                <a:cs typeface="Courier New" panose="02070309020205020404" pitchFamily="49" charset="0"/>
              </a:rPr>
              <a:t>, </a:t>
            </a:r>
            <a:r>
              <a:rPr lang="cs-CZ" altLang="cs-CZ" sz="2400" i="1" dirty="0">
                <a:latin typeface="Courier New" panose="02070309020205020404" pitchFamily="49" charset="0"/>
                <a:cs typeface="Courier New" panose="02070309020205020404" pitchFamily="49" charset="0"/>
              </a:rPr>
              <a:t>Zrození biopolitiky</a:t>
            </a:r>
            <a:r>
              <a:rPr lang="cs-CZ" altLang="cs-CZ" sz="2400" dirty="0">
                <a:latin typeface="Courier New" panose="02070309020205020404" pitchFamily="49" charset="0"/>
                <a:cs typeface="Courier New" panose="02070309020205020404" pitchFamily="49" charset="0"/>
              </a:rPr>
              <a:t>, </a:t>
            </a:r>
            <a:r>
              <a:rPr lang="cs-CZ" altLang="cs-CZ" sz="2400" i="1" dirty="0">
                <a:latin typeface="Courier New" panose="02070309020205020404" pitchFamily="49" charset="0"/>
                <a:cs typeface="Courier New" panose="02070309020205020404" pitchFamily="49" charset="0"/>
              </a:rPr>
              <a:t>Je třeba bránit společnost</a:t>
            </a:r>
          </a:p>
          <a:p>
            <a:pPr eaLnBrk="1" hangingPunct="1">
              <a:lnSpc>
                <a:spcPct val="80000"/>
              </a:lnSpc>
              <a:buClr>
                <a:srgbClr val="990000"/>
              </a:buClr>
              <a:buFont typeface="Arial" panose="020B0604020202020204" pitchFamily="34" charset="0"/>
              <a:buChar char="•"/>
              <a:defRPr/>
            </a:pPr>
            <a:endParaRPr lang="cs-CZ" altLang="cs-CZ" dirty="0">
              <a:latin typeface="Courier New" panose="02070309020205020404" pitchFamily="49" charset="0"/>
              <a:cs typeface="Courier New" panose="02070309020205020404" pitchFamily="49" charset="0"/>
            </a:endParaRPr>
          </a:p>
          <a:p>
            <a:pPr marL="0" indent="0">
              <a:lnSpc>
                <a:spcPct val="80000"/>
              </a:lnSpc>
              <a:buClr>
                <a:srgbClr val="990000"/>
              </a:buClr>
              <a:buNone/>
              <a:defRPr/>
            </a:pPr>
            <a:r>
              <a:rPr lang="cs-CZ" altLang="cs-CZ" sz="3000" dirty="0">
                <a:latin typeface="Courier New" panose="02070309020205020404" pitchFamily="49" charset="0"/>
                <a:cs typeface="Courier New" panose="02070309020205020404" pitchFamily="49" charset="0"/>
              </a:rPr>
              <a:t>- </a:t>
            </a:r>
            <a:r>
              <a:rPr lang="cs-CZ" altLang="cs-CZ" sz="3900" dirty="0" err="1">
                <a:latin typeface="Courier New" panose="02070309020205020404" pitchFamily="49" charset="0"/>
                <a:cs typeface="Courier New" panose="02070309020205020404" pitchFamily="49" charset="0"/>
              </a:rPr>
              <a:t>anatomo</a:t>
            </a:r>
            <a:r>
              <a:rPr lang="cs-CZ" altLang="cs-CZ" sz="3900" dirty="0">
                <a:latin typeface="Courier New" panose="02070309020205020404" pitchFamily="49" charset="0"/>
                <a:cs typeface="Courier New" panose="02070309020205020404" pitchFamily="49" charset="0"/>
              </a:rPr>
              <a:t>-politika</a:t>
            </a:r>
            <a:r>
              <a:rPr lang="cs-CZ" altLang="cs-CZ" sz="3000" dirty="0">
                <a:latin typeface="Courier New" panose="02070309020205020404" pitchFamily="49" charset="0"/>
                <a:cs typeface="Courier New" panose="02070309020205020404" pitchFamily="49" charset="0"/>
              </a:rPr>
              <a:t> </a:t>
            </a:r>
            <a:r>
              <a:rPr lang="cs-CZ" altLang="cs-CZ" sz="2200" dirty="0">
                <a:latin typeface="Courier New" panose="02070309020205020404" pitchFamily="49" charset="0"/>
                <a:cs typeface="Courier New" panose="02070309020205020404" pitchFamily="49" charset="0"/>
              </a:rPr>
              <a:t>lidského těla</a:t>
            </a:r>
          </a:p>
          <a:p>
            <a:pPr eaLnBrk="1" hangingPunct="1">
              <a:lnSpc>
                <a:spcPct val="80000"/>
              </a:lnSpc>
              <a:buClr>
                <a:srgbClr val="990000"/>
              </a:buClr>
              <a:buFont typeface="Arial" panose="020B0604020202020204" pitchFamily="34" charset="0"/>
              <a:buChar char="•"/>
              <a:defRPr/>
            </a:pPr>
            <a:endParaRPr lang="cs-CZ" altLang="cs-CZ" sz="3000" dirty="0">
              <a:latin typeface="Courier New" panose="02070309020205020404" pitchFamily="49" charset="0"/>
              <a:cs typeface="Courier New" panose="02070309020205020404" pitchFamily="49" charset="0"/>
            </a:endParaRPr>
          </a:p>
          <a:p>
            <a:pPr>
              <a:lnSpc>
                <a:spcPct val="80000"/>
              </a:lnSpc>
              <a:buClr>
                <a:srgbClr val="990000"/>
              </a:buClr>
              <a:buFontTx/>
              <a:buChar char="-"/>
              <a:defRPr/>
            </a:pPr>
            <a:r>
              <a:rPr lang="cs-CZ" altLang="cs-CZ" sz="3000" dirty="0">
                <a:latin typeface="Courier New" panose="02070309020205020404" pitchFamily="49" charset="0"/>
                <a:cs typeface="Courier New" panose="02070309020205020404" pitchFamily="49" charset="0"/>
              </a:rPr>
              <a:t> </a:t>
            </a:r>
            <a:r>
              <a:rPr lang="cs-CZ" altLang="cs-CZ" sz="3900" dirty="0">
                <a:latin typeface="Courier New" panose="02070309020205020404" pitchFamily="49" charset="0"/>
                <a:cs typeface="Courier New" panose="02070309020205020404" pitchFamily="49" charset="0"/>
              </a:rPr>
              <a:t>biopolitika populace </a:t>
            </a:r>
          </a:p>
          <a:p>
            <a:pPr>
              <a:lnSpc>
                <a:spcPct val="80000"/>
              </a:lnSpc>
              <a:buClr>
                <a:srgbClr val="990000"/>
              </a:buClr>
              <a:buFontTx/>
              <a:buChar char="-"/>
              <a:defRPr/>
            </a:pPr>
            <a:endParaRPr lang="cs-CZ" altLang="cs-CZ" sz="2600" dirty="0">
              <a:latin typeface="Courier New" panose="02070309020205020404" pitchFamily="49" charset="0"/>
              <a:cs typeface="Courier New" panose="02070309020205020404" pitchFamily="49" charset="0"/>
            </a:endParaRPr>
          </a:p>
          <a:p>
            <a:pPr marL="0" indent="0">
              <a:lnSpc>
                <a:spcPct val="80000"/>
              </a:lnSpc>
              <a:buClr>
                <a:srgbClr val="990000"/>
              </a:buClr>
              <a:buNone/>
              <a:defRPr/>
            </a:pPr>
            <a:r>
              <a:rPr lang="cs-CZ" altLang="cs-CZ" sz="2600" dirty="0">
                <a:latin typeface="Courier New" panose="02070309020205020404" pitchFamily="49" charset="0"/>
                <a:cs typeface="Courier New" panose="02070309020205020404" pitchFamily="49" charset="0"/>
              </a:rPr>
              <a:t>regulace/tělo-prostor, regulativní kontroly </a:t>
            </a:r>
          </a:p>
          <a:p>
            <a:pPr marL="0" indent="0">
              <a:lnSpc>
                <a:spcPct val="80000"/>
              </a:lnSpc>
              <a:buClr>
                <a:srgbClr val="990000"/>
              </a:buClr>
              <a:buNone/>
              <a:defRPr/>
            </a:pPr>
            <a:r>
              <a:rPr lang="cs-CZ" altLang="cs-CZ" sz="2200" dirty="0">
                <a:latin typeface="Courier New" panose="02070309020205020404" pitchFamily="49" charset="0"/>
                <a:cs typeface="Courier New" panose="02070309020205020404" pitchFamily="49" charset="0"/>
              </a:rPr>
              <a:t>populace jako problém politický, vědecký, biologický, jako problém moci</a:t>
            </a:r>
          </a:p>
          <a:p>
            <a:pPr marL="0" indent="0">
              <a:lnSpc>
                <a:spcPct val="80000"/>
              </a:lnSpc>
              <a:buClr>
                <a:srgbClr val="990000"/>
              </a:buClr>
              <a:buNone/>
              <a:defRPr/>
            </a:pPr>
            <a:endParaRPr lang="cs-CZ" altLang="cs-CZ" sz="2400" dirty="0">
              <a:latin typeface="Courier New" panose="02070309020205020404" pitchFamily="49" charset="0"/>
              <a:cs typeface="Courier New" panose="02070309020205020404" pitchFamily="49" charset="0"/>
            </a:endParaRPr>
          </a:p>
        </p:txBody>
      </p:sp>
      <p:pic>
        <p:nvPicPr>
          <p:cNvPr id="3" name="Zástupný obsah 2">
            <a:extLst>
              <a:ext uri="{FF2B5EF4-FFF2-40B4-BE49-F238E27FC236}">
                <a16:creationId xmlns:a16="http://schemas.microsoft.com/office/drawing/2014/main" id="{8AD744B5-CBD3-41FB-A0B2-2DE521EB065E}"/>
              </a:ext>
            </a:extLst>
          </p:cNvPr>
          <p:cNvPicPr>
            <a:picLocks noGrp="1" noChangeAspect="1"/>
          </p:cNvPicPr>
          <p:nvPr>
            <p:ph sz="half" idx="1"/>
          </p:nvPr>
        </p:nvPicPr>
        <p:blipFill>
          <a:blip r:embed="rId3"/>
          <a:stretch>
            <a:fillRect/>
          </a:stretch>
        </p:blipFill>
        <p:spPr>
          <a:xfrm>
            <a:off x="0" y="5119487"/>
            <a:ext cx="5080000" cy="1738512"/>
          </a:xfrm>
          <a:prstGeom prst="rect">
            <a:avLst/>
          </a:prstGeom>
        </p:spPr>
      </p:pic>
      <p:pic>
        <p:nvPicPr>
          <p:cNvPr id="4" name="Obrázek 3">
            <a:extLst>
              <a:ext uri="{FF2B5EF4-FFF2-40B4-BE49-F238E27FC236}">
                <a16:creationId xmlns:a16="http://schemas.microsoft.com/office/drawing/2014/main" id="{650F74F2-232E-476C-A324-129228FB996F}"/>
              </a:ext>
            </a:extLst>
          </p:cNvPr>
          <p:cNvPicPr>
            <a:picLocks noChangeAspect="1"/>
          </p:cNvPicPr>
          <p:nvPr/>
        </p:nvPicPr>
        <p:blipFill>
          <a:blip r:embed="rId3"/>
          <a:stretch>
            <a:fillRect/>
          </a:stretch>
        </p:blipFill>
        <p:spPr>
          <a:xfrm>
            <a:off x="5080000" y="5113830"/>
            <a:ext cx="7112000" cy="174970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13A28D24-FB43-4533-AD68-8F36E55FDB56}"/>
              </a:ext>
            </a:extLst>
          </p:cNvPr>
          <p:cNvSpPr>
            <a:spLocks noGrp="1"/>
          </p:cNvSpPr>
          <p:nvPr>
            <p:ph type="body" sz="half" idx="4294967295"/>
          </p:nvPr>
        </p:nvSpPr>
        <p:spPr>
          <a:xfrm>
            <a:off x="0" y="1219200"/>
            <a:ext cx="12125325" cy="5638800"/>
          </a:xfrm>
        </p:spPr>
        <p:txBody>
          <a:bodyPr>
            <a:normAutofit fontScale="70000" lnSpcReduction="20000"/>
          </a:bodyPr>
          <a:lstStyle/>
          <a:p>
            <a:pPr marL="0" indent="0">
              <a:buNone/>
              <a:defRPr/>
            </a:pPr>
            <a:r>
              <a:rPr lang="cs-CZ" sz="4000" dirty="0">
                <a:latin typeface="Courier New" panose="02070309020205020404" pitchFamily="49" charset="0"/>
                <a:cs typeface="Courier New" panose="02070309020205020404" pitchFamily="49" charset="0"/>
              </a:rPr>
              <a:t>„Disciplíny těla a regulování populace konstituují dva póly, kolem nichž se rozvíjí moc nad životem. Zavedení této technologie dvou tváří — anatomické a biologické, individualizující a klasifikující, obrácené k projevům těla a zaznamenávající procesy života — během klasického věku charakterizuje moc, jejíž hlavní funkcí již od nynějška nebude zabíjet, nýbrž prosazovat krok za krokem život. Starodávná moc smrti, symbol panovníkovi moci, je nyní důsledně zatlačována do pozadí pěstováním těla a racionální správou života. Během klasického věku došlo k rychlému vývoji rozmanitých disciplín – škol, kolejí, kasáren, dílen; objevily se problémy porodnosti, dlouhověkosti, veřejného zdraví, bydlení, migrace na poli praktické politiky a ekonomických pozorování; nastala exploze rozmanitých a početných technik, které mají zajistit podrobení těla a kontrolu populace. Tímto se otevírá éra „</a:t>
            </a:r>
            <a:r>
              <a:rPr lang="cs-CZ" sz="4000" dirty="0" err="1">
                <a:latin typeface="Courier New" panose="02070309020205020404" pitchFamily="49" charset="0"/>
                <a:cs typeface="Courier New" panose="02070309020205020404" pitchFamily="49" charset="0"/>
              </a:rPr>
              <a:t>biomoci</a:t>
            </a:r>
            <a:r>
              <a:rPr lang="cs-CZ" sz="4000" dirty="0">
                <a:latin typeface="Courier New" panose="02070309020205020404" pitchFamily="49" charset="0"/>
                <a:cs typeface="Courier New" panose="02070309020205020404" pitchFamily="49" charset="0"/>
              </a:rPr>
              <a:t>“ </a:t>
            </a:r>
          </a:p>
          <a:p>
            <a:pPr marL="0" indent="0">
              <a:buNone/>
              <a:defRPr/>
            </a:pPr>
            <a:r>
              <a:rPr lang="cs-CZ" dirty="0">
                <a:latin typeface="Courier New" panose="02070309020205020404" pitchFamily="49" charset="0"/>
                <a:cs typeface="Courier New" panose="02070309020205020404" pitchFamily="49" charset="0"/>
              </a:rPr>
              <a:t>					(</a:t>
            </a:r>
            <a:r>
              <a:rPr lang="cs-CZ" dirty="0" err="1">
                <a:latin typeface="Courier New" panose="02070309020205020404" pitchFamily="49" charset="0"/>
                <a:cs typeface="Courier New" panose="02070309020205020404" pitchFamily="49" charset="0"/>
              </a:rPr>
              <a:t>Foucault</a:t>
            </a:r>
            <a:r>
              <a:rPr lang="cs-CZ" dirty="0">
                <a:latin typeface="Courier New" panose="02070309020205020404" pitchFamily="49" charset="0"/>
                <a:cs typeface="Courier New" panose="02070309020205020404" pitchFamily="49" charset="0"/>
              </a:rPr>
              <a:t> 1999:162)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3811FCD-8E16-47B5-B919-B1180FFB50D7}"/>
              </a:ext>
            </a:extLst>
          </p:cNvPr>
          <p:cNvSpPr>
            <a:spLocks noGrp="1" noChangeArrowheads="1"/>
          </p:cNvSpPr>
          <p:nvPr>
            <p:ph type="title"/>
          </p:nvPr>
        </p:nvSpPr>
        <p:spPr>
          <a:xfrm>
            <a:off x="71920" y="1"/>
            <a:ext cx="9164154" cy="1690688"/>
          </a:xfrm>
        </p:spPr>
        <p:txBody>
          <a:bodyPr>
            <a:normAutofit/>
          </a:bodyPr>
          <a:lstStyle/>
          <a:p>
            <a:pPr algn="l"/>
            <a:r>
              <a:rPr lang="cs-CZ" altLang="cs-CZ" dirty="0" err="1">
                <a:solidFill>
                  <a:srgbClr val="990000"/>
                </a:solidFill>
                <a:latin typeface="Courier New" panose="02070309020205020404" pitchFamily="49" charset="0"/>
                <a:ea typeface="SimHei" panose="02010609060101010101" pitchFamily="49" charset="-122"/>
                <a:cs typeface="Courier New" panose="02070309020205020404" pitchFamily="49" charset="0"/>
              </a:rPr>
              <a:t>biomoc</a:t>
            </a:r>
            <a:r>
              <a:rPr lang="cs-CZ" altLang="cs-CZ" dirty="0">
                <a:solidFill>
                  <a:srgbClr val="990000"/>
                </a:solidFill>
                <a:latin typeface="Courier New" panose="02070309020205020404" pitchFamily="49" charset="0"/>
                <a:ea typeface="SimHei" panose="02010609060101010101" pitchFamily="49" charset="-122"/>
                <a:cs typeface="Courier New" panose="02070309020205020404" pitchFamily="49" charset="0"/>
              </a:rPr>
              <a:t> – biopolitika populace</a:t>
            </a:r>
          </a:p>
        </p:txBody>
      </p:sp>
      <p:sp>
        <p:nvSpPr>
          <p:cNvPr id="12291" name="Rectangle 3">
            <a:extLst>
              <a:ext uri="{FF2B5EF4-FFF2-40B4-BE49-F238E27FC236}">
                <a16:creationId xmlns:a16="http://schemas.microsoft.com/office/drawing/2014/main" id="{7876F800-B036-434A-A82D-525E5758C4AE}"/>
              </a:ext>
            </a:extLst>
          </p:cNvPr>
          <p:cNvSpPr>
            <a:spLocks noGrp="1" noChangeArrowheads="1"/>
          </p:cNvSpPr>
          <p:nvPr>
            <p:ph idx="1"/>
          </p:nvPr>
        </p:nvSpPr>
        <p:spPr>
          <a:xfrm>
            <a:off x="71920" y="2270589"/>
            <a:ext cx="9164156" cy="4479532"/>
          </a:xfrm>
        </p:spPr>
        <p:txBody>
          <a:bodyPr>
            <a:normAutofit fontScale="92500" lnSpcReduction="10000"/>
          </a:bodyPr>
          <a:lstStyle/>
          <a:p>
            <a:pPr>
              <a:lnSpc>
                <a:spcPct val="80000"/>
              </a:lnSpc>
              <a:buClr>
                <a:srgbClr val="990000"/>
              </a:buClr>
            </a:pPr>
            <a:r>
              <a:rPr lang="cs-CZ" altLang="cs-CZ" dirty="0">
                <a:latin typeface="Courier New" panose="02070309020205020404" pitchFamily="49" charset="0"/>
                <a:cs typeface="Courier New" panose="02070309020205020404" pitchFamily="49" charset="0"/>
              </a:rPr>
              <a:t>pěstování těla a racionální správa života</a:t>
            </a:r>
          </a:p>
          <a:p>
            <a:pPr>
              <a:lnSpc>
                <a:spcPct val="80000"/>
              </a:lnSpc>
              <a:buClr>
                <a:srgbClr val="990000"/>
              </a:buClr>
            </a:pPr>
            <a:endParaRPr lang="cs-CZ" altLang="cs-CZ" dirty="0">
              <a:latin typeface="Courier New" panose="02070309020205020404" pitchFamily="49" charset="0"/>
              <a:cs typeface="Courier New" panose="02070309020205020404" pitchFamily="49" charset="0"/>
            </a:endParaRPr>
          </a:p>
          <a:p>
            <a:pPr>
              <a:lnSpc>
                <a:spcPct val="80000"/>
              </a:lnSpc>
              <a:buClr>
                <a:srgbClr val="990000"/>
              </a:buClr>
            </a:pPr>
            <a:r>
              <a:rPr lang="cs-CZ" altLang="cs-CZ" dirty="0">
                <a:latin typeface="Courier New" panose="02070309020205020404" pitchFamily="49" charset="0"/>
                <a:cs typeface="Courier New" panose="02070309020205020404" pitchFamily="49" charset="0"/>
              </a:rPr>
              <a:t>školy, koleje, kasárna</a:t>
            </a:r>
          </a:p>
          <a:p>
            <a:pPr>
              <a:lnSpc>
                <a:spcPct val="80000"/>
              </a:lnSpc>
              <a:buClr>
                <a:srgbClr val="990000"/>
              </a:buClr>
            </a:pPr>
            <a:endParaRPr lang="cs-CZ" altLang="cs-CZ" dirty="0">
              <a:latin typeface="Courier New" panose="02070309020205020404" pitchFamily="49" charset="0"/>
              <a:cs typeface="Courier New" panose="02070309020205020404" pitchFamily="49" charset="0"/>
            </a:endParaRPr>
          </a:p>
          <a:p>
            <a:pPr>
              <a:lnSpc>
                <a:spcPct val="80000"/>
              </a:lnSpc>
              <a:buClr>
                <a:srgbClr val="990000"/>
              </a:buClr>
            </a:pPr>
            <a:r>
              <a:rPr lang="cs-CZ" altLang="cs-CZ" dirty="0">
                <a:latin typeface="Courier New" panose="02070309020205020404" pitchFamily="49" charset="0"/>
                <a:cs typeface="Courier New" panose="02070309020205020404" pitchFamily="49" charset="0"/>
              </a:rPr>
              <a:t>problémy porodnosti, dlouhověkosti, veřejného zdraví, bydlení, migrace na poli praktické politiky</a:t>
            </a:r>
          </a:p>
          <a:p>
            <a:pPr>
              <a:lnSpc>
                <a:spcPct val="80000"/>
              </a:lnSpc>
              <a:buClr>
                <a:srgbClr val="990000"/>
              </a:buClr>
            </a:pPr>
            <a:endParaRPr lang="cs-CZ" altLang="cs-CZ" dirty="0">
              <a:latin typeface="Courier New" panose="02070309020205020404" pitchFamily="49" charset="0"/>
              <a:cs typeface="Courier New" panose="02070309020205020404" pitchFamily="49" charset="0"/>
            </a:endParaRPr>
          </a:p>
          <a:p>
            <a:pPr>
              <a:lnSpc>
                <a:spcPct val="80000"/>
              </a:lnSpc>
              <a:buClr>
                <a:srgbClr val="990000"/>
              </a:buClr>
            </a:pPr>
            <a:r>
              <a:rPr lang="cs-CZ" altLang="cs-CZ" dirty="0">
                <a:latin typeface="Courier New" panose="02070309020205020404" pitchFamily="49" charset="0"/>
                <a:cs typeface="Courier New" panose="02070309020205020404" pitchFamily="49" charset="0"/>
              </a:rPr>
              <a:t>rozmanité techniky, které mají zajistit podrobení těla a kontrolu populace Tímto se otevírá éra „</a:t>
            </a:r>
            <a:r>
              <a:rPr lang="cs-CZ" altLang="cs-CZ" dirty="0" err="1">
                <a:latin typeface="Courier New" panose="02070309020205020404" pitchFamily="49" charset="0"/>
                <a:cs typeface="Courier New" panose="02070309020205020404" pitchFamily="49" charset="0"/>
              </a:rPr>
              <a:t>biomoci</a:t>
            </a:r>
            <a:r>
              <a:rPr lang="cs-CZ" altLang="cs-CZ" dirty="0">
                <a:latin typeface="Courier New" panose="02070309020205020404" pitchFamily="49" charset="0"/>
                <a:cs typeface="Courier New" panose="02070309020205020404" pitchFamily="49" charset="0"/>
              </a:rPr>
              <a:t>“. </a:t>
            </a:r>
          </a:p>
          <a:p>
            <a:pPr lvl="1">
              <a:lnSpc>
                <a:spcPct val="80000"/>
              </a:lnSpc>
              <a:buClr>
                <a:srgbClr val="990000"/>
              </a:buClr>
              <a:buFont typeface="Arial" panose="020B0604020202020204" pitchFamily="34" charset="0"/>
              <a:buChar char="•"/>
            </a:pPr>
            <a:r>
              <a:rPr lang="cs-CZ" altLang="cs-CZ" dirty="0">
                <a:latin typeface="Courier New" panose="02070309020205020404" pitchFamily="49" charset="0"/>
                <a:cs typeface="Courier New" panose="02070309020205020404" pitchFamily="49" charset="0"/>
              </a:rPr>
              <a:t>(viz </a:t>
            </a:r>
            <a:r>
              <a:rPr lang="cs-CZ" altLang="cs-CZ" dirty="0" err="1">
                <a:latin typeface="Courier New" panose="02070309020205020404" pitchFamily="49" charset="0"/>
                <a:cs typeface="Courier New" panose="02070309020205020404" pitchFamily="49" charset="0"/>
              </a:rPr>
              <a:t>Foucault</a:t>
            </a:r>
            <a:r>
              <a:rPr lang="cs-CZ" altLang="cs-CZ" dirty="0">
                <a:latin typeface="Courier New" panose="02070309020205020404" pitchFamily="49" charset="0"/>
                <a:cs typeface="Courier New" panose="02070309020205020404" pitchFamily="49" charset="0"/>
              </a:rPr>
              <a:t> 2002)</a:t>
            </a:r>
          </a:p>
        </p:txBody>
      </p:sp>
      <p:pic>
        <p:nvPicPr>
          <p:cNvPr id="12292" name="Picture 2">
            <a:extLst>
              <a:ext uri="{FF2B5EF4-FFF2-40B4-BE49-F238E27FC236}">
                <a16:creationId xmlns:a16="http://schemas.microsoft.com/office/drawing/2014/main" id="{CAA2E1F0-8949-4450-AA9F-626464483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075" y="0"/>
            <a:ext cx="29559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a:extLst>
              <a:ext uri="{FF2B5EF4-FFF2-40B4-BE49-F238E27FC236}">
                <a16:creationId xmlns:a16="http://schemas.microsoft.com/office/drawing/2014/main" id="{5F56B0FA-5942-49BA-A5C8-171A1F1F2399}"/>
              </a:ext>
            </a:extLst>
          </p:cNvPr>
          <p:cNvSpPr>
            <a:spLocks noGrp="1" noChangeArrowheads="1"/>
          </p:cNvSpPr>
          <p:nvPr>
            <p:ph type="title"/>
          </p:nvPr>
        </p:nvSpPr>
        <p:spPr>
          <a:xfrm>
            <a:off x="0" y="0"/>
            <a:ext cx="10210800" cy="1773238"/>
          </a:xfrm>
        </p:spPr>
        <p:txBody>
          <a:bodyPr>
            <a:normAutofit/>
          </a:bodyPr>
          <a:lstStyle/>
          <a:p>
            <a:pPr algn="l" eaLnBrk="1" hangingPunct="1"/>
            <a:r>
              <a:rPr lang="cs-CZ" altLang="cs-CZ" sz="3600" dirty="0" err="1">
                <a:solidFill>
                  <a:srgbClr val="990000"/>
                </a:solidFill>
                <a:latin typeface="Courier New" panose="02070309020205020404" pitchFamily="49" charset="0"/>
                <a:cs typeface="Courier New" panose="02070309020205020404" pitchFamily="49" charset="0"/>
              </a:rPr>
              <a:t>postrukturalismus</a:t>
            </a:r>
            <a:br>
              <a:rPr lang="cs-CZ" altLang="cs-CZ" sz="3600" dirty="0">
                <a:solidFill>
                  <a:srgbClr val="990000"/>
                </a:solidFill>
                <a:latin typeface="Courier New" panose="02070309020205020404" pitchFamily="49" charset="0"/>
                <a:cs typeface="Courier New" panose="02070309020205020404" pitchFamily="49" charset="0"/>
              </a:rPr>
            </a:br>
            <a:r>
              <a:rPr lang="cs-CZ" altLang="cs-CZ" sz="3600" dirty="0">
                <a:solidFill>
                  <a:srgbClr val="990000"/>
                </a:solidFill>
                <a:latin typeface="Courier New" panose="02070309020205020404" pitchFamily="49" charset="0"/>
                <a:cs typeface="Courier New" panose="02070309020205020404" pitchFamily="49" charset="0"/>
              </a:rPr>
              <a:t>jazyk/diference</a:t>
            </a:r>
            <a:br>
              <a:rPr lang="cs-CZ" altLang="cs-CZ" sz="3600" dirty="0">
                <a:solidFill>
                  <a:srgbClr val="990000"/>
                </a:solidFill>
                <a:latin typeface="Courier New" panose="02070309020205020404" pitchFamily="49" charset="0"/>
                <a:cs typeface="Courier New" panose="02070309020205020404" pitchFamily="49" charset="0"/>
              </a:rPr>
            </a:br>
            <a:r>
              <a:rPr lang="cs-CZ" altLang="cs-CZ" sz="3600" dirty="0">
                <a:solidFill>
                  <a:srgbClr val="990000"/>
                </a:solidFill>
                <a:latin typeface="Courier New" panose="02070309020205020404" pitchFamily="49" charset="0"/>
                <a:cs typeface="Courier New" panose="02070309020205020404" pitchFamily="49" charset="0"/>
              </a:rPr>
              <a:t>/kultura/MOC</a:t>
            </a:r>
          </a:p>
        </p:txBody>
      </p:sp>
      <p:sp>
        <p:nvSpPr>
          <p:cNvPr id="3" name="Zástupný symbol pro obsah 2">
            <a:extLst>
              <a:ext uri="{FF2B5EF4-FFF2-40B4-BE49-F238E27FC236}">
                <a16:creationId xmlns:a16="http://schemas.microsoft.com/office/drawing/2014/main" id="{49408A2A-3C37-4D61-89FA-0686A0813634}"/>
              </a:ext>
            </a:extLst>
          </p:cNvPr>
          <p:cNvSpPr>
            <a:spLocks noGrp="1"/>
          </p:cNvSpPr>
          <p:nvPr>
            <p:ph idx="1"/>
          </p:nvPr>
        </p:nvSpPr>
        <p:spPr>
          <a:xfrm>
            <a:off x="0" y="2152650"/>
            <a:ext cx="7943849" cy="4762501"/>
          </a:xfrm>
        </p:spPr>
        <p:txBody>
          <a:bodyPr>
            <a:normAutofit/>
          </a:bodyPr>
          <a:lstStyle/>
          <a:p>
            <a:pPr eaLnBrk="1" hangingPunct="1">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důležitost jazyka</a:t>
            </a:r>
          </a:p>
          <a:p>
            <a:pPr eaLnBrk="1" hangingPunct="1">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významy nám nejsou dány esenciálně </a:t>
            </a:r>
          </a:p>
          <a:p>
            <a:pPr eaLnBrk="1" hangingPunct="1">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jsou výsledkem prostředí/kultury</a:t>
            </a:r>
          </a:p>
          <a:p>
            <a:pPr eaLnBrk="1" hangingPunct="1">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diference na reference</a:t>
            </a:r>
          </a:p>
          <a:p>
            <a:pPr eaLnBrk="1" hangingPunct="1">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po II.sv válce</a:t>
            </a:r>
          </a:p>
          <a:p>
            <a:pPr eaLnBrk="1" hangingPunct="1">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„autor je mrtev“ (Roland </a:t>
            </a:r>
            <a:r>
              <a:rPr lang="cs-CZ" dirty="0" err="1">
                <a:latin typeface="Courier New" panose="02070309020205020404" pitchFamily="49" charset="0"/>
                <a:cs typeface="Courier New" panose="02070309020205020404" pitchFamily="49" charset="0"/>
              </a:rPr>
              <a:t>Barthes</a:t>
            </a:r>
            <a:r>
              <a:rPr lang="cs-CZ" dirty="0">
                <a:latin typeface="Courier New" panose="02070309020205020404" pitchFamily="49" charset="0"/>
                <a:cs typeface="Courier New" panose="02070309020205020404" pitchFamily="49" charset="0"/>
              </a:rPr>
              <a:t>)</a:t>
            </a:r>
          </a:p>
          <a:p>
            <a:pPr eaLnBrk="1" hangingPunct="1">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Jacques </a:t>
            </a:r>
            <a:r>
              <a:rPr lang="cs-CZ" dirty="0" err="1">
                <a:latin typeface="Courier New" panose="02070309020205020404" pitchFamily="49" charset="0"/>
                <a:cs typeface="Courier New" panose="02070309020205020404" pitchFamily="49" charset="0"/>
              </a:rPr>
              <a:t>Derrida</a:t>
            </a:r>
            <a:r>
              <a:rPr lang="cs-CZ" dirty="0">
                <a:latin typeface="Courier New" panose="02070309020205020404" pitchFamily="49" charset="0"/>
                <a:cs typeface="Courier New" panose="02070309020205020404" pitchFamily="49" charset="0"/>
              </a:rPr>
              <a:t> – dekonstrukce, kritika epistemologie binárních opozic </a:t>
            </a:r>
          </a:p>
          <a:p>
            <a:pPr eaLnBrk="1" hangingPunct="1">
              <a:buClr>
                <a:srgbClr val="990000"/>
              </a:buClr>
              <a:buFont typeface="Wingdings" pitchFamily="2" charset="2"/>
              <a:buChar char="§"/>
              <a:defRPr/>
            </a:pPr>
            <a:endParaRPr lang="cs-CZ" dirty="0"/>
          </a:p>
        </p:txBody>
      </p:sp>
      <p:pic>
        <p:nvPicPr>
          <p:cNvPr id="6148" name="Picture 2">
            <a:extLst>
              <a:ext uri="{FF2B5EF4-FFF2-40B4-BE49-F238E27FC236}">
                <a16:creationId xmlns:a16="http://schemas.microsoft.com/office/drawing/2014/main" id="{8DB3B06E-FD56-42E8-8605-F42DB1BB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25" y="57151"/>
            <a:ext cx="39243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CAB512B-73C9-4000-855F-CEDF4F80A676}"/>
              </a:ext>
            </a:extLst>
          </p:cNvPr>
          <p:cNvSpPr>
            <a:spLocks noGrp="1" noChangeArrowheads="1"/>
          </p:cNvSpPr>
          <p:nvPr>
            <p:ph type="title"/>
          </p:nvPr>
        </p:nvSpPr>
        <p:spPr>
          <a:xfrm>
            <a:off x="0" y="1"/>
            <a:ext cx="9982200" cy="981076"/>
          </a:xfrm>
        </p:spPr>
        <p:txBody>
          <a:bodyPr/>
          <a:lstStyle/>
          <a:p>
            <a:pPr algn="l" eaLnBrk="1" hangingPunct="1"/>
            <a:r>
              <a:rPr lang="cs-CZ" altLang="cs-CZ" dirty="0">
                <a:solidFill>
                  <a:srgbClr val="990000"/>
                </a:solidFill>
                <a:latin typeface="Courier New" panose="02070309020205020404" pitchFamily="49" charset="0"/>
                <a:cs typeface="Courier New" panose="02070309020205020404" pitchFamily="49" charset="0"/>
              </a:rPr>
              <a:t>  moderní národní </a:t>
            </a:r>
            <a:r>
              <a:rPr lang="cs-CZ" altLang="cs-CZ" dirty="0" err="1">
                <a:solidFill>
                  <a:srgbClr val="990000"/>
                </a:solidFill>
                <a:latin typeface="Courier New" panose="02070309020205020404" pitchFamily="49" charset="0"/>
                <a:cs typeface="Courier New" panose="02070309020205020404" pitchFamily="49" charset="0"/>
              </a:rPr>
              <a:t>biomoc</a:t>
            </a:r>
            <a:endParaRPr lang="cs-CZ" altLang="cs-CZ" dirty="0">
              <a:solidFill>
                <a:srgbClr val="990000"/>
              </a:solidFill>
              <a:latin typeface="Courier New" panose="02070309020205020404" pitchFamily="49" charset="0"/>
              <a:cs typeface="Courier New" panose="02070309020205020404" pitchFamily="49" charset="0"/>
            </a:endParaRPr>
          </a:p>
        </p:txBody>
      </p:sp>
      <p:sp>
        <p:nvSpPr>
          <p:cNvPr id="10243" name="Rectangle 3">
            <a:extLst>
              <a:ext uri="{FF2B5EF4-FFF2-40B4-BE49-F238E27FC236}">
                <a16:creationId xmlns:a16="http://schemas.microsoft.com/office/drawing/2014/main" id="{0EEC8EFF-BA47-49D4-98C9-670BF9729254}"/>
              </a:ext>
            </a:extLst>
          </p:cNvPr>
          <p:cNvSpPr>
            <a:spLocks noGrp="1" noChangeArrowheads="1"/>
          </p:cNvSpPr>
          <p:nvPr>
            <p:ph type="body" sz="half" idx="1"/>
          </p:nvPr>
        </p:nvSpPr>
        <p:spPr>
          <a:xfrm>
            <a:off x="1" y="981075"/>
            <a:ext cx="10525126" cy="3816349"/>
          </a:xfrm>
        </p:spPr>
        <p:txBody>
          <a:bodyPr>
            <a:normAutofit fontScale="92500" lnSpcReduction="20000"/>
          </a:bodyPr>
          <a:lstStyle/>
          <a:p>
            <a:pPr eaLnBrk="1" hangingPunct="1">
              <a:lnSpc>
                <a:spcPct val="90000"/>
              </a:lnSpc>
              <a:buClr>
                <a:srgbClr val="990000"/>
              </a:buClr>
              <a:buFont typeface="Arial" panose="020B0604020202020204" pitchFamily="34" charset="0"/>
              <a:buChar char="•"/>
              <a:defRPr/>
            </a:pPr>
            <a:r>
              <a:rPr lang="cs-CZ" altLang="cs-CZ" sz="2400" dirty="0">
                <a:latin typeface="Courier New" panose="02070309020205020404" pitchFamily="49" charset="0"/>
                <a:cs typeface="Courier New" panose="02070309020205020404" pitchFamily="49" charset="0"/>
              </a:rPr>
              <a:t>specifická forma moderní administrace života ve společnosti, forma moci, která činí lidský život a jeho projevy viditelnými </a:t>
            </a:r>
          </a:p>
          <a:p>
            <a:pPr eaLnBrk="1" hangingPunct="1">
              <a:lnSpc>
                <a:spcPct val="90000"/>
              </a:lnSpc>
              <a:buClr>
                <a:srgbClr val="990000"/>
              </a:buClr>
              <a:buFont typeface="Arial" panose="020B0604020202020204" pitchFamily="34" charset="0"/>
              <a:buChar char="•"/>
              <a:defRPr/>
            </a:pPr>
            <a:endParaRPr lang="cs-CZ" altLang="cs-CZ" sz="2400"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altLang="cs-CZ" sz="2400" dirty="0">
                <a:latin typeface="Courier New" panose="02070309020205020404" pitchFamily="49" charset="0"/>
                <a:cs typeface="Courier New" panose="02070309020205020404" pitchFamily="49" charset="0"/>
              </a:rPr>
              <a:t>zároveň je prostřednictvím ní tento život racionálně vytvářen a disciplinován. </a:t>
            </a:r>
          </a:p>
          <a:p>
            <a:pPr eaLnBrk="1" hangingPunct="1">
              <a:lnSpc>
                <a:spcPct val="90000"/>
              </a:lnSpc>
              <a:buClr>
                <a:srgbClr val="990000"/>
              </a:buClr>
              <a:buFont typeface="Arial" panose="020B0604020202020204" pitchFamily="34" charset="0"/>
              <a:buChar char="•"/>
              <a:defRPr/>
            </a:pPr>
            <a:endParaRPr lang="cs-CZ" altLang="cs-CZ" sz="2400"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altLang="cs-CZ" sz="2400" dirty="0">
                <a:latin typeface="Courier New" panose="02070309020205020404" pitchFamily="49" charset="0"/>
                <a:cs typeface="Courier New" panose="02070309020205020404" pitchFamily="49" charset="0"/>
              </a:rPr>
              <a:t>produktivní a racionální vytváření a správy lidských životů, těl, populací. </a:t>
            </a:r>
          </a:p>
          <a:p>
            <a:pPr eaLnBrk="1" hangingPunct="1">
              <a:lnSpc>
                <a:spcPct val="90000"/>
              </a:lnSpc>
              <a:buClr>
                <a:srgbClr val="990000"/>
              </a:buClr>
              <a:buFont typeface="Arial" panose="020B0604020202020204" pitchFamily="34" charset="0"/>
              <a:buChar char="•"/>
              <a:defRPr/>
            </a:pPr>
            <a:endParaRPr lang="cs-CZ" altLang="cs-CZ" sz="2400"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altLang="cs-CZ" sz="2400" dirty="0">
                <a:latin typeface="Courier New" panose="02070309020205020404" pitchFamily="49" charset="0"/>
                <a:cs typeface="Courier New" panose="02070309020205020404" pitchFamily="49" charset="0"/>
              </a:rPr>
              <a:t>důležitá hranice mezi tím, co má žít a co musí zemřít. </a:t>
            </a:r>
          </a:p>
        </p:txBody>
      </p:sp>
      <p:sp>
        <p:nvSpPr>
          <p:cNvPr id="13316" name="Zástupný symbol pro obsah 1">
            <a:extLst>
              <a:ext uri="{FF2B5EF4-FFF2-40B4-BE49-F238E27FC236}">
                <a16:creationId xmlns:a16="http://schemas.microsoft.com/office/drawing/2014/main" id="{78AAEFE7-BEFB-4F3C-A41A-CB37022ECE94}"/>
              </a:ext>
            </a:extLst>
          </p:cNvPr>
          <p:cNvSpPr>
            <a:spLocks noGrp="1"/>
          </p:cNvSpPr>
          <p:nvPr>
            <p:ph sz="half" idx="2"/>
          </p:nvPr>
        </p:nvSpPr>
        <p:spPr/>
        <p:txBody>
          <a:bodyPr/>
          <a:lstStyle/>
          <a:p>
            <a:endParaRPr lang="cs-CZ" altLang="cs-CZ"/>
          </a:p>
        </p:txBody>
      </p:sp>
      <p:pic>
        <p:nvPicPr>
          <p:cNvPr id="3" name="Obrázek 2">
            <a:extLst>
              <a:ext uri="{FF2B5EF4-FFF2-40B4-BE49-F238E27FC236}">
                <a16:creationId xmlns:a16="http://schemas.microsoft.com/office/drawing/2014/main" id="{27D51390-ACC0-46C5-A3B1-80C43B4091F0}"/>
              </a:ext>
            </a:extLst>
          </p:cNvPr>
          <p:cNvPicPr>
            <a:picLocks noChangeAspect="1"/>
          </p:cNvPicPr>
          <p:nvPr/>
        </p:nvPicPr>
        <p:blipFill>
          <a:blip r:embed="rId2"/>
          <a:stretch>
            <a:fillRect/>
          </a:stretch>
        </p:blipFill>
        <p:spPr>
          <a:xfrm>
            <a:off x="-3" y="4709477"/>
            <a:ext cx="4156962" cy="2148522"/>
          </a:xfrm>
          <a:prstGeom prst="rect">
            <a:avLst/>
          </a:prstGeom>
        </p:spPr>
      </p:pic>
      <p:pic>
        <p:nvPicPr>
          <p:cNvPr id="4" name="Obrázek 3">
            <a:extLst>
              <a:ext uri="{FF2B5EF4-FFF2-40B4-BE49-F238E27FC236}">
                <a16:creationId xmlns:a16="http://schemas.microsoft.com/office/drawing/2014/main" id="{B33C86FA-5026-4FC6-927B-C87140C531E2}"/>
              </a:ext>
            </a:extLst>
          </p:cNvPr>
          <p:cNvPicPr>
            <a:picLocks noChangeAspect="1"/>
          </p:cNvPicPr>
          <p:nvPr/>
        </p:nvPicPr>
        <p:blipFill>
          <a:blip r:embed="rId2"/>
          <a:stretch>
            <a:fillRect/>
          </a:stretch>
        </p:blipFill>
        <p:spPr>
          <a:xfrm>
            <a:off x="4156959" y="4709477"/>
            <a:ext cx="4005264" cy="2190750"/>
          </a:xfrm>
          <a:prstGeom prst="rect">
            <a:avLst/>
          </a:prstGeom>
        </p:spPr>
      </p:pic>
      <p:pic>
        <p:nvPicPr>
          <p:cNvPr id="5" name="Obrázek 4">
            <a:extLst>
              <a:ext uri="{FF2B5EF4-FFF2-40B4-BE49-F238E27FC236}">
                <a16:creationId xmlns:a16="http://schemas.microsoft.com/office/drawing/2014/main" id="{58DF994D-2F72-4A1A-B21B-F376E194B91A}"/>
              </a:ext>
            </a:extLst>
          </p:cNvPr>
          <p:cNvPicPr>
            <a:picLocks noChangeAspect="1"/>
          </p:cNvPicPr>
          <p:nvPr/>
        </p:nvPicPr>
        <p:blipFill>
          <a:blip r:embed="rId2"/>
          <a:stretch>
            <a:fillRect/>
          </a:stretch>
        </p:blipFill>
        <p:spPr>
          <a:xfrm>
            <a:off x="8162223" y="4683123"/>
            <a:ext cx="4005264" cy="21907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FF458D7-3EA7-4454-A9FF-AD104B84BCA8}"/>
              </a:ext>
            </a:extLst>
          </p:cNvPr>
          <p:cNvSpPr>
            <a:spLocks noGrp="1" noChangeArrowheads="1"/>
          </p:cNvSpPr>
          <p:nvPr>
            <p:ph type="title"/>
          </p:nvPr>
        </p:nvSpPr>
        <p:spPr>
          <a:xfrm>
            <a:off x="838200" y="1"/>
            <a:ext cx="11353800" cy="1690688"/>
          </a:xfrm>
        </p:spPr>
        <p:txBody>
          <a:bodyPr/>
          <a:lstStyle/>
          <a:p>
            <a:pPr algn="r" eaLnBrk="1" hangingPunct="1"/>
            <a:r>
              <a:rPr lang="cs-CZ" altLang="cs-CZ" sz="4000" dirty="0">
                <a:solidFill>
                  <a:srgbClr val="990000"/>
                </a:solidFill>
                <a:latin typeface="Courier New" panose="02070309020205020404" pitchFamily="49" charset="0"/>
                <a:cs typeface="Courier New" panose="02070309020205020404" pitchFamily="49" charset="0"/>
              </a:rPr>
              <a:t>  </a:t>
            </a:r>
            <a:r>
              <a:rPr lang="cs-CZ" altLang="cs-CZ" dirty="0">
                <a:solidFill>
                  <a:srgbClr val="990000"/>
                </a:solidFill>
                <a:latin typeface="Courier New" panose="02070309020205020404" pitchFamily="49" charset="0"/>
                <a:cs typeface="Courier New" panose="02070309020205020404" pitchFamily="49" charset="0"/>
              </a:rPr>
              <a:t>moderní národní </a:t>
            </a:r>
            <a:r>
              <a:rPr lang="cs-CZ" altLang="cs-CZ" dirty="0" err="1">
                <a:solidFill>
                  <a:srgbClr val="990000"/>
                </a:solidFill>
                <a:latin typeface="Courier New" panose="02070309020205020404" pitchFamily="49" charset="0"/>
                <a:cs typeface="Courier New" panose="02070309020205020404" pitchFamily="49" charset="0"/>
              </a:rPr>
              <a:t>biomoc</a:t>
            </a:r>
            <a:endParaRPr lang="cs-CZ" altLang="cs-CZ" sz="4000" dirty="0">
              <a:solidFill>
                <a:srgbClr val="990000"/>
              </a:solidFill>
              <a:latin typeface="Courier New" panose="02070309020205020404" pitchFamily="49" charset="0"/>
              <a:cs typeface="Courier New" panose="02070309020205020404" pitchFamily="49" charset="0"/>
            </a:endParaRPr>
          </a:p>
        </p:txBody>
      </p:sp>
      <p:sp>
        <p:nvSpPr>
          <p:cNvPr id="16387" name="Rectangle 3">
            <a:extLst>
              <a:ext uri="{FF2B5EF4-FFF2-40B4-BE49-F238E27FC236}">
                <a16:creationId xmlns:a16="http://schemas.microsoft.com/office/drawing/2014/main" id="{657869B5-5AC3-414C-A124-A978413B0360}"/>
              </a:ext>
            </a:extLst>
          </p:cNvPr>
          <p:cNvSpPr>
            <a:spLocks noGrp="1" noChangeArrowheads="1"/>
          </p:cNvSpPr>
          <p:nvPr>
            <p:ph idx="1"/>
          </p:nvPr>
        </p:nvSpPr>
        <p:spPr>
          <a:xfrm>
            <a:off x="2568538" y="2055812"/>
            <a:ext cx="9483049" cy="4802187"/>
          </a:xfrm>
        </p:spPr>
        <p:txBody>
          <a:bodyPr>
            <a:normAutofit lnSpcReduction="10000"/>
          </a:bodyPr>
          <a:lstStyle/>
          <a:p>
            <a:pPr eaLnBrk="1" hangingPunct="1">
              <a:lnSpc>
                <a:spcPct val="90000"/>
              </a:lnSpc>
              <a:buClr>
                <a:srgbClr val="990000"/>
              </a:buClr>
              <a:defRPr/>
            </a:pPr>
            <a:r>
              <a:rPr lang="cs-CZ" altLang="cs-CZ" dirty="0">
                <a:latin typeface="Courier New" panose="02070309020205020404" pitchFamily="49" charset="0"/>
                <a:cs typeface="Courier New" panose="02070309020205020404" pitchFamily="49" charset="0"/>
              </a:rPr>
              <a:t>přičemž smrt není „pouze“ smrtí fyzickou, </a:t>
            </a:r>
            <a:r>
              <a:rPr lang="cs-CZ" altLang="cs-CZ" dirty="0" err="1">
                <a:latin typeface="Courier New" panose="02070309020205020404" pitchFamily="49" charset="0"/>
                <a:cs typeface="Courier New" panose="02070309020205020404" pitchFamily="49" charset="0"/>
              </a:rPr>
              <a:t>biopolitické</a:t>
            </a:r>
            <a:r>
              <a:rPr lang="cs-CZ" altLang="cs-CZ" dirty="0">
                <a:latin typeface="Courier New" panose="02070309020205020404" pitchFamily="49" charset="0"/>
                <a:cs typeface="Courier New" panose="02070309020205020404" pitchFamily="49" charset="0"/>
              </a:rPr>
              <a:t> postupy život redukují sociálně</a:t>
            </a:r>
          </a:p>
          <a:p>
            <a:pPr marL="0" indent="0">
              <a:buClr>
                <a:srgbClr val="990000"/>
              </a:buClr>
              <a:buNone/>
              <a:defRPr/>
            </a:pPr>
            <a:endParaRPr lang="cs-CZ" altLang="cs-CZ" sz="3600" dirty="0">
              <a:latin typeface="Courier New" panose="02070309020205020404" pitchFamily="49" charset="0"/>
              <a:cs typeface="Courier New" panose="02070309020205020404" pitchFamily="49" charset="0"/>
            </a:endParaRPr>
          </a:p>
          <a:p>
            <a:pPr eaLnBrk="1" hangingPunct="1">
              <a:lnSpc>
                <a:spcPct val="90000"/>
              </a:lnSpc>
              <a:buClr>
                <a:srgbClr val="990000"/>
              </a:buClr>
              <a:defRPr/>
            </a:pPr>
            <a:r>
              <a:rPr lang="cs-CZ" altLang="cs-CZ" dirty="0">
                <a:latin typeface="Courier New" panose="02070309020205020404" pitchFamily="49" charset="0"/>
                <a:cs typeface="Courier New" panose="02070309020205020404" pitchFamily="49" charset="0"/>
              </a:rPr>
              <a:t>„smrt“ - společensky i jako </a:t>
            </a:r>
          </a:p>
          <a:p>
            <a:pPr lvl="1" eaLnBrk="1" hangingPunct="1">
              <a:lnSpc>
                <a:spcPct val="90000"/>
              </a:lnSpc>
              <a:buClr>
                <a:srgbClr val="990000"/>
              </a:buClr>
              <a:defRPr/>
            </a:pPr>
            <a:r>
              <a:rPr lang="cs-CZ" altLang="cs-CZ" dirty="0">
                <a:latin typeface="Courier New" panose="02070309020205020404" pitchFamily="49" charset="0"/>
                <a:cs typeface="Courier New" panose="02070309020205020404" pitchFamily="49" charset="0"/>
              </a:rPr>
              <a:t>vyhnání, </a:t>
            </a:r>
          </a:p>
          <a:p>
            <a:pPr lvl="1" eaLnBrk="1" hangingPunct="1">
              <a:lnSpc>
                <a:spcPct val="90000"/>
              </a:lnSpc>
              <a:buClr>
                <a:srgbClr val="990000"/>
              </a:buClr>
              <a:defRPr/>
            </a:pPr>
            <a:r>
              <a:rPr lang="cs-CZ" altLang="cs-CZ" dirty="0">
                <a:latin typeface="Courier New" panose="02070309020205020404" pitchFamily="49" charset="0"/>
                <a:cs typeface="Courier New" panose="02070309020205020404" pitchFamily="49" charset="0"/>
              </a:rPr>
              <a:t>odsun, </a:t>
            </a:r>
          </a:p>
          <a:p>
            <a:pPr lvl="1" eaLnBrk="1" hangingPunct="1">
              <a:lnSpc>
                <a:spcPct val="90000"/>
              </a:lnSpc>
              <a:buClr>
                <a:srgbClr val="990000"/>
              </a:buClr>
              <a:defRPr/>
            </a:pPr>
            <a:r>
              <a:rPr lang="cs-CZ" altLang="cs-CZ" dirty="0">
                <a:latin typeface="Courier New" panose="02070309020205020404" pitchFamily="49" charset="0"/>
                <a:cs typeface="Courier New" panose="02070309020205020404" pitchFamily="49" charset="0"/>
              </a:rPr>
              <a:t>zničení, </a:t>
            </a:r>
          </a:p>
          <a:p>
            <a:pPr lvl="1" eaLnBrk="1" hangingPunct="1">
              <a:lnSpc>
                <a:spcPct val="90000"/>
              </a:lnSpc>
              <a:buClr>
                <a:srgbClr val="990000"/>
              </a:buClr>
              <a:defRPr/>
            </a:pPr>
            <a:r>
              <a:rPr lang="cs-CZ" altLang="cs-CZ" dirty="0">
                <a:latin typeface="Courier New" panose="02070309020205020404" pitchFamily="49" charset="0"/>
                <a:cs typeface="Courier New" panose="02070309020205020404" pitchFamily="49" charset="0"/>
              </a:rPr>
              <a:t>uzavření do ghett, </a:t>
            </a:r>
          </a:p>
          <a:p>
            <a:pPr lvl="1" eaLnBrk="1" hangingPunct="1">
              <a:lnSpc>
                <a:spcPct val="90000"/>
              </a:lnSpc>
              <a:buClr>
                <a:srgbClr val="990000"/>
              </a:buClr>
              <a:defRPr/>
            </a:pPr>
            <a:r>
              <a:rPr lang="cs-CZ" altLang="cs-CZ" dirty="0">
                <a:latin typeface="Courier New" panose="02070309020205020404" pitchFamily="49" charset="0"/>
                <a:cs typeface="Courier New" panose="02070309020205020404" pitchFamily="49" charset="0"/>
              </a:rPr>
              <a:t>věznic, </a:t>
            </a:r>
          </a:p>
          <a:p>
            <a:pPr lvl="1" eaLnBrk="1" hangingPunct="1">
              <a:lnSpc>
                <a:spcPct val="90000"/>
              </a:lnSpc>
              <a:buClr>
                <a:srgbClr val="990000"/>
              </a:buClr>
              <a:defRPr/>
            </a:pPr>
            <a:r>
              <a:rPr lang="cs-CZ" altLang="cs-CZ" dirty="0">
                <a:latin typeface="Courier New" panose="02070309020205020404" pitchFamily="49" charset="0"/>
                <a:cs typeface="Courier New" panose="02070309020205020404" pitchFamily="49" charset="0"/>
              </a:rPr>
              <a:t>či ustanovení speciálních statusů pro určité skupiny obyvatel</a:t>
            </a:r>
          </a:p>
        </p:txBody>
      </p:sp>
      <p:pic>
        <p:nvPicPr>
          <p:cNvPr id="14340" name="Picture 3">
            <a:extLst>
              <a:ext uri="{FF2B5EF4-FFF2-40B4-BE49-F238E27FC236}">
                <a16:creationId xmlns:a16="http://schemas.microsoft.com/office/drawing/2014/main" id="{E3224138-4EB3-4192-B667-CFAD654BD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0"/>
            <a:ext cx="24669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EB1EF0E-A811-47BE-8514-AA52F8AAAAD8}"/>
              </a:ext>
            </a:extLst>
          </p:cNvPr>
          <p:cNvSpPr>
            <a:spLocks noGrp="1" noChangeArrowheads="1"/>
          </p:cNvSpPr>
          <p:nvPr>
            <p:ph type="title"/>
          </p:nvPr>
        </p:nvSpPr>
        <p:spPr>
          <a:xfrm>
            <a:off x="0" y="0"/>
            <a:ext cx="4639055" cy="2305869"/>
          </a:xfrm>
        </p:spPr>
        <p:txBody>
          <a:bodyPr>
            <a:normAutofit/>
          </a:bodyPr>
          <a:lstStyle/>
          <a:p>
            <a:pPr eaLnBrk="1" hangingPunct="1"/>
            <a:r>
              <a:rPr lang="cs-CZ" altLang="cs-CZ" sz="3700" dirty="0" err="1">
                <a:latin typeface="Courier New" panose="02070309020205020404" pitchFamily="49" charset="0"/>
                <a:cs typeface="Courier New" panose="02070309020205020404" pitchFamily="49" charset="0"/>
              </a:rPr>
              <a:t>Foucault</a:t>
            </a:r>
            <a:r>
              <a:rPr lang="cs-CZ" altLang="cs-CZ" sz="3700" dirty="0">
                <a:latin typeface="Courier New" panose="02070309020205020404" pitchFamily="49" charset="0"/>
                <a:cs typeface="Courier New" panose="02070309020205020404" pitchFamily="49" charset="0"/>
              </a:rPr>
              <a:t>: </a:t>
            </a:r>
            <a:br>
              <a:rPr lang="cs-CZ" altLang="cs-CZ" sz="3700" dirty="0">
                <a:latin typeface="Courier New" panose="02070309020205020404" pitchFamily="49" charset="0"/>
                <a:cs typeface="Courier New" panose="02070309020205020404" pitchFamily="49" charset="0"/>
              </a:rPr>
            </a:br>
            <a:r>
              <a:rPr lang="cs-CZ" altLang="cs-CZ" sz="3200" dirty="0">
                <a:latin typeface="Courier New" panose="02070309020205020404" pitchFamily="49" charset="0"/>
                <a:cs typeface="Courier New" panose="02070309020205020404" pitchFamily="49" charset="0"/>
              </a:rPr>
              <a:t>Je třeba bránit společnost</a:t>
            </a:r>
            <a:endParaRPr lang="cs-CZ" altLang="cs-CZ" sz="3700" dirty="0">
              <a:latin typeface="Courier New" panose="02070309020205020404" pitchFamily="49" charset="0"/>
              <a:cs typeface="Courier New" panose="02070309020205020404" pitchFamily="49" charset="0"/>
            </a:endParaRPr>
          </a:p>
        </p:txBody>
      </p:sp>
      <p:sp>
        <p:nvSpPr>
          <p:cNvPr id="15363" name="Rectangle 3">
            <a:extLst>
              <a:ext uri="{FF2B5EF4-FFF2-40B4-BE49-F238E27FC236}">
                <a16:creationId xmlns:a16="http://schemas.microsoft.com/office/drawing/2014/main" id="{D247A12C-553C-4E4A-ADCC-7F696D07B038}"/>
              </a:ext>
            </a:extLst>
          </p:cNvPr>
          <p:cNvSpPr>
            <a:spLocks noGrp="1" noChangeArrowheads="1"/>
          </p:cNvSpPr>
          <p:nvPr>
            <p:ph type="body" idx="1"/>
          </p:nvPr>
        </p:nvSpPr>
        <p:spPr>
          <a:xfrm>
            <a:off x="0" y="2305869"/>
            <a:ext cx="5486400" cy="4694371"/>
          </a:xfrm>
        </p:spPr>
        <p:txBody>
          <a:bodyPr>
            <a:normAutofit/>
          </a:bodyPr>
          <a:lstStyle/>
          <a:p>
            <a:pPr eaLnBrk="1" hangingPunct="1">
              <a:buClr>
                <a:srgbClr val="800000"/>
              </a:buClr>
            </a:pPr>
            <a:r>
              <a:rPr lang="cs-CZ" altLang="cs-CZ" sz="2400" dirty="0">
                <a:latin typeface="Courier New" panose="02070309020205020404" pitchFamily="49" charset="0"/>
                <a:cs typeface="Courier New" panose="02070309020205020404" pitchFamily="49" charset="0"/>
              </a:rPr>
              <a:t>biopolitika: snaha dosáhnout globální homeostáze bezpečnosti celku v poměru k vnitřním nebezpečím.</a:t>
            </a:r>
          </a:p>
          <a:p>
            <a:pPr marL="0" indent="0" eaLnBrk="1" hangingPunct="1">
              <a:buClr>
                <a:srgbClr val="800000"/>
              </a:buClr>
              <a:buNone/>
            </a:pPr>
            <a:endParaRPr lang="cs-CZ" altLang="cs-CZ" sz="2400" dirty="0">
              <a:latin typeface="Courier New" panose="02070309020205020404" pitchFamily="49" charset="0"/>
              <a:cs typeface="Courier New" panose="02070309020205020404" pitchFamily="49" charset="0"/>
            </a:endParaRPr>
          </a:p>
          <a:p>
            <a:pPr lvl="1" eaLnBrk="1" hangingPunct="1">
              <a:buClr>
                <a:srgbClr val="800000"/>
              </a:buClr>
              <a:buFont typeface="Arial" panose="020B0604020202020204" pitchFamily="34" charset="0"/>
              <a:buChar char="•"/>
            </a:pPr>
            <a:r>
              <a:rPr lang="cs-CZ" altLang="cs-CZ" dirty="0">
                <a:latin typeface="Courier New" panose="02070309020205020404" pitchFamily="49" charset="0"/>
                <a:cs typeface="Courier New" panose="02070309020205020404" pitchFamily="49" charset="0"/>
              </a:rPr>
              <a:t>příklad města, sexuality (průniku </a:t>
            </a:r>
            <a:r>
              <a:rPr lang="cs-CZ" altLang="cs-CZ" dirty="0" err="1">
                <a:latin typeface="Courier New" panose="02070309020205020404" pitchFamily="49" charset="0"/>
                <a:cs typeface="Courier New" panose="02070309020205020404" pitchFamily="49" charset="0"/>
              </a:rPr>
              <a:t>disciplinace</a:t>
            </a:r>
            <a:r>
              <a:rPr lang="cs-CZ" altLang="cs-CZ" dirty="0">
                <a:latin typeface="Courier New" panose="02070309020205020404" pitchFamily="49" charset="0"/>
                <a:cs typeface="Courier New" panose="02070309020205020404" pitchFamily="49" charset="0"/>
              </a:rPr>
              <a:t> a regulace, organismem a populací)</a:t>
            </a:r>
          </a:p>
          <a:p>
            <a:pPr lvl="1" eaLnBrk="1" hangingPunct="1">
              <a:buClr>
                <a:srgbClr val="800000"/>
              </a:buClr>
              <a:buFont typeface="Arial" panose="020B0604020202020204" pitchFamily="34" charset="0"/>
              <a:buChar char="•"/>
            </a:pPr>
            <a:r>
              <a:rPr lang="cs-CZ" altLang="cs-CZ" dirty="0">
                <a:latin typeface="Courier New" panose="02070309020205020404" pitchFamily="49" charset="0"/>
                <a:cs typeface="Courier New" panose="02070309020205020404" pitchFamily="49" charset="0"/>
              </a:rPr>
              <a:t>normalizace</a:t>
            </a:r>
          </a:p>
          <a:p>
            <a:pPr lvl="1" eaLnBrk="1" hangingPunct="1">
              <a:buClr>
                <a:srgbClr val="800000"/>
              </a:buClr>
              <a:buFont typeface="Arial" panose="020B0604020202020204" pitchFamily="34" charset="0"/>
              <a:buChar char="•"/>
            </a:pPr>
            <a:r>
              <a:rPr lang="cs-CZ" altLang="cs-CZ" dirty="0">
                <a:latin typeface="Courier New" panose="02070309020205020404" pitchFamily="49" charset="0"/>
                <a:cs typeface="Courier New" panose="02070309020205020404" pitchFamily="49" charset="0"/>
              </a:rPr>
              <a:t>rasismus</a:t>
            </a:r>
          </a:p>
        </p:txBody>
      </p:sp>
      <p:pic>
        <p:nvPicPr>
          <p:cNvPr id="15364" name="Picture 4">
            <a:extLst>
              <a:ext uri="{FF2B5EF4-FFF2-40B4-BE49-F238E27FC236}">
                <a16:creationId xmlns:a16="http://schemas.microsoft.com/office/drawing/2014/main" id="{C9EB52F1-C058-4CB4-87DE-AC5C1708F0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23" r="-1" b="-1"/>
          <a:stretch/>
        </p:blipFill>
        <p:spPr bwMode="auto">
          <a:xfrm>
            <a:off x="5589142" y="10"/>
            <a:ext cx="6602858"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a:extLst>
              <a:ext uri="{FF2B5EF4-FFF2-40B4-BE49-F238E27FC236}">
                <a16:creationId xmlns:a16="http://schemas.microsoft.com/office/drawing/2014/main" id="{95945316-B1E4-4476-905A-87CEAB19F115}"/>
              </a:ext>
            </a:extLst>
          </p:cNvPr>
          <p:cNvSpPr>
            <a:spLocks noGrp="1"/>
          </p:cNvSpPr>
          <p:nvPr>
            <p:ph type="title"/>
          </p:nvPr>
        </p:nvSpPr>
        <p:spPr>
          <a:xfrm>
            <a:off x="0" y="1"/>
            <a:ext cx="9982200" cy="1484314"/>
          </a:xfrm>
        </p:spPr>
        <p:txBody>
          <a:bodyPr/>
          <a:lstStyle/>
          <a:p>
            <a:r>
              <a:rPr lang="cs-CZ" altLang="cs-CZ" dirty="0">
                <a:solidFill>
                  <a:srgbClr val="990033"/>
                </a:solidFill>
                <a:latin typeface="Courier New" panose="02070309020205020404" pitchFamily="49" charset="0"/>
                <a:cs typeface="Courier New" panose="02070309020205020404" pitchFamily="49" charset="0"/>
              </a:rPr>
              <a:t>biologické občanství</a:t>
            </a:r>
          </a:p>
        </p:txBody>
      </p:sp>
      <p:sp>
        <p:nvSpPr>
          <p:cNvPr id="3" name="Zástupný symbol pro obsah 2">
            <a:extLst>
              <a:ext uri="{FF2B5EF4-FFF2-40B4-BE49-F238E27FC236}">
                <a16:creationId xmlns:a16="http://schemas.microsoft.com/office/drawing/2014/main" id="{BFCBC80A-F1AF-4DCD-B3D1-AC320103CB4D}"/>
              </a:ext>
            </a:extLst>
          </p:cNvPr>
          <p:cNvSpPr>
            <a:spLocks noGrp="1"/>
          </p:cNvSpPr>
          <p:nvPr>
            <p:ph idx="1"/>
          </p:nvPr>
        </p:nvSpPr>
        <p:spPr>
          <a:xfrm>
            <a:off x="0" y="1645920"/>
            <a:ext cx="12192000" cy="4450081"/>
          </a:xfrm>
        </p:spPr>
        <p:txBody>
          <a:bodyPr/>
          <a:lstStyle/>
          <a:p>
            <a:pPr>
              <a:defRPr/>
            </a:pPr>
            <a:endParaRPr lang="en-US" dirty="0"/>
          </a:p>
          <a:p>
            <a:pPr marL="0" indent="0">
              <a:buNone/>
              <a:defRPr/>
            </a:pPr>
            <a:r>
              <a:rPr lang="cs-CZ" dirty="0">
                <a:latin typeface="Courier New" panose="02070309020205020404" pitchFamily="49" charset="0"/>
                <a:cs typeface="Courier New" panose="02070309020205020404" pitchFamily="49" charset="0"/>
              </a:rPr>
              <a:t>„</a:t>
            </a:r>
            <a:r>
              <a:rPr lang="en-US" dirty="0">
                <a:latin typeface="Courier New" panose="02070309020205020404" pitchFamily="49" charset="0"/>
                <a:cs typeface="Courier New" panose="02070309020205020404" pitchFamily="49" charset="0"/>
              </a:rPr>
              <a:t>A new kind of citizenship is taking</a:t>
            </a:r>
            <a:r>
              <a:rPr lang="cs-CZ"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shape in the age of biomedicine,</a:t>
            </a:r>
            <a:r>
              <a:rPr lang="cs-CZ"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biotechnology and genomics. We</a:t>
            </a:r>
            <a:r>
              <a:rPr lang="cs-CZ"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term this ‘biological citizenship</a:t>
            </a:r>
            <a:r>
              <a:rPr lang="cs-CZ" dirty="0">
                <a:latin typeface="Courier New" panose="02070309020205020404" pitchFamily="49" charset="0"/>
                <a:cs typeface="Courier New" panose="02070309020205020404" pitchFamily="49" charset="0"/>
              </a:rPr>
              <a:t>“</a:t>
            </a:r>
            <a:r>
              <a:rPr lang="en-US" dirty="0">
                <a:latin typeface="Courier New" panose="02070309020205020404" pitchFamily="49" charset="0"/>
                <a:cs typeface="Courier New" panose="02070309020205020404" pitchFamily="49" charset="0"/>
              </a:rPr>
              <a:t>.</a:t>
            </a:r>
            <a:endParaRPr lang="cs-CZ" dirty="0">
              <a:latin typeface="Courier New" panose="02070309020205020404" pitchFamily="49" charset="0"/>
              <a:cs typeface="Courier New" panose="02070309020205020404" pitchFamily="49" charset="0"/>
            </a:endParaRPr>
          </a:p>
          <a:p>
            <a:pPr marL="0" indent="0">
              <a:buNone/>
              <a:defRPr/>
            </a:pPr>
            <a:endParaRPr lang="en-US" dirty="0">
              <a:latin typeface="Courier New" panose="02070309020205020404" pitchFamily="49" charset="0"/>
              <a:cs typeface="Courier New" panose="02070309020205020404" pitchFamily="49" charset="0"/>
            </a:endParaRPr>
          </a:p>
          <a:p>
            <a:pPr marL="0" indent="0">
              <a:buNone/>
              <a:defRPr/>
            </a:pPr>
            <a:r>
              <a:rPr lang="cs-CZ"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Rose and </a:t>
            </a:r>
            <a:r>
              <a:rPr lang="en-US" dirty="0" err="1">
                <a:latin typeface="Courier New" panose="02070309020205020404" pitchFamily="49" charset="0"/>
                <a:cs typeface="Courier New" panose="02070309020205020404" pitchFamily="49" charset="0"/>
              </a:rPr>
              <a:t>Novas</a:t>
            </a:r>
            <a:r>
              <a:rPr lang="en-US" dirty="0">
                <a:latin typeface="Courier New" panose="02070309020205020404" pitchFamily="49" charset="0"/>
                <a:cs typeface="Courier New" panose="02070309020205020404" pitchFamily="49" charset="0"/>
              </a:rPr>
              <a:t>, 2005:439</a:t>
            </a:r>
          </a:p>
          <a:p>
            <a:pPr>
              <a:defRPr/>
            </a:pPr>
            <a:endParaRPr lang="cs-CZ" dirty="0"/>
          </a:p>
        </p:txBody>
      </p:sp>
      <p:pic>
        <p:nvPicPr>
          <p:cNvPr id="2" name="Obrázek 1">
            <a:extLst>
              <a:ext uri="{FF2B5EF4-FFF2-40B4-BE49-F238E27FC236}">
                <a16:creationId xmlns:a16="http://schemas.microsoft.com/office/drawing/2014/main" id="{3C6F0ACB-1810-4666-AF69-23AB71BF67A5}"/>
              </a:ext>
            </a:extLst>
          </p:cNvPr>
          <p:cNvPicPr>
            <a:picLocks noChangeAspect="1"/>
          </p:cNvPicPr>
          <p:nvPr/>
        </p:nvPicPr>
        <p:blipFill>
          <a:blip r:embed="rId2"/>
          <a:stretch>
            <a:fillRect/>
          </a:stretch>
        </p:blipFill>
        <p:spPr>
          <a:xfrm>
            <a:off x="0" y="4815840"/>
            <a:ext cx="12242800" cy="20980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a:extLst>
              <a:ext uri="{FF2B5EF4-FFF2-40B4-BE49-F238E27FC236}">
                <a16:creationId xmlns:a16="http://schemas.microsoft.com/office/drawing/2014/main" id="{35F991AA-758C-46E9-92F0-2F3C42FBEC52}"/>
              </a:ext>
            </a:extLst>
          </p:cNvPr>
          <p:cNvSpPr>
            <a:spLocks noGrp="1"/>
          </p:cNvSpPr>
          <p:nvPr>
            <p:ph type="title"/>
          </p:nvPr>
        </p:nvSpPr>
        <p:spPr>
          <a:xfrm>
            <a:off x="1" y="0"/>
            <a:ext cx="4943476" cy="1557338"/>
          </a:xfrm>
        </p:spPr>
        <p:txBody>
          <a:bodyPr/>
          <a:lstStyle/>
          <a:p>
            <a:pPr algn="l"/>
            <a:r>
              <a:rPr lang="cs-CZ" altLang="cs-CZ" dirty="0">
                <a:solidFill>
                  <a:srgbClr val="A50021"/>
                </a:solidFill>
                <a:latin typeface="Courier New" panose="02070309020205020404" pitchFamily="49" charset="0"/>
                <a:cs typeface="Courier New" panose="02070309020205020404" pitchFamily="49" charset="0"/>
              </a:rPr>
              <a:t>doba </a:t>
            </a:r>
            <a:r>
              <a:rPr lang="cs-CZ" altLang="cs-CZ" dirty="0" err="1">
                <a:solidFill>
                  <a:srgbClr val="A50021"/>
                </a:solidFill>
                <a:latin typeface="Courier New" panose="02070309020205020404" pitchFamily="49" charset="0"/>
                <a:cs typeface="Courier New" panose="02070309020205020404" pitchFamily="49" charset="0"/>
              </a:rPr>
              <a:t>genomická</a:t>
            </a:r>
            <a:endParaRPr lang="cs-CZ" altLang="cs-CZ" dirty="0">
              <a:latin typeface="Courier New" panose="02070309020205020404" pitchFamily="49" charset="0"/>
              <a:cs typeface="Courier New" panose="02070309020205020404" pitchFamily="49" charset="0"/>
            </a:endParaRPr>
          </a:p>
        </p:txBody>
      </p:sp>
      <p:sp>
        <p:nvSpPr>
          <p:cNvPr id="56323" name="Zástupný symbol pro text 2">
            <a:extLst>
              <a:ext uri="{FF2B5EF4-FFF2-40B4-BE49-F238E27FC236}">
                <a16:creationId xmlns:a16="http://schemas.microsoft.com/office/drawing/2014/main" id="{E04910C9-F0FC-4501-8BBD-C73184A01215}"/>
              </a:ext>
            </a:extLst>
          </p:cNvPr>
          <p:cNvSpPr>
            <a:spLocks noGrp="1"/>
          </p:cNvSpPr>
          <p:nvPr>
            <p:ph type="body" sz="half" idx="1"/>
          </p:nvPr>
        </p:nvSpPr>
        <p:spPr>
          <a:xfrm>
            <a:off x="1" y="2030931"/>
            <a:ext cx="4943476" cy="4827070"/>
          </a:xfrm>
        </p:spPr>
        <p:txBody>
          <a:bodyPr>
            <a:normAutofit/>
          </a:bodyPr>
          <a:lstStyle/>
          <a:p>
            <a:pPr>
              <a:buClr>
                <a:srgbClr val="A50021"/>
              </a:buClr>
            </a:pPr>
            <a:r>
              <a:rPr lang="en-GB" altLang="cs-CZ" dirty="0">
                <a:latin typeface="Courier New" panose="02070309020205020404" pitchFamily="49" charset="0"/>
                <a:cs typeface="Courier New" panose="02070309020205020404" pitchFamily="49" charset="0"/>
              </a:rPr>
              <a:t>“</a:t>
            </a:r>
            <a:r>
              <a:rPr lang="cs-CZ" altLang="cs-CZ" dirty="0">
                <a:latin typeface="Courier New" panose="02070309020205020404" pitchFamily="49" charset="0"/>
                <a:cs typeface="Courier New" panose="02070309020205020404" pitchFamily="49" charset="0"/>
              </a:rPr>
              <a:t>ti, kteří mohou žít a ti, kteří mají zemřít</a:t>
            </a:r>
            <a:r>
              <a:rPr lang="en-GB" altLang="cs-CZ" dirty="0">
                <a:latin typeface="Courier New" panose="02070309020205020404" pitchFamily="49" charset="0"/>
                <a:cs typeface="Courier New" panose="02070309020205020404" pitchFamily="49" charset="0"/>
              </a:rPr>
              <a:t>”</a:t>
            </a:r>
            <a:endParaRPr lang="cs-CZ" altLang="cs-CZ" dirty="0">
              <a:latin typeface="Courier New" panose="02070309020205020404" pitchFamily="49" charset="0"/>
              <a:cs typeface="Courier New" panose="02070309020205020404" pitchFamily="49" charset="0"/>
            </a:endParaRPr>
          </a:p>
          <a:p>
            <a:pPr>
              <a:buClr>
                <a:srgbClr val="A50021"/>
              </a:buClr>
            </a:pPr>
            <a:r>
              <a:rPr lang="cs-CZ" altLang="cs-CZ" dirty="0">
                <a:latin typeface="Courier New" panose="02070309020205020404" pitchFamily="49" charset="0"/>
                <a:cs typeface="Courier New" panose="02070309020205020404" pitchFamily="49" charset="0"/>
              </a:rPr>
              <a:t>společnost jako </a:t>
            </a:r>
            <a:r>
              <a:rPr lang="cs-CZ" altLang="cs-CZ" dirty="0" err="1">
                <a:latin typeface="Courier New" panose="02070309020205020404" pitchFamily="49" charset="0"/>
                <a:cs typeface="Courier New" panose="02070309020205020404" pitchFamily="49" charset="0"/>
              </a:rPr>
              <a:t>biologizované</a:t>
            </a:r>
            <a:r>
              <a:rPr lang="cs-CZ" altLang="cs-CZ" dirty="0">
                <a:latin typeface="Courier New" panose="02070309020205020404" pitchFamily="49" charset="0"/>
                <a:cs typeface="Courier New" panose="02070309020205020404" pitchFamily="49" charset="0"/>
              </a:rPr>
              <a:t> kontinuum</a:t>
            </a:r>
          </a:p>
          <a:p>
            <a:pPr>
              <a:buClr>
                <a:srgbClr val="A50021"/>
              </a:buClr>
            </a:pPr>
            <a:r>
              <a:rPr lang="cs-CZ" altLang="cs-CZ" dirty="0">
                <a:latin typeface="Courier New" panose="02070309020205020404" pitchFamily="49" charset="0"/>
                <a:cs typeface="Courier New" panose="02070309020205020404" pitchFamily="49" charset="0"/>
              </a:rPr>
              <a:t>hierarchie a klasifikace</a:t>
            </a:r>
          </a:p>
          <a:p>
            <a:pPr>
              <a:buClr>
                <a:srgbClr val="A50021"/>
              </a:buClr>
            </a:pPr>
            <a:r>
              <a:rPr lang="cs-CZ" altLang="cs-CZ" i="1" dirty="0" err="1">
                <a:latin typeface="Courier New" panose="02070309020205020404" pitchFamily="49" charset="0"/>
                <a:cs typeface="Courier New" panose="02070309020205020404" pitchFamily="49" charset="0"/>
              </a:rPr>
              <a:t>bios</a:t>
            </a:r>
            <a:r>
              <a:rPr lang="cs-CZ" altLang="cs-CZ" dirty="0">
                <a:latin typeface="Courier New" panose="02070309020205020404" pitchFamily="49" charset="0"/>
                <a:cs typeface="Courier New" panose="02070309020205020404" pitchFamily="49" charset="0"/>
              </a:rPr>
              <a:t> jako otázka politiky a purifikace</a:t>
            </a:r>
          </a:p>
          <a:p>
            <a:pPr>
              <a:buClr>
                <a:srgbClr val="A50021"/>
              </a:buClr>
            </a:pPr>
            <a:endParaRPr lang="cs-CZ" altLang="cs-CZ" dirty="0">
              <a:latin typeface="Calibri Light" panose="020F0302020204030204" pitchFamily="34" charset="0"/>
            </a:endParaRPr>
          </a:p>
        </p:txBody>
      </p:sp>
      <p:sp>
        <p:nvSpPr>
          <p:cNvPr id="4" name="Zástupný symbol pro obsah 3">
            <a:extLst>
              <a:ext uri="{FF2B5EF4-FFF2-40B4-BE49-F238E27FC236}">
                <a16:creationId xmlns:a16="http://schemas.microsoft.com/office/drawing/2014/main" id="{06650C0B-01BD-421F-A57F-7C2C5ACC7B02}"/>
              </a:ext>
            </a:extLst>
          </p:cNvPr>
          <p:cNvSpPr>
            <a:spLocks noGrp="1"/>
          </p:cNvSpPr>
          <p:nvPr>
            <p:ph sz="half" idx="2"/>
          </p:nvPr>
        </p:nvSpPr>
        <p:spPr>
          <a:xfrm>
            <a:off x="7248524" y="2030931"/>
            <a:ext cx="4943475" cy="4827070"/>
          </a:xfrm>
        </p:spPr>
        <p:txBody>
          <a:bodyPr>
            <a:normAutofit fontScale="92500" lnSpcReduction="10000"/>
          </a:bodyPr>
          <a:lstStyle/>
          <a:p>
            <a:pPr>
              <a:buClr>
                <a:srgbClr val="A50021"/>
              </a:buClr>
              <a:defRPr/>
            </a:pPr>
            <a:r>
              <a:rPr lang="cs-CZ" dirty="0">
                <a:latin typeface="Courier New" panose="02070309020205020404" pitchFamily="49" charset="0"/>
                <a:cs typeface="Courier New" panose="02070309020205020404" pitchFamily="49" charset="0"/>
              </a:rPr>
              <a:t>starověká klasifikace</a:t>
            </a:r>
            <a:endParaRPr lang="en-GB" dirty="0">
              <a:latin typeface="Courier New" panose="02070309020205020404" pitchFamily="49" charset="0"/>
              <a:cs typeface="Courier New" panose="02070309020205020404" pitchFamily="49" charset="0"/>
            </a:endParaRPr>
          </a:p>
          <a:p>
            <a:pPr>
              <a:buClr>
                <a:srgbClr val="A50021"/>
              </a:buClr>
              <a:defRPr/>
            </a:pPr>
            <a:endParaRPr lang="en-GB" dirty="0">
              <a:latin typeface="Courier New" panose="02070309020205020404" pitchFamily="49" charset="0"/>
              <a:cs typeface="Courier New" panose="02070309020205020404" pitchFamily="49" charset="0"/>
            </a:endParaRPr>
          </a:p>
          <a:p>
            <a:pPr>
              <a:buClr>
                <a:srgbClr val="A50021"/>
              </a:buClr>
              <a:defRPr/>
            </a:pPr>
            <a:r>
              <a:rPr lang="en-GB" dirty="0" err="1">
                <a:latin typeface="Courier New" panose="02070309020205020404" pitchFamily="49" charset="0"/>
                <a:cs typeface="Courier New" panose="02070309020205020404" pitchFamily="49" charset="0"/>
              </a:rPr>
              <a:t>Linné</a:t>
            </a:r>
            <a:r>
              <a:rPr lang="en-GB" dirty="0">
                <a:latin typeface="Courier New" panose="02070309020205020404" pitchFamily="49" charset="0"/>
                <a:cs typeface="Courier New" panose="02070309020205020404" pitchFamily="49" charset="0"/>
              </a:rPr>
              <a:t> a</a:t>
            </a:r>
            <a:r>
              <a:rPr lang="cs-CZ" dirty="0">
                <a:latin typeface="Courier New" panose="02070309020205020404" pitchFamily="49" charset="0"/>
                <a:cs typeface="Courier New" panose="02070309020205020404" pitchFamily="49" charset="0"/>
              </a:rPr>
              <a:t> moderní </a:t>
            </a:r>
            <a:r>
              <a:rPr lang="en-GB" dirty="0">
                <a:latin typeface="Courier New" panose="02070309020205020404" pitchFamily="49" charset="0"/>
                <a:cs typeface="Courier New" panose="02070309020205020404" pitchFamily="49" charset="0"/>
              </a:rPr>
              <a:t>desire to classify</a:t>
            </a:r>
            <a:endParaRPr lang="cs-CZ" dirty="0">
              <a:latin typeface="Courier New" panose="02070309020205020404" pitchFamily="49" charset="0"/>
              <a:cs typeface="Courier New" panose="02070309020205020404" pitchFamily="49" charset="0"/>
            </a:endParaRPr>
          </a:p>
          <a:p>
            <a:pPr marL="0" indent="0">
              <a:buClr>
                <a:srgbClr val="A50021"/>
              </a:buClr>
              <a:buNone/>
              <a:defRPr/>
            </a:pPr>
            <a:endParaRPr lang="cs-CZ" dirty="0">
              <a:latin typeface="Courier New" panose="02070309020205020404" pitchFamily="49" charset="0"/>
              <a:cs typeface="Courier New" panose="02070309020205020404" pitchFamily="49" charset="0"/>
            </a:endParaRPr>
          </a:p>
          <a:p>
            <a:pPr>
              <a:buClr>
                <a:srgbClr val="A50021"/>
              </a:buClr>
              <a:defRPr/>
            </a:pPr>
            <a:r>
              <a:rPr lang="cs-CZ" dirty="0" err="1">
                <a:latin typeface="Courier New" panose="02070309020205020404" pitchFamily="49" charset="0"/>
                <a:cs typeface="Courier New" panose="02070309020205020404" pitchFamily="49" charset="0"/>
              </a:rPr>
              <a:t>Foucault</a:t>
            </a:r>
            <a:r>
              <a:rPr lang="cs-CZ" dirty="0">
                <a:latin typeface="Courier New" panose="02070309020205020404" pitchFamily="49" charset="0"/>
                <a:cs typeface="Courier New" panose="02070309020205020404" pitchFamily="49" charset="0"/>
              </a:rPr>
              <a:t>: rasismus</a:t>
            </a:r>
            <a:r>
              <a:rPr lang="en-GB" dirty="0">
                <a:latin typeface="Courier New" panose="02070309020205020404" pitchFamily="49" charset="0"/>
                <a:cs typeface="Courier New" panose="02070309020205020404" pitchFamily="49" charset="0"/>
              </a:rPr>
              <a:t>_ n</a:t>
            </a:r>
            <a:r>
              <a:rPr lang="cs-CZ" dirty="0">
                <a:latin typeface="Courier New" panose="02070309020205020404" pitchFamily="49" charset="0"/>
                <a:cs typeface="Courier New" panose="02070309020205020404" pitchFamily="49" charset="0"/>
              </a:rPr>
              <a:t>e jen etnické kategorie,  ale vnitřní ohrožení, „které dovoluje </a:t>
            </a:r>
            <a:r>
              <a:rPr lang="cs-CZ" dirty="0" err="1">
                <a:latin typeface="Courier New" panose="02070309020205020404" pitchFamily="49" charset="0"/>
                <a:cs typeface="Courier New" panose="02070309020205020404" pitchFamily="49" charset="0"/>
              </a:rPr>
              <a:t>screening</a:t>
            </a:r>
            <a:r>
              <a:rPr lang="cs-CZ" dirty="0">
                <a:latin typeface="Courier New" panose="02070309020205020404" pitchFamily="49" charset="0"/>
                <a:cs typeface="Courier New" panose="02070309020205020404" pitchFamily="49" charset="0"/>
              </a:rPr>
              <a:t>  každého a všeho  v dané společnosti </a:t>
            </a:r>
            <a:r>
              <a:rPr lang="en-US" sz="3600" dirty="0">
                <a:latin typeface="Courier New" panose="02070309020205020404" pitchFamily="49" charset="0"/>
                <a:cs typeface="Courier New" panose="02070309020205020404" pitchFamily="49" charset="0"/>
              </a:rPr>
              <a:t>” </a:t>
            </a:r>
            <a:endParaRPr lang="en-GB" sz="3600" dirty="0">
              <a:latin typeface="Courier New" panose="02070309020205020404" pitchFamily="49" charset="0"/>
              <a:cs typeface="Courier New" panose="02070309020205020404" pitchFamily="49" charset="0"/>
            </a:endParaRPr>
          </a:p>
          <a:p>
            <a:pPr>
              <a:defRPr/>
            </a:pPr>
            <a:endParaRPr lang="cs-CZ" dirty="0"/>
          </a:p>
        </p:txBody>
      </p:sp>
      <p:pic>
        <p:nvPicPr>
          <p:cNvPr id="56325" name="Picture 2">
            <a:extLst>
              <a:ext uri="{FF2B5EF4-FFF2-40B4-BE49-F238E27FC236}">
                <a16:creationId xmlns:a16="http://schemas.microsoft.com/office/drawing/2014/main" id="{8A322AFC-6401-4504-82F6-0F35F1D53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3175"/>
            <a:ext cx="2305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6114CB87-94D4-479F-B5DD-4D1B43D4694C}"/>
              </a:ext>
            </a:extLst>
          </p:cNvPr>
          <p:cNvPicPr>
            <a:picLocks noChangeAspect="1"/>
          </p:cNvPicPr>
          <p:nvPr/>
        </p:nvPicPr>
        <p:blipFill rotWithShape="1">
          <a:blip r:embed="rId2">
            <a:alphaModFix/>
          </a:blip>
          <a:srcRect l="23735" r="14029" b="-1"/>
          <a:stretch/>
        </p:blipFill>
        <p:spPr>
          <a:xfrm>
            <a:off x="5797543" y="10"/>
            <a:ext cx="6394152" cy="6857990"/>
          </a:xfrm>
          <a:prstGeom prst="rect">
            <a:avLst/>
          </a:prstGeom>
        </p:spPr>
      </p:pic>
      <p:sp>
        <p:nvSpPr>
          <p:cNvPr id="2" name="Nadpis 1">
            <a:extLst>
              <a:ext uri="{FF2B5EF4-FFF2-40B4-BE49-F238E27FC236}">
                <a16:creationId xmlns:a16="http://schemas.microsoft.com/office/drawing/2014/main" id="{3741D923-ABC3-44FC-9152-87102F82CD0F}"/>
              </a:ext>
            </a:extLst>
          </p:cNvPr>
          <p:cNvSpPr>
            <a:spLocks noGrp="1"/>
          </p:cNvSpPr>
          <p:nvPr>
            <p:ph type="title"/>
          </p:nvPr>
        </p:nvSpPr>
        <p:spPr>
          <a:xfrm>
            <a:off x="81280" y="193040"/>
            <a:ext cx="5527354" cy="1917069"/>
          </a:xfrm>
        </p:spPr>
        <p:txBody>
          <a:bodyPr>
            <a:normAutofit/>
          </a:bodyPr>
          <a:lstStyle/>
          <a:p>
            <a:r>
              <a:rPr lang="cs-CZ" sz="4100" dirty="0">
                <a:solidFill>
                  <a:srgbClr val="000000"/>
                </a:solidFill>
                <a:latin typeface="Courier New" panose="02070309020205020404" pitchFamily="49" charset="0"/>
                <a:cs typeface="Courier New" panose="02070309020205020404" pitchFamily="49" charset="0"/>
              </a:rPr>
              <a:t>Adriana </a:t>
            </a:r>
            <a:r>
              <a:rPr lang="cs-CZ" sz="4100" dirty="0" err="1">
                <a:solidFill>
                  <a:srgbClr val="000000"/>
                </a:solidFill>
                <a:latin typeface="Courier New" panose="02070309020205020404" pitchFamily="49" charset="0"/>
                <a:cs typeface="Courier New" panose="02070309020205020404" pitchFamily="49" charset="0"/>
              </a:rPr>
              <a:t>Petryna</a:t>
            </a:r>
            <a:r>
              <a:rPr lang="cs-CZ" sz="4100" dirty="0">
                <a:solidFill>
                  <a:srgbClr val="000000"/>
                </a:solidFill>
                <a:latin typeface="Courier New" panose="02070309020205020404" pitchFamily="49" charset="0"/>
                <a:cs typeface="Courier New" panose="02070309020205020404" pitchFamily="49" charset="0"/>
              </a:rPr>
              <a:t>_ </a:t>
            </a:r>
            <a:br>
              <a:rPr lang="cs-CZ" sz="4100" dirty="0">
                <a:solidFill>
                  <a:srgbClr val="000000"/>
                </a:solidFill>
                <a:latin typeface="Courier New" panose="02070309020205020404" pitchFamily="49" charset="0"/>
                <a:cs typeface="Courier New" panose="02070309020205020404" pitchFamily="49" charset="0"/>
              </a:rPr>
            </a:br>
            <a:r>
              <a:rPr lang="cs-CZ" sz="4100" dirty="0" err="1">
                <a:solidFill>
                  <a:srgbClr val="000000"/>
                </a:solidFill>
                <a:latin typeface="Courier New" panose="02070309020205020404" pitchFamily="49" charset="0"/>
                <a:cs typeface="Courier New" panose="02070309020205020404" pitchFamily="49" charset="0"/>
              </a:rPr>
              <a:t>Life</a:t>
            </a:r>
            <a:r>
              <a:rPr lang="cs-CZ" sz="4100" dirty="0">
                <a:solidFill>
                  <a:srgbClr val="000000"/>
                </a:solidFill>
                <a:latin typeface="Courier New" panose="02070309020205020404" pitchFamily="49" charset="0"/>
                <a:cs typeface="Courier New" panose="02070309020205020404" pitchFamily="49" charset="0"/>
              </a:rPr>
              <a:t> </a:t>
            </a:r>
            <a:r>
              <a:rPr lang="cs-CZ" sz="4100" dirty="0" err="1">
                <a:solidFill>
                  <a:srgbClr val="000000"/>
                </a:solidFill>
                <a:latin typeface="Courier New" panose="02070309020205020404" pitchFamily="49" charset="0"/>
                <a:cs typeface="Courier New" panose="02070309020205020404" pitchFamily="49" charset="0"/>
              </a:rPr>
              <a:t>Exposed</a:t>
            </a:r>
            <a:r>
              <a:rPr lang="cs-CZ" sz="4100" dirty="0">
                <a:solidFill>
                  <a:srgbClr val="000000"/>
                </a:solidFill>
                <a:latin typeface="Courier New" panose="02070309020205020404" pitchFamily="49" charset="0"/>
                <a:cs typeface="Courier New" panose="02070309020205020404" pitchFamily="49" charset="0"/>
              </a:rPr>
              <a:t>_ </a:t>
            </a:r>
            <a:r>
              <a:rPr lang="cs-CZ" sz="4100" dirty="0" err="1">
                <a:solidFill>
                  <a:srgbClr val="000000"/>
                </a:solidFill>
                <a:latin typeface="Courier New" panose="02070309020205020404" pitchFamily="49" charset="0"/>
                <a:cs typeface="Courier New" panose="02070309020205020404" pitchFamily="49" charset="0"/>
              </a:rPr>
              <a:t>Chernobyl</a:t>
            </a:r>
            <a:endParaRPr lang="cs-CZ" sz="4100" dirty="0">
              <a:solidFill>
                <a:srgbClr val="000000"/>
              </a:solidFill>
              <a:latin typeface="Courier New" panose="02070309020205020404" pitchFamily="49" charset="0"/>
              <a:cs typeface="Courier New" panose="02070309020205020404" pitchFamily="49" charset="0"/>
            </a:endParaRPr>
          </a:p>
        </p:txBody>
      </p:sp>
      <p:sp>
        <p:nvSpPr>
          <p:cNvPr id="8" name="Content Placeholder 7">
            <a:extLst>
              <a:ext uri="{FF2B5EF4-FFF2-40B4-BE49-F238E27FC236}">
                <a16:creationId xmlns:a16="http://schemas.microsoft.com/office/drawing/2014/main" id="{ABD9904C-3382-4B89-B24B-669EC202F0E2}"/>
              </a:ext>
            </a:extLst>
          </p:cNvPr>
          <p:cNvSpPr>
            <a:spLocks noGrp="1"/>
          </p:cNvSpPr>
          <p:nvPr>
            <p:ph idx="1"/>
          </p:nvPr>
        </p:nvSpPr>
        <p:spPr>
          <a:xfrm>
            <a:off x="1" y="2541069"/>
            <a:ext cx="5511800" cy="3519904"/>
          </a:xfrm>
        </p:spPr>
        <p:txBody>
          <a:bodyPr anchor="ctr">
            <a:normAutofit/>
          </a:bodyPr>
          <a:lstStyle/>
          <a:p>
            <a:r>
              <a:rPr lang="cs-CZ" sz="3200" dirty="0" err="1">
                <a:solidFill>
                  <a:srgbClr val="000000"/>
                </a:solidFill>
                <a:latin typeface="Courier New" panose="02070309020205020404" pitchFamily="49" charset="0"/>
                <a:cs typeface="Courier New" panose="02070309020205020404" pitchFamily="49" charset="0"/>
              </a:rPr>
              <a:t>biological</a:t>
            </a:r>
            <a:r>
              <a:rPr lang="cs-CZ" sz="3200" dirty="0">
                <a:solidFill>
                  <a:srgbClr val="000000"/>
                </a:solidFill>
                <a:latin typeface="Courier New" panose="02070309020205020404" pitchFamily="49" charset="0"/>
                <a:cs typeface="Courier New" panose="02070309020205020404" pitchFamily="49" charset="0"/>
              </a:rPr>
              <a:t> </a:t>
            </a:r>
            <a:r>
              <a:rPr lang="cs-CZ" sz="3200" dirty="0" err="1">
                <a:solidFill>
                  <a:srgbClr val="000000"/>
                </a:solidFill>
                <a:latin typeface="Courier New" panose="02070309020205020404" pitchFamily="49" charset="0"/>
                <a:cs typeface="Courier New" panose="02070309020205020404" pitchFamily="49" charset="0"/>
              </a:rPr>
              <a:t>robots</a:t>
            </a:r>
            <a:endParaRPr lang="en-US" sz="3200" dirty="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35938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681A0F-B0A2-4FA4-A070-F17EF619BD1E}"/>
              </a:ext>
            </a:extLst>
          </p:cNvPr>
          <p:cNvSpPr>
            <a:spLocks noGrp="1"/>
          </p:cNvSpPr>
          <p:nvPr>
            <p:ph type="title"/>
          </p:nvPr>
        </p:nvSpPr>
        <p:spPr>
          <a:xfrm>
            <a:off x="838200" y="263525"/>
            <a:ext cx="10515600" cy="1325563"/>
          </a:xfrm>
        </p:spPr>
        <p:txBody>
          <a:bodyPr/>
          <a:lstStyle/>
          <a:p>
            <a:endParaRPr lang="cs-CZ"/>
          </a:p>
        </p:txBody>
      </p:sp>
      <p:pic>
        <p:nvPicPr>
          <p:cNvPr id="4" name="Zástupný obsah 3">
            <a:extLst>
              <a:ext uri="{FF2B5EF4-FFF2-40B4-BE49-F238E27FC236}">
                <a16:creationId xmlns:a16="http://schemas.microsoft.com/office/drawing/2014/main" id="{ACA9A2CD-408C-473C-A72F-6B47AB4455DD}"/>
              </a:ext>
            </a:extLst>
          </p:cNvPr>
          <p:cNvPicPr>
            <a:picLocks noGrp="1" noChangeAspect="1"/>
          </p:cNvPicPr>
          <p:nvPr>
            <p:ph idx="1"/>
          </p:nvPr>
        </p:nvPicPr>
        <p:blipFill>
          <a:blip r:embed="rId2"/>
          <a:stretch>
            <a:fillRect/>
          </a:stretch>
        </p:blipFill>
        <p:spPr>
          <a:xfrm>
            <a:off x="0" y="0"/>
            <a:ext cx="5014762" cy="6924041"/>
          </a:xfrm>
          <a:prstGeom prst="rect">
            <a:avLst/>
          </a:prstGeom>
        </p:spPr>
      </p:pic>
      <p:pic>
        <p:nvPicPr>
          <p:cNvPr id="5" name="Obrázek 4">
            <a:extLst>
              <a:ext uri="{FF2B5EF4-FFF2-40B4-BE49-F238E27FC236}">
                <a16:creationId xmlns:a16="http://schemas.microsoft.com/office/drawing/2014/main" id="{2FF23DED-7351-47F7-932A-62608DA40D2E}"/>
              </a:ext>
            </a:extLst>
          </p:cNvPr>
          <p:cNvPicPr>
            <a:picLocks noChangeAspect="1"/>
          </p:cNvPicPr>
          <p:nvPr/>
        </p:nvPicPr>
        <p:blipFill>
          <a:blip r:embed="rId3"/>
          <a:stretch>
            <a:fillRect/>
          </a:stretch>
        </p:blipFill>
        <p:spPr>
          <a:xfrm>
            <a:off x="5014762" y="1"/>
            <a:ext cx="7177238" cy="6924040"/>
          </a:xfrm>
          <a:prstGeom prst="rect">
            <a:avLst/>
          </a:prstGeom>
        </p:spPr>
      </p:pic>
    </p:spTree>
    <p:extLst>
      <p:ext uri="{BB962C8B-B14F-4D97-AF65-F5344CB8AC3E}">
        <p14:creationId xmlns:p14="http://schemas.microsoft.com/office/powerpoint/2010/main" val="364279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E52C60B-B9C6-4660-901B-3697ADF365FA}"/>
              </a:ext>
            </a:extLst>
          </p:cNvPr>
          <p:cNvPicPr>
            <a:picLocks noChangeAspect="1"/>
          </p:cNvPicPr>
          <p:nvPr/>
        </p:nvPicPr>
        <p:blipFill rotWithShape="1">
          <a:blip r:embed="rId2">
            <a:alphaModFix/>
          </a:blip>
          <a:srcRect l="21897" r="25657"/>
          <a:stretch/>
        </p:blipFill>
        <p:spPr>
          <a:xfrm>
            <a:off x="5797543" y="10"/>
            <a:ext cx="6394152" cy="6857990"/>
          </a:xfrm>
          <a:prstGeom prst="rect">
            <a:avLst/>
          </a:prstGeom>
        </p:spPr>
      </p:pic>
      <p:pic>
        <p:nvPicPr>
          <p:cNvPr id="72" name="Picture 7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7410" name="Nadpis 1">
            <a:extLst>
              <a:ext uri="{FF2B5EF4-FFF2-40B4-BE49-F238E27FC236}">
                <a16:creationId xmlns:a16="http://schemas.microsoft.com/office/drawing/2014/main" id="{3D6153E1-A833-4D5C-95AF-97ACCBCC471B}"/>
              </a:ext>
            </a:extLst>
          </p:cNvPr>
          <p:cNvSpPr>
            <a:spLocks noGrp="1"/>
          </p:cNvSpPr>
          <p:nvPr>
            <p:ph type="title"/>
          </p:nvPr>
        </p:nvSpPr>
        <p:spPr>
          <a:xfrm>
            <a:off x="0" y="0"/>
            <a:ext cx="5608634" cy="2110109"/>
          </a:xfrm>
        </p:spPr>
        <p:txBody>
          <a:bodyPr>
            <a:normAutofit/>
          </a:bodyPr>
          <a:lstStyle/>
          <a:p>
            <a:r>
              <a:rPr lang="cs-CZ" altLang="cs-CZ" sz="4100" dirty="0">
                <a:solidFill>
                  <a:srgbClr val="000000"/>
                </a:solidFill>
                <a:latin typeface="Courier New" panose="02070309020205020404" pitchFamily="49" charset="0"/>
                <a:cs typeface="Courier New" panose="02070309020205020404" pitchFamily="49" charset="0"/>
              </a:rPr>
              <a:t>klasická bio-moc</a:t>
            </a:r>
          </a:p>
        </p:txBody>
      </p:sp>
      <p:sp>
        <p:nvSpPr>
          <p:cNvPr id="17411" name="Zástupný symbol pro obsah 2">
            <a:extLst>
              <a:ext uri="{FF2B5EF4-FFF2-40B4-BE49-F238E27FC236}">
                <a16:creationId xmlns:a16="http://schemas.microsoft.com/office/drawing/2014/main" id="{82D89CE1-5187-42D0-984C-746F2504DD04}"/>
              </a:ext>
            </a:extLst>
          </p:cNvPr>
          <p:cNvSpPr>
            <a:spLocks noGrp="1"/>
          </p:cNvSpPr>
          <p:nvPr>
            <p:ph idx="1"/>
          </p:nvPr>
        </p:nvSpPr>
        <p:spPr>
          <a:xfrm>
            <a:off x="71919" y="1674688"/>
            <a:ext cx="6024081" cy="5260368"/>
          </a:xfrm>
        </p:spPr>
        <p:txBody>
          <a:bodyPr anchor="ctr">
            <a:normAutofit/>
          </a:bodyPr>
          <a:lstStyle/>
          <a:p>
            <a:pPr>
              <a:buClr>
                <a:srgbClr val="990033"/>
              </a:buClr>
            </a:pPr>
            <a:r>
              <a:rPr lang="cs-CZ" altLang="cs-CZ" sz="2400" dirty="0">
                <a:solidFill>
                  <a:srgbClr val="000000"/>
                </a:solidFill>
                <a:latin typeface="Courier New" panose="02070309020205020404" pitchFamily="49" charset="0"/>
                <a:cs typeface="Courier New" panose="02070309020205020404" pitchFamily="49" charset="0"/>
              </a:rPr>
              <a:t>vykonává ji stát</a:t>
            </a:r>
          </a:p>
          <a:p>
            <a:pPr lvl="1"/>
            <a:r>
              <a:rPr lang="cs-CZ" altLang="cs-CZ" dirty="0">
                <a:solidFill>
                  <a:srgbClr val="000000"/>
                </a:solidFill>
                <a:latin typeface="Courier New" panose="02070309020205020404" pitchFamily="49" charset="0"/>
                <a:cs typeface="Courier New" panose="02070309020205020404" pitchFamily="49" charset="0"/>
              </a:rPr>
              <a:t>stát jako hlavní </a:t>
            </a:r>
            <a:r>
              <a:rPr lang="cs-CZ" altLang="cs-CZ" dirty="0" err="1">
                <a:solidFill>
                  <a:srgbClr val="000000"/>
                </a:solidFill>
                <a:latin typeface="Courier New" panose="02070309020205020404" pitchFamily="49" charset="0"/>
                <a:cs typeface="Courier New" panose="02070309020205020404" pitchFamily="49" charset="0"/>
              </a:rPr>
              <a:t>biopolitický</a:t>
            </a:r>
            <a:r>
              <a:rPr lang="cs-CZ" altLang="cs-CZ" dirty="0">
                <a:solidFill>
                  <a:srgbClr val="000000"/>
                </a:solidFill>
                <a:latin typeface="Courier New" panose="02070309020205020404" pitchFamily="49" charset="0"/>
                <a:cs typeface="Courier New" panose="02070309020205020404" pitchFamily="49" charset="0"/>
              </a:rPr>
              <a:t> aktér</a:t>
            </a:r>
          </a:p>
          <a:p>
            <a:pPr>
              <a:buClr>
                <a:srgbClr val="990033"/>
              </a:buClr>
            </a:pPr>
            <a:r>
              <a:rPr lang="cs-CZ" altLang="cs-CZ" sz="2400" dirty="0">
                <a:solidFill>
                  <a:srgbClr val="000000"/>
                </a:solidFill>
                <a:latin typeface="Courier New" panose="02070309020205020404" pitchFamily="49" charset="0"/>
                <a:cs typeface="Courier New" panose="02070309020205020404" pitchFamily="49" charset="0"/>
              </a:rPr>
              <a:t>centrem je tělo</a:t>
            </a:r>
          </a:p>
          <a:p>
            <a:pPr lvl="1"/>
            <a:r>
              <a:rPr lang="cs-CZ" altLang="cs-CZ" dirty="0">
                <a:solidFill>
                  <a:srgbClr val="000000"/>
                </a:solidFill>
                <a:latin typeface="Courier New" panose="02070309020205020404" pitchFamily="49" charset="0"/>
                <a:cs typeface="Courier New" panose="02070309020205020404" pitchFamily="49" charset="0"/>
              </a:rPr>
              <a:t>tělo jako </a:t>
            </a:r>
            <a:r>
              <a:rPr lang="cs-CZ" altLang="cs-CZ" dirty="0" err="1">
                <a:solidFill>
                  <a:srgbClr val="000000"/>
                </a:solidFill>
                <a:latin typeface="Courier New" panose="02070309020205020404" pitchFamily="49" charset="0"/>
                <a:cs typeface="Courier New" panose="02070309020205020404" pitchFamily="49" charset="0"/>
              </a:rPr>
              <a:t>konzistetní</a:t>
            </a:r>
            <a:r>
              <a:rPr lang="cs-CZ" altLang="cs-CZ" dirty="0">
                <a:solidFill>
                  <a:srgbClr val="000000"/>
                </a:solidFill>
                <a:latin typeface="Courier New" panose="02070309020205020404" pitchFamily="49" charset="0"/>
                <a:cs typeface="Courier New" panose="02070309020205020404" pitchFamily="49" charset="0"/>
              </a:rPr>
              <a:t> jednotka,</a:t>
            </a:r>
          </a:p>
          <a:p>
            <a:pPr>
              <a:buClr>
                <a:srgbClr val="990033"/>
              </a:buClr>
            </a:pPr>
            <a:r>
              <a:rPr lang="cs-CZ" altLang="cs-CZ" sz="2400" dirty="0">
                <a:solidFill>
                  <a:srgbClr val="000000"/>
                </a:solidFill>
                <a:latin typeface="Courier New" panose="02070309020205020404" pitchFamily="49" charset="0"/>
                <a:cs typeface="Courier New" panose="02070309020205020404" pitchFamily="49" charset="0"/>
              </a:rPr>
              <a:t>disciplíny</a:t>
            </a:r>
          </a:p>
          <a:p>
            <a:pPr>
              <a:buClr>
                <a:srgbClr val="990033"/>
              </a:buClr>
            </a:pPr>
            <a:r>
              <a:rPr lang="cs-CZ" altLang="cs-CZ" sz="2400" dirty="0">
                <a:solidFill>
                  <a:srgbClr val="000000"/>
                </a:solidFill>
                <a:latin typeface="Courier New" panose="02070309020205020404" pitchFamily="49" charset="0"/>
                <a:cs typeface="Courier New" panose="02070309020205020404" pitchFamily="49" charset="0"/>
              </a:rPr>
              <a:t>národ a populace</a:t>
            </a:r>
          </a:p>
          <a:p>
            <a:pPr>
              <a:buClr>
                <a:srgbClr val="990033"/>
              </a:buClr>
            </a:pPr>
            <a:r>
              <a:rPr lang="cs-CZ" altLang="cs-CZ" sz="2400" dirty="0">
                <a:solidFill>
                  <a:srgbClr val="000000"/>
                </a:solidFill>
                <a:latin typeface="Courier New" panose="02070309020205020404" pitchFamily="49" charset="0"/>
                <a:cs typeface="Courier New" panose="02070309020205020404" pitchFamily="49" charset="0"/>
              </a:rPr>
              <a:t>exkluze/inkluze</a:t>
            </a:r>
          </a:p>
          <a:p>
            <a:pPr>
              <a:buClr>
                <a:srgbClr val="990033"/>
              </a:buClr>
            </a:pPr>
            <a:r>
              <a:rPr lang="cs-CZ" altLang="cs-CZ" sz="2400" dirty="0">
                <a:solidFill>
                  <a:srgbClr val="000000"/>
                </a:solidFill>
                <a:latin typeface="Courier New" panose="02070309020205020404" pitchFamily="49" charset="0"/>
                <a:cs typeface="Courier New" panose="02070309020205020404" pitchFamily="49" charset="0"/>
              </a:rPr>
              <a:t>válka</a:t>
            </a:r>
          </a:p>
          <a:p>
            <a:endParaRPr lang="cs-CZ" altLang="cs-CZ" sz="2000" dirty="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164791AE-B0D0-490F-AAE6-C146B91EF502}"/>
              </a:ext>
            </a:extLst>
          </p:cNvPr>
          <p:cNvSpPr>
            <a:spLocks noGrp="1"/>
          </p:cNvSpPr>
          <p:nvPr>
            <p:ph type="title"/>
          </p:nvPr>
        </p:nvSpPr>
        <p:spPr>
          <a:xfrm>
            <a:off x="0" y="1"/>
            <a:ext cx="9982200" cy="981076"/>
          </a:xfrm>
        </p:spPr>
        <p:txBody>
          <a:bodyPr/>
          <a:lstStyle/>
          <a:p>
            <a:r>
              <a:rPr lang="cs-CZ" altLang="cs-CZ" dirty="0">
                <a:solidFill>
                  <a:srgbClr val="990033"/>
                </a:solidFill>
                <a:latin typeface="Courier New" panose="02070309020205020404" pitchFamily="49" charset="0"/>
                <a:cs typeface="Courier New" panose="02070309020205020404" pitchFamily="49" charset="0"/>
              </a:rPr>
              <a:t>nová </a:t>
            </a:r>
            <a:r>
              <a:rPr lang="cs-CZ" altLang="cs-CZ" dirty="0" err="1">
                <a:solidFill>
                  <a:srgbClr val="990033"/>
                </a:solidFill>
                <a:latin typeface="Courier New" panose="02070309020205020404" pitchFamily="49" charset="0"/>
                <a:cs typeface="Courier New" panose="02070309020205020404" pitchFamily="49" charset="0"/>
              </a:rPr>
              <a:t>biomoc</a:t>
            </a:r>
            <a:r>
              <a:rPr lang="cs-CZ" altLang="cs-CZ" dirty="0">
                <a:solidFill>
                  <a:srgbClr val="990033"/>
                </a:solidFill>
                <a:latin typeface="Courier New" panose="02070309020205020404" pitchFamily="49" charset="0"/>
                <a:cs typeface="Courier New" panose="02070309020205020404" pitchFamily="49" charset="0"/>
              </a:rPr>
              <a:t>/biopolitika</a:t>
            </a:r>
          </a:p>
        </p:txBody>
      </p:sp>
      <p:sp>
        <p:nvSpPr>
          <p:cNvPr id="18435" name="Zástupný symbol pro obsah 2">
            <a:extLst>
              <a:ext uri="{FF2B5EF4-FFF2-40B4-BE49-F238E27FC236}">
                <a16:creationId xmlns:a16="http://schemas.microsoft.com/office/drawing/2014/main" id="{3A87B42D-278D-40EF-96EE-FF1389925A6B}"/>
              </a:ext>
            </a:extLst>
          </p:cNvPr>
          <p:cNvSpPr>
            <a:spLocks noGrp="1"/>
          </p:cNvSpPr>
          <p:nvPr>
            <p:ph idx="1"/>
          </p:nvPr>
        </p:nvSpPr>
        <p:spPr>
          <a:xfrm>
            <a:off x="0" y="1963554"/>
            <a:ext cx="9982200" cy="4132447"/>
          </a:xfrm>
        </p:spPr>
        <p:txBody>
          <a:bodyPr/>
          <a:lstStyle/>
          <a:p>
            <a:pPr eaLnBrk="1" hangingPunct="1">
              <a:spcBef>
                <a:spcPct val="0"/>
              </a:spcBef>
              <a:buClr>
                <a:srgbClr val="990033"/>
              </a:buClr>
            </a:pPr>
            <a:r>
              <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 </a:t>
            </a:r>
            <a:r>
              <a:rPr lang="cs-CZ" altLang="zh-CN" dirty="0" err="1">
                <a:solidFill>
                  <a:srgbClr val="000000"/>
                </a:solidFill>
                <a:latin typeface="Courier New" panose="02070309020205020404" pitchFamily="49" charset="0"/>
                <a:ea typeface="SimSun" panose="02010600030101010101" pitchFamily="2" charset="-122"/>
                <a:cs typeface="Courier New" panose="02070309020205020404" pitchFamily="49" charset="0"/>
              </a:rPr>
              <a:t>molekularizace</a:t>
            </a:r>
            <a:r>
              <a:rPr lang="cs-CZ"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 života</a:t>
            </a:r>
            <a:r>
              <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 &amp; </a:t>
            </a:r>
            <a:r>
              <a:rPr lang="cs-CZ"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tělo jako   informace/informatika</a:t>
            </a:r>
          </a:p>
          <a:p>
            <a:pPr eaLnBrk="1" hangingPunct="1">
              <a:spcBef>
                <a:spcPct val="0"/>
              </a:spcBef>
              <a:buClr>
                <a:srgbClr val="990033"/>
              </a:buClr>
            </a:pPr>
            <a:endPar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endParaRPr>
          </a:p>
          <a:p>
            <a:pPr eaLnBrk="1" hangingPunct="1">
              <a:spcBef>
                <a:spcPct val="0"/>
              </a:spcBef>
              <a:buClr>
                <a:srgbClr val="990033"/>
              </a:buClr>
            </a:pPr>
            <a:r>
              <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 mi</a:t>
            </a:r>
            <a:r>
              <a:rPr lang="cs-CZ"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k</a:t>
            </a:r>
            <a:r>
              <a:rPr lang="en-US" altLang="zh-CN" dirty="0" err="1">
                <a:solidFill>
                  <a:srgbClr val="000000"/>
                </a:solidFill>
                <a:latin typeface="Courier New" panose="02070309020205020404" pitchFamily="49" charset="0"/>
                <a:ea typeface="SimSun" panose="02010600030101010101" pitchFamily="2" charset="-122"/>
                <a:cs typeface="Courier New" panose="02070309020205020404" pitchFamily="49" charset="0"/>
              </a:rPr>
              <a:t>ro</a:t>
            </a:r>
            <a:r>
              <a:rPr lang="cs-CZ"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fyzika</a:t>
            </a:r>
          </a:p>
          <a:p>
            <a:pPr eaLnBrk="1" hangingPunct="1">
              <a:spcBef>
                <a:spcPct val="0"/>
              </a:spcBef>
              <a:buClr>
                <a:srgbClr val="990033"/>
              </a:buClr>
            </a:pPr>
            <a:endPar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endParaRPr>
          </a:p>
          <a:p>
            <a:pPr eaLnBrk="1" hangingPunct="1">
              <a:spcBef>
                <a:spcPct val="0"/>
              </a:spcBef>
              <a:buClr>
                <a:srgbClr val="990033"/>
              </a:buClr>
            </a:pPr>
            <a:r>
              <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 </a:t>
            </a:r>
            <a:r>
              <a:rPr lang="cs-CZ"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politika </a:t>
            </a:r>
            <a:r>
              <a:rPr lang="cs-CZ" altLang="zh-CN" dirty="0" err="1">
                <a:solidFill>
                  <a:srgbClr val="000000"/>
                </a:solidFill>
                <a:latin typeface="Courier New" panose="02070309020205020404" pitchFamily="49" charset="0"/>
                <a:ea typeface="SimSun" panose="02010600030101010101" pitchFamily="2" charset="-122"/>
                <a:cs typeface="Courier New" panose="02070309020205020404" pitchFamily="49" charset="0"/>
              </a:rPr>
              <a:t>biohodnoty</a:t>
            </a:r>
            <a:endParaRPr lang="cs-CZ"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endParaRPr>
          </a:p>
          <a:p>
            <a:pPr eaLnBrk="1" hangingPunct="1">
              <a:spcBef>
                <a:spcPct val="0"/>
              </a:spcBef>
              <a:buClr>
                <a:srgbClr val="990033"/>
              </a:buClr>
            </a:pPr>
            <a:endPar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endParaRPr>
          </a:p>
          <a:p>
            <a:pPr eaLnBrk="1" hangingPunct="1">
              <a:spcBef>
                <a:spcPct val="0"/>
              </a:spcBef>
              <a:buClr>
                <a:srgbClr val="990033"/>
              </a:buClr>
            </a:pPr>
            <a:r>
              <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 rhizomic</a:t>
            </a:r>
            <a:r>
              <a:rPr lang="cs-CZ" altLang="zh-CN" dirty="0" err="1">
                <a:solidFill>
                  <a:srgbClr val="000000"/>
                </a:solidFill>
                <a:latin typeface="Courier New" panose="02070309020205020404" pitchFamily="49" charset="0"/>
                <a:ea typeface="SimSun" panose="02010600030101010101" pitchFamily="2" charset="-122"/>
                <a:cs typeface="Courier New" panose="02070309020205020404" pitchFamily="49" charset="0"/>
              </a:rPr>
              <a:t>ký</a:t>
            </a:r>
            <a:r>
              <a:rPr lang="cs-CZ"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 charakter</a:t>
            </a:r>
          </a:p>
          <a:p>
            <a:pPr eaLnBrk="1" hangingPunct="1">
              <a:spcBef>
                <a:spcPct val="0"/>
              </a:spcBef>
              <a:buClr>
                <a:srgbClr val="990033"/>
              </a:buClr>
            </a:pPr>
            <a:endPar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endParaRPr>
          </a:p>
          <a:p>
            <a:pPr eaLnBrk="1" hangingPunct="1">
              <a:spcBef>
                <a:spcPct val="0"/>
              </a:spcBef>
              <a:buClr>
                <a:srgbClr val="990033"/>
              </a:buClr>
            </a:pPr>
            <a:r>
              <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 </a:t>
            </a:r>
            <a:r>
              <a:rPr lang="en-US" altLang="zh-CN" dirty="0" err="1">
                <a:solidFill>
                  <a:srgbClr val="000000"/>
                </a:solidFill>
                <a:latin typeface="Courier New" panose="02070309020205020404" pitchFamily="49" charset="0"/>
                <a:ea typeface="SimSun" panose="02010600030101010101" pitchFamily="2" charset="-122"/>
                <a:cs typeface="Courier New" panose="02070309020205020404" pitchFamily="49" charset="0"/>
              </a:rPr>
              <a:t>transna</a:t>
            </a:r>
            <a:r>
              <a:rPr lang="cs-CZ" altLang="zh-CN" dirty="0" err="1">
                <a:solidFill>
                  <a:srgbClr val="000000"/>
                </a:solidFill>
                <a:latin typeface="Courier New" panose="02070309020205020404" pitchFamily="49" charset="0"/>
                <a:ea typeface="SimSun" panose="02010600030101010101" pitchFamily="2" charset="-122"/>
                <a:cs typeface="Courier New" panose="02070309020205020404" pitchFamily="49" charset="0"/>
              </a:rPr>
              <a:t>cionální</a:t>
            </a:r>
            <a:r>
              <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/glob</a:t>
            </a:r>
            <a:r>
              <a:rPr lang="cs-CZ" altLang="zh-CN" dirty="0" err="1">
                <a:solidFill>
                  <a:srgbClr val="000000"/>
                </a:solidFill>
                <a:latin typeface="Courier New" panose="02070309020205020404" pitchFamily="49" charset="0"/>
                <a:ea typeface="SimSun" panose="02010600030101010101" pitchFamily="2" charset="-122"/>
                <a:cs typeface="Courier New" panose="02070309020205020404" pitchFamily="49" charset="0"/>
              </a:rPr>
              <a:t>ální</a:t>
            </a:r>
            <a:r>
              <a:rPr lang="cs-CZ"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rPr>
              <a:t> orientace</a:t>
            </a:r>
            <a:endParaRPr lang="en-US" altLang="zh-CN" dirty="0">
              <a:solidFill>
                <a:srgbClr val="000000"/>
              </a:solidFill>
              <a:latin typeface="Courier New" panose="02070309020205020404" pitchFamily="49" charset="0"/>
              <a:ea typeface="SimSun" panose="02010600030101010101" pitchFamily="2" charset="-122"/>
              <a:cs typeface="Courier New" panose="02070309020205020404" pitchFamily="49" charset="0"/>
            </a:endParaRPr>
          </a:p>
          <a:p>
            <a:endParaRPr lang="cs-CZ" altLang="cs-CZ" dirty="0">
              <a:latin typeface="Calibri Light" panose="020F0302020204030204" pitchFamily="34" charset="0"/>
            </a:endParaRPr>
          </a:p>
        </p:txBody>
      </p:sp>
      <p:pic>
        <p:nvPicPr>
          <p:cNvPr id="3" name="Obrázek 2">
            <a:extLst>
              <a:ext uri="{FF2B5EF4-FFF2-40B4-BE49-F238E27FC236}">
                <a16:creationId xmlns:a16="http://schemas.microsoft.com/office/drawing/2014/main" id="{4DDFFB34-E679-4593-BD60-D243445C6119}"/>
              </a:ext>
            </a:extLst>
          </p:cNvPr>
          <p:cNvPicPr>
            <a:picLocks noChangeAspect="1"/>
          </p:cNvPicPr>
          <p:nvPr/>
        </p:nvPicPr>
        <p:blipFill>
          <a:blip r:embed="rId2"/>
          <a:stretch>
            <a:fillRect/>
          </a:stretch>
        </p:blipFill>
        <p:spPr>
          <a:xfrm>
            <a:off x="8698992" y="0"/>
            <a:ext cx="3493008"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a:extLst>
              <a:ext uri="{FF2B5EF4-FFF2-40B4-BE49-F238E27FC236}">
                <a16:creationId xmlns:a16="http://schemas.microsoft.com/office/drawing/2014/main" id="{978E0D93-BB62-4368-8A6E-33B8EC4D40AF}"/>
              </a:ext>
            </a:extLst>
          </p:cNvPr>
          <p:cNvSpPr>
            <a:spLocks noGrp="1"/>
          </p:cNvSpPr>
          <p:nvPr>
            <p:ph type="ctrTitle"/>
          </p:nvPr>
        </p:nvSpPr>
        <p:spPr>
          <a:xfrm>
            <a:off x="77002" y="2666198"/>
            <a:ext cx="6666698" cy="3715553"/>
          </a:xfrm>
        </p:spPr>
        <p:txBody>
          <a:bodyPr/>
          <a:lstStyle/>
          <a:p>
            <a:pPr algn="l"/>
            <a:r>
              <a:rPr lang="cs-CZ" altLang="cs-CZ" sz="2800" dirty="0">
                <a:latin typeface="Courier New" panose="02070309020205020404" pitchFamily="49" charset="0"/>
                <a:cs typeface="Courier New" panose="02070309020205020404" pitchFamily="49" charset="0"/>
              </a:rPr>
              <a:t>"</a:t>
            </a:r>
            <a:r>
              <a:rPr lang="cs-CZ" altLang="cs-CZ" sz="2800" dirty="0" err="1">
                <a:latin typeface="Courier New" panose="02070309020205020404" pitchFamily="49" charset="0"/>
                <a:cs typeface="Courier New" panose="02070309020205020404" pitchFamily="49" charset="0"/>
              </a:rPr>
              <a:t>Rhizome</a:t>
            </a:r>
            <a:r>
              <a:rPr lang="cs-CZ" altLang="cs-CZ" sz="2800" dirty="0">
                <a:latin typeface="Courier New" panose="02070309020205020404" pitchFamily="49" charset="0"/>
                <a:cs typeface="Courier New" panose="02070309020205020404" pitchFamily="49" charset="0"/>
              </a:rPr>
              <a:t> nemá žádný začátek ani konec; je pořád uprostřed, mezi věcmi, </a:t>
            </a:r>
            <a:r>
              <a:rPr lang="cs-CZ" altLang="cs-CZ" sz="2800" dirty="0" err="1">
                <a:latin typeface="Courier New" panose="02070309020205020404" pitchFamily="49" charset="0"/>
                <a:cs typeface="Courier New" panose="02070309020205020404" pitchFamily="49" charset="0"/>
              </a:rPr>
              <a:t>mezibytí</a:t>
            </a:r>
            <a:r>
              <a:rPr lang="cs-CZ" altLang="cs-CZ" sz="2800" dirty="0">
                <a:latin typeface="Courier New" panose="02070309020205020404" pitchFamily="49" charset="0"/>
                <a:cs typeface="Courier New" panose="02070309020205020404" pitchFamily="49" charset="0"/>
              </a:rPr>
              <a:t>, intermezzo. Strom je odnož (synovství, vyrůstání z), </a:t>
            </a:r>
            <a:r>
              <a:rPr lang="cs-CZ" altLang="cs-CZ" sz="2800" dirty="0" err="1">
                <a:latin typeface="Courier New" panose="02070309020205020404" pitchFamily="49" charset="0"/>
                <a:cs typeface="Courier New" panose="02070309020205020404" pitchFamily="49" charset="0"/>
              </a:rPr>
              <a:t>rhizom</a:t>
            </a:r>
            <a:r>
              <a:rPr lang="cs-CZ" altLang="cs-CZ" sz="2800" dirty="0">
                <a:latin typeface="Courier New" panose="02070309020205020404" pitchFamily="49" charset="0"/>
                <a:cs typeface="Courier New" panose="02070309020205020404" pitchFamily="49" charset="0"/>
              </a:rPr>
              <a:t> je však spojení, aliance".</a:t>
            </a:r>
            <a:br>
              <a:rPr lang="cs-CZ" altLang="cs-CZ" sz="2800" dirty="0">
                <a:latin typeface="Courier New" panose="02070309020205020404" pitchFamily="49" charset="0"/>
                <a:cs typeface="Courier New" panose="02070309020205020404" pitchFamily="49" charset="0"/>
              </a:rPr>
            </a:br>
            <a:r>
              <a:rPr lang="cs-CZ" altLang="cs-CZ" sz="2800" dirty="0">
                <a:latin typeface="Courier New" panose="02070309020205020404" pitchFamily="49" charset="0"/>
                <a:cs typeface="Courier New" panose="02070309020205020404" pitchFamily="49" charset="0"/>
              </a:rPr>
              <a:t> </a:t>
            </a:r>
            <a:br>
              <a:rPr lang="cs-CZ" altLang="cs-CZ" sz="2800" dirty="0">
                <a:latin typeface="Courier New" panose="02070309020205020404" pitchFamily="49" charset="0"/>
                <a:cs typeface="Courier New" panose="02070309020205020404" pitchFamily="49" charset="0"/>
              </a:rPr>
            </a:br>
            <a:r>
              <a:rPr lang="cs-CZ" altLang="cs-CZ" sz="2800" dirty="0">
                <a:latin typeface="Courier New" panose="02070309020205020404" pitchFamily="49" charset="0"/>
                <a:cs typeface="Courier New" panose="02070309020205020404" pitchFamily="49" charset="0"/>
              </a:rPr>
              <a:t>	 </a:t>
            </a:r>
            <a:r>
              <a:rPr lang="cs-CZ" altLang="cs-CZ" sz="2400" dirty="0" err="1">
                <a:latin typeface="Courier New" panose="02070309020205020404" pitchFamily="49" charset="0"/>
                <a:cs typeface="Courier New" panose="02070309020205020404" pitchFamily="49" charset="0"/>
              </a:rPr>
              <a:t>Deleuze</a:t>
            </a:r>
            <a:r>
              <a:rPr lang="cs-CZ" altLang="cs-CZ" sz="2400" dirty="0">
                <a:latin typeface="Courier New" panose="02070309020205020404" pitchFamily="49" charset="0"/>
                <a:cs typeface="Courier New" panose="02070309020205020404" pitchFamily="49" charset="0"/>
              </a:rPr>
              <a:t>/Tisíc plošin)</a:t>
            </a:r>
            <a:endParaRPr lang="cs-CZ" altLang="cs-CZ" sz="2400" dirty="0">
              <a:solidFill>
                <a:srgbClr val="A50021"/>
              </a:solidFill>
              <a:latin typeface="Courier New" panose="02070309020205020404" pitchFamily="49" charset="0"/>
              <a:cs typeface="Courier New" panose="02070309020205020404" pitchFamily="49" charset="0"/>
            </a:endParaRPr>
          </a:p>
        </p:txBody>
      </p:sp>
      <p:sp>
        <p:nvSpPr>
          <p:cNvPr id="19459" name="Podnadpis 2">
            <a:extLst>
              <a:ext uri="{FF2B5EF4-FFF2-40B4-BE49-F238E27FC236}">
                <a16:creationId xmlns:a16="http://schemas.microsoft.com/office/drawing/2014/main" id="{60F37189-15BF-4866-9FA4-7FC4920EA2E7}"/>
              </a:ext>
            </a:extLst>
          </p:cNvPr>
          <p:cNvSpPr>
            <a:spLocks noGrp="1"/>
          </p:cNvSpPr>
          <p:nvPr>
            <p:ph type="subTitle" idx="1"/>
          </p:nvPr>
        </p:nvSpPr>
        <p:spPr>
          <a:xfrm>
            <a:off x="0" y="0"/>
            <a:ext cx="6527800" cy="1722922"/>
          </a:xfrm>
        </p:spPr>
        <p:txBody>
          <a:bodyPr/>
          <a:lstStyle/>
          <a:p>
            <a:pPr algn="l"/>
            <a:r>
              <a:rPr lang="cs-CZ" altLang="cs-CZ" sz="4400" dirty="0" err="1">
                <a:solidFill>
                  <a:srgbClr val="990033"/>
                </a:solidFill>
                <a:latin typeface="Courier New" panose="02070309020205020404" pitchFamily="49" charset="0"/>
                <a:cs typeface="Courier New" panose="02070309020205020404" pitchFamily="49" charset="0"/>
              </a:rPr>
              <a:t>deleuze</a:t>
            </a:r>
            <a:endParaRPr lang="cs-CZ" altLang="cs-CZ" sz="4400" dirty="0">
              <a:solidFill>
                <a:srgbClr val="990033"/>
              </a:solidFill>
              <a:latin typeface="Courier New" panose="02070309020205020404" pitchFamily="49" charset="0"/>
              <a:cs typeface="Courier New" panose="02070309020205020404" pitchFamily="49" charset="0"/>
            </a:endParaRPr>
          </a:p>
        </p:txBody>
      </p:sp>
      <p:pic>
        <p:nvPicPr>
          <p:cNvPr id="19460" name="Picture 2">
            <a:extLst>
              <a:ext uri="{FF2B5EF4-FFF2-40B4-BE49-F238E27FC236}">
                <a16:creationId xmlns:a16="http://schemas.microsoft.com/office/drawing/2014/main" id="{56767E93-13C5-4D8C-8ED2-A547F350B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9031" y="0"/>
            <a:ext cx="39592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a:extLst>
              <a:ext uri="{FF2B5EF4-FFF2-40B4-BE49-F238E27FC236}">
                <a16:creationId xmlns:a16="http://schemas.microsoft.com/office/drawing/2014/main" id="{5A1EAB24-AFD7-4288-8960-D83320B0DA03}"/>
              </a:ext>
            </a:extLst>
          </p:cNvPr>
          <p:cNvSpPr>
            <a:spLocks noGrp="1" noChangeArrowheads="1"/>
          </p:cNvSpPr>
          <p:nvPr>
            <p:ph type="title"/>
          </p:nvPr>
        </p:nvSpPr>
        <p:spPr>
          <a:xfrm>
            <a:off x="104775" y="1352550"/>
            <a:ext cx="6686550" cy="3790951"/>
          </a:xfrm>
        </p:spPr>
        <p:txBody>
          <a:bodyPr>
            <a:normAutofit/>
          </a:bodyPr>
          <a:lstStyle/>
          <a:p>
            <a:pPr eaLnBrk="1" hangingPunct="1"/>
            <a:r>
              <a:rPr lang="cs-CZ" altLang="cs-CZ" sz="4000" dirty="0">
                <a:solidFill>
                  <a:srgbClr val="990000"/>
                </a:solidFill>
                <a:latin typeface="Courier New" panose="02070309020205020404" pitchFamily="49" charset="0"/>
                <a:cs typeface="Courier New" panose="02070309020205020404" pitchFamily="49" charset="0"/>
              </a:rPr>
              <a:t>Linné a taxonomie přírody</a:t>
            </a:r>
          </a:p>
        </p:txBody>
      </p:sp>
      <p:pic>
        <p:nvPicPr>
          <p:cNvPr id="7171" name="Picture 2">
            <a:extLst>
              <a:ext uri="{FF2B5EF4-FFF2-40B4-BE49-F238E27FC236}">
                <a16:creationId xmlns:a16="http://schemas.microsoft.com/office/drawing/2014/main" id="{2F91E4E8-5E77-447C-A43F-BB6E12CCD7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99275" y="-28575"/>
            <a:ext cx="5292725" cy="6838950"/>
          </a:xfr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62CAC2D-2FDB-4A0B-9496-4071B608E3B2}"/>
              </a:ext>
            </a:extLst>
          </p:cNvPr>
          <p:cNvSpPr>
            <a:spLocks noGrp="1" noChangeArrowheads="1"/>
          </p:cNvSpPr>
          <p:nvPr>
            <p:ph type="title"/>
          </p:nvPr>
        </p:nvSpPr>
        <p:spPr>
          <a:xfrm>
            <a:off x="1524000" y="1"/>
            <a:ext cx="9144000" cy="1052513"/>
          </a:xfrm>
        </p:spPr>
        <p:txBody>
          <a:bodyPr/>
          <a:lstStyle/>
          <a:p>
            <a:pPr eaLnBrk="1" hangingPunct="1"/>
            <a:r>
              <a:rPr lang="cs-CZ" altLang="cs-CZ" sz="3200"/>
              <a:t>http://www.youtube.com/watch?v=lP1cCjBkWZU</a:t>
            </a:r>
          </a:p>
        </p:txBody>
      </p:sp>
      <p:pic>
        <p:nvPicPr>
          <p:cNvPr id="20483" name="Picture 3" descr="gattaca">
            <a:extLst>
              <a:ext uri="{FF2B5EF4-FFF2-40B4-BE49-F238E27FC236}">
                <a16:creationId xmlns:a16="http://schemas.microsoft.com/office/drawing/2014/main" id="{E172F102-300B-4578-89B1-844DEFFE82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68414"/>
            <a:ext cx="12192000" cy="558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Obdélník 1">
            <a:extLst>
              <a:ext uri="{FF2B5EF4-FFF2-40B4-BE49-F238E27FC236}">
                <a16:creationId xmlns:a16="http://schemas.microsoft.com/office/drawing/2014/main" id="{3D7EAEA3-B1D2-49FD-8110-65B4286C5D12}"/>
              </a:ext>
            </a:extLst>
          </p:cNvPr>
          <p:cNvSpPr>
            <a:spLocks noChangeArrowheads="1"/>
          </p:cNvSpPr>
          <p:nvPr/>
        </p:nvSpPr>
        <p:spPr bwMode="auto">
          <a:xfrm>
            <a:off x="3810000" y="3013076"/>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cs-CZ" altLang="cs-CZ"/>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a:xfrm>
            <a:off x="1" y="0"/>
            <a:ext cx="7930406" cy="1417638"/>
          </a:xfrm>
        </p:spPr>
        <p:txBody>
          <a:bodyPr/>
          <a:lstStyle/>
          <a:p>
            <a:r>
              <a:rPr lang="cs-CZ" altLang="cs-CZ" dirty="0" err="1">
                <a:solidFill>
                  <a:srgbClr val="990033"/>
                </a:solidFill>
                <a:latin typeface="Courier New" pitchFamily="49" charset="0"/>
                <a:cs typeface="Courier New" pitchFamily="49" charset="0"/>
              </a:rPr>
              <a:t>biobanky</a:t>
            </a:r>
            <a:endParaRPr lang="cs-CZ" altLang="cs-CZ" dirty="0">
              <a:solidFill>
                <a:srgbClr val="990033"/>
              </a:solidFill>
              <a:latin typeface="Courier New" pitchFamily="49" charset="0"/>
              <a:cs typeface="Courier New" pitchFamily="49" charset="0"/>
            </a:endParaRPr>
          </a:p>
        </p:txBody>
      </p:sp>
      <p:sp>
        <p:nvSpPr>
          <p:cNvPr id="3" name="Zástupný symbol pro obsah 2"/>
          <p:cNvSpPr>
            <a:spLocks noGrp="1"/>
          </p:cNvSpPr>
          <p:nvPr>
            <p:ph idx="1"/>
          </p:nvPr>
        </p:nvSpPr>
        <p:spPr>
          <a:xfrm>
            <a:off x="1" y="1626668"/>
            <a:ext cx="7930406" cy="5231331"/>
          </a:xfrm>
        </p:spPr>
        <p:txBody>
          <a:bodyPr>
            <a:normAutofit/>
          </a:bodyPr>
          <a:lstStyle/>
          <a:p>
            <a:pPr algn="ctr">
              <a:defRPr/>
            </a:pPr>
            <a:endParaRPr lang="cs-CZ" dirty="0"/>
          </a:p>
          <a:p>
            <a:pPr marL="0" indent="0" algn="ctr">
              <a:buNone/>
              <a:defRPr/>
            </a:pPr>
            <a:r>
              <a:rPr lang="cs-CZ" dirty="0">
                <a:latin typeface="Courier New" panose="02070309020205020404" pitchFamily="49" charset="0"/>
                <a:cs typeface="Courier New" panose="02070309020205020404" pitchFamily="49" charset="0"/>
              </a:rPr>
              <a:t>geny, spermie, vajíčka, kmenové buňky, tkáně</a:t>
            </a:r>
          </a:p>
          <a:p>
            <a:pPr marL="0" indent="0" algn="ctr">
              <a:buNone/>
              <a:defRPr/>
            </a:pPr>
            <a:endParaRPr lang="cs-CZ" dirty="0">
              <a:latin typeface="Courier New" panose="02070309020205020404" pitchFamily="49" charset="0"/>
              <a:cs typeface="Courier New" panose="02070309020205020404" pitchFamily="49" charset="0"/>
            </a:endParaRPr>
          </a:p>
          <a:p>
            <a:pPr marL="0" indent="0" algn="ctr">
              <a:buNone/>
              <a:defRPr/>
            </a:pPr>
            <a:r>
              <a:rPr lang="cs-CZ" dirty="0">
                <a:latin typeface="Courier New" panose="02070309020205020404" pitchFamily="49" charset="0"/>
                <a:cs typeface="Courier New" panose="02070309020205020404" pitchFamily="49" charset="0"/>
              </a:rPr>
              <a:t>De </a:t>
            </a:r>
            <a:r>
              <a:rPr lang="cs-CZ" dirty="0" err="1">
                <a:latin typeface="Courier New" panose="02070309020205020404" pitchFamily="49" charset="0"/>
                <a:cs typeface="Courier New" panose="02070309020205020404" pitchFamily="49" charset="0"/>
              </a:rPr>
              <a:t>Code</a:t>
            </a:r>
            <a:r>
              <a:rPr lang="cs-CZ" dirty="0">
                <a:latin typeface="Courier New" panose="02070309020205020404" pitchFamily="49" charset="0"/>
                <a:cs typeface="Courier New" panose="02070309020205020404" pitchFamily="49" charset="0"/>
              </a:rPr>
              <a:t> Island</a:t>
            </a:r>
          </a:p>
          <a:p>
            <a:pPr marL="0" indent="0" algn="ctr">
              <a:buNone/>
              <a:defRPr/>
            </a:pPr>
            <a:endParaRPr lang="cs-CZ" dirty="0">
              <a:latin typeface="Courier New" panose="02070309020205020404" pitchFamily="49" charset="0"/>
              <a:cs typeface="Courier New" panose="02070309020205020404" pitchFamily="49" charset="0"/>
            </a:endParaRPr>
          </a:p>
          <a:p>
            <a:pPr marL="0" indent="0" algn="ctr">
              <a:buNone/>
              <a:defRPr/>
            </a:pPr>
            <a:r>
              <a:rPr lang="cs-CZ" dirty="0">
                <a:latin typeface="Courier New" panose="02070309020205020404" pitchFamily="49" charset="0"/>
                <a:cs typeface="Courier New" panose="02070309020205020404" pitchFamily="49" charset="0"/>
              </a:rPr>
              <a:t>Národní DNA databáze</a:t>
            </a:r>
          </a:p>
          <a:p>
            <a:pPr marL="0" indent="0" algn="ctr">
              <a:buNone/>
              <a:defRPr/>
            </a:pPr>
            <a:r>
              <a:rPr lang="cs-CZ" sz="2200" dirty="0">
                <a:latin typeface="Courier New" panose="02070309020205020404" pitchFamily="49" charset="0"/>
                <a:cs typeface="Courier New" panose="02070309020205020404" pitchFamily="49" charset="0"/>
              </a:rPr>
              <a:t>https://www.uoou.cz/databaze-dna/ds-2479/p1=2479</a:t>
            </a:r>
          </a:p>
          <a:p>
            <a:pPr marL="0" indent="0" algn="ctr">
              <a:buNone/>
              <a:defRPr/>
            </a:pPr>
            <a:r>
              <a:rPr lang="cs-CZ" dirty="0">
                <a:latin typeface="Courier New" panose="02070309020205020404" pitchFamily="49" charset="0"/>
                <a:cs typeface="Courier New" panose="02070309020205020404" pitchFamily="49" charset="0"/>
              </a:rPr>
              <a:t>Česká gen-báze</a:t>
            </a:r>
          </a:p>
          <a:p>
            <a:pPr marL="0" indent="0" algn="ctr">
              <a:buNone/>
              <a:defRPr/>
            </a:pPr>
            <a:r>
              <a:rPr lang="cs-CZ" sz="2400" dirty="0">
                <a:latin typeface="Courier New" panose="02070309020205020404" pitchFamily="49" charset="0"/>
                <a:cs typeface="Courier New" panose="02070309020205020404" pitchFamily="49" charset="0"/>
              </a:rPr>
              <a:t>http://www.genebaze.cz/cgi-bin/czdna.cgi</a:t>
            </a:r>
          </a:p>
        </p:txBody>
      </p:sp>
      <p:pic>
        <p:nvPicPr>
          <p:cNvPr id="215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0406" y="11112"/>
            <a:ext cx="2773363"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775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BA18A8-94CC-4E2F-A7A9-7C1C8DF34820}"/>
              </a:ext>
            </a:extLst>
          </p:cNvPr>
          <p:cNvSpPr>
            <a:spLocks noGrp="1"/>
          </p:cNvSpPr>
          <p:nvPr>
            <p:ph type="title"/>
          </p:nvPr>
        </p:nvSpPr>
        <p:spPr>
          <a:xfrm>
            <a:off x="85725" y="0"/>
            <a:ext cx="11268075" cy="1719263"/>
          </a:xfrm>
        </p:spPr>
        <p:txBody>
          <a:bodyPr/>
          <a:lstStyle/>
          <a:p>
            <a:r>
              <a:rPr lang="cs-CZ" dirty="0">
                <a:latin typeface="Courier New" panose="02070309020205020404" pitchFamily="49" charset="0"/>
                <a:cs typeface="Courier New" panose="02070309020205020404" pitchFamily="49" charset="0"/>
              </a:rPr>
              <a:t>biopolitika v čase </a:t>
            </a:r>
            <a:r>
              <a:rPr lang="cs-CZ" dirty="0" err="1">
                <a:latin typeface="Courier New" panose="02070309020205020404" pitchFamily="49" charset="0"/>
                <a:cs typeface="Courier New" panose="02070309020205020404" pitchFamily="49" charset="0"/>
              </a:rPr>
              <a:t>koronaviru</a:t>
            </a:r>
            <a:endParaRPr lang="cs-CZ" dirty="0">
              <a:latin typeface="Courier New" panose="02070309020205020404" pitchFamily="49" charset="0"/>
              <a:cs typeface="Courier New" panose="02070309020205020404" pitchFamily="49" charset="0"/>
            </a:endParaRPr>
          </a:p>
        </p:txBody>
      </p:sp>
      <p:sp>
        <p:nvSpPr>
          <p:cNvPr id="3" name="Zástupný obsah 2">
            <a:extLst>
              <a:ext uri="{FF2B5EF4-FFF2-40B4-BE49-F238E27FC236}">
                <a16:creationId xmlns:a16="http://schemas.microsoft.com/office/drawing/2014/main" id="{F9371F67-CF4C-4D39-89A7-32B5FB0D0FB2}"/>
              </a:ext>
            </a:extLst>
          </p:cNvPr>
          <p:cNvSpPr>
            <a:spLocks noGrp="1"/>
          </p:cNvSpPr>
          <p:nvPr>
            <p:ph idx="1"/>
          </p:nvPr>
        </p:nvSpPr>
        <p:spPr>
          <a:xfrm>
            <a:off x="0" y="2419349"/>
            <a:ext cx="12192000" cy="3757613"/>
          </a:xfrm>
        </p:spPr>
        <p:txBody>
          <a:bodyPr>
            <a:normAutofit/>
          </a:bodyPr>
          <a:lstStyle/>
          <a:p>
            <a:r>
              <a:rPr lang="cs-CZ" sz="2000" dirty="0">
                <a:latin typeface="Courier New" panose="02070309020205020404" pitchFamily="49" charset="0"/>
                <a:cs typeface="Courier New" panose="02070309020205020404" pitchFamily="49" charset="0"/>
                <a:hlinkClick r:id="rId2"/>
              </a:rPr>
              <a:t>https://critinq.wordpress.com/2020/04/02/biopolitics-in-the-time-of-coronavirus/?fbclid=IwAR3cZtJC4uCoPLLV_EnMFI8gJbZ4FU__OXaJW4E9njqPWYDnaAcXzC54skA</a:t>
            </a:r>
            <a:endParaRPr lang="cs-CZ" sz="2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27131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a:extLst>
              <a:ext uri="{FF2B5EF4-FFF2-40B4-BE49-F238E27FC236}">
                <a16:creationId xmlns:a16="http://schemas.microsoft.com/office/drawing/2014/main" id="{606E6ACE-FD04-4B8A-9798-4CC82751E5F7}"/>
              </a:ext>
            </a:extLst>
          </p:cNvPr>
          <p:cNvSpPr>
            <a:spLocks noGrp="1" noChangeArrowheads="1"/>
          </p:cNvSpPr>
          <p:nvPr>
            <p:ph type="title"/>
          </p:nvPr>
        </p:nvSpPr>
        <p:spPr>
          <a:xfrm>
            <a:off x="0" y="0"/>
            <a:ext cx="10668000" cy="1417638"/>
          </a:xfrm>
        </p:spPr>
        <p:txBody>
          <a:bodyPr/>
          <a:lstStyle/>
          <a:p>
            <a:pPr eaLnBrk="1" hangingPunct="1"/>
            <a:r>
              <a:rPr lang="cs-CZ" altLang="cs-CZ" sz="3200" dirty="0">
                <a:solidFill>
                  <a:srgbClr val="990000"/>
                </a:solidFill>
                <a:latin typeface="Courier New" panose="02070309020205020404" pitchFamily="49" charset="0"/>
                <a:cs typeface="Courier New" panose="02070309020205020404" pitchFamily="49" charset="0"/>
              </a:rPr>
              <a:t>vztah mezi mocí a věděním: IDEOLOGIE</a:t>
            </a:r>
            <a:endParaRPr lang="cs-CZ" altLang="cs-CZ" sz="3200" dirty="0">
              <a:latin typeface="Courier New" panose="02070309020205020404" pitchFamily="49" charset="0"/>
              <a:cs typeface="Courier New" panose="02070309020205020404" pitchFamily="49" charset="0"/>
            </a:endParaRPr>
          </a:p>
        </p:txBody>
      </p:sp>
      <p:sp>
        <p:nvSpPr>
          <p:cNvPr id="29699" name="Zástupný symbol pro obsah 2">
            <a:extLst>
              <a:ext uri="{FF2B5EF4-FFF2-40B4-BE49-F238E27FC236}">
                <a16:creationId xmlns:a16="http://schemas.microsoft.com/office/drawing/2014/main" id="{92FF9207-09F6-4FB6-BB84-82476F403CE4}"/>
              </a:ext>
            </a:extLst>
          </p:cNvPr>
          <p:cNvSpPr>
            <a:spLocks noGrp="1"/>
          </p:cNvSpPr>
          <p:nvPr>
            <p:ph idx="1"/>
          </p:nvPr>
        </p:nvSpPr>
        <p:spPr>
          <a:xfrm>
            <a:off x="0" y="2001520"/>
            <a:ext cx="12192000" cy="4856481"/>
          </a:xfrm>
        </p:spPr>
        <p:txBody>
          <a:bodyPr>
            <a:normAutofit/>
          </a:bodyPr>
          <a:lstStyle/>
          <a:p>
            <a:pPr eaLnBrk="1" hangingPunct="1">
              <a:buClr>
                <a:srgbClr val="990000"/>
              </a:buClr>
              <a:defRPr/>
            </a:pPr>
            <a:r>
              <a:rPr lang="cs-CZ" altLang="cs-CZ" dirty="0">
                <a:latin typeface="Courier New" panose="02070309020205020404" pitchFamily="49" charset="0"/>
                <a:cs typeface="Courier New" panose="02070309020205020404" pitchFamily="49" charset="0"/>
              </a:rPr>
              <a:t>Marx – falešné vědomí, fetišizace, </a:t>
            </a:r>
            <a:r>
              <a:rPr lang="cs-CZ" altLang="cs-CZ" dirty="0" err="1">
                <a:latin typeface="Courier New" panose="02070309020205020404" pitchFamily="49" charset="0"/>
                <a:cs typeface="Courier New" panose="02070309020205020404" pitchFamily="49" charset="0"/>
              </a:rPr>
              <a:t>odzizení</a:t>
            </a:r>
            <a:endParaRPr lang="cs-CZ" altLang="cs-CZ" dirty="0">
              <a:latin typeface="Courier New" panose="02070309020205020404" pitchFamily="49" charset="0"/>
              <a:cs typeface="Courier New" panose="02070309020205020404" pitchFamily="49" charset="0"/>
            </a:endParaRPr>
          </a:p>
          <a:p>
            <a:pPr eaLnBrk="1" hangingPunct="1">
              <a:buClr>
                <a:srgbClr val="990000"/>
              </a:buClr>
              <a:defRPr/>
            </a:pPr>
            <a:r>
              <a:rPr lang="cs-CZ" altLang="cs-CZ" dirty="0">
                <a:latin typeface="Courier New" panose="02070309020205020404" pitchFamily="49" charset="0"/>
                <a:cs typeface="Courier New" panose="02070309020205020404" pitchFamily="49" charset="0"/>
              </a:rPr>
              <a:t>Mannheim – </a:t>
            </a:r>
            <a:r>
              <a:rPr lang="cs-CZ" altLang="cs-CZ" i="1" dirty="0">
                <a:latin typeface="Courier New" panose="02070309020205020404" pitchFamily="49" charset="0"/>
                <a:cs typeface="Courier New" panose="02070309020205020404" pitchFamily="49" charset="0"/>
              </a:rPr>
              <a:t>Ideologie a utopie</a:t>
            </a:r>
            <a:endParaRPr lang="cs-CZ" altLang="cs-CZ" dirty="0">
              <a:latin typeface="Courier New" panose="02070309020205020404" pitchFamily="49" charset="0"/>
              <a:cs typeface="Courier New" panose="02070309020205020404" pitchFamily="49" charset="0"/>
            </a:endParaRPr>
          </a:p>
          <a:p>
            <a:pPr eaLnBrk="1" hangingPunct="1">
              <a:buClr>
                <a:srgbClr val="990000"/>
              </a:buClr>
              <a:defRPr/>
            </a:pPr>
            <a:r>
              <a:rPr lang="cs-CZ" altLang="cs-CZ" dirty="0" err="1">
                <a:latin typeface="Courier New" panose="02070309020205020404" pitchFamily="49" charset="0"/>
                <a:cs typeface="Courier New" panose="02070309020205020404" pitchFamily="49" charset="0"/>
              </a:rPr>
              <a:t>Gramsci</a:t>
            </a:r>
            <a:r>
              <a:rPr lang="cs-CZ" altLang="cs-CZ" dirty="0">
                <a:latin typeface="Courier New" panose="02070309020205020404" pitchFamily="49" charset="0"/>
                <a:cs typeface="Courier New" panose="02070309020205020404" pitchFamily="49" charset="0"/>
              </a:rPr>
              <a:t> - hegemonie</a:t>
            </a:r>
          </a:p>
          <a:p>
            <a:pPr eaLnBrk="1" hangingPunct="1">
              <a:buClr>
                <a:srgbClr val="990000"/>
              </a:buClr>
              <a:defRPr/>
            </a:pPr>
            <a:r>
              <a:rPr lang="cs-CZ" altLang="cs-CZ" dirty="0" err="1">
                <a:latin typeface="Courier New" panose="02070309020205020404" pitchFamily="49" charset="0"/>
                <a:cs typeface="Courier New" panose="02070309020205020404" pitchFamily="49" charset="0"/>
              </a:rPr>
              <a:t>Althusser</a:t>
            </a:r>
            <a:r>
              <a:rPr lang="cs-CZ" altLang="cs-CZ" dirty="0">
                <a:latin typeface="Courier New" panose="02070309020205020404" pitchFamily="49" charset="0"/>
                <a:cs typeface="Courier New" panose="02070309020205020404" pitchFamily="49" charset="0"/>
              </a:rPr>
              <a:t> - </a:t>
            </a:r>
            <a:r>
              <a:rPr lang="cs-CZ" altLang="cs-CZ" i="1" dirty="0" err="1">
                <a:latin typeface="Courier New" panose="02070309020205020404" pitchFamily="49" charset="0"/>
                <a:cs typeface="Courier New" panose="02070309020205020404" pitchFamily="49" charset="0"/>
              </a:rPr>
              <a:t>Ideological</a:t>
            </a:r>
            <a:r>
              <a:rPr lang="cs-CZ" altLang="cs-CZ" i="1" dirty="0">
                <a:latin typeface="Courier New" panose="02070309020205020404" pitchFamily="49" charset="0"/>
                <a:cs typeface="Courier New" panose="02070309020205020404" pitchFamily="49" charset="0"/>
              </a:rPr>
              <a:t> </a:t>
            </a:r>
            <a:r>
              <a:rPr lang="cs-CZ" altLang="cs-CZ" i="1" dirty="0" err="1">
                <a:latin typeface="Courier New" panose="02070309020205020404" pitchFamily="49" charset="0"/>
                <a:cs typeface="Courier New" panose="02070309020205020404" pitchFamily="49" charset="0"/>
              </a:rPr>
              <a:t>State</a:t>
            </a:r>
            <a:r>
              <a:rPr lang="cs-CZ" altLang="cs-CZ" i="1" dirty="0">
                <a:latin typeface="Courier New" panose="02070309020205020404" pitchFamily="49" charset="0"/>
                <a:cs typeface="Courier New" panose="02070309020205020404" pitchFamily="49" charset="0"/>
              </a:rPr>
              <a:t> </a:t>
            </a:r>
            <a:r>
              <a:rPr lang="cs-CZ" altLang="cs-CZ" i="1" dirty="0" err="1">
                <a:latin typeface="Courier New" panose="02070309020205020404" pitchFamily="49" charset="0"/>
                <a:cs typeface="Courier New" panose="02070309020205020404" pitchFamily="49" charset="0"/>
              </a:rPr>
              <a:t>Apparatuses</a:t>
            </a:r>
            <a:r>
              <a:rPr lang="cs-CZ" altLang="cs-CZ" i="1" dirty="0">
                <a:latin typeface="Courier New" panose="02070309020205020404" pitchFamily="49" charset="0"/>
                <a:cs typeface="Courier New" panose="02070309020205020404" pitchFamily="49" charset="0"/>
              </a:rPr>
              <a:t> </a:t>
            </a:r>
            <a:r>
              <a:rPr lang="cs-CZ" altLang="cs-CZ" dirty="0">
                <a:latin typeface="Courier New" panose="02070309020205020404" pitchFamily="49" charset="0"/>
                <a:cs typeface="Courier New" panose="02070309020205020404" pitchFamily="49" charset="0"/>
              </a:rPr>
              <a:t>(1969)</a:t>
            </a:r>
          </a:p>
          <a:p>
            <a:pPr eaLnBrk="1" hangingPunct="1">
              <a:buClr>
                <a:srgbClr val="990000"/>
              </a:buClr>
              <a:defRPr/>
            </a:pPr>
            <a:r>
              <a:rPr lang="cs-CZ" altLang="cs-CZ" dirty="0" err="1">
                <a:latin typeface="Courier New" panose="02070309020205020404" pitchFamily="49" charset="0"/>
                <a:cs typeface="Courier New" panose="02070309020205020404" pitchFamily="49" charset="0"/>
              </a:rPr>
              <a:t>Lévi-Strass</a:t>
            </a:r>
            <a:r>
              <a:rPr lang="cs-CZ" altLang="cs-CZ" dirty="0">
                <a:latin typeface="Courier New" panose="02070309020205020404" pitchFamily="49" charset="0"/>
                <a:cs typeface="Courier New" panose="02070309020205020404" pitchFamily="49" charset="0"/>
              </a:rPr>
              <a:t> – ideologie nebo mytologie?</a:t>
            </a:r>
          </a:p>
          <a:p>
            <a:pPr eaLnBrk="1" hangingPunct="1">
              <a:buClr>
                <a:srgbClr val="990000"/>
              </a:buClr>
              <a:defRPr/>
            </a:pPr>
            <a:r>
              <a:rPr lang="cs-CZ" altLang="cs-CZ" dirty="0" err="1">
                <a:latin typeface="Courier New" panose="02070309020205020404" pitchFamily="49" charset="0"/>
                <a:cs typeface="Courier New" panose="02070309020205020404" pitchFamily="49" charset="0"/>
              </a:rPr>
              <a:t>Foucault</a:t>
            </a:r>
            <a:r>
              <a:rPr lang="cs-CZ" altLang="cs-CZ" dirty="0">
                <a:latin typeface="Courier New" panose="02070309020205020404" pitchFamily="49" charset="0"/>
                <a:cs typeface="Courier New" panose="02070309020205020404" pitchFamily="49" charset="0"/>
              </a:rPr>
              <a:t> – dohled, </a:t>
            </a:r>
            <a:r>
              <a:rPr lang="cs-CZ" altLang="cs-CZ" dirty="0" err="1">
                <a:latin typeface="Courier New" panose="02070309020205020404" pitchFamily="49" charset="0"/>
                <a:cs typeface="Courier New" panose="02070309020205020404" pitchFamily="49" charset="0"/>
              </a:rPr>
              <a:t>disciplinace</a:t>
            </a:r>
            <a:r>
              <a:rPr lang="cs-CZ" altLang="cs-CZ" dirty="0">
                <a:latin typeface="Courier New" panose="02070309020205020404" pitchFamily="49" charset="0"/>
                <a:cs typeface="Courier New" panose="02070309020205020404" pitchFamily="49" charset="0"/>
              </a:rPr>
              <a:t>, rezistence, vědění/moc, normalizace</a:t>
            </a:r>
          </a:p>
          <a:p>
            <a:pPr eaLnBrk="1" hangingPunct="1">
              <a:buClr>
                <a:srgbClr val="990000"/>
              </a:buClr>
              <a:defRPr/>
            </a:pPr>
            <a:r>
              <a:rPr lang="cs-CZ" altLang="cs-CZ" dirty="0" err="1">
                <a:latin typeface="Courier New" panose="02070309020205020404" pitchFamily="49" charset="0"/>
                <a:cs typeface="Courier New" panose="02070309020205020404" pitchFamily="49" charset="0"/>
              </a:rPr>
              <a:t>Geertz</a:t>
            </a:r>
            <a:r>
              <a:rPr lang="cs-CZ" altLang="cs-CZ" dirty="0">
                <a:latin typeface="Courier New" panose="02070309020205020404" pitchFamily="49" charset="0"/>
                <a:cs typeface="Courier New" panose="02070309020205020404" pitchFamily="49" charset="0"/>
              </a:rPr>
              <a:t> – ideologie jako kulturní systém, symboly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16BF54A-FD22-483D-8AE6-95772C47D5D4}"/>
              </a:ext>
            </a:extLst>
          </p:cNvPr>
          <p:cNvSpPr>
            <a:spLocks noGrp="1" noChangeArrowheads="1"/>
          </p:cNvSpPr>
          <p:nvPr>
            <p:ph type="title"/>
          </p:nvPr>
        </p:nvSpPr>
        <p:spPr/>
        <p:txBody>
          <a:bodyPr>
            <a:normAutofit fontScale="90000"/>
          </a:bodyPr>
          <a:lstStyle/>
          <a:p>
            <a:pPr algn="r" eaLnBrk="1" hangingPunct="1"/>
            <a:r>
              <a:rPr lang="cs-CZ" altLang="cs-CZ" sz="4000" dirty="0">
                <a:solidFill>
                  <a:srgbClr val="990000"/>
                </a:solidFill>
                <a:latin typeface="Courier New" panose="02070309020205020404" pitchFamily="49" charset="0"/>
                <a:cs typeface="Courier New" panose="02070309020205020404" pitchFamily="49" charset="0"/>
              </a:rPr>
              <a:t>vztah mezi mocí a věděním: </a:t>
            </a:r>
            <a:r>
              <a:rPr lang="cs-CZ" altLang="cs-CZ" sz="4900" dirty="0">
                <a:solidFill>
                  <a:srgbClr val="990000"/>
                </a:solidFill>
                <a:latin typeface="Courier New" panose="02070309020205020404" pitchFamily="49" charset="0"/>
                <a:cs typeface="Courier New" panose="02070309020205020404" pitchFamily="49" charset="0"/>
              </a:rPr>
              <a:t>ideologie</a:t>
            </a:r>
            <a:br>
              <a:rPr lang="cs-CZ" altLang="cs-CZ" sz="4000" dirty="0">
                <a:solidFill>
                  <a:srgbClr val="990000"/>
                </a:solidFill>
              </a:rPr>
            </a:br>
            <a:endParaRPr lang="cs-CZ" altLang="cs-CZ" sz="4000" dirty="0">
              <a:solidFill>
                <a:srgbClr val="990000"/>
              </a:solidFill>
            </a:endParaRPr>
          </a:p>
        </p:txBody>
      </p:sp>
      <p:sp>
        <p:nvSpPr>
          <p:cNvPr id="30723" name="Rectangle 3">
            <a:extLst>
              <a:ext uri="{FF2B5EF4-FFF2-40B4-BE49-F238E27FC236}">
                <a16:creationId xmlns:a16="http://schemas.microsoft.com/office/drawing/2014/main" id="{7B8678D8-E080-4608-9C00-12114156373F}"/>
              </a:ext>
            </a:extLst>
          </p:cNvPr>
          <p:cNvSpPr>
            <a:spLocks noGrp="1" noChangeArrowheads="1"/>
          </p:cNvSpPr>
          <p:nvPr>
            <p:ph idx="1"/>
          </p:nvPr>
        </p:nvSpPr>
        <p:spPr>
          <a:xfrm>
            <a:off x="3638550" y="1690688"/>
            <a:ext cx="8553450" cy="5132389"/>
          </a:xfrm>
        </p:spPr>
        <p:txBody>
          <a:bodyPr>
            <a:normAutofit fontScale="92500" lnSpcReduction="10000"/>
          </a:bodyPr>
          <a:lstStyle/>
          <a:p>
            <a:pPr eaLnBrk="1" hangingPunct="1">
              <a:lnSpc>
                <a:spcPct val="80000"/>
              </a:lnSpc>
              <a:buClr>
                <a:srgbClr val="990000"/>
              </a:buClr>
              <a:defRPr/>
            </a:pPr>
            <a:r>
              <a:rPr lang="cs-CZ" altLang="cs-CZ" sz="3500" dirty="0">
                <a:latin typeface="Courier New" panose="02070309020205020404" pitchFamily="49" charset="0"/>
                <a:cs typeface="Courier New" panose="02070309020205020404" pitchFamily="49" charset="0"/>
              </a:rPr>
              <a:t>teorie zájmů: </a:t>
            </a:r>
            <a:r>
              <a:rPr lang="cs-CZ" altLang="cs-CZ" sz="2400" dirty="0">
                <a:latin typeface="Courier New" panose="02070309020205020404" pitchFamily="49" charset="0"/>
                <a:cs typeface="Courier New" panose="02070309020205020404" pitchFamily="49" charset="0"/>
              </a:rPr>
              <a:t>ideologie je zbraní a maskou </a:t>
            </a:r>
          </a:p>
          <a:p>
            <a:pPr eaLnBrk="1" hangingPunct="1">
              <a:lnSpc>
                <a:spcPct val="80000"/>
              </a:lnSpc>
              <a:buClr>
                <a:srgbClr val="990000"/>
              </a:buClr>
              <a:defRPr/>
            </a:pPr>
            <a:endParaRPr lang="cs-CZ" altLang="cs-CZ" sz="2400"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dirty="0">
                <a:latin typeface="Courier New" panose="02070309020205020404" pitchFamily="49" charset="0"/>
                <a:cs typeface="Courier New" panose="02070309020205020404" pitchFamily="49" charset="0"/>
              </a:rPr>
              <a:t>projevy zkoumání v kontextu univerzálního boje o převahu. Lidé bojují o moc</a:t>
            </a:r>
          </a:p>
          <a:p>
            <a:pPr marL="0" indent="0" eaLnBrk="1" hangingPunct="1">
              <a:lnSpc>
                <a:spcPct val="80000"/>
              </a:lnSpc>
              <a:buClr>
                <a:srgbClr val="990000"/>
              </a:buClr>
              <a:buNone/>
              <a:defRPr/>
            </a:pPr>
            <a:endParaRPr lang="cs-CZ" altLang="cs-CZ"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dirty="0">
                <a:latin typeface="Courier New" panose="02070309020205020404" pitchFamily="49" charset="0"/>
                <a:cs typeface="Courier New" panose="02070309020205020404" pitchFamily="49" charset="0"/>
              </a:rPr>
              <a:t>marxistická tradice</a:t>
            </a:r>
          </a:p>
          <a:p>
            <a:pPr eaLnBrk="1" hangingPunct="1">
              <a:lnSpc>
                <a:spcPct val="80000"/>
              </a:lnSpc>
              <a:buClr>
                <a:srgbClr val="990000"/>
              </a:buClr>
              <a:defRPr/>
            </a:pPr>
            <a:endParaRPr lang="cs-CZ" altLang="cs-CZ" sz="2400"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sz="2400" dirty="0">
                <a:latin typeface="Courier New" panose="02070309020205020404" pitchFamily="49" charset="0"/>
                <a:cs typeface="Courier New" panose="02070309020205020404" pitchFamily="49" charset="0"/>
              </a:rPr>
              <a:t>závislost aktérů ideologie na sociální pozici, zejména soc. třídě</a:t>
            </a:r>
          </a:p>
          <a:p>
            <a:pPr eaLnBrk="1" hangingPunct="1">
              <a:lnSpc>
                <a:spcPct val="80000"/>
              </a:lnSpc>
              <a:buClr>
                <a:srgbClr val="990000"/>
              </a:buClr>
              <a:defRPr/>
            </a:pPr>
            <a:r>
              <a:rPr lang="cs-CZ" altLang="cs-CZ" sz="2400" dirty="0">
                <a:latin typeface="Courier New" panose="02070309020205020404" pitchFamily="49" charset="0"/>
                <a:cs typeface="Courier New" panose="02070309020205020404" pitchFamily="49" charset="0"/>
              </a:rPr>
              <a:t>myšlenky jsou zbraně a výborný způsob, jak institucionalizovat určitý pohled na skutečnost –zastávaný určitou skupinou, třídou, je chopit se politické moci a prosadit ho</a:t>
            </a:r>
          </a:p>
          <a:p>
            <a:pPr eaLnBrk="1" hangingPunct="1">
              <a:lnSpc>
                <a:spcPct val="80000"/>
              </a:lnSpc>
              <a:buClr>
                <a:srgbClr val="990000"/>
              </a:buClr>
              <a:defRPr/>
            </a:pPr>
            <a:endParaRPr lang="cs-CZ" altLang="cs-CZ" sz="2400"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sz="3200" dirty="0">
                <a:latin typeface="Courier New" panose="02070309020205020404" pitchFamily="49" charset="0"/>
                <a:cs typeface="Courier New" panose="02070309020205020404" pitchFamily="49" charset="0"/>
              </a:rPr>
              <a:t>falešné vědomí</a:t>
            </a:r>
            <a:r>
              <a:rPr lang="cs-CZ" altLang="cs-CZ" sz="2400" dirty="0">
                <a:latin typeface="Courier New" panose="02070309020205020404" pitchFamily="49" charset="0"/>
                <a:cs typeface="Courier New" panose="02070309020205020404" pitchFamily="49" charset="0"/>
              </a:rPr>
              <a:t>_ klame neinformované lidi</a:t>
            </a:r>
          </a:p>
          <a:p>
            <a:pPr eaLnBrk="1" hangingPunct="1">
              <a:lnSpc>
                <a:spcPct val="80000"/>
              </a:lnSpc>
              <a:buClr>
                <a:srgbClr val="990000"/>
              </a:buClr>
              <a:buFont typeface="Wingdings" panose="05000000000000000000" pitchFamily="2" charset="2"/>
              <a:buChar char="§"/>
              <a:defRPr/>
            </a:pPr>
            <a:endParaRPr lang="cs-CZ" altLang="cs-CZ" sz="1400" dirty="0">
              <a:latin typeface="Trebuchet MS" panose="020B0603020202020204" pitchFamily="34" charset="0"/>
            </a:endParaRPr>
          </a:p>
        </p:txBody>
      </p:sp>
      <p:pic>
        <p:nvPicPr>
          <p:cNvPr id="2" name="Obrázek 1">
            <a:extLst>
              <a:ext uri="{FF2B5EF4-FFF2-40B4-BE49-F238E27FC236}">
                <a16:creationId xmlns:a16="http://schemas.microsoft.com/office/drawing/2014/main" id="{E6041292-FA63-4099-B138-B07AC2672EE3}"/>
              </a:ext>
            </a:extLst>
          </p:cNvPr>
          <p:cNvPicPr>
            <a:picLocks noChangeAspect="1"/>
          </p:cNvPicPr>
          <p:nvPr/>
        </p:nvPicPr>
        <p:blipFill>
          <a:blip r:embed="rId2"/>
          <a:stretch>
            <a:fillRect/>
          </a:stretch>
        </p:blipFill>
        <p:spPr>
          <a:xfrm>
            <a:off x="0" y="1"/>
            <a:ext cx="3638550" cy="682307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EC6E2F-8BD6-446F-9691-B4C4BF8477C6}"/>
              </a:ext>
            </a:extLst>
          </p:cNvPr>
          <p:cNvPicPr>
            <a:picLocks noChangeAspect="1"/>
          </p:cNvPicPr>
          <p:nvPr/>
        </p:nvPicPr>
        <p:blipFill rotWithShape="1">
          <a:blip r:embed="rId2">
            <a:alphaModFix/>
          </a:blip>
          <a:srcRect l="29722" r="18298" b="-1"/>
          <a:stretch/>
        </p:blipFill>
        <p:spPr>
          <a:xfrm>
            <a:off x="5797543" y="10"/>
            <a:ext cx="6394152" cy="6857990"/>
          </a:xfrm>
          <a:prstGeom prst="rect">
            <a:avLst/>
          </a:prstGeom>
        </p:spPr>
      </p:pic>
      <p:pic>
        <p:nvPicPr>
          <p:cNvPr id="72" name="Picture 7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4818" name="Rectangle 2">
            <a:extLst>
              <a:ext uri="{FF2B5EF4-FFF2-40B4-BE49-F238E27FC236}">
                <a16:creationId xmlns:a16="http://schemas.microsoft.com/office/drawing/2014/main" id="{793B7B3B-B86A-49B3-8660-B8FE7B2BA7A7}"/>
              </a:ext>
            </a:extLst>
          </p:cNvPr>
          <p:cNvSpPr>
            <a:spLocks noGrp="1" noChangeArrowheads="1"/>
          </p:cNvSpPr>
          <p:nvPr>
            <p:ph type="title" idx="4294967295"/>
          </p:nvPr>
        </p:nvSpPr>
        <p:spPr>
          <a:xfrm>
            <a:off x="96834" y="82193"/>
            <a:ext cx="5511800" cy="2027916"/>
          </a:xfrm>
        </p:spPr>
        <p:txBody>
          <a:bodyPr vert="horz" lIns="91440" tIns="45720" rIns="91440" bIns="45720" rtlCol="0" anchor="ctr">
            <a:normAutofit/>
          </a:bodyPr>
          <a:lstStyle/>
          <a:p>
            <a:r>
              <a:rPr lang="en-US" altLang="cs-CZ" dirty="0" err="1">
                <a:solidFill>
                  <a:srgbClr val="000000"/>
                </a:solidFill>
                <a:latin typeface="Courier New" panose="02070309020205020404" pitchFamily="49" charset="0"/>
                <a:cs typeface="Courier New" panose="02070309020205020404" pitchFamily="49" charset="0"/>
              </a:rPr>
              <a:t>vztah</a:t>
            </a:r>
            <a:r>
              <a:rPr lang="en-US" altLang="cs-CZ" dirty="0">
                <a:solidFill>
                  <a:srgbClr val="000000"/>
                </a:solidFill>
                <a:latin typeface="Courier New" panose="02070309020205020404" pitchFamily="49" charset="0"/>
                <a:cs typeface="Courier New" panose="02070309020205020404" pitchFamily="49" charset="0"/>
              </a:rPr>
              <a:t> </a:t>
            </a:r>
            <a:r>
              <a:rPr lang="en-US" altLang="cs-CZ" dirty="0" err="1">
                <a:solidFill>
                  <a:srgbClr val="000000"/>
                </a:solidFill>
                <a:latin typeface="Courier New" panose="02070309020205020404" pitchFamily="49" charset="0"/>
                <a:cs typeface="Courier New" panose="02070309020205020404" pitchFamily="49" charset="0"/>
              </a:rPr>
              <a:t>mezi</a:t>
            </a:r>
            <a:r>
              <a:rPr lang="en-US" altLang="cs-CZ" dirty="0">
                <a:solidFill>
                  <a:srgbClr val="000000"/>
                </a:solidFill>
                <a:latin typeface="Courier New" panose="02070309020205020404" pitchFamily="49" charset="0"/>
                <a:cs typeface="Courier New" panose="02070309020205020404" pitchFamily="49" charset="0"/>
              </a:rPr>
              <a:t> </a:t>
            </a:r>
            <a:r>
              <a:rPr lang="en-US" altLang="cs-CZ" dirty="0" err="1">
                <a:solidFill>
                  <a:srgbClr val="000000"/>
                </a:solidFill>
                <a:latin typeface="Courier New" panose="02070309020205020404" pitchFamily="49" charset="0"/>
                <a:cs typeface="Courier New" panose="02070309020205020404" pitchFamily="49" charset="0"/>
              </a:rPr>
              <a:t>mocí</a:t>
            </a:r>
            <a:r>
              <a:rPr lang="en-US" altLang="cs-CZ" dirty="0">
                <a:solidFill>
                  <a:srgbClr val="000000"/>
                </a:solidFill>
                <a:latin typeface="Courier New" panose="02070309020205020404" pitchFamily="49" charset="0"/>
                <a:cs typeface="Courier New" panose="02070309020205020404" pitchFamily="49" charset="0"/>
              </a:rPr>
              <a:t> a </a:t>
            </a:r>
            <a:r>
              <a:rPr lang="en-US" altLang="cs-CZ" dirty="0" err="1">
                <a:solidFill>
                  <a:srgbClr val="000000"/>
                </a:solidFill>
                <a:latin typeface="Courier New" panose="02070309020205020404" pitchFamily="49" charset="0"/>
                <a:cs typeface="Courier New" panose="02070309020205020404" pitchFamily="49" charset="0"/>
              </a:rPr>
              <a:t>věděním</a:t>
            </a:r>
            <a:r>
              <a:rPr lang="en-US" altLang="cs-CZ" dirty="0">
                <a:solidFill>
                  <a:srgbClr val="000000"/>
                </a:solidFill>
                <a:latin typeface="Courier New" panose="02070309020205020404" pitchFamily="49" charset="0"/>
                <a:cs typeface="Courier New" panose="02070309020205020404" pitchFamily="49" charset="0"/>
              </a:rPr>
              <a:t>: </a:t>
            </a:r>
            <a:r>
              <a:rPr lang="en-US" altLang="cs-CZ" dirty="0" err="1">
                <a:solidFill>
                  <a:srgbClr val="000000"/>
                </a:solidFill>
                <a:latin typeface="Courier New" panose="02070309020205020404" pitchFamily="49" charset="0"/>
                <a:cs typeface="Courier New" panose="02070309020205020404" pitchFamily="49" charset="0"/>
              </a:rPr>
              <a:t>ideologie</a:t>
            </a:r>
            <a:endParaRPr lang="en-US" altLang="cs-CZ" dirty="0">
              <a:solidFill>
                <a:srgbClr val="000000"/>
              </a:solidFill>
              <a:latin typeface="Courier New" panose="02070309020205020404" pitchFamily="49" charset="0"/>
              <a:cs typeface="Courier New" panose="02070309020205020404" pitchFamily="49" charset="0"/>
            </a:endParaRPr>
          </a:p>
        </p:txBody>
      </p:sp>
      <p:sp>
        <p:nvSpPr>
          <p:cNvPr id="31747" name="Rectangle 3">
            <a:extLst>
              <a:ext uri="{FF2B5EF4-FFF2-40B4-BE49-F238E27FC236}">
                <a16:creationId xmlns:a16="http://schemas.microsoft.com/office/drawing/2014/main" id="{2CF76AF6-2752-4EE3-AD8D-73A3CD38BA91}"/>
              </a:ext>
            </a:extLst>
          </p:cNvPr>
          <p:cNvSpPr>
            <a:spLocks noGrp="1" noChangeArrowheads="1"/>
          </p:cNvSpPr>
          <p:nvPr>
            <p:ph type="body" sz="half" idx="4294967295"/>
          </p:nvPr>
        </p:nvSpPr>
        <p:spPr>
          <a:xfrm>
            <a:off x="1" y="2342507"/>
            <a:ext cx="5511800" cy="3718465"/>
          </a:xfrm>
        </p:spPr>
        <p:txBody>
          <a:bodyPr vert="horz" lIns="91440" tIns="45720" rIns="91440" bIns="45720" rtlCol="0" anchor="ctr">
            <a:normAutofit lnSpcReduction="10000"/>
          </a:bodyPr>
          <a:lstStyle/>
          <a:p>
            <a:pPr>
              <a:buClr>
                <a:srgbClr val="990000"/>
              </a:buClr>
              <a:defRPr/>
            </a:pPr>
            <a:endParaRPr lang="en-US" altLang="cs-CZ" sz="2000" dirty="0">
              <a:solidFill>
                <a:srgbClr val="000000"/>
              </a:solidFill>
            </a:endParaRPr>
          </a:p>
          <a:p>
            <a:pPr>
              <a:buClr>
                <a:srgbClr val="990000"/>
              </a:buClr>
              <a:defRPr/>
            </a:pPr>
            <a:r>
              <a:rPr lang="en-US" altLang="cs-CZ" sz="2000" dirty="0" err="1">
                <a:solidFill>
                  <a:srgbClr val="000000"/>
                </a:solidFill>
                <a:latin typeface="Courier New" panose="02070309020205020404" pitchFamily="49" charset="0"/>
                <a:cs typeface="Courier New" panose="02070309020205020404" pitchFamily="49" charset="0"/>
              </a:rPr>
              <a:t>teorie</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napětí</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ideologie</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příznakem</a:t>
            </a:r>
            <a:r>
              <a:rPr lang="en-US" altLang="cs-CZ" sz="2000" dirty="0">
                <a:solidFill>
                  <a:srgbClr val="000000"/>
                </a:solidFill>
                <a:latin typeface="Courier New" panose="02070309020205020404" pitchFamily="49" charset="0"/>
                <a:cs typeface="Courier New" panose="02070309020205020404" pitchFamily="49" charset="0"/>
              </a:rPr>
              <a:t> a </a:t>
            </a:r>
            <a:r>
              <a:rPr lang="en-US" altLang="cs-CZ" sz="2000" dirty="0" err="1">
                <a:solidFill>
                  <a:srgbClr val="000000"/>
                </a:solidFill>
                <a:latin typeface="Courier New" panose="02070309020205020404" pitchFamily="49" charset="0"/>
                <a:cs typeface="Courier New" panose="02070309020205020404" pitchFamily="49" charset="0"/>
              </a:rPr>
              <a:t>lékem</a:t>
            </a:r>
            <a:r>
              <a:rPr lang="en-US" altLang="cs-CZ" sz="2000" dirty="0">
                <a:solidFill>
                  <a:srgbClr val="000000"/>
                </a:solidFill>
                <a:latin typeface="Courier New" panose="02070309020205020404" pitchFamily="49" charset="0"/>
                <a:cs typeface="Courier New" panose="02070309020205020404" pitchFamily="49" charset="0"/>
              </a:rPr>
              <a:t>, id. </a:t>
            </a:r>
            <a:r>
              <a:rPr lang="en-US" altLang="cs-CZ" sz="2000" dirty="0" err="1">
                <a:solidFill>
                  <a:srgbClr val="000000"/>
                </a:solidFill>
                <a:latin typeface="Courier New" panose="02070309020205020404" pitchFamily="49" charset="0"/>
                <a:cs typeface="Courier New" panose="02070309020205020404" pitchFamily="49" charset="0"/>
              </a:rPr>
              <a:t>Projevy</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jsou</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zkoumány</a:t>
            </a:r>
            <a:r>
              <a:rPr lang="en-US" altLang="cs-CZ" sz="2000" dirty="0">
                <a:solidFill>
                  <a:srgbClr val="000000"/>
                </a:solidFill>
                <a:latin typeface="Courier New" panose="02070309020205020404" pitchFamily="49" charset="0"/>
                <a:cs typeface="Courier New" panose="02070309020205020404" pitchFamily="49" charset="0"/>
              </a:rPr>
              <a:t> v </a:t>
            </a:r>
            <a:r>
              <a:rPr lang="en-US" altLang="cs-CZ" sz="2000" dirty="0" err="1">
                <a:solidFill>
                  <a:srgbClr val="000000"/>
                </a:solidFill>
                <a:latin typeface="Courier New" panose="02070309020205020404" pitchFamily="49" charset="0"/>
                <a:cs typeface="Courier New" panose="02070309020205020404" pitchFamily="49" charset="0"/>
              </a:rPr>
              <a:t>kontextu</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trvalé</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snahy</a:t>
            </a:r>
            <a:r>
              <a:rPr lang="en-US" altLang="cs-CZ" sz="2000" dirty="0">
                <a:solidFill>
                  <a:srgbClr val="000000"/>
                </a:solidFill>
                <a:latin typeface="Courier New" panose="02070309020205020404" pitchFamily="49" charset="0"/>
                <a:cs typeface="Courier New" panose="02070309020205020404" pitchFamily="49" charset="0"/>
              </a:rPr>
              <a:t> o </a:t>
            </a:r>
            <a:r>
              <a:rPr lang="en-US" altLang="cs-CZ" sz="2000" dirty="0" err="1">
                <a:solidFill>
                  <a:srgbClr val="000000"/>
                </a:solidFill>
                <a:latin typeface="Courier New" panose="02070309020205020404" pitchFamily="49" charset="0"/>
                <a:cs typeface="Courier New" panose="02070309020205020404" pitchFamily="49" charset="0"/>
              </a:rPr>
              <a:t>nápravu</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sociopsychologické</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nerovnováhy</a:t>
            </a:r>
            <a:endParaRPr lang="en-US" altLang="cs-CZ" sz="2000" dirty="0">
              <a:solidFill>
                <a:srgbClr val="000000"/>
              </a:solidFill>
              <a:latin typeface="Courier New" panose="02070309020205020404" pitchFamily="49" charset="0"/>
              <a:cs typeface="Courier New" panose="02070309020205020404" pitchFamily="49" charset="0"/>
            </a:endParaRPr>
          </a:p>
          <a:p>
            <a:pPr>
              <a:buClr>
                <a:srgbClr val="990000"/>
              </a:buClr>
              <a:defRPr/>
            </a:pPr>
            <a:endParaRPr lang="en-US" altLang="cs-CZ" sz="2000" dirty="0">
              <a:solidFill>
                <a:srgbClr val="000000"/>
              </a:solidFill>
              <a:latin typeface="Courier New" panose="02070309020205020404" pitchFamily="49" charset="0"/>
              <a:cs typeface="Courier New" panose="02070309020205020404" pitchFamily="49" charset="0"/>
            </a:endParaRPr>
          </a:p>
          <a:p>
            <a:pPr>
              <a:buClr>
                <a:srgbClr val="990000"/>
              </a:buClr>
              <a:defRPr/>
            </a:pPr>
            <a:r>
              <a:rPr lang="en-US" altLang="cs-CZ" sz="2000" dirty="0" err="1">
                <a:solidFill>
                  <a:srgbClr val="000000"/>
                </a:solidFill>
                <a:latin typeface="Courier New" panose="02070309020205020404" pitchFamily="49" charset="0"/>
                <a:cs typeface="Courier New" panose="02070309020205020404" pitchFamily="49" charset="0"/>
              </a:rPr>
              <a:t>lidé</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utíkají</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před</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pocitem</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úzkosti_sociální</a:t>
            </a:r>
            <a:r>
              <a:rPr lang="en-US" altLang="cs-CZ" sz="2000" dirty="0">
                <a:solidFill>
                  <a:srgbClr val="000000"/>
                </a:solidFill>
                <a:latin typeface="Courier New" panose="02070309020205020404" pitchFamily="49" charset="0"/>
                <a:cs typeface="Courier New" panose="02070309020205020404" pitchFamily="49" charset="0"/>
              </a:rPr>
              <a:t> </a:t>
            </a:r>
            <a:r>
              <a:rPr lang="en-US" altLang="cs-CZ" sz="2000" dirty="0" err="1">
                <a:solidFill>
                  <a:srgbClr val="000000"/>
                </a:solidFill>
                <a:latin typeface="Courier New" panose="02070309020205020404" pitchFamily="49" charset="0"/>
                <a:cs typeface="Courier New" panose="02070309020205020404" pitchFamily="49" charset="0"/>
              </a:rPr>
              <a:t>psychologie</a:t>
            </a:r>
            <a:r>
              <a:rPr lang="en-US" altLang="cs-CZ" sz="2000" dirty="0">
                <a:solidFill>
                  <a:srgbClr val="000000"/>
                </a:solidFill>
                <a:latin typeface="Courier New" panose="02070309020205020404" pitchFamily="49" charset="0"/>
                <a:cs typeface="Courier New" panose="02070309020205020404" pitchFamily="49" charset="0"/>
              </a:rPr>
              <a:t>, Freud</a:t>
            </a:r>
          </a:p>
          <a:p>
            <a:pPr>
              <a:buClr>
                <a:srgbClr val="990000"/>
              </a:buClr>
              <a:defRPr/>
            </a:pPr>
            <a:endParaRPr lang="en-US" altLang="cs-CZ" sz="2000" dirty="0">
              <a:solidFill>
                <a:srgbClr val="000000"/>
              </a:solidFill>
            </a:endParaRPr>
          </a:p>
          <a:p>
            <a:pPr marL="0" indent="0">
              <a:buClr>
                <a:srgbClr val="990000"/>
              </a:buClr>
              <a:buNone/>
              <a:defRPr/>
            </a:pPr>
            <a:r>
              <a:rPr lang="en-US" altLang="cs-CZ" sz="2000" dirty="0">
                <a:solidFill>
                  <a:srgbClr val="000000"/>
                </a:solidFill>
              </a:rPr>
              <a:t>				</a:t>
            </a:r>
          </a:p>
          <a:p>
            <a:pPr>
              <a:defRPr/>
            </a:pPr>
            <a:endParaRPr lang="en-US" altLang="cs-CZ" sz="2000" dirty="0">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8E4BF3F6-F85C-431A-A9E8-F6323CC45C9A}"/>
              </a:ext>
            </a:extLst>
          </p:cNvPr>
          <p:cNvSpPr>
            <a:spLocks noGrp="1" noChangeArrowheads="1"/>
          </p:cNvSpPr>
          <p:nvPr>
            <p:ph type="title"/>
          </p:nvPr>
        </p:nvSpPr>
        <p:spPr>
          <a:xfrm>
            <a:off x="5375276" y="115888"/>
            <a:ext cx="6704964" cy="1287464"/>
          </a:xfrm>
        </p:spPr>
        <p:txBody>
          <a:bodyPr>
            <a:normAutofit fontScale="90000"/>
          </a:bodyPr>
          <a:lstStyle/>
          <a:p>
            <a:pPr algn="r" eaLnBrk="1" hangingPunct="1"/>
            <a:r>
              <a:rPr lang="cs-CZ" altLang="cs-CZ" sz="3600" dirty="0">
                <a:solidFill>
                  <a:srgbClr val="990000"/>
                </a:solidFill>
                <a:latin typeface="Courier New" panose="02070309020205020404" pitchFamily="49" charset="0"/>
                <a:cs typeface="Courier New" panose="02070309020205020404" pitchFamily="49" charset="0"/>
              </a:rPr>
              <a:t>vztah mezi mocí a věděním: </a:t>
            </a:r>
            <a:r>
              <a:rPr lang="cs-CZ" altLang="cs-CZ" dirty="0">
                <a:solidFill>
                  <a:srgbClr val="990000"/>
                </a:solidFill>
                <a:latin typeface="Courier New" panose="02070309020205020404" pitchFamily="49" charset="0"/>
                <a:cs typeface="Courier New" panose="02070309020205020404" pitchFamily="49" charset="0"/>
              </a:rPr>
              <a:t>ideologie</a:t>
            </a:r>
            <a:br>
              <a:rPr lang="cs-CZ" altLang="cs-CZ" sz="4000" dirty="0">
                <a:solidFill>
                  <a:srgbClr val="990000"/>
                </a:solidFill>
                <a:latin typeface="Calibri Light" panose="020F0302020204030204" pitchFamily="34" charset="0"/>
              </a:rPr>
            </a:br>
            <a:endParaRPr lang="cs-CZ" altLang="cs-CZ" sz="4000" dirty="0">
              <a:solidFill>
                <a:srgbClr val="990000"/>
              </a:solidFill>
              <a:latin typeface="Calibri Light" panose="020F0302020204030204" pitchFamily="34" charset="0"/>
            </a:endParaRPr>
          </a:p>
        </p:txBody>
      </p:sp>
      <p:sp>
        <p:nvSpPr>
          <p:cNvPr id="77830" name="Rectangle 6">
            <a:extLst>
              <a:ext uri="{FF2B5EF4-FFF2-40B4-BE49-F238E27FC236}">
                <a16:creationId xmlns:a16="http://schemas.microsoft.com/office/drawing/2014/main" id="{045C5B2E-577A-4AB7-9A4C-1B2D306EE7E8}"/>
              </a:ext>
            </a:extLst>
          </p:cNvPr>
          <p:cNvSpPr>
            <a:spLocks noGrp="1" noChangeArrowheads="1"/>
          </p:cNvSpPr>
          <p:nvPr>
            <p:ph type="body" sz="half" idx="2"/>
          </p:nvPr>
        </p:nvSpPr>
        <p:spPr>
          <a:xfrm>
            <a:off x="5087938" y="1788159"/>
            <a:ext cx="6992302" cy="4953953"/>
          </a:xfrm>
        </p:spPr>
        <p:txBody>
          <a:bodyPr>
            <a:normAutofit/>
          </a:bodyPr>
          <a:lstStyle/>
          <a:p>
            <a:pPr eaLnBrk="1" hangingPunct="1">
              <a:lnSpc>
                <a:spcPct val="90000"/>
              </a:lnSpc>
              <a:buClr>
                <a:srgbClr val="990000"/>
              </a:buClr>
              <a:buFont typeface="Arial" panose="020B0604020202020204" pitchFamily="34" charset="0"/>
              <a:buChar char="•"/>
              <a:defRPr/>
            </a:pPr>
            <a:r>
              <a:rPr lang="cs-CZ" sz="3200" dirty="0">
                <a:latin typeface="Courier New" panose="02070309020205020404" pitchFamily="49" charset="0"/>
                <a:cs typeface="Courier New" panose="02070309020205020404" pitchFamily="49" charset="0"/>
              </a:rPr>
              <a:t>ideologie jako kulturní systém: </a:t>
            </a:r>
            <a:r>
              <a:rPr lang="cs-CZ" dirty="0">
                <a:latin typeface="Courier New" panose="02070309020205020404" pitchFamily="49" charset="0"/>
                <a:cs typeface="Courier New" panose="02070309020205020404" pitchFamily="49" charset="0"/>
              </a:rPr>
              <a:t>kultura, diskurz</a:t>
            </a:r>
          </a:p>
          <a:p>
            <a:pPr eaLnBrk="1" hangingPunct="1">
              <a:lnSpc>
                <a:spcPct val="90000"/>
              </a:lnSpc>
              <a:buClr>
                <a:srgbClr val="990000"/>
              </a:buClr>
              <a:buFont typeface="Arial" panose="020B0604020202020204"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dirty="0">
                <a:latin typeface="Courier New" panose="02070309020205020404" pitchFamily="49" charset="0"/>
                <a:cs typeface="Courier New" panose="02070309020205020404" pitchFamily="49" charset="0"/>
              </a:rPr>
              <a:t>systém významů (média) </a:t>
            </a:r>
          </a:p>
          <a:p>
            <a:pPr eaLnBrk="1" hangingPunct="1">
              <a:lnSpc>
                <a:spcPct val="90000"/>
              </a:lnSpc>
              <a:buClr>
                <a:srgbClr val="990000"/>
              </a:buClr>
              <a:buFont typeface="Arial" panose="020B0604020202020204"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dirty="0" err="1">
                <a:latin typeface="Courier New" panose="02070309020205020404" pitchFamily="49" charset="0"/>
                <a:cs typeface="Courier New" panose="02070309020205020404" pitchFamily="49" charset="0"/>
              </a:rPr>
              <a:t>Clifford</a:t>
            </a:r>
            <a:r>
              <a:rPr lang="cs-CZ" dirty="0">
                <a:latin typeface="Courier New" panose="02070309020205020404" pitchFamily="49" charset="0"/>
                <a:cs typeface="Courier New" panose="02070309020205020404" pitchFamily="49" charset="0"/>
              </a:rPr>
              <a:t> </a:t>
            </a:r>
            <a:r>
              <a:rPr lang="cs-CZ" dirty="0" err="1">
                <a:latin typeface="Courier New" panose="02070309020205020404" pitchFamily="49" charset="0"/>
                <a:cs typeface="Courier New" panose="02070309020205020404" pitchFamily="49" charset="0"/>
              </a:rPr>
              <a:t>Geertz</a:t>
            </a:r>
            <a:r>
              <a:rPr lang="cs-CZ" dirty="0">
                <a:latin typeface="Courier New" panose="02070309020205020404" pitchFamily="49" charset="0"/>
                <a:cs typeface="Courier New" panose="02070309020205020404" pitchFamily="49" charset="0"/>
              </a:rPr>
              <a:t>, role symbolů a sdíleného vědění</a:t>
            </a:r>
          </a:p>
          <a:p>
            <a:pPr eaLnBrk="1" hangingPunct="1">
              <a:lnSpc>
                <a:spcPct val="90000"/>
              </a:lnSpc>
              <a:buClr>
                <a:srgbClr val="990000"/>
              </a:buClr>
              <a:buFont typeface="Arial" panose="020B0604020202020204"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anose="020B0604020202020204" pitchFamily="34" charset="0"/>
              <a:buChar char="•"/>
              <a:defRPr/>
            </a:pPr>
            <a:r>
              <a:rPr lang="cs-CZ" dirty="0">
                <a:latin typeface="Courier New" panose="02070309020205020404" pitchFamily="49" charset="0"/>
                <a:cs typeface="Courier New" panose="02070309020205020404" pitchFamily="49" charset="0"/>
              </a:rPr>
              <a:t>Michel </a:t>
            </a:r>
            <a:r>
              <a:rPr lang="cs-CZ" dirty="0" err="1">
                <a:latin typeface="Courier New" panose="02070309020205020404" pitchFamily="49" charset="0"/>
                <a:cs typeface="Courier New" panose="02070309020205020404" pitchFamily="49" charset="0"/>
              </a:rPr>
              <a:t>Foucault</a:t>
            </a:r>
            <a:endParaRPr lang="cs-CZ" dirty="0">
              <a:latin typeface="Courier New" panose="02070309020205020404" pitchFamily="49" charset="0"/>
              <a:cs typeface="Courier New" panose="02070309020205020404" pitchFamily="49" charset="0"/>
            </a:endParaRPr>
          </a:p>
        </p:txBody>
      </p:sp>
      <p:pic>
        <p:nvPicPr>
          <p:cNvPr id="35844" name="Picture 8">
            <a:extLst>
              <a:ext uri="{FF2B5EF4-FFF2-40B4-BE49-F238E27FC236}">
                <a16:creationId xmlns:a16="http://schemas.microsoft.com/office/drawing/2014/main" id="{8869BD58-74FE-4ED0-8A5E-359688DF9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7"/>
            <a:ext cx="3563938" cy="674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Zástupný symbol pro obsah 1">
            <a:extLst>
              <a:ext uri="{FF2B5EF4-FFF2-40B4-BE49-F238E27FC236}">
                <a16:creationId xmlns:a16="http://schemas.microsoft.com/office/drawing/2014/main" id="{031B7A5E-A63E-469E-AD1E-BCBB3AA8A1FF}"/>
              </a:ext>
            </a:extLst>
          </p:cNvPr>
          <p:cNvSpPr>
            <a:spLocks noGrp="1" noChangeArrowheads="1"/>
          </p:cNvSpPr>
          <p:nvPr>
            <p:ph sz="half" idx="1"/>
          </p:nvPr>
        </p:nvSpPr>
        <p:spPr>
          <a:xfrm>
            <a:off x="1524001" y="1"/>
            <a:ext cx="3203575" cy="6126163"/>
          </a:xfrm>
        </p:spPr>
        <p:txBody>
          <a:bodyPr/>
          <a:lstStyle/>
          <a:p>
            <a:pPr eaLnBrk="1" hangingPunct="1"/>
            <a:endParaRPr lang="cs-CZ" altLang="cs-CZ"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359210-A159-4758-A4D8-5E25B308EA2E}"/>
              </a:ext>
            </a:extLst>
          </p:cNvPr>
          <p:cNvSpPr>
            <a:spLocks noGrp="1"/>
          </p:cNvSpPr>
          <p:nvPr>
            <p:ph type="title"/>
          </p:nvPr>
        </p:nvSpPr>
        <p:spPr>
          <a:xfrm>
            <a:off x="0" y="0"/>
            <a:ext cx="12192000" cy="1440656"/>
          </a:xfrm>
        </p:spPr>
        <p:txBody>
          <a:bodyPr/>
          <a:lstStyle/>
          <a:p>
            <a:r>
              <a:rPr lang="cs-CZ" dirty="0">
                <a:latin typeface="Courier New" panose="02070309020205020404" pitchFamily="49" charset="0"/>
                <a:cs typeface="Courier New" panose="02070309020205020404" pitchFamily="49" charset="0"/>
              </a:rPr>
              <a:t>město, mor, </a:t>
            </a:r>
            <a:r>
              <a:rPr lang="cs-CZ" dirty="0" err="1">
                <a:latin typeface="Courier New" panose="02070309020205020404" pitchFamily="49" charset="0"/>
                <a:cs typeface="Courier New" panose="02070309020205020404" pitchFamily="49" charset="0"/>
              </a:rPr>
              <a:t>Foucault</a:t>
            </a:r>
            <a:r>
              <a:rPr lang="cs-CZ" dirty="0">
                <a:latin typeface="Courier New" panose="02070309020205020404" pitchFamily="49" charset="0"/>
                <a:cs typeface="Courier New" panose="02070309020205020404" pitchFamily="49" charset="0"/>
              </a:rPr>
              <a:t>, </a:t>
            </a:r>
            <a:r>
              <a:rPr lang="cs-CZ" dirty="0" err="1">
                <a:latin typeface="Courier New" panose="02070309020205020404" pitchFamily="49" charset="0"/>
                <a:cs typeface="Courier New" panose="02070309020205020404" pitchFamily="49" charset="0"/>
              </a:rPr>
              <a:t>panoptikon</a:t>
            </a:r>
            <a:endParaRPr lang="cs-CZ" dirty="0">
              <a:latin typeface="Courier New" panose="02070309020205020404" pitchFamily="49" charset="0"/>
              <a:cs typeface="Courier New" panose="02070309020205020404" pitchFamily="49" charset="0"/>
            </a:endParaRPr>
          </a:p>
        </p:txBody>
      </p:sp>
      <p:sp>
        <p:nvSpPr>
          <p:cNvPr id="3" name="Zástupný obsah 2">
            <a:extLst>
              <a:ext uri="{FF2B5EF4-FFF2-40B4-BE49-F238E27FC236}">
                <a16:creationId xmlns:a16="http://schemas.microsoft.com/office/drawing/2014/main" id="{EA755C02-E722-410A-9275-5AFD565606B8}"/>
              </a:ext>
            </a:extLst>
          </p:cNvPr>
          <p:cNvSpPr>
            <a:spLocks noGrp="1"/>
          </p:cNvSpPr>
          <p:nvPr>
            <p:ph idx="1"/>
          </p:nvPr>
        </p:nvSpPr>
        <p:spPr>
          <a:xfrm>
            <a:off x="76200" y="2000249"/>
            <a:ext cx="12115800" cy="4176713"/>
          </a:xfrm>
        </p:spPr>
        <p:txBody>
          <a:bodyPr/>
          <a:lstStyle/>
          <a:p>
            <a:pPr marL="0" indent="0">
              <a:buNone/>
            </a:pPr>
            <a:r>
              <a:rPr lang="cs-CZ" dirty="0">
                <a:latin typeface="Courier New" panose="02070309020205020404" pitchFamily="49" charset="0"/>
                <a:cs typeface="Courier New" panose="02070309020205020404" pitchFamily="49" charset="0"/>
              </a:rPr>
              <a:t>„</a:t>
            </a:r>
            <a:r>
              <a:rPr lang="en-US" dirty="0">
                <a:latin typeface="Courier New" panose="02070309020205020404" pitchFamily="49" charset="0"/>
                <a:cs typeface="Courier New" panose="02070309020205020404" pitchFamily="49" charset="0"/>
              </a:rPr>
              <a:t>Dangerousness,</a:t>
            </a:r>
            <a:r>
              <a:rPr lang="cs-CZ"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meant that the individual "must be considered by society at the level of his potentialities (</a:t>
            </a:r>
            <a:r>
              <a:rPr lang="en-US" dirty="0" err="1">
                <a:latin typeface="Courier New" panose="02070309020205020404" pitchFamily="49" charset="0"/>
                <a:cs typeface="Courier New" panose="02070309020205020404" pitchFamily="49" charset="0"/>
              </a:rPr>
              <a:t>ses</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virtualites</a:t>
            </a:r>
            <a:r>
              <a:rPr lang="en-US" dirty="0">
                <a:latin typeface="Courier New" panose="02070309020205020404" pitchFamily="49" charset="0"/>
                <a:cs typeface="Courier New" panose="02070309020205020404" pitchFamily="49" charset="0"/>
              </a:rPr>
              <a:t>) and not at the level of his acts," not as someone who had actually violated a law, but as someone whose potential behavior had to be subject to control and correction</a:t>
            </a:r>
            <a:r>
              <a:rPr lang="cs-CZ" dirty="0">
                <a:latin typeface="Courier New" panose="02070309020205020404" pitchFamily="49" charset="0"/>
                <a:cs typeface="Courier New" panose="02070309020205020404" pitchFamily="49" charset="0"/>
              </a:rPr>
              <a:t>“. </a:t>
            </a:r>
          </a:p>
          <a:p>
            <a:pPr marL="0" indent="0">
              <a:buNone/>
            </a:pPr>
            <a:r>
              <a:rPr lang="cs-CZ" dirty="0">
                <a:latin typeface="Courier New" panose="02070309020205020404" pitchFamily="49" charset="0"/>
                <a:cs typeface="Courier New" panose="02070309020205020404" pitchFamily="49" charset="0"/>
              </a:rPr>
              <a:t>							</a:t>
            </a:r>
          </a:p>
          <a:p>
            <a:pPr marL="0" indent="0">
              <a:buNone/>
            </a:pPr>
            <a:r>
              <a:rPr lang="cs-CZ" dirty="0">
                <a:latin typeface="Courier New" panose="02070309020205020404" pitchFamily="49" charset="0"/>
                <a:cs typeface="Courier New" panose="02070309020205020404" pitchFamily="49" charset="0"/>
              </a:rPr>
              <a:t>									</a:t>
            </a:r>
            <a:r>
              <a:rPr lang="cs-CZ" dirty="0" err="1">
                <a:latin typeface="Courier New" panose="02070309020205020404" pitchFamily="49" charset="0"/>
                <a:cs typeface="Courier New" panose="02070309020205020404" pitchFamily="49" charset="0"/>
              </a:rPr>
              <a:t>Abnormal</a:t>
            </a:r>
            <a:r>
              <a:rPr lang="cs-CZ" dirty="0">
                <a:latin typeface="Courier New" panose="02070309020205020404" pitchFamily="49" charset="0"/>
                <a:cs typeface="Courier New" panose="02070309020205020404" pitchFamily="49" charset="0"/>
              </a:rPr>
              <a:t>, </a:t>
            </a:r>
            <a:r>
              <a:rPr lang="cs-CZ" dirty="0" err="1">
                <a:latin typeface="Courier New" panose="02070309020205020404" pitchFamily="49" charset="0"/>
                <a:cs typeface="Courier New" panose="02070309020205020404" pitchFamily="49" charset="0"/>
              </a:rPr>
              <a:t>xxxiii</a:t>
            </a:r>
            <a:endParaRPr lang="cs-CZ"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667362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52E6EE-F1C1-4CB8-A619-13D3A0FD04C2}"/>
              </a:ext>
            </a:extLst>
          </p:cNvPr>
          <p:cNvSpPr>
            <a:spLocks noGrp="1"/>
          </p:cNvSpPr>
          <p:nvPr>
            <p:ph type="title"/>
          </p:nvPr>
        </p:nvSpPr>
        <p:spPr>
          <a:xfrm>
            <a:off x="0" y="-66675"/>
            <a:ext cx="11353799" cy="1757363"/>
          </a:xfrm>
        </p:spPr>
        <p:txBody>
          <a:bodyPr/>
          <a:lstStyle/>
          <a:p>
            <a:r>
              <a:rPr lang="cs-CZ" dirty="0" err="1">
                <a:latin typeface="Courier New" panose="02070309020205020404" pitchFamily="49" charset="0"/>
                <a:cs typeface="Courier New" panose="02070309020205020404" pitchFamily="49" charset="0"/>
              </a:rPr>
              <a:t>abnormal</a:t>
            </a:r>
            <a:endParaRPr lang="cs-CZ" dirty="0">
              <a:latin typeface="Courier New" panose="02070309020205020404" pitchFamily="49" charset="0"/>
              <a:cs typeface="Courier New" panose="02070309020205020404" pitchFamily="49" charset="0"/>
            </a:endParaRPr>
          </a:p>
        </p:txBody>
      </p:sp>
      <p:sp>
        <p:nvSpPr>
          <p:cNvPr id="3" name="Zástupný obsah 2">
            <a:extLst>
              <a:ext uri="{FF2B5EF4-FFF2-40B4-BE49-F238E27FC236}">
                <a16:creationId xmlns:a16="http://schemas.microsoft.com/office/drawing/2014/main" id="{B866B083-33EA-413F-8230-B0C83C3094D6}"/>
              </a:ext>
            </a:extLst>
          </p:cNvPr>
          <p:cNvSpPr>
            <a:spLocks noGrp="1"/>
          </p:cNvSpPr>
          <p:nvPr>
            <p:ph idx="1"/>
          </p:nvPr>
        </p:nvSpPr>
        <p:spPr>
          <a:xfrm>
            <a:off x="0" y="2047875"/>
            <a:ext cx="12192000" cy="4129088"/>
          </a:xfrm>
        </p:spPr>
        <p:txBody>
          <a:bodyPr>
            <a:normAutofit/>
          </a:bodyPr>
          <a:lstStyle/>
          <a:p>
            <a:pPr marL="0" indent="0">
              <a:buNone/>
            </a:pPr>
            <a:r>
              <a:rPr lang="cs-CZ" sz="2400" dirty="0">
                <a:latin typeface="Courier New" panose="02070309020205020404" pitchFamily="49" charset="0"/>
                <a:cs typeface="Courier New" panose="02070309020205020404" pitchFamily="49" charset="0"/>
              </a:rPr>
              <a:t>„</a:t>
            </a:r>
            <a:r>
              <a:rPr lang="en-US" sz="2400" dirty="0">
                <a:latin typeface="Courier New" panose="02070309020205020404" pitchFamily="49" charset="0"/>
                <a:cs typeface="Courier New" panose="02070309020205020404" pitchFamily="49" charset="0"/>
              </a:rPr>
              <a:t>Expert psychiatric opinion makes it possible to transfer the point of application of punishment from the offense defined by the law to criminality evaluated from a </a:t>
            </a:r>
            <a:r>
              <a:rPr lang="en-US" sz="2400" dirty="0" err="1">
                <a:latin typeface="Courier New" panose="02070309020205020404" pitchFamily="49" charset="0"/>
                <a:cs typeface="Courier New" panose="02070309020205020404" pitchFamily="49" charset="0"/>
              </a:rPr>
              <a:t>psychologico</a:t>
            </a:r>
            <a:r>
              <a:rPr lang="en-US" sz="2400" dirty="0">
                <a:latin typeface="Courier New" panose="02070309020205020404" pitchFamily="49" charset="0"/>
                <a:cs typeface="Courier New" panose="02070309020205020404" pitchFamily="49" charset="0"/>
              </a:rPr>
              <a:t>-moral point of view.</a:t>
            </a: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Abnormal</a:t>
            </a:r>
            <a:r>
              <a:rPr lang="cs-CZ" sz="2400" dirty="0">
                <a:latin typeface="Courier New" panose="02070309020205020404" pitchFamily="49" charset="0"/>
                <a:cs typeface="Courier New" panose="02070309020205020404" pitchFamily="49" charset="0"/>
              </a:rPr>
              <a:t>/</a:t>
            </a:r>
            <a:r>
              <a:rPr lang="cs-CZ" sz="2400" dirty="0" err="1">
                <a:latin typeface="Courier New" panose="02070309020205020404" pitchFamily="49" charset="0"/>
                <a:cs typeface="Courier New" panose="02070309020205020404" pitchFamily="49" charset="0"/>
              </a:rPr>
              <a:t>Foucault</a:t>
            </a:r>
            <a:r>
              <a:rPr lang="cs-CZ" sz="2400" dirty="0">
                <a:latin typeface="Courier New" panose="02070309020205020404" pitchFamily="49" charset="0"/>
                <a:cs typeface="Courier New" panose="02070309020205020404" pitchFamily="49" charset="0"/>
              </a:rPr>
              <a:t>: p.16)</a:t>
            </a:r>
          </a:p>
          <a:p>
            <a:endParaRPr lang="cs-CZ" sz="2400" dirty="0">
              <a:latin typeface="Courier New" panose="02070309020205020404" pitchFamily="49" charset="0"/>
              <a:cs typeface="Courier New" panose="02070309020205020404" pitchFamily="49" charset="0"/>
            </a:endParaRPr>
          </a:p>
          <a:p>
            <a:pPr marL="0" indent="0">
              <a:buNone/>
            </a:pPr>
            <a:r>
              <a:rPr lang="cs-CZ" sz="2400" dirty="0">
                <a:latin typeface="Courier New" panose="02070309020205020404" pitchFamily="49" charset="0"/>
                <a:cs typeface="Courier New" panose="02070309020205020404" pitchFamily="49" charset="0"/>
              </a:rPr>
              <a:t>„</a:t>
            </a:r>
            <a:r>
              <a:rPr lang="en-US" sz="2400" dirty="0">
                <a:latin typeface="Courier New" panose="02070309020205020404" pitchFamily="49" charset="0"/>
                <a:cs typeface="Courier New" panose="02070309020205020404" pitchFamily="49" charset="0"/>
              </a:rPr>
              <a:t>What is essential is that it makes it possible to resituate the punitive action of judicial power within a general corpus of reflected techniques for the transformation of individuals</a:t>
            </a:r>
            <a:r>
              <a:rPr lang="cs-CZ" sz="2400" dirty="0">
                <a:latin typeface="Courier New" panose="02070309020205020404" pitchFamily="49" charset="0"/>
                <a:cs typeface="Courier New" panose="02070309020205020404" pitchFamily="49" charset="0"/>
              </a:rPr>
              <a:t>“.</a:t>
            </a:r>
          </a:p>
          <a:p>
            <a:pPr marL="0" indent="0">
              <a:buNone/>
            </a:pPr>
            <a:r>
              <a:rPr lang="cs-CZ" sz="2400" dirty="0">
                <a:latin typeface="Courier New" panose="02070309020205020404" pitchFamily="49" charset="0"/>
                <a:cs typeface="Courier New" panose="02070309020205020404" pitchFamily="49" charset="0"/>
              </a:rPr>
              <a:t> (</a:t>
            </a:r>
            <a:r>
              <a:rPr lang="cs-CZ" sz="2400" dirty="0" err="1">
                <a:latin typeface="Courier New" panose="02070309020205020404" pitchFamily="49" charset="0"/>
                <a:cs typeface="Courier New" panose="02070309020205020404" pitchFamily="49" charset="0"/>
              </a:rPr>
              <a:t>Abnormal</a:t>
            </a:r>
            <a:r>
              <a:rPr lang="cs-CZ" sz="2400" dirty="0">
                <a:latin typeface="Courier New" panose="02070309020205020404" pitchFamily="49" charset="0"/>
                <a:cs typeface="Courier New" panose="02070309020205020404" pitchFamily="49" charset="0"/>
              </a:rPr>
              <a:t>/</a:t>
            </a:r>
            <a:r>
              <a:rPr lang="cs-CZ" sz="2400" dirty="0" err="1">
                <a:latin typeface="Courier New" panose="02070309020205020404" pitchFamily="49" charset="0"/>
                <a:cs typeface="Courier New" panose="02070309020205020404" pitchFamily="49" charset="0"/>
              </a:rPr>
              <a:t>Foucault</a:t>
            </a:r>
            <a:r>
              <a:rPr lang="cs-CZ" sz="2400" dirty="0">
                <a:latin typeface="Courier New" panose="02070309020205020404" pitchFamily="49" charset="0"/>
                <a:cs typeface="Courier New" panose="02070309020205020404" pitchFamily="49" charset="0"/>
              </a:rPr>
              <a:t>: p.16)</a:t>
            </a:r>
          </a:p>
          <a:p>
            <a:endParaRPr lang="cs-CZ" sz="2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27733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Zástupný symbol pro obsah 2">
            <a:extLst>
              <a:ext uri="{FF2B5EF4-FFF2-40B4-BE49-F238E27FC236}">
                <a16:creationId xmlns:a16="http://schemas.microsoft.com/office/drawing/2014/main" id="{C0EACEB3-94C4-4163-97D8-9E2196C964DD}"/>
              </a:ext>
            </a:extLst>
          </p:cNvPr>
          <p:cNvSpPr>
            <a:spLocks noGrp="1" noChangeArrowheads="1"/>
          </p:cNvSpPr>
          <p:nvPr>
            <p:ph idx="4294967295"/>
          </p:nvPr>
        </p:nvSpPr>
        <p:spPr>
          <a:xfrm>
            <a:off x="5991225" y="1847850"/>
            <a:ext cx="6200775" cy="4278313"/>
          </a:xfrm>
        </p:spPr>
        <p:txBody>
          <a:bodyPr/>
          <a:lstStyle/>
          <a:p>
            <a:pPr marL="0" indent="0">
              <a:buNone/>
            </a:pPr>
            <a:r>
              <a:rPr lang="cs-CZ" altLang="cs-CZ" sz="4400" dirty="0">
                <a:solidFill>
                  <a:srgbClr val="990000"/>
                </a:solidFill>
                <a:latin typeface="Courier New" panose="02070309020205020404" pitchFamily="49" charset="0"/>
                <a:cs typeface="Courier New" panose="02070309020205020404" pitchFamily="49" charset="0"/>
              </a:rPr>
              <a:t>taxonomie přírody</a:t>
            </a:r>
          </a:p>
        </p:txBody>
      </p:sp>
      <p:pic>
        <p:nvPicPr>
          <p:cNvPr id="8196" name="Picture 2">
            <a:extLst>
              <a:ext uri="{FF2B5EF4-FFF2-40B4-BE49-F238E27FC236}">
                <a16:creationId xmlns:a16="http://schemas.microsoft.com/office/drawing/2014/main" id="{C70852B9-3D38-4DAC-832B-9FCF2DAF4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47626"/>
            <a:ext cx="5580063" cy="690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87E4DC9-CC86-4A0C-AECB-3C46FD08E159}"/>
              </a:ext>
            </a:extLst>
          </p:cNvPr>
          <p:cNvSpPr>
            <a:spLocks noGrp="1" noChangeArrowheads="1"/>
          </p:cNvSpPr>
          <p:nvPr>
            <p:ph type="title"/>
          </p:nvPr>
        </p:nvSpPr>
        <p:spPr>
          <a:xfrm>
            <a:off x="95249" y="76201"/>
            <a:ext cx="12096749" cy="981074"/>
          </a:xfrm>
        </p:spPr>
        <p:txBody>
          <a:bodyPr>
            <a:normAutofit/>
          </a:bodyPr>
          <a:lstStyle/>
          <a:p>
            <a:pPr eaLnBrk="1" hangingPunct="1"/>
            <a:r>
              <a:rPr lang="cs-CZ" altLang="cs-CZ" sz="3200" dirty="0" err="1">
                <a:solidFill>
                  <a:srgbClr val="990000"/>
                </a:solidFill>
                <a:latin typeface="Courier New" panose="02070309020205020404" pitchFamily="49" charset="0"/>
                <a:cs typeface="Courier New" panose="02070309020205020404" pitchFamily="49" charset="0"/>
              </a:rPr>
              <a:t>michel</a:t>
            </a:r>
            <a:r>
              <a:rPr lang="cs-CZ" altLang="cs-CZ" sz="3200" dirty="0">
                <a:solidFill>
                  <a:srgbClr val="990000"/>
                </a:solidFill>
                <a:latin typeface="Courier New" panose="02070309020205020404" pitchFamily="49" charset="0"/>
                <a:cs typeface="Courier New" panose="02070309020205020404" pitchFamily="49" charset="0"/>
              </a:rPr>
              <a:t> </a:t>
            </a:r>
            <a:r>
              <a:rPr lang="cs-CZ" altLang="cs-CZ" sz="3200" dirty="0" err="1">
                <a:solidFill>
                  <a:srgbClr val="990000"/>
                </a:solidFill>
                <a:latin typeface="Courier New" panose="02070309020205020404" pitchFamily="49" charset="0"/>
                <a:cs typeface="Courier New" panose="02070309020205020404" pitchFamily="49" charset="0"/>
              </a:rPr>
              <a:t>foucault</a:t>
            </a:r>
            <a:r>
              <a:rPr lang="cs-CZ" altLang="cs-CZ" sz="3200" dirty="0">
                <a:solidFill>
                  <a:srgbClr val="990000"/>
                </a:solidFill>
                <a:latin typeface="Courier New" panose="02070309020205020404" pitchFamily="49" charset="0"/>
                <a:cs typeface="Courier New" panose="02070309020205020404" pitchFamily="49" charset="0"/>
              </a:rPr>
              <a:t>_ dohlížet a trestat</a:t>
            </a:r>
          </a:p>
        </p:txBody>
      </p:sp>
      <p:sp>
        <p:nvSpPr>
          <p:cNvPr id="9219" name="Rectangle 3">
            <a:extLst>
              <a:ext uri="{FF2B5EF4-FFF2-40B4-BE49-F238E27FC236}">
                <a16:creationId xmlns:a16="http://schemas.microsoft.com/office/drawing/2014/main" id="{10B0B199-AA8C-425F-AB1E-9F8391AC03EA}"/>
              </a:ext>
            </a:extLst>
          </p:cNvPr>
          <p:cNvSpPr>
            <a:spLocks noGrp="1" noChangeArrowheads="1"/>
          </p:cNvSpPr>
          <p:nvPr>
            <p:ph type="body" idx="1"/>
          </p:nvPr>
        </p:nvSpPr>
        <p:spPr>
          <a:xfrm>
            <a:off x="95248" y="1724025"/>
            <a:ext cx="12001501" cy="5133973"/>
          </a:xfrm>
        </p:spPr>
        <p:txBody>
          <a:bodyPr>
            <a:normAutofit/>
          </a:bodyPr>
          <a:lstStyle/>
          <a:p>
            <a:pPr eaLnBrk="1" hangingPunct="1">
              <a:lnSpc>
                <a:spcPct val="90000"/>
              </a:lnSpc>
              <a:buClr>
                <a:srgbClr val="990000"/>
              </a:buClr>
              <a:buFont typeface="Wingdings" panose="05000000000000000000" pitchFamily="2" charset="2"/>
              <a:buNone/>
            </a:pPr>
            <a:r>
              <a:rPr lang="cs-CZ" altLang="cs-CZ" sz="2400" dirty="0">
                <a:latin typeface="Calibri Light" panose="020F0302020204030204" pitchFamily="34" charset="0"/>
              </a:rPr>
              <a:t>	</a:t>
            </a:r>
            <a:r>
              <a:rPr lang="cs-CZ" altLang="cs-CZ" sz="2400" dirty="0">
                <a:latin typeface="Courier New" panose="02070309020205020404" pitchFamily="49" charset="0"/>
                <a:cs typeface="Courier New" panose="02070309020205020404" pitchFamily="49" charset="0"/>
              </a:rPr>
              <a:t>„</a:t>
            </a:r>
            <a:r>
              <a:rPr lang="cs-CZ" altLang="cs-CZ" sz="2400" dirty="0" err="1">
                <a:latin typeface="Courier New" panose="02070309020205020404" pitchFamily="49" charset="0"/>
                <a:cs typeface="Courier New" panose="02070309020205020404" pitchFamily="49" charset="0"/>
              </a:rPr>
              <a:t>Damiens</a:t>
            </a:r>
            <a:r>
              <a:rPr lang="cs-CZ" altLang="cs-CZ" sz="2400" dirty="0">
                <a:latin typeface="Courier New" panose="02070309020205020404" pitchFamily="49" charset="0"/>
                <a:cs typeface="Courier New" panose="02070309020205020404" pitchFamily="49" charset="0"/>
              </a:rPr>
              <a:t> byl odsouzen </a:t>
            </a:r>
            <a:r>
              <a:rPr lang="cs-CZ" altLang="cs-CZ" sz="2400" dirty="0">
                <a:solidFill>
                  <a:srgbClr val="990000"/>
                </a:solidFill>
                <a:latin typeface="Courier New" panose="02070309020205020404" pitchFamily="49" charset="0"/>
                <a:cs typeface="Courier New" panose="02070309020205020404" pitchFamily="49" charset="0"/>
              </a:rPr>
              <a:t>2. března 1757</a:t>
            </a:r>
            <a:r>
              <a:rPr lang="cs-CZ" altLang="cs-CZ" sz="2400" dirty="0">
                <a:latin typeface="Courier New" panose="02070309020205020404" pitchFamily="49" charset="0"/>
                <a:cs typeface="Courier New" panose="02070309020205020404" pitchFamily="49" charset="0"/>
              </a:rPr>
              <a:t> k veřejnému pokání před hlavní branou Chrámu v Paříži, kam byl přivezen v popravčí káře, nahý, jen v košili, drže hořící voskovou pochodeň … vezen na náměstí </a:t>
            </a:r>
            <a:r>
              <a:rPr lang="cs-CZ" altLang="cs-CZ" sz="2400" dirty="0" err="1">
                <a:latin typeface="Courier New" panose="02070309020205020404" pitchFamily="49" charset="0"/>
                <a:cs typeface="Courier New" panose="02070309020205020404" pitchFamily="49" charset="0"/>
              </a:rPr>
              <a:t>Gréve</a:t>
            </a:r>
            <a:r>
              <a:rPr lang="cs-CZ" altLang="cs-CZ" sz="2400" dirty="0">
                <a:latin typeface="Courier New" panose="02070309020205020404" pitchFamily="49" charset="0"/>
                <a:cs typeface="Courier New" panose="02070309020205020404" pitchFamily="49" charset="0"/>
              </a:rPr>
              <a:t> a na popravišti, které tu bylo uchystáno, jeho tělo bylo na prsou, pažích, stehnech a lýtkách trháno kleštěmi, jeho pravá ruka držící onu dýku, již spáchal řečenou královraždu, byla pálena vřelou sírou a do míst, kde bylo jeho tělo trháno kleštěmi, bylo lito zároveň roztavené olovo, vroucí olej, horká smůla … poté bylo jeho tělo vlečeno a roztrháno tahem čtvera koní a jeho údy i trup spáleny v ohni na popel a tento popel rozprášen byl ve větru.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395ECD2-69EF-4D0B-995B-C660D9A0E125}"/>
              </a:ext>
            </a:extLst>
          </p:cNvPr>
          <p:cNvSpPr>
            <a:spLocks noGrp="1" noChangeArrowheads="1"/>
          </p:cNvSpPr>
          <p:nvPr>
            <p:ph type="title"/>
          </p:nvPr>
        </p:nvSpPr>
        <p:spPr>
          <a:xfrm>
            <a:off x="0" y="104776"/>
            <a:ext cx="12192000" cy="1714499"/>
          </a:xfrm>
        </p:spPr>
        <p:txBody>
          <a:bodyPr>
            <a:normAutofit/>
          </a:bodyPr>
          <a:lstStyle/>
          <a:p>
            <a:r>
              <a:rPr lang="cs-CZ" altLang="cs-CZ" sz="3600" dirty="0" err="1">
                <a:solidFill>
                  <a:srgbClr val="990000"/>
                </a:solidFill>
                <a:latin typeface="Courier New" panose="02070309020205020404" pitchFamily="49" charset="0"/>
                <a:cs typeface="Courier New" panose="02070309020205020404" pitchFamily="49" charset="0"/>
              </a:rPr>
              <a:t>michel</a:t>
            </a:r>
            <a:r>
              <a:rPr lang="cs-CZ" altLang="cs-CZ" sz="3600" dirty="0">
                <a:solidFill>
                  <a:srgbClr val="990000"/>
                </a:solidFill>
                <a:latin typeface="Courier New" panose="02070309020205020404" pitchFamily="49" charset="0"/>
                <a:cs typeface="Courier New" panose="02070309020205020404" pitchFamily="49" charset="0"/>
              </a:rPr>
              <a:t> </a:t>
            </a:r>
            <a:r>
              <a:rPr lang="cs-CZ" altLang="cs-CZ" sz="3600" dirty="0" err="1">
                <a:solidFill>
                  <a:srgbClr val="990000"/>
                </a:solidFill>
                <a:latin typeface="Courier New" panose="02070309020205020404" pitchFamily="49" charset="0"/>
                <a:cs typeface="Courier New" panose="02070309020205020404" pitchFamily="49" charset="0"/>
              </a:rPr>
              <a:t>foucault</a:t>
            </a:r>
            <a:r>
              <a:rPr lang="cs-CZ" altLang="cs-CZ" sz="3600" dirty="0">
                <a:solidFill>
                  <a:srgbClr val="990000"/>
                </a:solidFill>
                <a:latin typeface="Courier New" panose="02070309020205020404" pitchFamily="49" charset="0"/>
                <a:cs typeface="Courier New" panose="02070309020205020404" pitchFamily="49" charset="0"/>
              </a:rPr>
              <a:t>_ dohlížet a trestat</a:t>
            </a:r>
            <a:br>
              <a:rPr lang="cs-CZ" altLang="cs-CZ" sz="3600" dirty="0">
                <a:solidFill>
                  <a:srgbClr val="990000"/>
                </a:solidFill>
                <a:latin typeface="Courier New" panose="02070309020205020404" pitchFamily="49" charset="0"/>
                <a:cs typeface="Courier New" panose="02070309020205020404" pitchFamily="49" charset="0"/>
              </a:rPr>
            </a:br>
            <a:r>
              <a:rPr lang="cs-CZ" altLang="cs-CZ" sz="3600" dirty="0">
                <a:solidFill>
                  <a:srgbClr val="990000"/>
                </a:solidFill>
                <a:latin typeface="Courier New" panose="02070309020205020404" pitchFamily="49" charset="0"/>
                <a:cs typeface="Courier New" panose="02070309020205020404" pitchFamily="49" charset="0"/>
              </a:rPr>
              <a:t>dokument z věznice o organizaci času a prostoru_ </a:t>
            </a:r>
            <a:r>
              <a:rPr lang="cs-CZ" altLang="cs-CZ" sz="2800" dirty="0">
                <a:solidFill>
                  <a:srgbClr val="990000"/>
                </a:solidFill>
                <a:latin typeface="Courier New" panose="02070309020205020404" pitchFamily="49" charset="0"/>
                <a:cs typeface="Courier New" panose="02070309020205020404" pitchFamily="49" charset="0"/>
              </a:rPr>
              <a:t>Ústav pro mladé vězně 1838</a:t>
            </a:r>
          </a:p>
        </p:txBody>
      </p:sp>
      <p:sp>
        <p:nvSpPr>
          <p:cNvPr id="8195" name="Rectangle 3">
            <a:extLst>
              <a:ext uri="{FF2B5EF4-FFF2-40B4-BE49-F238E27FC236}">
                <a16:creationId xmlns:a16="http://schemas.microsoft.com/office/drawing/2014/main" id="{AF98B8DA-2101-44ED-87B9-4F463E4BDAC6}"/>
              </a:ext>
            </a:extLst>
          </p:cNvPr>
          <p:cNvSpPr>
            <a:spLocks noGrp="1" noChangeArrowheads="1"/>
          </p:cNvSpPr>
          <p:nvPr>
            <p:ph type="body" idx="1"/>
          </p:nvPr>
        </p:nvSpPr>
        <p:spPr>
          <a:xfrm>
            <a:off x="95250" y="1971676"/>
            <a:ext cx="12096750" cy="4886324"/>
          </a:xfrm>
        </p:spPr>
        <p:txBody>
          <a:bodyPr>
            <a:normAutofit/>
          </a:bodyPr>
          <a:lstStyle/>
          <a:p>
            <a:pPr eaLnBrk="1" hangingPunct="1">
              <a:lnSpc>
                <a:spcPct val="80000"/>
              </a:lnSpc>
              <a:defRPr/>
            </a:pPr>
            <a:endParaRPr lang="cs-CZ" altLang="cs-CZ" sz="2400" dirty="0"/>
          </a:p>
          <a:p>
            <a:pPr eaLnBrk="1" hangingPunct="1">
              <a:lnSpc>
                <a:spcPct val="80000"/>
              </a:lnSpc>
              <a:buClr>
                <a:srgbClr val="990000"/>
              </a:buClr>
              <a:defRPr/>
            </a:pPr>
            <a:r>
              <a:rPr lang="cs-CZ" altLang="cs-CZ" sz="2400" dirty="0">
                <a:latin typeface="Courier New" panose="02070309020205020404" pitchFamily="49" charset="0"/>
                <a:cs typeface="Courier New" panose="02070309020205020404" pitchFamily="49" charset="0"/>
              </a:rPr>
              <a:t>Článek 17. „Den začíná pro vězně v šest hodin ráno, v zimě, v pět hodin v létě. Práce potrvá devět hodin denně v každé roční době …“</a:t>
            </a:r>
          </a:p>
          <a:p>
            <a:pPr eaLnBrk="1" hangingPunct="1">
              <a:lnSpc>
                <a:spcPct val="80000"/>
              </a:lnSpc>
              <a:buClr>
                <a:srgbClr val="990000"/>
              </a:buClr>
              <a:defRPr/>
            </a:pPr>
            <a:endParaRPr lang="cs-CZ" altLang="cs-CZ" sz="2400"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sz="2400" dirty="0">
                <a:latin typeface="Courier New" panose="02070309020205020404" pitchFamily="49" charset="0"/>
                <a:cs typeface="Courier New" panose="02070309020205020404" pitchFamily="49" charset="0"/>
              </a:rPr>
              <a:t>Článek 18. „</a:t>
            </a:r>
            <a:r>
              <a:rPr lang="cs-CZ" altLang="cs-CZ" sz="2400" i="1" dirty="0">
                <a:latin typeface="Courier New" panose="02070309020205020404" pitchFamily="49" charset="0"/>
                <a:cs typeface="Courier New" panose="02070309020205020404" pitchFamily="49" charset="0"/>
              </a:rPr>
              <a:t>Vstávání</a:t>
            </a:r>
            <a:r>
              <a:rPr lang="cs-CZ" altLang="cs-CZ" sz="2400" dirty="0">
                <a:latin typeface="Courier New" panose="02070309020205020404" pitchFamily="49" charset="0"/>
                <a:cs typeface="Courier New" panose="02070309020205020404" pitchFamily="49" charset="0"/>
              </a:rPr>
              <a:t>. Při prvním znamení bubnu musí vězňové vstát a v tichosti se obléknout. Při druhé znamení musí být již vzhůru a stláti si lůžko.</a:t>
            </a:r>
          </a:p>
          <a:p>
            <a:pPr eaLnBrk="1" hangingPunct="1">
              <a:lnSpc>
                <a:spcPct val="80000"/>
              </a:lnSpc>
              <a:buClr>
                <a:srgbClr val="990000"/>
              </a:buClr>
              <a:defRPr/>
            </a:pPr>
            <a:endParaRPr lang="cs-CZ" altLang="cs-CZ" sz="2400" dirty="0">
              <a:latin typeface="Courier New" panose="02070309020205020404" pitchFamily="49" charset="0"/>
              <a:cs typeface="Courier New" panose="02070309020205020404" pitchFamily="49" charset="0"/>
            </a:endParaRPr>
          </a:p>
          <a:p>
            <a:pPr eaLnBrk="1" hangingPunct="1">
              <a:lnSpc>
                <a:spcPct val="80000"/>
              </a:lnSpc>
              <a:buClr>
                <a:srgbClr val="990000"/>
              </a:buClr>
              <a:defRPr/>
            </a:pPr>
            <a:r>
              <a:rPr lang="cs-CZ" altLang="cs-CZ" sz="2400" dirty="0">
                <a:latin typeface="Courier New" panose="02070309020205020404" pitchFamily="49" charset="0"/>
                <a:cs typeface="Courier New" panose="02070309020205020404" pitchFamily="49" charset="0"/>
              </a:rPr>
              <a:t>Článek 20. „</a:t>
            </a:r>
            <a:r>
              <a:rPr lang="cs-CZ" altLang="cs-CZ" sz="2400" i="1" dirty="0">
                <a:latin typeface="Courier New" panose="02070309020205020404" pitchFamily="49" charset="0"/>
                <a:cs typeface="Courier New" panose="02070309020205020404" pitchFamily="49" charset="0"/>
              </a:rPr>
              <a:t>Práce</a:t>
            </a:r>
            <a:r>
              <a:rPr lang="cs-CZ" altLang="cs-CZ" sz="2400" dirty="0">
                <a:latin typeface="Courier New" panose="02070309020205020404" pitchFamily="49" charset="0"/>
                <a:cs typeface="Courier New" panose="02070309020205020404" pitchFamily="49" charset="0"/>
              </a:rPr>
              <a:t>. Ve tři čtvrti na šest v létě, ve tři čtvrti na sedm v zimě vyjdou vězňové na dvůr, kde si umyjí ruce a obličej a obdrží první dávku chleba. Bezprostředně poté se rozejdou do dílen a nastoupí práci, která by měla začínat v šest hodin v létě a v sedm hodin v zimě.“</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D9BF922-7AB2-45B9-B780-7D92D3CA221D}"/>
              </a:ext>
            </a:extLst>
          </p:cNvPr>
          <p:cNvSpPr>
            <a:spLocks noGrp="1" noChangeArrowheads="1"/>
          </p:cNvSpPr>
          <p:nvPr>
            <p:ph type="title"/>
          </p:nvPr>
        </p:nvSpPr>
        <p:spPr>
          <a:xfrm>
            <a:off x="0" y="0"/>
            <a:ext cx="10668000" cy="1417638"/>
          </a:xfrm>
        </p:spPr>
        <p:txBody>
          <a:bodyPr/>
          <a:lstStyle/>
          <a:p>
            <a:pPr algn="l" eaLnBrk="1" hangingPunct="1"/>
            <a:r>
              <a:rPr lang="cs-CZ" altLang="cs-CZ" sz="3200" dirty="0">
                <a:solidFill>
                  <a:srgbClr val="990000"/>
                </a:solidFill>
                <a:latin typeface="Courier New" panose="02070309020205020404" pitchFamily="49" charset="0"/>
                <a:cs typeface="Courier New" panose="02070309020205020404" pitchFamily="49" charset="0"/>
              </a:rPr>
              <a:t>jaký je rozdíl mezi těmito dvěma úryvky?</a:t>
            </a:r>
          </a:p>
        </p:txBody>
      </p:sp>
      <p:sp>
        <p:nvSpPr>
          <p:cNvPr id="6147" name="Rectangle 3">
            <a:extLst>
              <a:ext uri="{FF2B5EF4-FFF2-40B4-BE49-F238E27FC236}">
                <a16:creationId xmlns:a16="http://schemas.microsoft.com/office/drawing/2014/main" id="{2916C420-8B84-4022-9563-9D7449E92F3E}"/>
              </a:ext>
            </a:extLst>
          </p:cNvPr>
          <p:cNvSpPr>
            <a:spLocks noGrp="1" noChangeArrowheads="1"/>
          </p:cNvSpPr>
          <p:nvPr>
            <p:ph type="body" idx="1"/>
          </p:nvPr>
        </p:nvSpPr>
        <p:spPr>
          <a:xfrm>
            <a:off x="0" y="1657350"/>
            <a:ext cx="12306299" cy="5200650"/>
          </a:xfrm>
        </p:spPr>
        <p:txBody>
          <a:bodyPr>
            <a:normAutofit fontScale="92500"/>
          </a:bodyPr>
          <a:lstStyle/>
          <a:p>
            <a:pPr eaLnBrk="1" hangingPunct="1">
              <a:lnSpc>
                <a:spcPct val="90000"/>
              </a:lnSpc>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změny v trestání, v pojetí moci, potlačení mučení, divadlo trestání, expresivita trestů vs. mikrofyzika moci, náprava vs. tresty</a:t>
            </a:r>
          </a:p>
          <a:p>
            <a:pPr eaLnBrk="1" hangingPunct="1">
              <a:lnSpc>
                <a:spcPct val="90000"/>
              </a:lnSpc>
              <a:buClr>
                <a:srgbClr val="990000"/>
              </a:buClr>
              <a:buFont typeface="Arial"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sz="3900" dirty="0">
                <a:latin typeface="Courier New" panose="02070309020205020404" pitchFamily="49" charset="0"/>
                <a:cs typeface="Courier New" panose="02070309020205020404" pitchFamily="49" charset="0"/>
              </a:rPr>
              <a:t>vůle k moci/vědění a moc</a:t>
            </a:r>
          </a:p>
          <a:p>
            <a:pPr eaLnBrk="1" hangingPunct="1">
              <a:lnSpc>
                <a:spcPct val="90000"/>
              </a:lnSpc>
              <a:buClr>
                <a:srgbClr val="990000"/>
              </a:buClr>
              <a:buFont typeface="Arial"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vědění slouží k osvobození</a:t>
            </a:r>
          </a:p>
          <a:p>
            <a:pPr marL="0" indent="0">
              <a:buClr>
                <a:srgbClr val="990000"/>
              </a:buClr>
              <a:buNone/>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ne-</a:t>
            </a:r>
            <a:r>
              <a:rPr lang="cs-CZ" dirty="0" err="1">
                <a:latin typeface="Courier New" panose="02070309020205020404" pitchFamily="49" charset="0"/>
                <a:cs typeface="Courier New" panose="02070309020205020404" pitchFamily="49" charset="0"/>
              </a:rPr>
              <a:t>emancipativní</a:t>
            </a:r>
            <a:r>
              <a:rPr lang="cs-CZ" dirty="0">
                <a:latin typeface="Courier New" panose="02070309020205020404" pitchFamily="49" charset="0"/>
                <a:cs typeface="Courier New" panose="02070309020205020404" pitchFamily="49" charset="0"/>
              </a:rPr>
              <a:t> vztah moci a vědění </a:t>
            </a:r>
          </a:p>
          <a:p>
            <a:pPr eaLnBrk="1" hangingPunct="1">
              <a:lnSpc>
                <a:spcPct val="90000"/>
              </a:lnSpc>
              <a:buClr>
                <a:srgbClr val="990000"/>
              </a:buClr>
              <a:buFont typeface="Arial"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dirty="0">
                <a:effectLst>
                  <a:outerShdw blurRad="38100" dist="38100" dir="2700000" algn="tl">
                    <a:srgbClr val="C0C0C0"/>
                  </a:outerShdw>
                </a:effectLst>
                <a:latin typeface="Courier New" panose="02070309020205020404" pitchFamily="49" charset="0"/>
                <a:cs typeface="Courier New" panose="02070309020205020404" pitchFamily="49" charset="0"/>
              </a:rPr>
              <a:t>vůle k moci jde ruku v ruce s vůlí k vědění_ </a:t>
            </a:r>
            <a:r>
              <a:rPr lang="cs-CZ" sz="2000" dirty="0">
                <a:latin typeface="Courier New" panose="02070309020205020404" pitchFamily="49" charset="0"/>
                <a:cs typeface="Courier New" panose="02070309020205020404" pitchFamily="49" charset="0"/>
              </a:rPr>
              <a:t>Friedrich Nietzsche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F043623-D444-4C9A-A800-0106AE8029CA}"/>
              </a:ext>
            </a:extLst>
          </p:cNvPr>
          <p:cNvSpPr>
            <a:spLocks noGrp="1" noChangeArrowheads="1"/>
          </p:cNvSpPr>
          <p:nvPr>
            <p:ph type="title"/>
          </p:nvPr>
        </p:nvSpPr>
        <p:spPr>
          <a:xfrm>
            <a:off x="0" y="1"/>
            <a:ext cx="10210800" cy="1196976"/>
          </a:xfrm>
        </p:spPr>
        <p:txBody>
          <a:bodyPr/>
          <a:lstStyle/>
          <a:p>
            <a:pPr eaLnBrk="1" hangingPunct="1"/>
            <a:r>
              <a:rPr lang="cs-CZ" altLang="cs-CZ" sz="4800" dirty="0">
                <a:solidFill>
                  <a:srgbClr val="990000"/>
                </a:solidFill>
                <a:latin typeface="Courier New" panose="02070309020205020404" pitchFamily="49" charset="0"/>
                <a:cs typeface="Courier New" panose="02070309020205020404" pitchFamily="49" charset="0"/>
              </a:rPr>
              <a:t>vědění a moc</a:t>
            </a:r>
          </a:p>
        </p:txBody>
      </p:sp>
      <p:sp>
        <p:nvSpPr>
          <p:cNvPr id="7171" name="Rectangle 3">
            <a:extLst>
              <a:ext uri="{FF2B5EF4-FFF2-40B4-BE49-F238E27FC236}">
                <a16:creationId xmlns:a16="http://schemas.microsoft.com/office/drawing/2014/main" id="{94CB15A1-4E15-4164-A275-3DD152BF5BBD}"/>
              </a:ext>
            </a:extLst>
          </p:cNvPr>
          <p:cNvSpPr>
            <a:spLocks noGrp="1" noChangeArrowheads="1"/>
          </p:cNvSpPr>
          <p:nvPr>
            <p:ph type="body" idx="1"/>
          </p:nvPr>
        </p:nvSpPr>
        <p:spPr>
          <a:xfrm>
            <a:off x="-66675" y="1196976"/>
            <a:ext cx="12258675" cy="5661023"/>
          </a:xfrm>
        </p:spPr>
        <p:txBody>
          <a:bodyPr>
            <a:normAutofit fontScale="92500" lnSpcReduction="10000"/>
          </a:bodyPr>
          <a:lstStyle/>
          <a:p>
            <a:pPr eaLnBrk="1" hangingPunct="1">
              <a:lnSpc>
                <a:spcPct val="90000"/>
              </a:lnSpc>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vědění: se tak stává součástí dohlížení, </a:t>
            </a:r>
            <a:r>
              <a:rPr lang="cs-CZ" dirty="0" err="1">
                <a:latin typeface="Courier New" panose="02070309020205020404" pitchFamily="49" charset="0"/>
                <a:cs typeface="Courier New" panose="02070309020205020404" pitchFamily="49" charset="0"/>
              </a:rPr>
              <a:t>disciplinace</a:t>
            </a:r>
            <a:r>
              <a:rPr lang="cs-CZ" dirty="0">
                <a:latin typeface="Courier New" panose="02070309020205020404" pitchFamily="49" charset="0"/>
                <a:cs typeface="Courier New" panose="02070309020205020404" pitchFamily="49" charset="0"/>
              </a:rPr>
              <a:t>, součástí moderní strategie vládnutí</a:t>
            </a:r>
          </a:p>
          <a:p>
            <a:pPr eaLnBrk="1" hangingPunct="1">
              <a:lnSpc>
                <a:spcPct val="90000"/>
              </a:lnSpc>
              <a:buClr>
                <a:srgbClr val="990000"/>
              </a:buClr>
              <a:buFont typeface="Arial" pitchFamily="34" charset="0"/>
              <a:buChar char="•"/>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sz="3500" dirty="0">
                <a:latin typeface="Courier New" panose="02070309020205020404" pitchFamily="49" charset="0"/>
                <a:cs typeface="Courier New" panose="02070309020205020404" pitchFamily="49" charset="0"/>
              </a:rPr>
              <a:t>transformace technik moci </a:t>
            </a:r>
          </a:p>
          <a:p>
            <a:pPr lvl="1" eaLnBrk="1" hangingPunct="1">
              <a:lnSpc>
                <a:spcPct val="90000"/>
              </a:lnSpc>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příklad: </a:t>
            </a:r>
            <a:r>
              <a:rPr lang="cs-CZ" sz="3000" dirty="0">
                <a:effectLst>
                  <a:outerShdw blurRad="38100" dist="38100" dir="2700000" algn="tl">
                    <a:srgbClr val="C0C0C0"/>
                  </a:outerShdw>
                </a:effectLst>
                <a:latin typeface="Courier New" panose="02070309020205020404" pitchFamily="49" charset="0"/>
                <a:cs typeface="Courier New" panose="02070309020205020404" pitchFamily="49" charset="0"/>
              </a:rPr>
              <a:t>trest</a:t>
            </a:r>
            <a:r>
              <a:rPr lang="cs-CZ" dirty="0">
                <a:effectLst>
                  <a:outerShdw blurRad="38100" dist="38100" dir="2700000" algn="tl">
                    <a:srgbClr val="C0C0C0"/>
                  </a:outerShdw>
                </a:effectLst>
                <a:latin typeface="Courier New" panose="02070309020205020404" pitchFamily="49" charset="0"/>
                <a:cs typeface="Courier New" panose="02070309020205020404" pitchFamily="49" charset="0"/>
              </a:rPr>
              <a:t>_</a:t>
            </a:r>
            <a:r>
              <a:rPr lang="cs-CZ" dirty="0">
                <a:latin typeface="Courier New" panose="02070309020205020404" pitchFamily="49" charset="0"/>
                <a:cs typeface="Courier New" panose="02070309020205020404" pitchFamily="49" charset="0"/>
              </a:rPr>
              <a:t> příklad bolesti, smrti tradiční: spektakulární, proti panovníkovi, rituální charakter</a:t>
            </a:r>
          </a:p>
          <a:p>
            <a:pPr marL="457200" lvl="1" indent="0">
              <a:buClr>
                <a:srgbClr val="990000"/>
              </a:buClr>
              <a:buNone/>
              <a:defRPr/>
            </a:pPr>
            <a:endParaRPr lang="cs-CZ"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nové formy trestu – </a:t>
            </a:r>
            <a:r>
              <a:rPr lang="cs-CZ" sz="30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dohled </a:t>
            </a:r>
            <a:r>
              <a:rPr lang="cs-CZ" dirty="0">
                <a:latin typeface="Courier New" panose="02070309020205020404" pitchFamily="49" charset="0"/>
                <a:cs typeface="Courier New" panose="02070309020205020404" pitchFamily="49" charset="0"/>
              </a:rPr>
              <a:t>v rámci kolektivní organizace: </a:t>
            </a:r>
            <a:r>
              <a:rPr lang="cs-CZ" i="1" dirty="0">
                <a:latin typeface="Courier New" panose="02070309020205020404" pitchFamily="49" charset="0"/>
                <a:cs typeface="Courier New" panose="02070309020205020404" pitchFamily="49" charset="0"/>
              </a:rPr>
              <a:t>kasárna</a:t>
            </a:r>
            <a:r>
              <a:rPr lang="cs-CZ" dirty="0">
                <a:latin typeface="Courier New" panose="02070309020205020404" pitchFamily="49" charset="0"/>
                <a:cs typeface="Courier New" panose="02070309020205020404" pitchFamily="49" charset="0"/>
              </a:rPr>
              <a:t>, </a:t>
            </a:r>
            <a:r>
              <a:rPr lang="cs-CZ" i="1" dirty="0">
                <a:latin typeface="Courier New" panose="02070309020205020404" pitchFamily="49" charset="0"/>
                <a:cs typeface="Courier New" panose="02070309020205020404" pitchFamily="49" charset="0"/>
              </a:rPr>
              <a:t>škola</a:t>
            </a:r>
            <a:r>
              <a:rPr lang="cs-CZ" dirty="0">
                <a:latin typeface="Courier New" panose="02070309020205020404" pitchFamily="49" charset="0"/>
                <a:cs typeface="Courier New" panose="02070309020205020404" pitchFamily="49" charset="0"/>
              </a:rPr>
              <a:t>, </a:t>
            </a:r>
            <a:r>
              <a:rPr lang="cs-CZ" i="1" dirty="0">
                <a:latin typeface="Courier New" panose="02070309020205020404" pitchFamily="49" charset="0"/>
                <a:cs typeface="Courier New" panose="02070309020205020404" pitchFamily="49" charset="0"/>
              </a:rPr>
              <a:t>nemocnice</a:t>
            </a:r>
            <a:r>
              <a:rPr lang="cs-CZ" dirty="0">
                <a:latin typeface="Courier New" panose="02070309020205020404" pitchFamily="49" charset="0"/>
                <a:cs typeface="Courier New" panose="02070309020205020404" pitchFamily="49" charset="0"/>
              </a:rPr>
              <a:t>, </a:t>
            </a:r>
            <a:r>
              <a:rPr lang="cs-CZ" i="1" dirty="0">
                <a:latin typeface="Courier New" panose="02070309020205020404" pitchFamily="49" charset="0"/>
                <a:cs typeface="Courier New" panose="02070309020205020404" pitchFamily="49" charset="0"/>
              </a:rPr>
              <a:t>blázinec</a:t>
            </a:r>
          </a:p>
          <a:p>
            <a:pPr eaLnBrk="1" hangingPunct="1">
              <a:lnSpc>
                <a:spcPct val="90000"/>
              </a:lnSpc>
              <a:buClr>
                <a:srgbClr val="990000"/>
              </a:buClr>
              <a:buFont typeface="Arial" pitchFamily="34" charset="0"/>
              <a:buChar char="•"/>
              <a:defRPr/>
            </a:pPr>
            <a:endParaRPr lang="cs-CZ" i="1"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sz="3200" dirty="0">
                <a:latin typeface="Courier New" panose="02070309020205020404" pitchFamily="49" charset="0"/>
                <a:cs typeface="Courier New" panose="02070309020205020404" pitchFamily="49" charset="0"/>
              </a:rPr>
              <a:t>nastolení pořádku x kontinuální proces napravování</a:t>
            </a:r>
          </a:p>
          <a:p>
            <a:pPr marL="0" indent="0">
              <a:buClr>
                <a:srgbClr val="990000"/>
              </a:buClr>
              <a:buNone/>
              <a:defRPr/>
            </a:pPr>
            <a:endParaRPr lang="cs-CZ" b="1" dirty="0">
              <a:latin typeface="Courier New" panose="02070309020205020404" pitchFamily="49" charset="0"/>
              <a:cs typeface="Courier New" panose="02070309020205020404" pitchFamily="49" charset="0"/>
            </a:endParaRPr>
          </a:p>
          <a:p>
            <a:pPr eaLnBrk="1" hangingPunct="1">
              <a:lnSpc>
                <a:spcPct val="90000"/>
              </a:lnSpc>
              <a:buClr>
                <a:srgbClr val="990000"/>
              </a:buClr>
              <a:buFont typeface="Arial" pitchFamily="34" charset="0"/>
              <a:buChar char="•"/>
              <a:defRPr/>
            </a:pPr>
            <a:r>
              <a:rPr lang="cs-CZ" dirty="0">
                <a:latin typeface="Courier New" panose="02070309020205020404" pitchFamily="49" charset="0"/>
                <a:cs typeface="Courier New" panose="02070309020205020404" pitchFamily="49" charset="0"/>
              </a:rPr>
              <a:t>příklad vězení, škol, kasáren</a:t>
            </a:r>
          </a:p>
        </p:txBody>
      </p:sp>
    </p:spTree>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1106</TotalTime>
  <Words>2537</Words>
  <Application>Microsoft Office PowerPoint</Application>
  <PresentationFormat>Širokoúhlá obrazovka</PresentationFormat>
  <Paragraphs>303</Paragraphs>
  <Slides>48</Slides>
  <Notes>4</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48</vt:i4>
      </vt:variant>
    </vt:vector>
  </HeadingPairs>
  <TitlesOfParts>
    <vt:vector size="57" baseType="lpstr">
      <vt:lpstr>Arial</vt:lpstr>
      <vt:lpstr>Arial Unicode MS</vt:lpstr>
      <vt:lpstr>Calibri</vt:lpstr>
      <vt:lpstr>Calibri Light</vt:lpstr>
      <vt:lpstr>Courier New</vt:lpstr>
      <vt:lpstr>Times New Roman</vt:lpstr>
      <vt:lpstr>Trebuchet MS</vt:lpstr>
      <vt:lpstr>Wingdings</vt:lpstr>
      <vt:lpstr>Motiv Office</vt:lpstr>
      <vt:lpstr>genealogie moderní strategie moci a vědění</vt:lpstr>
      <vt:lpstr>osnova</vt:lpstr>
      <vt:lpstr>postrukturalismus jazyk/diference /kultura/MOC</vt:lpstr>
      <vt:lpstr>Linné a taxonomie přírody</vt:lpstr>
      <vt:lpstr>Prezentace aplikace PowerPoint</vt:lpstr>
      <vt:lpstr>michel foucault_ dohlížet a trestat</vt:lpstr>
      <vt:lpstr>michel foucault_ dohlížet a trestat dokument z věznice o organizaci času a prostoru_ Ústav pro mladé vězně 1838</vt:lpstr>
      <vt:lpstr>jaký je rozdíl mezi těmito dvěma úryvky?</vt:lpstr>
      <vt:lpstr>vědění a moc</vt:lpstr>
      <vt:lpstr>Prezentace aplikace PowerPoint</vt:lpstr>
      <vt:lpstr>dohlížet a trestat</vt:lpstr>
      <vt:lpstr>důsledky tohoto historického momentu:</vt:lpstr>
      <vt:lpstr>Prezentace aplikace PowerPoint</vt:lpstr>
      <vt:lpstr>disciplinační společnost</vt:lpstr>
      <vt:lpstr>panopticon</vt:lpstr>
      <vt:lpstr>p anop t i k on</vt:lpstr>
      <vt:lpstr>co je to Panopticon?</vt:lpstr>
      <vt:lpstr> </vt:lpstr>
      <vt:lpstr>co je to moc?</vt:lpstr>
      <vt:lpstr> jak studovat moc? moc jako vztah </vt:lpstr>
      <vt:lpstr>jak studovat moc? moc jako vztah</vt:lpstr>
      <vt:lpstr>internalizace moci/dohledu_ příklad těla</vt:lpstr>
      <vt:lpstr>moc individualizující a moc totalizující</vt:lpstr>
      <vt:lpstr>governmentalita</vt:lpstr>
      <vt:lpstr>Prezentace aplikace PowerPoint</vt:lpstr>
      <vt:lpstr>Prezentace aplikace PowerPoint</vt:lpstr>
      <vt:lpstr>biomoc Michel Foucault</vt:lpstr>
      <vt:lpstr>Prezentace aplikace PowerPoint</vt:lpstr>
      <vt:lpstr>biomoc – biopolitika populace</vt:lpstr>
      <vt:lpstr>  moderní národní biomoc</vt:lpstr>
      <vt:lpstr>  moderní národní biomoc</vt:lpstr>
      <vt:lpstr>Foucault:  Je třeba bránit společnost</vt:lpstr>
      <vt:lpstr>biologické občanství</vt:lpstr>
      <vt:lpstr>doba genomická</vt:lpstr>
      <vt:lpstr>Adriana Petryna_  Life Exposed_ Chernobyl</vt:lpstr>
      <vt:lpstr>Prezentace aplikace PowerPoint</vt:lpstr>
      <vt:lpstr>klasická bio-moc</vt:lpstr>
      <vt:lpstr>nová biomoc/biopolitika</vt:lpstr>
      <vt:lpstr>"Rhizome nemá žádný začátek ani konec; je pořád uprostřed, mezi věcmi, mezibytí, intermezzo. Strom je odnož (synovství, vyrůstání z), rhizom je však spojení, aliance".     Deleuze/Tisíc plošin)</vt:lpstr>
      <vt:lpstr>http://www.youtube.com/watch?v=lP1cCjBkWZU</vt:lpstr>
      <vt:lpstr>biobanky</vt:lpstr>
      <vt:lpstr>biopolitika v čase koronaviru</vt:lpstr>
      <vt:lpstr>vztah mezi mocí a věděním: IDEOLOGIE</vt:lpstr>
      <vt:lpstr>vztah mezi mocí a věděním: ideologie </vt:lpstr>
      <vt:lpstr>vztah mezi mocí a věděním: ideologie</vt:lpstr>
      <vt:lpstr>vztah mezi mocí a věděním: ideologie </vt:lpstr>
      <vt:lpstr>město, mor, Foucault, panoptikon</vt:lpstr>
      <vt:lpstr>abnormal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genealogie moderní strategie moci a vědění</dc:title>
  <dc:creator>Eva Šlesingerová</dc:creator>
  <cp:lastModifiedBy>Eva Šlesingerová</cp:lastModifiedBy>
  <cp:revision>6</cp:revision>
  <dcterms:created xsi:type="dcterms:W3CDTF">2020-04-20T09:41:11Z</dcterms:created>
  <dcterms:modified xsi:type="dcterms:W3CDTF">2021-03-26T09:01:51Z</dcterms:modified>
</cp:coreProperties>
</file>