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450" r:id="rId3"/>
    <p:sldId id="458" r:id="rId4"/>
    <p:sldId id="455" r:id="rId5"/>
    <p:sldId id="465" r:id="rId6"/>
    <p:sldId id="467" r:id="rId7"/>
    <p:sldId id="468" r:id="rId8"/>
    <p:sldId id="469" r:id="rId9"/>
    <p:sldId id="454" r:id="rId10"/>
    <p:sldId id="464" r:id="rId11"/>
    <p:sldId id="453" r:id="rId12"/>
    <p:sldId id="462" r:id="rId13"/>
    <p:sldId id="476" r:id="rId14"/>
    <p:sldId id="477" r:id="rId15"/>
    <p:sldId id="457" r:id="rId16"/>
    <p:sldId id="459" r:id="rId17"/>
    <p:sldId id="461" r:id="rId18"/>
    <p:sldId id="470" r:id="rId19"/>
    <p:sldId id="471" r:id="rId20"/>
    <p:sldId id="473" r:id="rId21"/>
    <p:sldId id="302" r:id="rId22"/>
    <p:sldId id="475" r:id="rId23"/>
    <p:sldId id="377" r:id="rId24"/>
    <p:sldId id="372" r:id="rId25"/>
    <p:sldId id="259" r:id="rId26"/>
    <p:sldId id="474" r:id="rId2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9C2F84-2D1E-467A-945D-2876D91697D6}"/>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265E7D61-1B5A-48AD-8BB7-BF3C4B8ADE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BB08CCE8-BB8F-42D3-BBD2-F8A0C3BBF254}"/>
              </a:ext>
            </a:extLst>
          </p:cNvPr>
          <p:cNvSpPr>
            <a:spLocks noGrp="1"/>
          </p:cNvSpPr>
          <p:nvPr>
            <p:ph type="dt" sz="half" idx="10"/>
          </p:nvPr>
        </p:nvSpPr>
        <p:spPr/>
        <p:txBody>
          <a:bodyPr/>
          <a:lstStyle/>
          <a:p>
            <a:fld id="{C0C5B1A3-97D3-47E0-BCA8-9F71E633C649}" type="datetimeFigureOut">
              <a:rPr lang="cs-CZ" smtClean="0"/>
              <a:t>22.05.2020</a:t>
            </a:fld>
            <a:endParaRPr lang="cs-CZ"/>
          </a:p>
        </p:txBody>
      </p:sp>
      <p:sp>
        <p:nvSpPr>
          <p:cNvPr id="5" name="Zástupný symbol pro zápatí 4">
            <a:extLst>
              <a:ext uri="{FF2B5EF4-FFF2-40B4-BE49-F238E27FC236}">
                <a16:creationId xmlns:a16="http://schemas.microsoft.com/office/drawing/2014/main" id="{A7E142B5-A416-4021-892B-16F0734289C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C2D99FB-EA58-465A-8BE3-7159C42ADF98}"/>
              </a:ext>
            </a:extLst>
          </p:cNvPr>
          <p:cNvSpPr>
            <a:spLocks noGrp="1"/>
          </p:cNvSpPr>
          <p:nvPr>
            <p:ph type="sldNum" sz="quarter" idx="12"/>
          </p:nvPr>
        </p:nvSpPr>
        <p:spPr/>
        <p:txBody>
          <a:bodyPr/>
          <a:lstStyle/>
          <a:p>
            <a:fld id="{D83CDF49-86CC-49AB-A8CC-CD6BF3CF5AB8}" type="slidenum">
              <a:rPr lang="cs-CZ" smtClean="0"/>
              <a:t>‹#›</a:t>
            </a:fld>
            <a:endParaRPr lang="cs-CZ"/>
          </a:p>
        </p:txBody>
      </p:sp>
    </p:spTree>
    <p:extLst>
      <p:ext uri="{BB962C8B-B14F-4D97-AF65-F5344CB8AC3E}">
        <p14:creationId xmlns:p14="http://schemas.microsoft.com/office/powerpoint/2010/main" val="3189877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D07D81-F583-46B7-B4E0-B4471D32F97E}"/>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96AB0D1-F328-454A-A64A-A4FA8D352C02}"/>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5E40CA5-4BC8-43BE-BDCB-99BE38F6DA15}"/>
              </a:ext>
            </a:extLst>
          </p:cNvPr>
          <p:cNvSpPr>
            <a:spLocks noGrp="1"/>
          </p:cNvSpPr>
          <p:nvPr>
            <p:ph type="dt" sz="half" idx="10"/>
          </p:nvPr>
        </p:nvSpPr>
        <p:spPr/>
        <p:txBody>
          <a:bodyPr/>
          <a:lstStyle/>
          <a:p>
            <a:fld id="{C0C5B1A3-97D3-47E0-BCA8-9F71E633C649}" type="datetimeFigureOut">
              <a:rPr lang="cs-CZ" smtClean="0"/>
              <a:t>22.05.2020</a:t>
            </a:fld>
            <a:endParaRPr lang="cs-CZ"/>
          </a:p>
        </p:txBody>
      </p:sp>
      <p:sp>
        <p:nvSpPr>
          <p:cNvPr id="5" name="Zástupný symbol pro zápatí 4">
            <a:extLst>
              <a:ext uri="{FF2B5EF4-FFF2-40B4-BE49-F238E27FC236}">
                <a16:creationId xmlns:a16="http://schemas.microsoft.com/office/drawing/2014/main" id="{F7BF372A-2240-429D-B016-26283A19B98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DD21828-3CA0-4107-9162-7A9BD1ABC10A}"/>
              </a:ext>
            </a:extLst>
          </p:cNvPr>
          <p:cNvSpPr>
            <a:spLocks noGrp="1"/>
          </p:cNvSpPr>
          <p:nvPr>
            <p:ph type="sldNum" sz="quarter" idx="12"/>
          </p:nvPr>
        </p:nvSpPr>
        <p:spPr/>
        <p:txBody>
          <a:bodyPr/>
          <a:lstStyle/>
          <a:p>
            <a:fld id="{D83CDF49-86CC-49AB-A8CC-CD6BF3CF5AB8}" type="slidenum">
              <a:rPr lang="cs-CZ" smtClean="0"/>
              <a:t>‹#›</a:t>
            </a:fld>
            <a:endParaRPr lang="cs-CZ"/>
          </a:p>
        </p:txBody>
      </p:sp>
    </p:spTree>
    <p:extLst>
      <p:ext uri="{BB962C8B-B14F-4D97-AF65-F5344CB8AC3E}">
        <p14:creationId xmlns:p14="http://schemas.microsoft.com/office/powerpoint/2010/main" val="1171451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5DC6515D-144A-413A-B18A-CAADBED1AE16}"/>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069B984E-ED3A-4E52-BC8C-D86E2DA594E0}"/>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AE4DF9E-9556-4C38-A864-6F2C23794173}"/>
              </a:ext>
            </a:extLst>
          </p:cNvPr>
          <p:cNvSpPr>
            <a:spLocks noGrp="1"/>
          </p:cNvSpPr>
          <p:nvPr>
            <p:ph type="dt" sz="half" idx="10"/>
          </p:nvPr>
        </p:nvSpPr>
        <p:spPr/>
        <p:txBody>
          <a:bodyPr/>
          <a:lstStyle/>
          <a:p>
            <a:fld id="{C0C5B1A3-97D3-47E0-BCA8-9F71E633C649}" type="datetimeFigureOut">
              <a:rPr lang="cs-CZ" smtClean="0"/>
              <a:t>22.05.2020</a:t>
            </a:fld>
            <a:endParaRPr lang="cs-CZ"/>
          </a:p>
        </p:txBody>
      </p:sp>
      <p:sp>
        <p:nvSpPr>
          <p:cNvPr id="5" name="Zástupný symbol pro zápatí 4">
            <a:extLst>
              <a:ext uri="{FF2B5EF4-FFF2-40B4-BE49-F238E27FC236}">
                <a16:creationId xmlns:a16="http://schemas.microsoft.com/office/drawing/2014/main" id="{25E13B41-A39A-4599-B7D4-4CBED4A3F0D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AD2DF91-3856-4E5C-A528-26554A575EED}"/>
              </a:ext>
            </a:extLst>
          </p:cNvPr>
          <p:cNvSpPr>
            <a:spLocks noGrp="1"/>
          </p:cNvSpPr>
          <p:nvPr>
            <p:ph type="sldNum" sz="quarter" idx="12"/>
          </p:nvPr>
        </p:nvSpPr>
        <p:spPr/>
        <p:txBody>
          <a:bodyPr/>
          <a:lstStyle/>
          <a:p>
            <a:fld id="{D83CDF49-86CC-49AB-A8CC-CD6BF3CF5AB8}" type="slidenum">
              <a:rPr lang="cs-CZ" smtClean="0"/>
              <a:t>‹#›</a:t>
            </a:fld>
            <a:endParaRPr lang="cs-CZ"/>
          </a:p>
        </p:txBody>
      </p:sp>
    </p:spTree>
    <p:extLst>
      <p:ext uri="{BB962C8B-B14F-4D97-AF65-F5344CB8AC3E}">
        <p14:creationId xmlns:p14="http://schemas.microsoft.com/office/powerpoint/2010/main" val="3616800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BF9D69-FBF7-48D9-B53F-97F33D36E9D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92833650-1926-43A1-8427-CCC9991846E7}"/>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BBE1A7D-6A69-4877-8A3F-E629591C7D60}"/>
              </a:ext>
            </a:extLst>
          </p:cNvPr>
          <p:cNvSpPr>
            <a:spLocks noGrp="1"/>
          </p:cNvSpPr>
          <p:nvPr>
            <p:ph type="dt" sz="half" idx="10"/>
          </p:nvPr>
        </p:nvSpPr>
        <p:spPr/>
        <p:txBody>
          <a:bodyPr/>
          <a:lstStyle/>
          <a:p>
            <a:fld id="{C0C5B1A3-97D3-47E0-BCA8-9F71E633C649}" type="datetimeFigureOut">
              <a:rPr lang="cs-CZ" smtClean="0"/>
              <a:t>22.05.2020</a:t>
            </a:fld>
            <a:endParaRPr lang="cs-CZ"/>
          </a:p>
        </p:txBody>
      </p:sp>
      <p:sp>
        <p:nvSpPr>
          <p:cNvPr id="5" name="Zástupný symbol pro zápatí 4">
            <a:extLst>
              <a:ext uri="{FF2B5EF4-FFF2-40B4-BE49-F238E27FC236}">
                <a16:creationId xmlns:a16="http://schemas.microsoft.com/office/drawing/2014/main" id="{01BC19BC-EB21-4A52-998E-32C70E05F2C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A9C1B8D-79AB-4E2E-9A3D-87CBAB08DA25}"/>
              </a:ext>
            </a:extLst>
          </p:cNvPr>
          <p:cNvSpPr>
            <a:spLocks noGrp="1"/>
          </p:cNvSpPr>
          <p:nvPr>
            <p:ph type="sldNum" sz="quarter" idx="12"/>
          </p:nvPr>
        </p:nvSpPr>
        <p:spPr/>
        <p:txBody>
          <a:bodyPr/>
          <a:lstStyle/>
          <a:p>
            <a:fld id="{D83CDF49-86CC-49AB-A8CC-CD6BF3CF5AB8}" type="slidenum">
              <a:rPr lang="cs-CZ" smtClean="0"/>
              <a:t>‹#›</a:t>
            </a:fld>
            <a:endParaRPr lang="cs-CZ"/>
          </a:p>
        </p:txBody>
      </p:sp>
    </p:spTree>
    <p:extLst>
      <p:ext uri="{BB962C8B-B14F-4D97-AF65-F5344CB8AC3E}">
        <p14:creationId xmlns:p14="http://schemas.microsoft.com/office/powerpoint/2010/main" val="4288950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C8FDF8-03D8-4F69-B9C2-6824AC7444AC}"/>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FCECA805-3514-4D81-B2C3-50160EACC3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A623C2D-99D6-4ADE-8234-78B7256F1BCA}"/>
              </a:ext>
            </a:extLst>
          </p:cNvPr>
          <p:cNvSpPr>
            <a:spLocks noGrp="1"/>
          </p:cNvSpPr>
          <p:nvPr>
            <p:ph type="dt" sz="half" idx="10"/>
          </p:nvPr>
        </p:nvSpPr>
        <p:spPr/>
        <p:txBody>
          <a:bodyPr/>
          <a:lstStyle/>
          <a:p>
            <a:fld id="{C0C5B1A3-97D3-47E0-BCA8-9F71E633C649}" type="datetimeFigureOut">
              <a:rPr lang="cs-CZ" smtClean="0"/>
              <a:t>22.05.2020</a:t>
            </a:fld>
            <a:endParaRPr lang="cs-CZ"/>
          </a:p>
        </p:txBody>
      </p:sp>
      <p:sp>
        <p:nvSpPr>
          <p:cNvPr id="5" name="Zástupný symbol pro zápatí 4">
            <a:extLst>
              <a:ext uri="{FF2B5EF4-FFF2-40B4-BE49-F238E27FC236}">
                <a16:creationId xmlns:a16="http://schemas.microsoft.com/office/drawing/2014/main" id="{8919E0A2-AA6F-4D85-9471-39FF62BDF8B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59A5175-8D62-4AF6-BE41-B11FDCDD1EDF}"/>
              </a:ext>
            </a:extLst>
          </p:cNvPr>
          <p:cNvSpPr>
            <a:spLocks noGrp="1"/>
          </p:cNvSpPr>
          <p:nvPr>
            <p:ph type="sldNum" sz="quarter" idx="12"/>
          </p:nvPr>
        </p:nvSpPr>
        <p:spPr/>
        <p:txBody>
          <a:bodyPr/>
          <a:lstStyle/>
          <a:p>
            <a:fld id="{D83CDF49-86CC-49AB-A8CC-CD6BF3CF5AB8}" type="slidenum">
              <a:rPr lang="cs-CZ" smtClean="0"/>
              <a:t>‹#›</a:t>
            </a:fld>
            <a:endParaRPr lang="cs-CZ"/>
          </a:p>
        </p:txBody>
      </p:sp>
    </p:spTree>
    <p:extLst>
      <p:ext uri="{BB962C8B-B14F-4D97-AF65-F5344CB8AC3E}">
        <p14:creationId xmlns:p14="http://schemas.microsoft.com/office/powerpoint/2010/main" val="1762328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FC2E53-1BFB-41DA-8D79-B04A52688B96}"/>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928C168-071D-47CE-93CE-F11FDBBEB007}"/>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EAC7221D-BB6A-4AA0-8296-03989FAFD9A0}"/>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9DDC6D08-5C4D-42AF-9BE5-8F74430C59AB}"/>
              </a:ext>
            </a:extLst>
          </p:cNvPr>
          <p:cNvSpPr>
            <a:spLocks noGrp="1"/>
          </p:cNvSpPr>
          <p:nvPr>
            <p:ph type="dt" sz="half" idx="10"/>
          </p:nvPr>
        </p:nvSpPr>
        <p:spPr/>
        <p:txBody>
          <a:bodyPr/>
          <a:lstStyle/>
          <a:p>
            <a:fld id="{C0C5B1A3-97D3-47E0-BCA8-9F71E633C649}" type="datetimeFigureOut">
              <a:rPr lang="cs-CZ" smtClean="0"/>
              <a:t>22.05.2020</a:t>
            </a:fld>
            <a:endParaRPr lang="cs-CZ"/>
          </a:p>
        </p:txBody>
      </p:sp>
      <p:sp>
        <p:nvSpPr>
          <p:cNvPr id="6" name="Zástupný symbol pro zápatí 5">
            <a:extLst>
              <a:ext uri="{FF2B5EF4-FFF2-40B4-BE49-F238E27FC236}">
                <a16:creationId xmlns:a16="http://schemas.microsoft.com/office/drawing/2014/main" id="{9252106F-101D-43E3-9C58-9A9D1D02498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21BE668-AE68-441D-A578-7396991BAF5F}"/>
              </a:ext>
            </a:extLst>
          </p:cNvPr>
          <p:cNvSpPr>
            <a:spLocks noGrp="1"/>
          </p:cNvSpPr>
          <p:nvPr>
            <p:ph type="sldNum" sz="quarter" idx="12"/>
          </p:nvPr>
        </p:nvSpPr>
        <p:spPr/>
        <p:txBody>
          <a:bodyPr/>
          <a:lstStyle/>
          <a:p>
            <a:fld id="{D83CDF49-86CC-49AB-A8CC-CD6BF3CF5AB8}" type="slidenum">
              <a:rPr lang="cs-CZ" smtClean="0"/>
              <a:t>‹#›</a:t>
            </a:fld>
            <a:endParaRPr lang="cs-CZ"/>
          </a:p>
        </p:txBody>
      </p:sp>
    </p:spTree>
    <p:extLst>
      <p:ext uri="{BB962C8B-B14F-4D97-AF65-F5344CB8AC3E}">
        <p14:creationId xmlns:p14="http://schemas.microsoft.com/office/powerpoint/2010/main" val="4231916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B7A8E1-2855-461C-B1CB-0CEE62663838}"/>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9F88178F-E7DE-435D-9865-5AEE911716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040DDAFC-9969-4D64-A7F9-3F760B3E371E}"/>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12387E4B-82BE-4508-9146-0A711E4D75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CFC54CE-46D5-4DAB-8F79-95E6EA6FD1D5}"/>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AAD314D-8020-4254-BC98-FD8791524AC9}"/>
              </a:ext>
            </a:extLst>
          </p:cNvPr>
          <p:cNvSpPr>
            <a:spLocks noGrp="1"/>
          </p:cNvSpPr>
          <p:nvPr>
            <p:ph type="dt" sz="half" idx="10"/>
          </p:nvPr>
        </p:nvSpPr>
        <p:spPr/>
        <p:txBody>
          <a:bodyPr/>
          <a:lstStyle/>
          <a:p>
            <a:fld id="{C0C5B1A3-97D3-47E0-BCA8-9F71E633C649}" type="datetimeFigureOut">
              <a:rPr lang="cs-CZ" smtClean="0"/>
              <a:t>22.05.2020</a:t>
            </a:fld>
            <a:endParaRPr lang="cs-CZ"/>
          </a:p>
        </p:txBody>
      </p:sp>
      <p:sp>
        <p:nvSpPr>
          <p:cNvPr id="8" name="Zástupný symbol pro zápatí 7">
            <a:extLst>
              <a:ext uri="{FF2B5EF4-FFF2-40B4-BE49-F238E27FC236}">
                <a16:creationId xmlns:a16="http://schemas.microsoft.com/office/drawing/2014/main" id="{2B38BB80-A8BC-4E85-A24B-347622137F3E}"/>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7021F1B1-FDE1-4B38-8BB1-774238B8B4A2}"/>
              </a:ext>
            </a:extLst>
          </p:cNvPr>
          <p:cNvSpPr>
            <a:spLocks noGrp="1"/>
          </p:cNvSpPr>
          <p:nvPr>
            <p:ph type="sldNum" sz="quarter" idx="12"/>
          </p:nvPr>
        </p:nvSpPr>
        <p:spPr/>
        <p:txBody>
          <a:bodyPr/>
          <a:lstStyle/>
          <a:p>
            <a:fld id="{D83CDF49-86CC-49AB-A8CC-CD6BF3CF5AB8}" type="slidenum">
              <a:rPr lang="cs-CZ" smtClean="0"/>
              <a:t>‹#›</a:t>
            </a:fld>
            <a:endParaRPr lang="cs-CZ"/>
          </a:p>
        </p:txBody>
      </p:sp>
    </p:spTree>
    <p:extLst>
      <p:ext uri="{BB962C8B-B14F-4D97-AF65-F5344CB8AC3E}">
        <p14:creationId xmlns:p14="http://schemas.microsoft.com/office/powerpoint/2010/main" val="3610017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135CC2-9D1E-498B-BD36-7034009B3720}"/>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BC912FF9-2749-4D65-9342-13763B95317A}"/>
              </a:ext>
            </a:extLst>
          </p:cNvPr>
          <p:cNvSpPr>
            <a:spLocks noGrp="1"/>
          </p:cNvSpPr>
          <p:nvPr>
            <p:ph type="dt" sz="half" idx="10"/>
          </p:nvPr>
        </p:nvSpPr>
        <p:spPr/>
        <p:txBody>
          <a:bodyPr/>
          <a:lstStyle/>
          <a:p>
            <a:fld id="{C0C5B1A3-97D3-47E0-BCA8-9F71E633C649}" type="datetimeFigureOut">
              <a:rPr lang="cs-CZ" smtClean="0"/>
              <a:t>22.05.2020</a:t>
            </a:fld>
            <a:endParaRPr lang="cs-CZ"/>
          </a:p>
        </p:txBody>
      </p:sp>
      <p:sp>
        <p:nvSpPr>
          <p:cNvPr id="4" name="Zástupný symbol pro zápatí 3">
            <a:extLst>
              <a:ext uri="{FF2B5EF4-FFF2-40B4-BE49-F238E27FC236}">
                <a16:creationId xmlns:a16="http://schemas.microsoft.com/office/drawing/2014/main" id="{E7C8A25B-700F-4BEF-B894-F70B0339655A}"/>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42D499FA-A5CF-4B49-8CBA-7C2B654FDFBE}"/>
              </a:ext>
            </a:extLst>
          </p:cNvPr>
          <p:cNvSpPr>
            <a:spLocks noGrp="1"/>
          </p:cNvSpPr>
          <p:nvPr>
            <p:ph type="sldNum" sz="quarter" idx="12"/>
          </p:nvPr>
        </p:nvSpPr>
        <p:spPr/>
        <p:txBody>
          <a:bodyPr/>
          <a:lstStyle/>
          <a:p>
            <a:fld id="{D83CDF49-86CC-49AB-A8CC-CD6BF3CF5AB8}" type="slidenum">
              <a:rPr lang="cs-CZ" smtClean="0"/>
              <a:t>‹#›</a:t>
            </a:fld>
            <a:endParaRPr lang="cs-CZ"/>
          </a:p>
        </p:txBody>
      </p:sp>
    </p:spTree>
    <p:extLst>
      <p:ext uri="{BB962C8B-B14F-4D97-AF65-F5344CB8AC3E}">
        <p14:creationId xmlns:p14="http://schemas.microsoft.com/office/powerpoint/2010/main" val="896120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7FA475EC-F105-4C7B-90BF-9C828F731F85}"/>
              </a:ext>
            </a:extLst>
          </p:cNvPr>
          <p:cNvSpPr>
            <a:spLocks noGrp="1"/>
          </p:cNvSpPr>
          <p:nvPr>
            <p:ph type="dt" sz="half" idx="10"/>
          </p:nvPr>
        </p:nvSpPr>
        <p:spPr/>
        <p:txBody>
          <a:bodyPr/>
          <a:lstStyle/>
          <a:p>
            <a:fld id="{C0C5B1A3-97D3-47E0-BCA8-9F71E633C649}" type="datetimeFigureOut">
              <a:rPr lang="cs-CZ" smtClean="0"/>
              <a:t>22.05.2020</a:t>
            </a:fld>
            <a:endParaRPr lang="cs-CZ"/>
          </a:p>
        </p:txBody>
      </p:sp>
      <p:sp>
        <p:nvSpPr>
          <p:cNvPr id="3" name="Zástupný symbol pro zápatí 2">
            <a:extLst>
              <a:ext uri="{FF2B5EF4-FFF2-40B4-BE49-F238E27FC236}">
                <a16:creationId xmlns:a16="http://schemas.microsoft.com/office/drawing/2014/main" id="{40EE2DC3-9EB8-4FDC-B37D-29F38F6000A7}"/>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D972FE48-C7DA-4428-A879-0F2F62930DF8}"/>
              </a:ext>
            </a:extLst>
          </p:cNvPr>
          <p:cNvSpPr>
            <a:spLocks noGrp="1"/>
          </p:cNvSpPr>
          <p:nvPr>
            <p:ph type="sldNum" sz="quarter" idx="12"/>
          </p:nvPr>
        </p:nvSpPr>
        <p:spPr/>
        <p:txBody>
          <a:bodyPr/>
          <a:lstStyle/>
          <a:p>
            <a:fld id="{D83CDF49-86CC-49AB-A8CC-CD6BF3CF5AB8}" type="slidenum">
              <a:rPr lang="cs-CZ" smtClean="0"/>
              <a:t>‹#›</a:t>
            </a:fld>
            <a:endParaRPr lang="cs-CZ"/>
          </a:p>
        </p:txBody>
      </p:sp>
    </p:spTree>
    <p:extLst>
      <p:ext uri="{BB962C8B-B14F-4D97-AF65-F5344CB8AC3E}">
        <p14:creationId xmlns:p14="http://schemas.microsoft.com/office/powerpoint/2010/main" val="638964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28643A-BF91-4B77-AFD3-3D3704C9B9A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1F20E89D-0A01-4654-8A68-5742FBD2C9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3BA65128-6F82-47AD-A79D-AA447CDA2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6D6F6E9-4D4C-492B-B4E8-49A5C0EB5F37}"/>
              </a:ext>
            </a:extLst>
          </p:cNvPr>
          <p:cNvSpPr>
            <a:spLocks noGrp="1"/>
          </p:cNvSpPr>
          <p:nvPr>
            <p:ph type="dt" sz="half" idx="10"/>
          </p:nvPr>
        </p:nvSpPr>
        <p:spPr/>
        <p:txBody>
          <a:bodyPr/>
          <a:lstStyle/>
          <a:p>
            <a:fld id="{C0C5B1A3-97D3-47E0-BCA8-9F71E633C649}" type="datetimeFigureOut">
              <a:rPr lang="cs-CZ" smtClean="0"/>
              <a:t>22.05.2020</a:t>
            </a:fld>
            <a:endParaRPr lang="cs-CZ"/>
          </a:p>
        </p:txBody>
      </p:sp>
      <p:sp>
        <p:nvSpPr>
          <p:cNvPr id="6" name="Zástupný symbol pro zápatí 5">
            <a:extLst>
              <a:ext uri="{FF2B5EF4-FFF2-40B4-BE49-F238E27FC236}">
                <a16:creationId xmlns:a16="http://schemas.microsoft.com/office/drawing/2014/main" id="{D5B9CCFE-FDB5-49F6-9245-394CCE76559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6E903E9-E42E-4C8B-9291-44C2D50FF56D}"/>
              </a:ext>
            </a:extLst>
          </p:cNvPr>
          <p:cNvSpPr>
            <a:spLocks noGrp="1"/>
          </p:cNvSpPr>
          <p:nvPr>
            <p:ph type="sldNum" sz="quarter" idx="12"/>
          </p:nvPr>
        </p:nvSpPr>
        <p:spPr/>
        <p:txBody>
          <a:bodyPr/>
          <a:lstStyle/>
          <a:p>
            <a:fld id="{D83CDF49-86CC-49AB-A8CC-CD6BF3CF5AB8}" type="slidenum">
              <a:rPr lang="cs-CZ" smtClean="0"/>
              <a:t>‹#›</a:t>
            </a:fld>
            <a:endParaRPr lang="cs-CZ"/>
          </a:p>
        </p:txBody>
      </p:sp>
    </p:spTree>
    <p:extLst>
      <p:ext uri="{BB962C8B-B14F-4D97-AF65-F5344CB8AC3E}">
        <p14:creationId xmlns:p14="http://schemas.microsoft.com/office/powerpoint/2010/main" val="436398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AEFFC1-6E3C-43FF-9CF2-6072D34B834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F3C9B0A0-BDDC-4407-A7E9-20F4FBC4DB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0DCDD4FA-1F85-408D-B64E-20FE5D69D4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B6DF73E-8EB9-4403-A0B7-97143896E012}"/>
              </a:ext>
            </a:extLst>
          </p:cNvPr>
          <p:cNvSpPr>
            <a:spLocks noGrp="1"/>
          </p:cNvSpPr>
          <p:nvPr>
            <p:ph type="dt" sz="half" idx="10"/>
          </p:nvPr>
        </p:nvSpPr>
        <p:spPr/>
        <p:txBody>
          <a:bodyPr/>
          <a:lstStyle/>
          <a:p>
            <a:fld id="{C0C5B1A3-97D3-47E0-BCA8-9F71E633C649}" type="datetimeFigureOut">
              <a:rPr lang="cs-CZ" smtClean="0"/>
              <a:t>22.05.2020</a:t>
            </a:fld>
            <a:endParaRPr lang="cs-CZ"/>
          </a:p>
        </p:txBody>
      </p:sp>
      <p:sp>
        <p:nvSpPr>
          <p:cNvPr id="6" name="Zástupný symbol pro zápatí 5">
            <a:extLst>
              <a:ext uri="{FF2B5EF4-FFF2-40B4-BE49-F238E27FC236}">
                <a16:creationId xmlns:a16="http://schemas.microsoft.com/office/drawing/2014/main" id="{E3F3B219-989A-4DB3-977E-43578D26430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99444D0-6ACA-44F7-9507-8DD98C28B12A}"/>
              </a:ext>
            </a:extLst>
          </p:cNvPr>
          <p:cNvSpPr>
            <a:spLocks noGrp="1"/>
          </p:cNvSpPr>
          <p:nvPr>
            <p:ph type="sldNum" sz="quarter" idx="12"/>
          </p:nvPr>
        </p:nvSpPr>
        <p:spPr/>
        <p:txBody>
          <a:bodyPr/>
          <a:lstStyle/>
          <a:p>
            <a:fld id="{D83CDF49-86CC-49AB-A8CC-CD6BF3CF5AB8}" type="slidenum">
              <a:rPr lang="cs-CZ" smtClean="0"/>
              <a:t>‹#›</a:t>
            </a:fld>
            <a:endParaRPr lang="cs-CZ"/>
          </a:p>
        </p:txBody>
      </p:sp>
    </p:spTree>
    <p:extLst>
      <p:ext uri="{BB962C8B-B14F-4D97-AF65-F5344CB8AC3E}">
        <p14:creationId xmlns:p14="http://schemas.microsoft.com/office/powerpoint/2010/main" val="4159300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20EEF664-484C-496E-8EF9-819D685B24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7CF3FB78-6887-4137-8EC6-C6737824B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CA907A9-8A5B-4808-96C6-0F71A01DFA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C5B1A3-97D3-47E0-BCA8-9F71E633C649}" type="datetimeFigureOut">
              <a:rPr lang="cs-CZ" smtClean="0"/>
              <a:t>22.05.2020</a:t>
            </a:fld>
            <a:endParaRPr lang="cs-CZ"/>
          </a:p>
        </p:txBody>
      </p:sp>
      <p:sp>
        <p:nvSpPr>
          <p:cNvPr id="5" name="Zástupný symbol pro zápatí 4">
            <a:extLst>
              <a:ext uri="{FF2B5EF4-FFF2-40B4-BE49-F238E27FC236}">
                <a16:creationId xmlns:a16="http://schemas.microsoft.com/office/drawing/2014/main" id="{F945DE1E-8F3E-444C-9076-BBFB705F65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F83F07A1-DF88-423E-BACD-CDD6BF9A5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3CDF49-86CC-49AB-A8CC-CD6BF3CF5AB8}" type="slidenum">
              <a:rPr lang="cs-CZ" smtClean="0"/>
              <a:t>‹#›</a:t>
            </a:fld>
            <a:endParaRPr lang="cs-CZ"/>
          </a:p>
        </p:txBody>
      </p:sp>
    </p:spTree>
    <p:extLst>
      <p:ext uri="{BB962C8B-B14F-4D97-AF65-F5344CB8AC3E}">
        <p14:creationId xmlns:p14="http://schemas.microsoft.com/office/powerpoint/2010/main" val="2783048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quod.lib.umich.edu/o/ohp/11515701.0001.001/1:5.2/--new-materialism-interviews-cartographies?rgn=div2;view=fulltext" TargetMode="External"/><Relationship Id="rId2" Type="http://schemas.openxmlformats.org/officeDocument/2006/relationships/hyperlink" Target="https://www.tandfonline.com/doi/abs/10.1080/0969725X.2019.1684704?journalCode=cang20" TargetMode="External"/><Relationship Id="rId1" Type="http://schemas.openxmlformats.org/officeDocument/2006/relationships/slideLayout" Target="../slideLayouts/slideLayout2.xml"/><Relationship Id="rId6" Type="http://schemas.openxmlformats.org/officeDocument/2006/relationships/hyperlink" Target="https://read.dukeupress.edu/environmental-humanities/article/8/1/57/61693/Gut-BuddiesMultispecies-Studies-and-the-Microbiome" TargetMode="External"/><Relationship Id="rId5" Type="http://schemas.openxmlformats.org/officeDocument/2006/relationships/hyperlink" Target="https://doi.org/10.1215/22011919-3527722" TargetMode="External"/><Relationship Id="rId4" Type="http://schemas.openxmlformats.org/officeDocument/2006/relationships/hyperlink" Target="https://anthropoceneprimer.org/index.php/new-materialism-posthumanism-and-object-oriented-ontology/"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helenpailing.com/portfolio/vibrant-matter/" TargetMode="External"/><Relationship Id="rId2" Type="http://schemas.openxmlformats.org/officeDocument/2006/relationships/hyperlink" Target="https://www.werktank.org/projects/28/els-viaene-vibrant-matter"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en.wiktionary.org/wiki/personne#French" TargetMode="External"/><Relationship Id="rId13" Type="http://schemas.openxmlformats.org/officeDocument/2006/relationships/hyperlink" Target="https://en.wikipedia.org/wiki/Old_English" TargetMode="External"/><Relationship Id="rId18" Type="http://schemas.openxmlformats.org/officeDocument/2006/relationships/hyperlink" Target="https://en.wiktionary.org/w/index.php?title=Reconstruction:Proto-Germanic/fur&amp;action=edit&amp;redlink=1" TargetMode="External"/><Relationship Id="rId3" Type="http://schemas.openxmlformats.org/officeDocument/2006/relationships/hyperlink" Target="https://en.wiktionary.org/w/index.php?title=parsone&amp;action=edit&amp;redlink=1" TargetMode="External"/><Relationship Id="rId21" Type="http://schemas.openxmlformats.org/officeDocument/2006/relationships/hyperlink" Target="https://en.wikipedia.org/wiki/Proto-Indo-European_language" TargetMode="External"/><Relationship Id="rId7" Type="http://schemas.openxmlformats.org/officeDocument/2006/relationships/hyperlink" Target="https://en.wikipedia.org/wiki/French_language" TargetMode="External"/><Relationship Id="rId12" Type="http://schemas.openxmlformats.org/officeDocument/2006/relationships/hyperlink" Target="https://en.wiktionary.org/wiki/wight#Middle_English" TargetMode="External"/><Relationship Id="rId17" Type="http://schemas.openxmlformats.org/officeDocument/2006/relationships/hyperlink" Target="https://en.wikipedia.org/wiki/Proto-Germanic_language" TargetMode="External"/><Relationship Id="rId25" Type="http://schemas.openxmlformats.org/officeDocument/2006/relationships/hyperlink" Target="https://en.wiktionary.org/wiki/Reconstruction:Proto-Indo-European/sewH-" TargetMode="External"/><Relationship Id="rId2" Type="http://schemas.openxmlformats.org/officeDocument/2006/relationships/hyperlink" Target="https://en.wikipedia.org/wiki/Anglo-Norman_language" TargetMode="External"/><Relationship Id="rId16" Type="http://schemas.openxmlformats.org/officeDocument/2006/relationships/hyperlink" Target="https://en.wiktionary.org/wiki/parson#English" TargetMode="External"/><Relationship Id="rId20" Type="http://schemas.openxmlformats.org/officeDocument/2006/relationships/hyperlink" Target="https://en.wiktionary.org/wiki/Reconstruction:Proto-Germanic/furi" TargetMode="External"/><Relationship Id="rId1" Type="http://schemas.openxmlformats.org/officeDocument/2006/relationships/slideLayout" Target="../slideLayouts/slideLayout7.xml"/><Relationship Id="rId6" Type="http://schemas.openxmlformats.org/officeDocument/2006/relationships/hyperlink" Target="https://en.wiktionary.org/wiki/persone#Old_French" TargetMode="External"/><Relationship Id="rId11" Type="http://schemas.openxmlformats.org/officeDocument/2006/relationships/hyperlink" Target="https://en.wikipedia.org/wiki/Etruscan_language" TargetMode="External"/><Relationship Id="rId24" Type="http://schemas.openxmlformats.org/officeDocument/2006/relationships/hyperlink" Target="https://en.wiktionary.org/wiki/Reconstruction:Proto-Indo-European/suHn%C3%BAs" TargetMode="External"/><Relationship Id="rId5" Type="http://schemas.openxmlformats.org/officeDocument/2006/relationships/hyperlink" Target="https://en.wikipedia.org/wiki/Old_French" TargetMode="External"/><Relationship Id="rId15" Type="http://schemas.openxmlformats.org/officeDocument/2006/relationships/hyperlink" Target="https://en.wiktionary.org/wiki/Appendix:Glossary#doublet" TargetMode="External"/><Relationship Id="rId23" Type="http://schemas.openxmlformats.org/officeDocument/2006/relationships/hyperlink" Target="https://en.wiktionary.org/w/index.php?title=Reconstruction:Proto-Indo-European/pero-&amp;action=edit&amp;redlink=1" TargetMode="External"/><Relationship Id="rId10" Type="http://schemas.openxmlformats.org/officeDocument/2006/relationships/hyperlink" Target="https://en.wiktionary.org/wiki/persona#Latin" TargetMode="External"/><Relationship Id="rId19" Type="http://schemas.openxmlformats.org/officeDocument/2006/relationships/hyperlink" Target="https://en.wiktionary.org/w/index.php?title=Reconstruction:Proto-Germanic/fura&amp;action=edit&amp;redlink=1" TargetMode="External"/><Relationship Id="rId4" Type="http://schemas.openxmlformats.org/officeDocument/2006/relationships/hyperlink" Target="https://en.wiktionary.org/wiki/persoun#Old_French" TargetMode="External"/><Relationship Id="rId9" Type="http://schemas.openxmlformats.org/officeDocument/2006/relationships/hyperlink" Target="https://en.wikipedia.org/wiki/Latin" TargetMode="External"/><Relationship Id="rId14" Type="http://schemas.openxmlformats.org/officeDocument/2006/relationships/hyperlink" Target="https://en.wiktionary.org/wiki/wiht#Old_English" TargetMode="External"/><Relationship Id="rId22" Type="http://schemas.openxmlformats.org/officeDocument/2006/relationships/hyperlink" Target="https://en.wiktionary.org/wiki/Reconstruction:Proto-Indo-European/per-"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kenrinaldo.com/portfolio/3-story-robots/" TargetMode="External"/><Relationship Id="rId7" Type="http://schemas.openxmlformats.org/officeDocument/2006/relationships/hyperlink" Target="https://www.kenrinaldo.com/portfolio/autopoiesis/" TargetMode="External"/><Relationship Id="rId2" Type="http://schemas.openxmlformats.org/officeDocument/2006/relationships/hyperlink" Target="https://www.kenrinaldo.com/projects/" TargetMode="External"/><Relationship Id="rId1" Type="http://schemas.openxmlformats.org/officeDocument/2006/relationships/slideLayout" Target="../slideLayouts/slideLayout2.xml"/><Relationship Id="rId6" Type="http://schemas.openxmlformats.org/officeDocument/2006/relationships/hyperlink" Target="https://www.kenrinaldo.com/portfolio/electroasis/" TargetMode="External"/><Relationship Id="rId5" Type="http://schemas.openxmlformats.org/officeDocument/2006/relationships/hyperlink" Target="https://www.kenrinaldo.com/portfolio/mirror-masks-columbus-2014/" TargetMode="External"/><Relationship Id="rId4" Type="http://schemas.openxmlformats.org/officeDocument/2006/relationships/hyperlink" Target="https://www.kenrinaldo.com/portfolio/c-b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S0Ts-LD2bc4"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nationalgeographic.com/science/2020/02/here-is-what-coronavirus-does-to-the-body/" TargetMode="External"/><Relationship Id="rId2" Type="http://schemas.openxmlformats.org/officeDocument/2006/relationships/hyperlink" Target="https://www.vexels.com/vectors/preview/193496/coronavirus-illustrated-background-design"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mitpress.mit.edu/books/neomaterialis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anthropoceneprimer.org/index.php/new-materialism-posthumanism-and-object-oriented-ontology/" TargetMode="External"/><Relationship Id="rId2" Type="http://schemas.openxmlformats.org/officeDocument/2006/relationships/hyperlink" Target="https://criticalposthumanism.net/new-materialisms/" TargetMode="Externa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lab.cccb.org/en/quantum-agenci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0DFA3430-D0A9-4229-86E9-AD24FFAD2EE6}"/>
              </a:ext>
            </a:extLst>
          </p:cNvPr>
          <p:cNvSpPr>
            <a:spLocks noGrp="1"/>
          </p:cNvSpPr>
          <p:nvPr>
            <p:ph type="ctrTitle" idx="4294967295"/>
          </p:nvPr>
        </p:nvSpPr>
        <p:spPr>
          <a:xfrm>
            <a:off x="21" y="9204"/>
            <a:ext cx="12191979" cy="3083315"/>
          </a:xfrm>
        </p:spPr>
        <p:txBody>
          <a:bodyPr vert="horz" lIns="91440" tIns="45720" rIns="91440" bIns="45720" rtlCol="0" anchor="ctr">
            <a:normAutofit/>
          </a:bodyPr>
          <a:lstStyle/>
          <a:p>
            <a:pPr algn="ctr"/>
            <a:r>
              <a:rPr lang="en-US" sz="4000" dirty="0" err="1">
                <a:solidFill>
                  <a:schemeClr val="tx1">
                    <a:lumMod val="85000"/>
                    <a:lumOff val="15000"/>
                  </a:schemeClr>
                </a:solidFill>
                <a:latin typeface="Courier New" panose="02070309020205020404" pitchFamily="49" charset="0"/>
                <a:cs typeface="Courier New" panose="02070309020205020404" pitchFamily="49" charset="0"/>
              </a:rPr>
              <a:t>neomaterialismy</a:t>
            </a:r>
            <a:r>
              <a:rPr lang="en-US" sz="4000" dirty="0">
                <a:solidFill>
                  <a:schemeClr val="tx1">
                    <a:lumMod val="85000"/>
                    <a:lumOff val="15000"/>
                  </a:schemeClr>
                </a:solidFill>
                <a:latin typeface="Courier New" panose="02070309020205020404" pitchFamily="49" charset="0"/>
                <a:cs typeface="Courier New" panose="02070309020205020404" pitchFamily="49" charset="0"/>
              </a:rPr>
              <a:t>, </a:t>
            </a:r>
            <a:r>
              <a:rPr lang="en-US" sz="4000" dirty="0" err="1">
                <a:solidFill>
                  <a:schemeClr val="tx1">
                    <a:lumMod val="85000"/>
                    <a:lumOff val="15000"/>
                  </a:schemeClr>
                </a:solidFill>
                <a:latin typeface="Courier New" panose="02070309020205020404" pitchFamily="49" charset="0"/>
                <a:cs typeface="Courier New" panose="02070309020205020404" pitchFamily="49" charset="0"/>
              </a:rPr>
              <a:t>problém</a:t>
            </a:r>
            <a:r>
              <a:rPr lang="en-US" sz="4000" dirty="0">
                <a:solidFill>
                  <a:schemeClr val="tx1">
                    <a:lumMod val="85000"/>
                    <a:lumOff val="15000"/>
                  </a:schemeClr>
                </a:solidFill>
                <a:latin typeface="Courier New" panose="02070309020205020404" pitchFamily="49" charset="0"/>
                <a:cs typeface="Courier New" panose="02070309020205020404" pitchFamily="49" charset="0"/>
              </a:rPr>
              <a:t> agency </a:t>
            </a:r>
            <a:br>
              <a:rPr lang="cs-CZ" sz="4000" dirty="0">
                <a:solidFill>
                  <a:schemeClr val="tx1">
                    <a:lumMod val="85000"/>
                    <a:lumOff val="15000"/>
                  </a:schemeClr>
                </a:solidFill>
                <a:latin typeface="Courier New" panose="02070309020205020404" pitchFamily="49" charset="0"/>
                <a:cs typeface="Courier New" panose="02070309020205020404" pitchFamily="49" charset="0"/>
              </a:rPr>
            </a:br>
            <a:r>
              <a:rPr lang="en-US" sz="4000" dirty="0">
                <a:solidFill>
                  <a:schemeClr val="tx1">
                    <a:lumMod val="85000"/>
                    <a:lumOff val="15000"/>
                  </a:schemeClr>
                </a:solidFill>
                <a:latin typeface="Courier New" panose="02070309020205020404" pitchFamily="49" charset="0"/>
                <a:cs typeface="Courier New" panose="02070309020205020404" pitchFamily="49" charset="0"/>
              </a:rPr>
              <a:t>a </a:t>
            </a:r>
            <a:r>
              <a:rPr lang="en-US" sz="4000" dirty="0" err="1">
                <a:solidFill>
                  <a:schemeClr val="tx1">
                    <a:lumMod val="85000"/>
                    <a:lumOff val="15000"/>
                  </a:schemeClr>
                </a:solidFill>
                <a:latin typeface="Courier New" panose="02070309020205020404" pitchFamily="49" charset="0"/>
                <a:cs typeface="Courier New" panose="02070309020205020404" pitchFamily="49" charset="0"/>
              </a:rPr>
              <a:t>více-než-lidského</a:t>
            </a:r>
            <a:r>
              <a:rPr lang="en-US" sz="4000" dirty="0">
                <a:solidFill>
                  <a:schemeClr val="tx1">
                    <a:lumMod val="85000"/>
                    <a:lumOff val="15000"/>
                  </a:schemeClr>
                </a:solidFill>
                <a:latin typeface="Courier New" panose="02070309020205020404" pitchFamily="49" charset="0"/>
                <a:cs typeface="Courier New" panose="02070309020205020404" pitchFamily="49" charset="0"/>
              </a:rPr>
              <a:t> </a:t>
            </a:r>
            <a:r>
              <a:rPr lang="en-US" sz="4000" dirty="0" err="1">
                <a:solidFill>
                  <a:schemeClr val="tx1">
                    <a:lumMod val="85000"/>
                    <a:lumOff val="15000"/>
                  </a:schemeClr>
                </a:solidFill>
                <a:latin typeface="Courier New" panose="02070309020205020404" pitchFamily="49" charset="0"/>
                <a:cs typeface="Courier New" panose="02070309020205020404" pitchFamily="49" charset="0"/>
              </a:rPr>
              <a:t>sociálního</a:t>
            </a:r>
            <a:r>
              <a:rPr lang="en-US" sz="4000" dirty="0">
                <a:solidFill>
                  <a:schemeClr val="tx1">
                    <a:lumMod val="85000"/>
                    <a:lumOff val="15000"/>
                  </a:schemeClr>
                </a:solidFill>
                <a:latin typeface="Courier New" panose="02070309020205020404" pitchFamily="49" charset="0"/>
                <a:cs typeface="Courier New" panose="02070309020205020404" pitchFamily="49" charset="0"/>
              </a:rPr>
              <a:t> </a:t>
            </a:r>
            <a:r>
              <a:rPr lang="en-US" sz="4000" dirty="0" err="1">
                <a:solidFill>
                  <a:schemeClr val="tx1">
                    <a:lumMod val="85000"/>
                    <a:lumOff val="15000"/>
                  </a:schemeClr>
                </a:solidFill>
                <a:latin typeface="Courier New" panose="02070309020205020404" pitchFamily="49" charset="0"/>
                <a:cs typeface="Courier New" panose="02070309020205020404" pitchFamily="49" charset="0"/>
              </a:rPr>
              <a:t>jednání</a:t>
            </a:r>
            <a:br>
              <a:rPr lang="en-US" sz="900" dirty="0">
                <a:solidFill>
                  <a:schemeClr val="tx1">
                    <a:lumMod val="85000"/>
                    <a:lumOff val="15000"/>
                  </a:schemeClr>
                </a:solidFill>
              </a:rPr>
            </a:br>
            <a:br>
              <a:rPr lang="en-US" sz="900" dirty="0">
                <a:solidFill>
                  <a:schemeClr val="tx1">
                    <a:lumMod val="85000"/>
                    <a:lumOff val="15000"/>
                  </a:schemeClr>
                </a:solidFill>
              </a:rPr>
            </a:br>
            <a:br>
              <a:rPr lang="en-US" sz="900" dirty="0">
                <a:solidFill>
                  <a:schemeClr val="tx1">
                    <a:lumMod val="85000"/>
                    <a:lumOff val="15000"/>
                  </a:schemeClr>
                </a:solidFill>
              </a:rPr>
            </a:br>
            <a:endParaRPr lang="en-US" sz="900" dirty="0">
              <a:solidFill>
                <a:schemeClr val="tx1">
                  <a:lumMod val="85000"/>
                  <a:lumOff val="15000"/>
                </a:schemeClr>
              </a:solidFill>
            </a:endParaRPr>
          </a:p>
        </p:txBody>
      </p:sp>
      <p:pic>
        <p:nvPicPr>
          <p:cNvPr id="2" name="Obrázek 1">
            <a:extLst>
              <a:ext uri="{FF2B5EF4-FFF2-40B4-BE49-F238E27FC236}">
                <a16:creationId xmlns:a16="http://schemas.microsoft.com/office/drawing/2014/main" id="{98FE903B-2753-4FDE-9F09-1530444F502F}"/>
              </a:ext>
            </a:extLst>
          </p:cNvPr>
          <p:cNvPicPr>
            <a:picLocks noChangeAspect="1"/>
          </p:cNvPicPr>
          <p:nvPr/>
        </p:nvPicPr>
        <p:blipFill>
          <a:blip r:embed="rId2"/>
          <a:stretch>
            <a:fillRect/>
          </a:stretch>
        </p:blipFill>
        <p:spPr>
          <a:xfrm>
            <a:off x="0" y="5393938"/>
            <a:ext cx="12191978" cy="1464062"/>
          </a:xfrm>
          <a:prstGeom prst="rect">
            <a:avLst/>
          </a:prstGeom>
        </p:spPr>
      </p:pic>
    </p:spTree>
    <p:extLst>
      <p:ext uri="{BB962C8B-B14F-4D97-AF65-F5344CB8AC3E}">
        <p14:creationId xmlns:p14="http://schemas.microsoft.com/office/powerpoint/2010/main" val="2671155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EB849CE3-6EA0-40D3-AE0F-EF92BF9BA7FE}"/>
              </a:ext>
            </a:extLst>
          </p:cNvPr>
          <p:cNvPicPr>
            <a:picLocks noChangeAspect="1"/>
          </p:cNvPicPr>
          <p:nvPr/>
        </p:nvPicPr>
        <p:blipFill rotWithShape="1">
          <a:blip r:embed="rId2">
            <a:alphaModFix/>
          </a:blip>
          <a:srcRect l="5680" r="12039" b="1"/>
          <a:stretch/>
        </p:blipFill>
        <p:spPr>
          <a:xfrm>
            <a:off x="5797543" y="10"/>
            <a:ext cx="6394152" cy="6857990"/>
          </a:xfrm>
          <a:prstGeom prst="rect">
            <a:avLst/>
          </a:prstGeom>
        </p:spPr>
      </p:pic>
      <p:sp>
        <p:nvSpPr>
          <p:cNvPr id="2" name="Nadpis 1">
            <a:extLst>
              <a:ext uri="{FF2B5EF4-FFF2-40B4-BE49-F238E27FC236}">
                <a16:creationId xmlns:a16="http://schemas.microsoft.com/office/drawing/2014/main" id="{B1EA2430-27EC-4C5C-BA63-D42D853F0E8A}"/>
              </a:ext>
            </a:extLst>
          </p:cNvPr>
          <p:cNvSpPr>
            <a:spLocks noGrp="1"/>
          </p:cNvSpPr>
          <p:nvPr>
            <p:ph type="title"/>
          </p:nvPr>
        </p:nvSpPr>
        <p:spPr>
          <a:xfrm>
            <a:off x="0" y="1"/>
            <a:ext cx="5608634" cy="380144"/>
          </a:xfrm>
        </p:spPr>
        <p:txBody>
          <a:bodyPr>
            <a:normAutofit fontScale="90000"/>
          </a:bodyPr>
          <a:lstStyle/>
          <a:p>
            <a:endParaRPr lang="cs-CZ" dirty="0">
              <a:solidFill>
                <a:srgbClr val="000000"/>
              </a:solidFill>
            </a:endParaRPr>
          </a:p>
        </p:txBody>
      </p:sp>
      <p:sp>
        <p:nvSpPr>
          <p:cNvPr id="3" name="Zástupný obsah 2">
            <a:extLst>
              <a:ext uri="{FF2B5EF4-FFF2-40B4-BE49-F238E27FC236}">
                <a16:creationId xmlns:a16="http://schemas.microsoft.com/office/drawing/2014/main" id="{15FE0492-0484-45E9-AF7A-2246A896A2E4}"/>
              </a:ext>
            </a:extLst>
          </p:cNvPr>
          <p:cNvSpPr>
            <a:spLocks noGrp="1"/>
          </p:cNvSpPr>
          <p:nvPr>
            <p:ph idx="1"/>
          </p:nvPr>
        </p:nvSpPr>
        <p:spPr>
          <a:xfrm>
            <a:off x="85060" y="92467"/>
            <a:ext cx="5608633" cy="6765533"/>
          </a:xfrm>
        </p:spPr>
        <p:txBody>
          <a:bodyPr anchor="ctr">
            <a:normAutofit/>
          </a:bodyPr>
          <a:lstStyle/>
          <a:p>
            <a:r>
              <a:rPr lang="en-US" sz="2000" dirty="0">
                <a:solidFill>
                  <a:srgbClr val="000000"/>
                </a:solidFill>
                <a:latin typeface="Courier New" panose="02070309020205020404" pitchFamily="49" charset="0"/>
                <a:cs typeface="Courier New" panose="02070309020205020404" pitchFamily="49" charset="0"/>
              </a:rPr>
              <a:t>LAW, John; HASSARD, John</a:t>
            </a:r>
            <a:r>
              <a:rPr lang="cs-CZ" sz="2000" dirty="0">
                <a:solidFill>
                  <a:srgbClr val="000000"/>
                </a:solidFill>
                <a:latin typeface="Courier New" panose="02070309020205020404" pitchFamily="49" charset="0"/>
                <a:cs typeface="Courier New" panose="02070309020205020404" pitchFamily="49" charset="0"/>
              </a:rPr>
              <a:t> (1999)</a:t>
            </a:r>
            <a:r>
              <a:rPr lang="en-US" sz="2000" dirty="0">
                <a:solidFill>
                  <a:srgbClr val="000000"/>
                </a:solidFill>
                <a:latin typeface="Courier New" panose="02070309020205020404" pitchFamily="49" charset="0"/>
                <a:cs typeface="Courier New" panose="02070309020205020404" pitchFamily="49" charset="0"/>
              </a:rPr>
              <a:t>. </a:t>
            </a:r>
            <a:r>
              <a:rPr lang="en-US" sz="2000" i="1" dirty="0">
                <a:solidFill>
                  <a:srgbClr val="000000"/>
                </a:solidFill>
                <a:latin typeface="Courier New" panose="02070309020205020404" pitchFamily="49" charset="0"/>
                <a:cs typeface="Courier New" panose="02070309020205020404" pitchFamily="49" charset="0"/>
              </a:rPr>
              <a:t>Actor Network Theory and After</a:t>
            </a:r>
            <a:r>
              <a:rPr lang="en-US" sz="2000" dirty="0">
                <a:solidFill>
                  <a:srgbClr val="000000"/>
                </a:solidFill>
                <a:latin typeface="Courier New" panose="02070309020205020404" pitchFamily="49" charset="0"/>
                <a:cs typeface="Courier New" panose="02070309020205020404" pitchFamily="49" charset="0"/>
              </a:rPr>
              <a:t>. [</a:t>
            </a:r>
            <a:r>
              <a:rPr lang="en-US" sz="2000" dirty="0" err="1">
                <a:solidFill>
                  <a:srgbClr val="000000"/>
                </a:solidFill>
                <a:latin typeface="Courier New" panose="02070309020205020404" pitchFamily="49" charset="0"/>
                <a:cs typeface="Courier New" panose="02070309020205020404" pitchFamily="49" charset="0"/>
              </a:rPr>
              <a:t>s.l.</a:t>
            </a:r>
            <a:r>
              <a:rPr lang="en-US" sz="2000" dirty="0">
                <a:solidFill>
                  <a:srgbClr val="000000"/>
                </a:solidFill>
                <a:latin typeface="Courier New" panose="02070309020205020404" pitchFamily="49" charset="0"/>
                <a:cs typeface="Courier New" panose="02070309020205020404" pitchFamily="49" charset="0"/>
              </a:rPr>
              <a:t>]: Oxford and </a:t>
            </a:r>
            <a:r>
              <a:rPr lang="en-US" sz="2000" dirty="0" err="1">
                <a:solidFill>
                  <a:srgbClr val="000000"/>
                </a:solidFill>
                <a:latin typeface="Courier New" panose="02070309020205020404" pitchFamily="49" charset="0"/>
                <a:cs typeface="Courier New" panose="02070309020205020404" pitchFamily="49" charset="0"/>
              </a:rPr>
              <a:t>Keele</a:t>
            </a:r>
            <a:r>
              <a:rPr lang="en-US" sz="2000" dirty="0">
                <a:solidFill>
                  <a:srgbClr val="000000"/>
                </a:solidFill>
                <a:latin typeface="Courier New" panose="02070309020205020404" pitchFamily="49" charset="0"/>
                <a:cs typeface="Courier New" panose="02070309020205020404" pitchFamily="49" charset="0"/>
              </a:rPr>
              <a:t>: Blackwell and the Sociological Review</a:t>
            </a:r>
            <a:endParaRPr lang="cs-CZ" sz="2000" dirty="0">
              <a:solidFill>
                <a:srgbClr val="000000"/>
              </a:solidFill>
              <a:latin typeface="Courier New" panose="02070309020205020404" pitchFamily="49" charset="0"/>
              <a:cs typeface="Courier New" panose="02070309020205020404" pitchFamily="49" charset="0"/>
            </a:endParaRPr>
          </a:p>
          <a:p>
            <a:endParaRPr lang="cs-CZ" sz="2000" dirty="0">
              <a:solidFill>
                <a:srgbClr val="000000"/>
              </a:solidFill>
              <a:latin typeface="Courier New" panose="02070309020205020404" pitchFamily="49" charset="0"/>
              <a:cs typeface="Courier New" panose="02070309020205020404" pitchFamily="49" charset="0"/>
            </a:endParaRPr>
          </a:p>
          <a:p>
            <a:r>
              <a:rPr lang="en-US" sz="2000" dirty="0">
                <a:solidFill>
                  <a:srgbClr val="000000"/>
                </a:solidFill>
                <a:latin typeface="Courier New" panose="02070309020205020404" pitchFamily="49" charset="0"/>
                <a:cs typeface="Courier New" panose="02070309020205020404" pitchFamily="49" charset="0"/>
              </a:rPr>
              <a:t>LATOUR, Bruno</a:t>
            </a:r>
            <a:r>
              <a:rPr lang="cs-CZ" sz="2000" dirty="0">
                <a:solidFill>
                  <a:srgbClr val="000000"/>
                </a:solidFill>
                <a:latin typeface="Courier New" panose="02070309020205020404" pitchFamily="49" charset="0"/>
                <a:cs typeface="Courier New" panose="02070309020205020404" pitchFamily="49" charset="0"/>
              </a:rPr>
              <a:t> (2008)</a:t>
            </a:r>
            <a:r>
              <a:rPr lang="en-US" sz="2000" dirty="0">
                <a:solidFill>
                  <a:srgbClr val="000000"/>
                </a:solidFill>
                <a:latin typeface="Courier New" panose="02070309020205020404" pitchFamily="49" charset="0"/>
                <a:cs typeface="Courier New" panose="02070309020205020404" pitchFamily="49" charset="0"/>
              </a:rPr>
              <a:t> </a:t>
            </a:r>
            <a:r>
              <a:rPr lang="en-US" sz="2000" i="1" dirty="0">
                <a:solidFill>
                  <a:srgbClr val="000000"/>
                </a:solidFill>
                <a:latin typeface="Courier New" panose="02070309020205020404" pitchFamily="49" charset="0"/>
                <a:cs typeface="Courier New" panose="02070309020205020404" pitchFamily="49" charset="0"/>
              </a:rPr>
              <a:t>Reassembling the Social: An Introduction to Actor-Network-Theory</a:t>
            </a:r>
            <a:r>
              <a:rPr lang="en-US" sz="2000" dirty="0">
                <a:solidFill>
                  <a:srgbClr val="000000"/>
                </a:solidFill>
                <a:latin typeface="Courier New" panose="02070309020205020404" pitchFamily="49" charset="0"/>
                <a:cs typeface="Courier New" panose="02070309020205020404" pitchFamily="49" charset="0"/>
              </a:rPr>
              <a:t>. New York: Oxford University Press</a:t>
            </a:r>
            <a:endParaRPr lang="cs-CZ" sz="2000" dirty="0">
              <a:solidFill>
                <a:srgbClr val="000000"/>
              </a:solidFill>
              <a:latin typeface="Courier New" panose="02070309020205020404" pitchFamily="49" charset="0"/>
              <a:cs typeface="Courier New" panose="02070309020205020404" pitchFamily="49" charset="0"/>
            </a:endParaRPr>
          </a:p>
          <a:p>
            <a:endParaRPr lang="cs-CZ" sz="2000" dirty="0">
              <a:solidFill>
                <a:srgbClr val="000000"/>
              </a:solidFill>
              <a:latin typeface="Courier New" panose="02070309020205020404" pitchFamily="49" charset="0"/>
              <a:cs typeface="Courier New" panose="02070309020205020404" pitchFamily="49" charset="0"/>
            </a:endParaRPr>
          </a:p>
          <a:p>
            <a:r>
              <a:rPr lang="en-US" sz="2000" dirty="0">
                <a:solidFill>
                  <a:srgbClr val="000000"/>
                </a:solidFill>
                <a:latin typeface="Courier New" panose="02070309020205020404" pitchFamily="49" charset="0"/>
                <a:cs typeface="Courier New" panose="02070309020205020404" pitchFamily="49" charset="0"/>
              </a:rPr>
              <a:t>Shapiro, S. (1997). Caught in a web: The implications of ecology for radical symmetry in STS. Social Epistemology, 11(1), 97-110. doi:10.1080/02691729708578832</a:t>
            </a:r>
            <a:endParaRPr lang="cs-CZ" sz="2000" dirty="0">
              <a:solidFill>
                <a:srgbClr val="0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91645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4F6AB8-4D57-4AE6-8A24-ECEFC812D91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43C83E6-6DE1-41F8-9E75-545F7B96CF68}"/>
              </a:ext>
            </a:extLst>
          </p:cNvPr>
          <p:cNvSpPr>
            <a:spLocks noGrp="1"/>
          </p:cNvSpPr>
          <p:nvPr>
            <p:ph idx="1"/>
          </p:nvPr>
        </p:nvSpPr>
        <p:spPr>
          <a:xfrm>
            <a:off x="0" y="-1"/>
            <a:ext cx="12787903" cy="6858001"/>
          </a:xfrm>
        </p:spPr>
        <p:txBody>
          <a:bodyPr>
            <a:normAutofit fontScale="70000" lnSpcReduction="20000"/>
          </a:bodyPr>
          <a:lstStyle/>
          <a:p>
            <a:r>
              <a:rPr lang="en-GB" sz="2600" dirty="0">
                <a:latin typeface="Courier New" panose="02070309020205020404" pitchFamily="49" charset="0"/>
                <a:cs typeface="Courier New" panose="02070309020205020404" pitchFamily="49" charset="0"/>
              </a:rPr>
              <a:t>Esposito R (2015) Persons and Things: From the Body´s Point of View. Polity Press.</a:t>
            </a:r>
            <a:endParaRPr lang="cs-CZ" sz="2600" dirty="0">
              <a:latin typeface="Courier New" panose="02070309020205020404" pitchFamily="49" charset="0"/>
              <a:cs typeface="Courier New" panose="02070309020205020404" pitchFamily="49" charset="0"/>
            </a:endParaRPr>
          </a:p>
          <a:p>
            <a:r>
              <a:rPr lang="cs-CZ" sz="2600" dirty="0" err="1">
                <a:latin typeface="Courier New" panose="02070309020205020404" pitchFamily="49" charset="0"/>
                <a:cs typeface="Courier New" panose="02070309020205020404" pitchFamily="49" charset="0"/>
              </a:rPr>
              <a:t>Rick</a:t>
            </a:r>
            <a:r>
              <a:rPr lang="cs-CZ" sz="2600" dirty="0">
                <a:latin typeface="Courier New" panose="02070309020205020404" pitchFamily="49" charset="0"/>
                <a:cs typeface="Courier New" panose="02070309020205020404" pitchFamily="49" charset="0"/>
              </a:rPr>
              <a:t> </a:t>
            </a:r>
            <a:r>
              <a:rPr lang="cs-CZ" sz="2600" dirty="0" err="1">
                <a:latin typeface="Courier New" panose="02070309020205020404" pitchFamily="49" charset="0"/>
                <a:cs typeface="Courier New" panose="02070309020205020404" pitchFamily="49" charset="0"/>
              </a:rPr>
              <a:t>Dolphijn</a:t>
            </a:r>
            <a:r>
              <a:rPr lang="cs-CZ" sz="2600" dirty="0">
                <a:latin typeface="Courier New" panose="02070309020205020404" pitchFamily="49" charset="0"/>
                <a:cs typeface="Courier New" panose="02070309020205020404" pitchFamily="49" charset="0"/>
              </a:rPr>
              <a:t> and Iris van der </a:t>
            </a:r>
            <a:r>
              <a:rPr lang="cs-CZ" sz="2600" dirty="0" err="1">
                <a:latin typeface="Courier New" panose="02070309020205020404" pitchFamily="49" charset="0"/>
                <a:cs typeface="Courier New" panose="02070309020205020404" pitchFamily="49" charset="0"/>
              </a:rPr>
              <a:t>Tuin</a:t>
            </a:r>
            <a:r>
              <a:rPr lang="cs-CZ" sz="2600" dirty="0">
                <a:latin typeface="Courier New" panose="02070309020205020404" pitchFamily="49" charset="0"/>
                <a:cs typeface="Courier New" panose="02070309020205020404" pitchFamily="49" charset="0"/>
              </a:rPr>
              <a:t>, “Interview </a:t>
            </a:r>
            <a:r>
              <a:rPr lang="cs-CZ" sz="2600" dirty="0" err="1">
                <a:latin typeface="Courier New" panose="02070309020205020404" pitchFamily="49" charset="0"/>
                <a:cs typeface="Courier New" panose="02070309020205020404" pitchFamily="49" charset="0"/>
              </a:rPr>
              <a:t>with</a:t>
            </a:r>
            <a:r>
              <a:rPr lang="cs-CZ" sz="2600" dirty="0">
                <a:latin typeface="Courier New" panose="02070309020205020404" pitchFamily="49" charset="0"/>
                <a:cs typeface="Courier New" panose="02070309020205020404" pitchFamily="49" charset="0"/>
              </a:rPr>
              <a:t> Karen </a:t>
            </a:r>
            <a:r>
              <a:rPr lang="cs-CZ" sz="2600" dirty="0" err="1">
                <a:latin typeface="Courier New" panose="02070309020205020404" pitchFamily="49" charset="0"/>
                <a:cs typeface="Courier New" panose="02070309020205020404" pitchFamily="49" charset="0"/>
              </a:rPr>
              <a:t>Barad</a:t>
            </a:r>
            <a:r>
              <a:rPr lang="cs-CZ" sz="2600" dirty="0">
                <a:latin typeface="Courier New" panose="02070309020205020404" pitchFamily="49" charset="0"/>
                <a:cs typeface="Courier New" panose="02070309020205020404" pitchFamily="49" charset="0"/>
              </a:rPr>
              <a:t>”, in </a:t>
            </a:r>
            <a:r>
              <a:rPr lang="cs-CZ" sz="2600" i="1" dirty="0">
                <a:latin typeface="Courier New" panose="02070309020205020404" pitchFamily="49" charset="0"/>
                <a:cs typeface="Courier New" panose="02070309020205020404" pitchFamily="49" charset="0"/>
              </a:rPr>
              <a:t>New </a:t>
            </a:r>
            <a:r>
              <a:rPr lang="cs-CZ" sz="2600" i="1" dirty="0" err="1">
                <a:latin typeface="Courier New" panose="02070309020205020404" pitchFamily="49" charset="0"/>
                <a:cs typeface="Courier New" panose="02070309020205020404" pitchFamily="49" charset="0"/>
              </a:rPr>
              <a:t>Materialism</a:t>
            </a:r>
            <a:r>
              <a:rPr lang="cs-CZ" sz="2600" i="1" dirty="0">
                <a:latin typeface="Courier New" panose="02070309020205020404" pitchFamily="49" charset="0"/>
                <a:cs typeface="Courier New" panose="02070309020205020404" pitchFamily="49" charset="0"/>
              </a:rPr>
              <a:t>: </a:t>
            </a:r>
            <a:r>
              <a:rPr lang="cs-CZ" sz="2600" i="1" dirty="0" err="1">
                <a:latin typeface="Courier New" panose="02070309020205020404" pitchFamily="49" charset="0"/>
                <a:cs typeface="Courier New" panose="02070309020205020404" pitchFamily="49" charset="0"/>
              </a:rPr>
              <a:t>Interviews</a:t>
            </a:r>
            <a:r>
              <a:rPr lang="cs-CZ" sz="2600" i="1" dirty="0">
                <a:latin typeface="Courier New" panose="02070309020205020404" pitchFamily="49" charset="0"/>
                <a:cs typeface="Courier New" panose="02070309020205020404" pitchFamily="49" charset="0"/>
              </a:rPr>
              <a:t> &amp; </a:t>
            </a:r>
            <a:r>
              <a:rPr lang="cs-CZ" sz="2600" i="1" dirty="0" err="1">
                <a:latin typeface="Courier New" panose="02070309020205020404" pitchFamily="49" charset="0"/>
                <a:cs typeface="Courier New" panose="02070309020205020404" pitchFamily="49" charset="0"/>
              </a:rPr>
              <a:t>Cartographies</a:t>
            </a:r>
            <a:r>
              <a:rPr lang="cs-CZ" sz="2600" dirty="0">
                <a:latin typeface="Courier New" panose="02070309020205020404" pitchFamily="49" charset="0"/>
                <a:cs typeface="Courier New" panose="02070309020205020404" pitchFamily="49" charset="0"/>
              </a:rPr>
              <a:t>, </a:t>
            </a:r>
            <a:r>
              <a:rPr lang="cs-CZ" sz="2600" dirty="0" err="1">
                <a:latin typeface="Courier New" panose="02070309020205020404" pitchFamily="49" charset="0"/>
                <a:cs typeface="Courier New" panose="02070309020205020404" pitchFamily="49" charset="0"/>
              </a:rPr>
              <a:t>ed</a:t>
            </a:r>
            <a:r>
              <a:rPr lang="cs-CZ" sz="2600" dirty="0">
                <a:latin typeface="Courier New" panose="02070309020205020404" pitchFamily="49" charset="0"/>
                <a:cs typeface="Courier New" panose="02070309020205020404" pitchFamily="49" charset="0"/>
              </a:rPr>
              <a:t>. By </a:t>
            </a:r>
            <a:r>
              <a:rPr lang="cs-CZ" sz="2600" dirty="0" err="1">
                <a:latin typeface="Courier New" panose="02070309020205020404" pitchFamily="49" charset="0"/>
                <a:cs typeface="Courier New" panose="02070309020205020404" pitchFamily="49" charset="0"/>
              </a:rPr>
              <a:t>Rick</a:t>
            </a:r>
            <a:r>
              <a:rPr lang="cs-CZ" sz="2600" dirty="0">
                <a:latin typeface="Courier New" panose="02070309020205020404" pitchFamily="49" charset="0"/>
                <a:cs typeface="Courier New" panose="02070309020205020404" pitchFamily="49" charset="0"/>
              </a:rPr>
              <a:t> </a:t>
            </a:r>
            <a:r>
              <a:rPr lang="cs-CZ" sz="2600" dirty="0" err="1">
                <a:latin typeface="Courier New" panose="02070309020205020404" pitchFamily="49" charset="0"/>
                <a:cs typeface="Courier New" panose="02070309020205020404" pitchFamily="49" charset="0"/>
              </a:rPr>
              <a:t>Dolphijn</a:t>
            </a:r>
            <a:r>
              <a:rPr lang="cs-CZ" sz="2600" dirty="0">
                <a:latin typeface="Courier New" panose="02070309020205020404" pitchFamily="49" charset="0"/>
                <a:cs typeface="Courier New" panose="02070309020205020404" pitchFamily="49" charset="0"/>
              </a:rPr>
              <a:t> and Iris van der </a:t>
            </a:r>
            <a:r>
              <a:rPr lang="cs-CZ" sz="2600" dirty="0" err="1">
                <a:latin typeface="Courier New" panose="02070309020205020404" pitchFamily="49" charset="0"/>
                <a:cs typeface="Courier New" panose="02070309020205020404" pitchFamily="49" charset="0"/>
              </a:rPr>
              <a:t>Tuin</a:t>
            </a:r>
            <a:r>
              <a:rPr lang="cs-CZ" sz="2600" dirty="0">
                <a:latin typeface="Courier New" panose="02070309020205020404" pitchFamily="49" charset="0"/>
                <a:cs typeface="Courier New" panose="02070309020205020404" pitchFamily="49" charset="0"/>
              </a:rPr>
              <a:t> (Ann </a:t>
            </a:r>
            <a:r>
              <a:rPr lang="cs-CZ" sz="2600" dirty="0" err="1">
                <a:latin typeface="Courier New" panose="02070309020205020404" pitchFamily="49" charset="0"/>
                <a:cs typeface="Courier New" panose="02070309020205020404" pitchFamily="49" charset="0"/>
              </a:rPr>
              <a:t>Arbor</a:t>
            </a:r>
            <a:r>
              <a:rPr lang="cs-CZ" sz="2600" dirty="0">
                <a:latin typeface="Courier New" panose="02070309020205020404" pitchFamily="49" charset="0"/>
                <a:cs typeface="Courier New" panose="02070309020205020404" pitchFamily="49" charset="0"/>
              </a:rPr>
              <a:t>: Open </a:t>
            </a:r>
            <a:r>
              <a:rPr lang="cs-CZ" sz="2600" dirty="0" err="1">
                <a:latin typeface="Courier New" panose="02070309020205020404" pitchFamily="49" charset="0"/>
                <a:cs typeface="Courier New" panose="02070309020205020404" pitchFamily="49" charset="0"/>
              </a:rPr>
              <a:t>Humanities</a:t>
            </a:r>
            <a:r>
              <a:rPr lang="cs-CZ" sz="2600" dirty="0">
                <a:latin typeface="Courier New" panose="02070309020205020404" pitchFamily="49" charset="0"/>
                <a:cs typeface="Courier New" panose="02070309020205020404" pitchFamily="49" charset="0"/>
              </a:rPr>
              <a:t> </a:t>
            </a:r>
            <a:r>
              <a:rPr lang="cs-CZ" sz="2600" dirty="0" err="1">
                <a:latin typeface="Courier New" panose="02070309020205020404" pitchFamily="49" charset="0"/>
                <a:cs typeface="Courier New" panose="02070309020205020404" pitchFamily="49" charset="0"/>
              </a:rPr>
              <a:t>Press</a:t>
            </a:r>
            <a:r>
              <a:rPr lang="cs-CZ" sz="2600" dirty="0">
                <a:latin typeface="Courier New" panose="02070309020205020404" pitchFamily="49" charset="0"/>
                <a:cs typeface="Courier New" panose="02070309020205020404" pitchFamily="49" charset="0"/>
              </a:rPr>
              <a:t>, 2012), pp. 48-70 (p. 48).</a:t>
            </a:r>
          </a:p>
          <a:p>
            <a:r>
              <a:rPr lang="en-US" sz="2600" i="1" dirty="0">
                <a:latin typeface="Courier New" panose="02070309020205020404" pitchFamily="49" charset="0"/>
                <a:cs typeface="Courier New" panose="02070309020205020404" pitchFamily="49" charset="0"/>
              </a:rPr>
              <a:t>Material Feminisms</a:t>
            </a:r>
            <a:r>
              <a:rPr lang="en-US" sz="2600" dirty="0">
                <a:latin typeface="Courier New" panose="02070309020205020404" pitchFamily="49" charset="0"/>
                <a:cs typeface="Courier New" panose="02070309020205020404" pitchFamily="49" charset="0"/>
              </a:rPr>
              <a:t>, ed. by Stacy </a:t>
            </a:r>
            <a:r>
              <a:rPr lang="en-US" sz="2600" dirty="0" err="1">
                <a:latin typeface="Courier New" panose="02070309020205020404" pitchFamily="49" charset="0"/>
                <a:cs typeface="Courier New" panose="02070309020205020404" pitchFamily="49" charset="0"/>
              </a:rPr>
              <a:t>Alaimo</a:t>
            </a:r>
            <a:r>
              <a:rPr lang="en-US" sz="2600" dirty="0">
                <a:latin typeface="Courier New" panose="02070309020205020404" pitchFamily="49" charset="0"/>
                <a:cs typeface="Courier New" panose="02070309020205020404" pitchFamily="49" charset="0"/>
              </a:rPr>
              <a:t> and Susan </a:t>
            </a:r>
            <a:r>
              <a:rPr lang="en-US" sz="2600" dirty="0" err="1">
                <a:latin typeface="Courier New" panose="02070309020205020404" pitchFamily="49" charset="0"/>
                <a:cs typeface="Courier New" panose="02070309020205020404" pitchFamily="49" charset="0"/>
              </a:rPr>
              <a:t>Hekman</a:t>
            </a:r>
            <a:r>
              <a:rPr lang="en-US" sz="2600" dirty="0">
                <a:latin typeface="Courier New" panose="02070309020205020404" pitchFamily="49" charset="0"/>
                <a:cs typeface="Courier New" panose="02070309020205020404" pitchFamily="49" charset="0"/>
              </a:rPr>
              <a:t> (Bloomington and Indianapolis: Indiana University Press, 2008), pp. 1-19.</a:t>
            </a:r>
            <a:endParaRPr lang="cs-CZ" sz="2600" dirty="0">
              <a:latin typeface="Courier New" panose="02070309020205020404" pitchFamily="49" charset="0"/>
              <a:cs typeface="Courier New" panose="02070309020205020404" pitchFamily="49" charset="0"/>
            </a:endParaRPr>
          </a:p>
          <a:p>
            <a:r>
              <a:rPr lang="cs-CZ" sz="2600" dirty="0">
                <a:latin typeface="Courier New" panose="02070309020205020404" pitchFamily="49" charset="0"/>
                <a:cs typeface="Courier New" panose="02070309020205020404" pitchFamily="49" charset="0"/>
              </a:rPr>
              <a:t>Rosi </a:t>
            </a:r>
            <a:r>
              <a:rPr lang="cs-CZ" sz="2600" dirty="0" err="1">
                <a:latin typeface="Courier New" panose="02070309020205020404" pitchFamily="49" charset="0"/>
                <a:cs typeface="Courier New" panose="02070309020205020404" pitchFamily="49" charset="0"/>
              </a:rPr>
              <a:t>Braidotti</a:t>
            </a:r>
            <a:r>
              <a:rPr lang="cs-CZ" sz="2600" dirty="0">
                <a:latin typeface="Courier New" panose="02070309020205020404" pitchFamily="49" charset="0"/>
                <a:cs typeface="Courier New" panose="02070309020205020404" pitchFamily="49" charset="0"/>
              </a:rPr>
              <a:t>, </a:t>
            </a:r>
            <a:r>
              <a:rPr lang="cs-CZ" sz="2600" i="1" dirty="0" err="1">
                <a:latin typeface="Courier New" panose="02070309020205020404" pitchFamily="49" charset="0"/>
                <a:cs typeface="Courier New" panose="02070309020205020404" pitchFamily="49" charset="0"/>
              </a:rPr>
              <a:t>The</a:t>
            </a:r>
            <a:r>
              <a:rPr lang="cs-CZ" sz="2600" i="1" dirty="0">
                <a:latin typeface="Courier New" panose="02070309020205020404" pitchFamily="49" charset="0"/>
                <a:cs typeface="Courier New" panose="02070309020205020404" pitchFamily="49" charset="0"/>
              </a:rPr>
              <a:t> </a:t>
            </a:r>
            <a:r>
              <a:rPr lang="cs-CZ" sz="2600" i="1" dirty="0" err="1">
                <a:latin typeface="Courier New" panose="02070309020205020404" pitchFamily="49" charset="0"/>
                <a:cs typeface="Courier New" panose="02070309020205020404" pitchFamily="49" charset="0"/>
              </a:rPr>
              <a:t>Posthuman</a:t>
            </a:r>
            <a:r>
              <a:rPr lang="cs-CZ" sz="2600" dirty="0">
                <a:latin typeface="Courier New" panose="02070309020205020404" pitchFamily="49" charset="0"/>
                <a:cs typeface="Courier New" panose="02070309020205020404" pitchFamily="49" charset="0"/>
              </a:rPr>
              <a:t> (Cambridge: Polity </a:t>
            </a:r>
            <a:r>
              <a:rPr lang="cs-CZ" sz="2600" dirty="0" err="1">
                <a:latin typeface="Courier New" panose="02070309020205020404" pitchFamily="49" charset="0"/>
                <a:cs typeface="Courier New" panose="02070309020205020404" pitchFamily="49" charset="0"/>
              </a:rPr>
              <a:t>Press</a:t>
            </a:r>
            <a:r>
              <a:rPr lang="cs-CZ" sz="2600" dirty="0">
                <a:latin typeface="Courier New" panose="02070309020205020404" pitchFamily="49" charset="0"/>
                <a:cs typeface="Courier New" panose="02070309020205020404" pitchFamily="49" charset="0"/>
              </a:rPr>
              <a:t>, 2013).</a:t>
            </a:r>
          </a:p>
          <a:p>
            <a:r>
              <a:rPr lang="en-US" sz="2600" dirty="0">
                <a:latin typeface="Courier New" panose="02070309020205020404" pitchFamily="49" charset="0"/>
                <a:cs typeface="Courier New" panose="02070309020205020404" pitchFamily="49" charset="0"/>
              </a:rPr>
              <a:t>Karen Barad, </a:t>
            </a:r>
            <a:r>
              <a:rPr lang="en-US" sz="2600" i="1" dirty="0">
                <a:latin typeface="Courier New" panose="02070309020205020404" pitchFamily="49" charset="0"/>
                <a:cs typeface="Courier New" panose="02070309020205020404" pitchFamily="49" charset="0"/>
              </a:rPr>
              <a:t>Meeting the Universe Halfway: Quantum Physics and the Entanglement of Matter and Meaning</a:t>
            </a:r>
            <a:r>
              <a:rPr lang="en-US" sz="2600" dirty="0">
                <a:latin typeface="Courier New" panose="02070309020205020404" pitchFamily="49" charset="0"/>
                <a:cs typeface="Courier New" panose="02070309020205020404" pitchFamily="49" charset="0"/>
              </a:rPr>
              <a:t> (Durham and London: Duke University Press, 2007).</a:t>
            </a:r>
            <a:endParaRPr lang="cs-CZ" sz="2600" dirty="0">
              <a:latin typeface="Courier New" panose="02070309020205020404" pitchFamily="49" charset="0"/>
              <a:cs typeface="Courier New" panose="02070309020205020404" pitchFamily="49" charset="0"/>
            </a:endParaRPr>
          </a:p>
          <a:p>
            <a:r>
              <a:rPr lang="en-US" sz="2600" dirty="0">
                <a:latin typeface="Courier New" panose="02070309020205020404" pitchFamily="49" charset="0"/>
                <a:cs typeface="Courier New" panose="02070309020205020404" pitchFamily="49" charset="0"/>
              </a:rPr>
              <a:t>Jason W. Moore, </a:t>
            </a:r>
            <a:r>
              <a:rPr lang="en-US" sz="2600" i="1" dirty="0">
                <a:latin typeface="Courier New" panose="02070309020205020404" pitchFamily="49" charset="0"/>
                <a:cs typeface="Courier New" panose="02070309020205020404" pitchFamily="49" charset="0"/>
              </a:rPr>
              <a:t>Capitalism in the Web of Life: Ecology and the Accumulation of Capital </a:t>
            </a:r>
            <a:r>
              <a:rPr lang="en-US" sz="2600" dirty="0">
                <a:latin typeface="Courier New" panose="02070309020205020404" pitchFamily="49" charset="0"/>
                <a:cs typeface="Courier New" panose="02070309020205020404" pitchFamily="49" charset="0"/>
              </a:rPr>
              <a:t>(New York: Verso, 2015).</a:t>
            </a:r>
            <a:endParaRPr lang="cs-CZ" sz="2600" dirty="0">
              <a:latin typeface="Courier New" panose="02070309020205020404" pitchFamily="49" charset="0"/>
              <a:cs typeface="Courier New" panose="02070309020205020404" pitchFamily="49" charset="0"/>
            </a:endParaRPr>
          </a:p>
          <a:p>
            <a:r>
              <a:rPr lang="en-US" sz="2600" dirty="0">
                <a:latin typeface="Courier New" panose="02070309020205020404" pitchFamily="49" charset="0"/>
                <a:cs typeface="Courier New" panose="02070309020205020404" pitchFamily="49" charset="0"/>
              </a:rPr>
              <a:t>Jane Bennett, </a:t>
            </a:r>
            <a:r>
              <a:rPr lang="en-US" sz="2600" i="1" dirty="0">
                <a:latin typeface="Courier New" panose="02070309020205020404" pitchFamily="49" charset="0"/>
                <a:cs typeface="Courier New" panose="02070309020205020404" pitchFamily="49" charset="0"/>
              </a:rPr>
              <a:t>Vibrant Matter: A Political Ecology of Things </a:t>
            </a:r>
            <a:r>
              <a:rPr lang="en-US" sz="2600" dirty="0">
                <a:latin typeface="Courier New" panose="02070309020205020404" pitchFamily="49" charset="0"/>
                <a:cs typeface="Courier New" panose="02070309020205020404" pitchFamily="49" charset="0"/>
              </a:rPr>
              <a:t>(Durham and London: Duke University Press, 2010).</a:t>
            </a:r>
            <a:endParaRPr lang="cs-CZ" sz="2600" dirty="0">
              <a:latin typeface="Courier New" panose="02070309020205020404" pitchFamily="49" charset="0"/>
              <a:cs typeface="Courier New" panose="02070309020205020404" pitchFamily="49" charset="0"/>
            </a:endParaRPr>
          </a:p>
          <a:p>
            <a:r>
              <a:rPr lang="en-US" sz="2600" dirty="0">
                <a:latin typeface="Courier New" panose="02070309020205020404" pitchFamily="49" charset="0"/>
                <a:cs typeface="Courier New" panose="02070309020205020404" pitchFamily="49" charset="0"/>
              </a:rPr>
              <a:t>WHAT IS NEW MATERIALISM?</a:t>
            </a:r>
            <a:r>
              <a:rPr lang="cs-CZ" sz="2600" dirty="0">
                <a:latin typeface="Courier New" panose="02070309020205020404" pitchFamily="49" charset="0"/>
                <a:cs typeface="Courier New" panose="02070309020205020404" pitchFamily="49" charset="0"/>
              </a:rPr>
              <a:t> </a:t>
            </a:r>
            <a:r>
              <a:rPr lang="cs-CZ" sz="2300" dirty="0">
                <a:latin typeface="Courier New" panose="02070309020205020404" pitchFamily="49" charset="0"/>
                <a:cs typeface="Courier New" panose="02070309020205020404" pitchFamily="49" charset="0"/>
                <a:hlinkClick r:id="rId2"/>
              </a:rPr>
              <a:t>https://www.tandfonline.com/doi/abs/10.1080/0969725X.2019.1684704?journalCode=cang20</a:t>
            </a:r>
            <a:endParaRPr lang="cs-CZ" sz="2300" dirty="0">
              <a:latin typeface="Courier New" panose="02070309020205020404" pitchFamily="49" charset="0"/>
              <a:cs typeface="Courier New" panose="02070309020205020404" pitchFamily="49" charset="0"/>
            </a:endParaRPr>
          </a:p>
          <a:p>
            <a:r>
              <a:rPr lang="cs-CZ" sz="2600" dirty="0">
                <a:latin typeface="Courier New" panose="02070309020205020404" pitchFamily="49" charset="0"/>
                <a:cs typeface="Courier New" panose="02070309020205020404" pitchFamily="49" charset="0"/>
              </a:rPr>
              <a:t>New </a:t>
            </a:r>
            <a:r>
              <a:rPr lang="cs-CZ" sz="2600" dirty="0" err="1">
                <a:latin typeface="Courier New" panose="02070309020205020404" pitchFamily="49" charset="0"/>
                <a:cs typeface="Courier New" panose="02070309020205020404" pitchFamily="49" charset="0"/>
              </a:rPr>
              <a:t>Materialism</a:t>
            </a:r>
            <a:r>
              <a:rPr lang="cs-CZ" sz="2600" dirty="0">
                <a:latin typeface="Courier New" panose="02070309020205020404" pitchFamily="49" charset="0"/>
                <a:cs typeface="Courier New" panose="02070309020205020404" pitchFamily="49" charset="0"/>
              </a:rPr>
              <a:t>: </a:t>
            </a:r>
            <a:r>
              <a:rPr lang="cs-CZ" sz="2600" dirty="0" err="1">
                <a:latin typeface="Courier New" panose="02070309020205020404" pitchFamily="49" charset="0"/>
                <a:cs typeface="Courier New" panose="02070309020205020404" pitchFamily="49" charset="0"/>
              </a:rPr>
              <a:t>Interviews</a:t>
            </a:r>
            <a:r>
              <a:rPr lang="cs-CZ" sz="2600" dirty="0">
                <a:latin typeface="Courier New" panose="02070309020205020404" pitchFamily="49" charset="0"/>
                <a:cs typeface="Courier New" panose="02070309020205020404" pitchFamily="49" charset="0"/>
              </a:rPr>
              <a:t> &amp; </a:t>
            </a:r>
            <a:r>
              <a:rPr lang="cs-CZ" sz="2600" dirty="0" err="1">
                <a:latin typeface="Courier New" panose="02070309020205020404" pitchFamily="49" charset="0"/>
                <a:cs typeface="Courier New" panose="02070309020205020404" pitchFamily="49" charset="0"/>
              </a:rPr>
              <a:t>Cartographies</a:t>
            </a:r>
            <a:r>
              <a:rPr lang="cs-CZ" sz="2600" dirty="0">
                <a:latin typeface="Courier New" panose="02070309020205020404" pitchFamily="49" charset="0"/>
                <a:cs typeface="Courier New" panose="02070309020205020404" pitchFamily="49" charset="0"/>
              </a:rPr>
              <a:t>_ </a:t>
            </a:r>
            <a:r>
              <a:rPr lang="cs-CZ" sz="2300" dirty="0">
                <a:latin typeface="Courier New" panose="02070309020205020404" pitchFamily="49" charset="0"/>
                <a:cs typeface="Courier New" panose="02070309020205020404" pitchFamily="49" charset="0"/>
                <a:hlinkClick r:id="rId3"/>
              </a:rPr>
              <a:t>https://quod.lib.umich.edu/o/ohp/11515701.0001.001/1:5.2/--new-materialism-interviews-cartographies?rgn=div2;view=fulltext</a:t>
            </a:r>
            <a:endParaRPr lang="cs-CZ" sz="2300" dirty="0">
              <a:latin typeface="Courier New" panose="02070309020205020404" pitchFamily="49" charset="0"/>
              <a:cs typeface="Courier New" panose="02070309020205020404" pitchFamily="49" charset="0"/>
            </a:endParaRPr>
          </a:p>
          <a:p>
            <a:r>
              <a:rPr lang="en-US" sz="2600" dirty="0">
                <a:latin typeface="Courier New" panose="02070309020205020404" pitchFamily="49" charset="0"/>
                <a:cs typeface="Courier New" panose="02070309020205020404" pitchFamily="49" charset="0"/>
              </a:rPr>
              <a:t>NEW MATERIALISM: AN ONTOLOGY FOR THE ANTHROPOCENE</a:t>
            </a:r>
            <a:r>
              <a:rPr lang="cs-CZ" sz="2600" dirty="0">
                <a:latin typeface="Courier New" panose="02070309020205020404" pitchFamily="49" charset="0"/>
                <a:cs typeface="Courier New" panose="02070309020205020404" pitchFamily="49" charset="0"/>
              </a:rPr>
              <a:t>_ </a:t>
            </a:r>
            <a:r>
              <a:rPr lang="en-US" sz="2600" dirty="0">
                <a:latin typeface="Courier New" panose="02070309020205020404" pitchFamily="49" charset="0"/>
                <a:cs typeface="Courier New" panose="02070309020205020404" pitchFamily="49" charset="0"/>
              </a:rPr>
              <a:t>Melinda H. Benson</a:t>
            </a:r>
            <a:r>
              <a:rPr lang="cs-CZ" sz="2600" dirty="0">
                <a:latin typeface="Courier New" panose="02070309020205020404" pitchFamily="49" charset="0"/>
                <a:cs typeface="Courier New" panose="02070309020205020404" pitchFamily="49" charset="0"/>
              </a:rPr>
              <a:t>, </a:t>
            </a:r>
            <a:r>
              <a:rPr lang="en-US" sz="2600" i="1" dirty="0">
                <a:latin typeface="Courier New" panose="02070309020205020404" pitchFamily="49" charset="0"/>
                <a:cs typeface="Courier New" panose="02070309020205020404" pitchFamily="49" charset="0"/>
              </a:rPr>
              <a:t>Natural Resources Journal</a:t>
            </a:r>
            <a:r>
              <a:rPr lang="cs-CZ" sz="2600" i="1" dirty="0">
                <a:latin typeface="Courier New" panose="02070309020205020404" pitchFamily="49" charset="0"/>
                <a:cs typeface="Courier New" panose="02070309020205020404" pitchFamily="49" charset="0"/>
              </a:rPr>
              <a:t>, </a:t>
            </a:r>
            <a:r>
              <a:rPr lang="en-US" sz="2600" dirty="0">
                <a:latin typeface="Courier New" panose="02070309020205020404" pitchFamily="49" charset="0"/>
                <a:cs typeface="Courier New" panose="02070309020205020404" pitchFamily="49" charset="0"/>
              </a:rPr>
              <a:t>Vol. 59, No. 2 (Summer 2019), pp. 251-280</a:t>
            </a:r>
            <a:endParaRPr lang="cs-CZ" sz="2600" dirty="0">
              <a:latin typeface="Courier New" panose="02070309020205020404" pitchFamily="49" charset="0"/>
              <a:cs typeface="Courier New" panose="02070309020205020404" pitchFamily="49" charset="0"/>
            </a:endParaRPr>
          </a:p>
          <a:p>
            <a:r>
              <a:rPr lang="cs-CZ" sz="2600" dirty="0">
                <a:latin typeface="Courier New" panose="02070309020205020404" pitchFamily="49" charset="0"/>
                <a:cs typeface="Courier New" panose="02070309020205020404" pitchFamily="49" charset="0"/>
                <a:hlinkClick r:id="rId4"/>
              </a:rPr>
              <a:t>https://anthropoceneprimer.org/index.php/new-materialism-posthumanism-and-object-oriented-ontology/</a:t>
            </a:r>
            <a:endParaRPr lang="cs-CZ" sz="2600" dirty="0">
              <a:latin typeface="Courier New" panose="02070309020205020404" pitchFamily="49" charset="0"/>
              <a:cs typeface="Courier New" panose="02070309020205020404" pitchFamily="49" charset="0"/>
            </a:endParaRPr>
          </a:p>
          <a:p>
            <a:pPr lvl="0"/>
            <a:r>
              <a:rPr lang="en-GB" sz="2600" dirty="0">
                <a:latin typeface="Courier New" panose="02070309020205020404" pitchFamily="49" charset="0"/>
                <a:cs typeface="Courier New" panose="02070309020205020404" pitchFamily="49" charset="0"/>
              </a:rPr>
              <a:t>Lorimer (2016) Gut Buddies: Multispecies Studies and the Microbiome. In </a:t>
            </a:r>
            <a:r>
              <a:rPr lang="en-GB" sz="2600" i="1" dirty="0">
                <a:latin typeface="Courier New" panose="02070309020205020404" pitchFamily="49" charset="0"/>
                <a:cs typeface="Courier New" panose="02070309020205020404" pitchFamily="49" charset="0"/>
              </a:rPr>
              <a:t>Environmental Humanities</a:t>
            </a:r>
            <a:r>
              <a:rPr lang="en-GB" sz="2600" dirty="0">
                <a:latin typeface="Courier New" panose="02070309020205020404" pitchFamily="49" charset="0"/>
                <a:cs typeface="Courier New" panose="02070309020205020404" pitchFamily="49" charset="0"/>
              </a:rPr>
              <a:t>, 8(1):57-76. </a:t>
            </a:r>
            <a:r>
              <a:rPr lang="en-GB" sz="2600" u="sng" dirty="0">
                <a:latin typeface="Courier New" panose="02070309020205020404" pitchFamily="49" charset="0"/>
                <a:cs typeface="Courier New" panose="02070309020205020404" pitchFamily="49" charset="0"/>
                <a:hlinkClick r:id="rId5"/>
              </a:rPr>
              <a:t>https://doi.org/10.1215/22011919-3527722</a:t>
            </a:r>
            <a:r>
              <a:rPr lang="en-GB" sz="2600" dirty="0">
                <a:latin typeface="Courier New" panose="02070309020205020404" pitchFamily="49" charset="0"/>
                <a:cs typeface="Courier New" panose="02070309020205020404" pitchFamily="49" charset="0"/>
              </a:rPr>
              <a:t>,</a:t>
            </a:r>
            <a:r>
              <a:rPr lang="cs-CZ" sz="2600" dirty="0">
                <a:latin typeface="Courier New" panose="02070309020205020404" pitchFamily="49" charset="0"/>
                <a:cs typeface="Courier New" panose="02070309020205020404" pitchFamily="49" charset="0"/>
              </a:rPr>
              <a:t> t</a:t>
            </a:r>
            <a:r>
              <a:rPr lang="en-GB" sz="2600" dirty="0" err="1">
                <a:latin typeface="Courier New" panose="02070309020205020404" pitchFamily="49" charset="0"/>
                <a:cs typeface="Courier New" panose="02070309020205020404" pitchFamily="49" charset="0"/>
              </a:rPr>
              <a:t>ext</a:t>
            </a:r>
            <a:r>
              <a:rPr lang="en-GB" sz="2600" dirty="0">
                <a:latin typeface="Courier New" panose="02070309020205020404" pitchFamily="49" charset="0"/>
                <a:cs typeface="Courier New" panose="02070309020205020404" pitchFamily="49" charset="0"/>
              </a:rPr>
              <a:t> here: </a:t>
            </a:r>
            <a:r>
              <a:rPr lang="en-GB" sz="2600" u="sng" dirty="0">
                <a:latin typeface="Courier New" panose="02070309020205020404" pitchFamily="49" charset="0"/>
                <a:cs typeface="Courier New" panose="02070309020205020404" pitchFamily="49" charset="0"/>
                <a:hlinkClick r:id="rId6"/>
              </a:rPr>
              <a:t>https://read.dukeupress.edu/environmental-humanities/article/8/1/57/61693/Gut-BuddiesMultispecies-Studies-and-the-Microbiome</a:t>
            </a:r>
            <a:endParaRPr lang="cs-CZ" sz="2600" dirty="0">
              <a:latin typeface="Courier New" panose="02070309020205020404" pitchFamily="49" charset="0"/>
              <a:cs typeface="Courier New" panose="02070309020205020404" pitchFamily="49" charset="0"/>
            </a:endParaRPr>
          </a:p>
          <a:p>
            <a:endParaRPr lang="en-US" sz="3200" dirty="0">
              <a:latin typeface="Courier New" panose="02070309020205020404" pitchFamily="49" charset="0"/>
              <a:cs typeface="Courier New" panose="02070309020205020404" pitchFamily="49" charset="0"/>
            </a:endParaRPr>
          </a:p>
          <a:p>
            <a:endParaRPr lang="cs-CZ" sz="2200" dirty="0">
              <a:latin typeface="Courier New" panose="02070309020205020404" pitchFamily="49" charset="0"/>
              <a:cs typeface="Courier New" panose="02070309020205020404" pitchFamily="49" charset="0"/>
            </a:endParaRPr>
          </a:p>
          <a:p>
            <a:endParaRPr lang="cs-CZ" dirty="0"/>
          </a:p>
        </p:txBody>
      </p:sp>
    </p:spTree>
    <p:extLst>
      <p:ext uri="{BB962C8B-B14F-4D97-AF65-F5344CB8AC3E}">
        <p14:creationId xmlns:p14="http://schemas.microsoft.com/office/powerpoint/2010/main" val="1240882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A16AA36-8E21-459A-81B4-7B72B2FCB110}"/>
              </a:ext>
            </a:extLst>
          </p:cNvPr>
          <p:cNvSpPr>
            <a:spLocks noGrp="1"/>
          </p:cNvSpPr>
          <p:nvPr>
            <p:ph idx="4294967295"/>
          </p:nvPr>
        </p:nvSpPr>
        <p:spPr>
          <a:xfrm>
            <a:off x="4602822" y="133564"/>
            <a:ext cx="7589179" cy="6724437"/>
          </a:xfrm>
        </p:spPr>
        <p:txBody>
          <a:bodyPr>
            <a:normAutofit/>
          </a:bodyPr>
          <a:lstStyle/>
          <a:p>
            <a:pPr marL="0" indent="0">
              <a:buNone/>
            </a:pPr>
            <a:endParaRPr lang="cs-CZ" sz="2400" dirty="0">
              <a:latin typeface="Courier New" panose="02070309020205020404" pitchFamily="49" charset="0"/>
              <a:cs typeface="Courier New" panose="02070309020205020404" pitchFamily="49" charset="0"/>
            </a:endParaRPr>
          </a:p>
          <a:p>
            <a:pPr marL="0" indent="0">
              <a:buNone/>
            </a:pPr>
            <a:endParaRPr lang="cs-CZ" sz="2400" dirty="0">
              <a:latin typeface="Courier New" panose="02070309020205020404" pitchFamily="49" charset="0"/>
              <a:cs typeface="Courier New" panose="02070309020205020404" pitchFamily="49" charset="0"/>
            </a:endParaRPr>
          </a:p>
          <a:p>
            <a:pPr marL="0" indent="0">
              <a:buNone/>
            </a:pPr>
            <a:endParaRPr lang="cs-CZ" sz="2400" dirty="0">
              <a:latin typeface="Courier New" panose="02070309020205020404" pitchFamily="49" charset="0"/>
              <a:cs typeface="Courier New" panose="02070309020205020404" pitchFamily="49" charset="0"/>
            </a:endParaRPr>
          </a:p>
          <a:p>
            <a:pPr marL="0" indent="0">
              <a:buNone/>
            </a:pPr>
            <a:r>
              <a:rPr lang="cs-CZ" sz="2400" dirty="0">
                <a:latin typeface="Courier New" panose="02070309020205020404" pitchFamily="49" charset="0"/>
                <a:cs typeface="Courier New" panose="02070309020205020404" pitchFamily="49" charset="0"/>
              </a:rPr>
              <a:t>„</a:t>
            </a:r>
            <a:r>
              <a:rPr lang="en-GB" sz="2400" dirty="0">
                <a:latin typeface="Courier New" panose="02070309020205020404" pitchFamily="49" charset="0"/>
                <a:cs typeface="Courier New" panose="02070309020205020404" pitchFamily="49" charset="0"/>
              </a:rPr>
              <a:t>We walk on anarchy of vibrations</a:t>
            </a:r>
            <a:r>
              <a:rPr lang="cs-CZ" sz="2400" dirty="0">
                <a:latin typeface="Courier New" panose="02070309020205020404" pitchFamily="49" charset="0"/>
                <a:cs typeface="Courier New" panose="02070309020205020404" pitchFamily="49" charset="0"/>
              </a:rPr>
              <a:t>“</a:t>
            </a:r>
          </a:p>
          <a:p>
            <a:pPr marL="0" indent="0">
              <a:buNone/>
            </a:pPr>
            <a:r>
              <a:rPr lang="cs-CZ" sz="2000" dirty="0">
                <a:latin typeface="Courier New" panose="02070309020205020404" pitchFamily="49" charset="0"/>
                <a:cs typeface="Courier New" panose="02070309020205020404" pitchFamily="49" charset="0"/>
              </a:rPr>
              <a:t>	</a:t>
            </a:r>
            <a:r>
              <a:rPr lang="en-GB" sz="2000" dirty="0">
                <a:latin typeface="Courier New" panose="02070309020205020404" pitchFamily="49" charset="0"/>
                <a:cs typeface="Courier New" panose="02070309020205020404" pitchFamily="49" charset="0"/>
              </a:rPr>
              <a:t>Gaston Bachelard</a:t>
            </a:r>
            <a:endParaRPr lang="cs-CZ" sz="2000" dirty="0">
              <a:latin typeface="Courier New" panose="02070309020205020404" pitchFamily="49" charset="0"/>
              <a:cs typeface="Courier New" panose="02070309020205020404" pitchFamily="49" charset="0"/>
            </a:endParaRPr>
          </a:p>
          <a:p>
            <a:pPr marL="0" indent="0">
              <a:buNone/>
            </a:pPr>
            <a:endParaRPr lang="cs-CZ" dirty="0"/>
          </a:p>
          <a:p>
            <a:pPr marL="0" indent="0">
              <a:buNone/>
            </a:pPr>
            <a:r>
              <a:rPr lang="cs-CZ" sz="2400" dirty="0">
                <a:latin typeface="Courier New" panose="02070309020205020404" pitchFamily="49" charset="0"/>
                <a:cs typeface="Courier New" panose="02070309020205020404" pitchFamily="49" charset="0"/>
              </a:rPr>
              <a:t>„</a:t>
            </a:r>
            <a:r>
              <a:rPr lang="en-GB" sz="2400" dirty="0">
                <a:latin typeface="Courier New" panose="02070309020205020404" pitchFamily="49" charset="0"/>
                <a:cs typeface="Courier New" panose="02070309020205020404" pitchFamily="49" charset="0"/>
              </a:rPr>
              <a:t>... that </a:t>
            </a:r>
            <a:r>
              <a:rPr lang="en-GB" sz="2400" i="1" dirty="0">
                <a:latin typeface="Courier New" panose="02070309020205020404" pitchFamily="49" charset="0"/>
                <a:cs typeface="Courier New" panose="02070309020205020404" pitchFamily="49" charset="0"/>
              </a:rPr>
              <a:t>all</a:t>
            </a:r>
            <a:r>
              <a:rPr lang="en-GB" sz="2400" dirty="0">
                <a:latin typeface="Courier New" panose="02070309020205020404" pitchFamily="49" charset="0"/>
                <a:cs typeface="Courier New" panose="02070309020205020404" pitchFamily="49" charset="0"/>
              </a:rPr>
              <a:t> particles are made of the same </a:t>
            </a:r>
            <a:r>
              <a:rPr lang="en-GB" sz="2400" i="1" dirty="0">
                <a:latin typeface="Courier New" panose="02070309020205020404" pitchFamily="49" charset="0"/>
                <a:cs typeface="Courier New" panose="02070309020205020404" pitchFamily="49" charset="0"/>
              </a:rPr>
              <a:t>substance</a:t>
            </a:r>
            <a:r>
              <a:rPr lang="en-GB" sz="2400" dirty="0">
                <a:latin typeface="Courier New" panose="02070309020205020404" pitchFamily="49" charset="0"/>
                <a:cs typeface="Courier New" panose="02070309020205020404" pitchFamily="49" charset="0"/>
              </a:rPr>
              <a:t>: energy“ </a:t>
            </a:r>
            <a:r>
              <a:rPr lang="cs-CZ" sz="2400" dirty="0">
                <a:latin typeface="Courier New" panose="02070309020205020404" pitchFamily="49" charset="0"/>
                <a:cs typeface="Courier New" panose="02070309020205020404" pitchFamily="49" charset="0"/>
              </a:rPr>
              <a:t>	</a:t>
            </a:r>
          </a:p>
          <a:p>
            <a:pPr marL="0" indent="0">
              <a:buNone/>
            </a:pPr>
            <a:r>
              <a:rPr lang="cs-CZ" sz="2000" dirty="0">
                <a:latin typeface="Courier New" panose="02070309020205020404" pitchFamily="49" charset="0"/>
                <a:cs typeface="Courier New" panose="02070309020205020404" pitchFamily="49" charset="0"/>
              </a:rPr>
              <a:t>	Werner Heisenberg</a:t>
            </a:r>
          </a:p>
          <a:p>
            <a:pPr marL="0" indent="0">
              <a:buNone/>
            </a:pPr>
            <a:endParaRPr lang="cs-CZ" sz="2000" dirty="0">
              <a:latin typeface="Courier New" panose="02070309020205020404" pitchFamily="49" charset="0"/>
              <a:cs typeface="Courier New" panose="02070309020205020404" pitchFamily="49" charset="0"/>
            </a:endParaRPr>
          </a:p>
          <a:p>
            <a:pPr marL="0" indent="0">
              <a:buNone/>
            </a:pPr>
            <a:endParaRPr lang="cs-CZ" sz="2000" dirty="0">
              <a:latin typeface="Courier New" panose="02070309020205020404" pitchFamily="49" charset="0"/>
              <a:cs typeface="Courier New" panose="02070309020205020404" pitchFamily="49" charset="0"/>
            </a:endParaRPr>
          </a:p>
          <a:p>
            <a:pPr marL="0" indent="0">
              <a:buNone/>
            </a:pPr>
            <a:r>
              <a:rPr lang="en-GB" sz="2400" dirty="0">
                <a:latin typeface="Courier New" panose="02070309020205020404" pitchFamily="49" charset="0"/>
                <a:cs typeface="Courier New" panose="02070309020205020404" pitchFamily="49" charset="0"/>
              </a:rPr>
              <a:t>“Time and space are shaped by matter”</a:t>
            </a:r>
            <a:endParaRPr lang="cs-CZ" sz="2400" dirty="0">
              <a:latin typeface="Courier New" panose="02070309020205020404" pitchFamily="49" charset="0"/>
              <a:cs typeface="Courier New" panose="02070309020205020404" pitchFamily="49" charset="0"/>
            </a:endParaRPr>
          </a:p>
          <a:p>
            <a:pPr marL="0" indent="0">
              <a:buNone/>
            </a:pPr>
            <a:r>
              <a:rPr lang="cs-CZ" sz="2000" dirty="0">
                <a:latin typeface="Courier New" panose="02070309020205020404" pitchFamily="49" charset="0"/>
                <a:cs typeface="Courier New" panose="02070309020205020404" pitchFamily="49" charset="0"/>
              </a:rPr>
              <a:t>	</a:t>
            </a:r>
            <a:r>
              <a:rPr lang="en-GB" sz="2000" dirty="0">
                <a:latin typeface="Courier New" panose="02070309020205020404" pitchFamily="49" charset="0"/>
                <a:cs typeface="Courier New" panose="02070309020205020404" pitchFamily="49" charset="0"/>
              </a:rPr>
              <a:t>Albert Einstein</a:t>
            </a:r>
            <a:endParaRPr lang="cs-CZ" sz="2000" dirty="0">
              <a:latin typeface="Courier New" panose="02070309020205020404" pitchFamily="49" charset="0"/>
              <a:cs typeface="Courier New" panose="02070309020205020404" pitchFamily="49" charset="0"/>
            </a:endParaRPr>
          </a:p>
          <a:p>
            <a:pPr marL="0" indent="0">
              <a:buNone/>
            </a:pPr>
            <a:endParaRPr lang="cs-CZ" sz="2000" dirty="0">
              <a:latin typeface="Courier New" panose="02070309020205020404" pitchFamily="49" charset="0"/>
              <a:cs typeface="Courier New" panose="02070309020205020404" pitchFamily="49" charset="0"/>
            </a:endParaRPr>
          </a:p>
          <a:p>
            <a:pPr marL="0" indent="0">
              <a:buNone/>
            </a:pPr>
            <a:endParaRPr lang="cs-CZ" dirty="0"/>
          </a:p>
        </p:txBody>
      </p:sp>
      <p:pic>
        <p:nvPicPr>
          <p:cNvPr id="4" name="Obrázek 3">
            <a:extLst>
              <a:ext uri="{FF2B5EF4-FFF2-40B4-BE49-F238E27FC236}">
                <a16:creationId xmlns:a16="http://schemas.microsoft.com/office/drawing/2014/main" id="{24C8223C-CA79-46A7-A519-3A6E14B3BA11}"/>
              </a:ext>
            </a:extLst>
          </p:cNvPr>
          <p:cNvPicPr>
            <a:picLocks noChangeAspect="1"/>
          </p:cNvPicPr>
          <p:nvPr/>
        </p:nvPicPr>
        <p:blipFill>
          <a:blip r:embed="rId2"/>
          <a:stretch>
            <a:fillRect/>
          </a:stretch>
        </p:blipFill>
        <p:spPr>
          <a:xfrm>
            <a:off x="-1" y="-59077"/>
            <a:ext cx="4397339" cy="6976153"/>
          </a:xfrm>
          <a:prstGeom prst="rect">
            <a:avLst/>
          </a:prstGeom>
        </p:spPr>
      </p:pic>
    </p:spTree>
    <p:extLst>
      <p:ext uri="{BB962C8B-B14F-4D97-AF65-F5344CB8AC3E}">
        <p14:creationId xmlns:p14="http://schemas.microsoft.com/office/powerpoint/2010/main" val="610662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C179DB-2243-4417-B082-2EB560E31C10}"/>
              </a:ext>
            </a:extLst>
          </p:cNvPr>
          <p:cNvSpPr>
            <a:spLocks noGrp="1"/>
          </p:cNvSpPr>
          <p:nvPr>
            <p:ph type="title"/>
          </p:nvPr>
        </p:nvSpPr>
        <p:spPr>
          <a:xfrm>
            <a:off x="0" y="0"/>
            <a:ext cx="11353800" cy="6554911"/>
          </a:xfrm>
        </p:spPr>
        <p:txBody>
          <a:bodyPr/>
          <a:lstStyle/>
          <a:p>
            <a:r>
              <a:rPr lang="cs-CZ" dirty="0">
                <a:latin typeface="Courier New" panose="02070309020205020404" pitchFamily="49" charset="0"/>
                <a:cs typeface="Courier New" panose="02070309020205020404" pitchFamily="49" charset="0"/>
              </a:rPr>
              <a:t>kvantová biologie</a:t>
            </a:r>
          </a:p>
        </p:txBody>
      </p:sp>
      <p:pic>
        <p:nvPicPr>
          <p:cNvPr id="4" name="Zástupný obsah 3">
            <a:extLst>
              <a:ext uri="{FF2B5EF4-FFF2-40B4-BE49-F238E27FC236}">
                <a16:creationId xmlns:a16="http://schemas.microsoft.com/office/drawing/2014/main" id="{A49D8AEB-BA50-485D-AEE4-0FF8798F5C4A}"/>
              </a:ext>
            </a:extLst>
          </p:cNvPr>
          <p:cNvPicPr>
            <a:picLocks noGrp="1" noChangeAspect="1"/>
          </p:cNvPicPr>
          <p:nvPr>
            <p:ph idx="1"/>
          </p:nvPr>
        </p:nvPicPr>
        <p:blipFill>
          <a:blip r:embed="rId2"/>
          <a:stretch>
            <a:fillRect/>
          </a:stretch>
        </p:blipFill>
        <p:spPr>
          <a:xfrm>
            <a:off x="6305107" y="0"/>
            <a:ext cx="5886893" cy="6858000"/>
          </a:xfrm>
          <a:prstGeom prst="rect">
            <a:avLst/>
          </a:prstGeom>
        </p:spPr>
      </p:pic>
    </p:spTree>
    <p:extLst>
      <p:ext uri="{BB962C8B-B14F-4D97-AF65-F5344CB8AC3E}">
        <p14:creationId xmlns:p14="http://schemas.microsoft.com/office/powerpoint/2010/main" val="604052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3A24BB3-FA50-4721-AAC6-4BAD1C5FAA36}"/>
              </a:ext>
            </a:extLst>
          </p:cNvPr>
          <p:cNvSpPr>
            <a:spLocks noGrp="1"/>
          </p:cNvSpPr>
          <p:nvPr>
            <p:ph type="title"/>
          </p:nvPr>
        </p:nvSpPr>
        <p:spPr>
          <a:xfrm>
            <a:off x="0" y="1"/>
            <a:ext cx="11353800" cy="1690688"/>
          </a:xfrm>
        </p:spPr>
        <p:txBody>
          <a:bodyPr/>
          <a:lstStyle/>
          <a:p>
            <a:r>
              <a:rPr lang="cs-CZ" dirty="0">
                <a:latin typeface="Courier New" panose="02070309020205020404" pitchFamily="49" charset="0"/>
                <a:cs typeface="Courier New" panose="02070309020205020404" pitchFamily="49" charset="0"/>
              </a:rPr>
              <a:t>kvantová biologie</a:t>
            </a:r>
          </a:p>
        </p:txBody>
      </p:sp>
      <p:pic>
        <p:nvPicPr>
          <p:cNvPr id="4" name="Zástupný obsah 3">
            <a:extLst>
              <a:ext uri="{FF2B5EF4-FFF2-40B4-BE49-F238E27FC236}">
                <a16:creationId xmlns:a16="http://schemas.microsoft.com/office/drawing/2014/main" id="{54B9498E-846B-447C-AC92-84829502E253}"/>
              </a:ext>
            </a:extLst>
          </p:cNvPr>
          <p:cNvPicPr>
            <a:picLocks noGrp="1" noChangeAspect="1"/>
          </p:cNvPicPr>
          <p:nvPr>
            <p:ph idx="1"/>
          </p:nvPr>
        </p:nvPicPr>
        <p:blipFill rotWithShape="1">
          <a:blip r:embed="rId2"/>
          <a:stretch/>
        </p:blipFill>
        <p:spPr>
          <a:xfrm>
            <a:off x="1" y="1825624"/>
            <a:ext cx="12014790" cy="5032375"/>
          </a:xfrm>
          <a:prstGeom prst="rect">
            <a:avLst/>
          </a:prstGeom>
        </p:spPr>
      </p:pic>
    </p:spTree>
    <p:extLst>
      <p:ext uri="{BB962C8B-B14F-4D97-AF65-F5344CB8AC3E}">
        <p14:creationId xmlns:p14="http://schemas.microsoft.com/office/powerpoint/2010/main" val="960681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C48A78-13E8-4974-8489-078A4DAC65D1}"/>
              </a:ext>
            </a:extLst>
          </p:cNvPr>
          <p:cNvSpPr>
            <a:spLocks noGrp="1"/>
          </p:cNvSpPr>
          <p:nvPr>
            <p:ph type="title"/>
          </p:nvPr>
        </p:nvSpPr>
        <p:spPr>
          <a:xfrm>
            <a:off x="0" y="0"/>
            <a:ext cx="10515600" cy="1325563"/>
          </a:xfrm>
        </p:spPr>
        <p:txBody>
          <a:bodyPr>
            <a:normAutofit/>
          </a:bodyPr>
          <a:lstStyle/>
          <a:p>
            <a:r>
              <a:rPr lang="cs-CZ" sz="4000" dirty="0" err="1">
                <a:latin typeface="Courier New" panose="02070309020205020404" pitchFamily="49" charset="0"/>
                <a:cs typeface="Courier New" panose="02070309020205020404" pitchFamily="49" charset="0"/>
              </a:rPr>
              <a:t>agential</a:t>
            </a:r>
            <a:r>
              <a:rPr lang="cs-CZ" sz="4000" dirty="0">
                <a:latin typeface="Courier New" panose="02070309020205020404" pitchFamily="49" charset="0"/>
                <a:cs typeface="Courier New" panose="02070309020205020404" pitchFamily="49" charset="0"/>
              </a:rPr>
              <a:t> </a:t>
            </a:r>
            <a:r>
              <a:rPr lang="cs-CZ" sz="4000" dirty="0" err="1">
                <a:latin typeface="Courier New" panose="02070309020205020404" pitchFamily="49" charset="0"/>
                <a:cs typeface="Courier New" panose="02070309020205020404" pitchFamily="49" charset="0"/>
              </a:rPr>
              <a:t>realism</a:t>
            </a:r>
            <a:r>
              <a:rPr lang="cs-CZ" sz="4000" dirty="0">
                <a:latin typeface="Courier New" panose="02070309020205020404" pitchFamily="49" charset="0"/>
                <a:cs typeface="Courier New" panose="02070309020205020404" pitchFamily="49" charset="0"/>
              </a:rPr>
              <a:t>_ Karen </a:t>
            </a:r>
            <a:r>
              <a:rPr lang="cs-CZ" sz="4000" dirty="0" err="1">
                <a:latin typeface="Courier New" panose="02070309020205020404" pitchFamily="49" charset="0"/>
                <a:cs typeface="Courier New" panose="02070309020205020404" pitchFamily="49" charset="0"/>
              </a:rPr>
              <a:t>Barad</a:t>
            </a:r>
            <a:endParaRPr lang="cs-CZ" sz="4000" dirty="0">
              <a:latin typeface="Courier New" panose="02070309020205020404" pitchFamily="49" charset="0"/>
              <a:cs typeface="Courier New" panose="02070309020205020404" pitchFamily="49" charset="0"/>
            </a:endParaRPr>
          </a:p>
        </p:txBody>
      </p:sp>
      <p:sp>
        <p:nvSpPr>
          <p:cNvPr id="3" name="Zástupný obsah 2">
            <a:extLst>
              <a:ext uri="{FF2B5EF4-FFF2-40B4-BE49-F238E27FC236}">
                <a16:creationId xmlns:a16="http://schemas.microsoft.com/office/drawing/2014/main" id="{37CAEDE3-C5D6-4F62-962C-FD916E865130}"/>
              </a:ext>
            </a:extLst>
          </p:cNvPr>
          <p:cNvSpPr>
            <a:spLocks noGrp="1"/>
          </p:cNvSpPr>
          <p:nvPr>
            <p:ph idx="1"/>
          </p:nvPr>
        </p:nvSpPr>
        <p:spPr>
          <a:xfrm>
            <a:off x="-71919" y="2178120"/>
            <a:ext cx="12263919" cy="4679880"/>
          </a:xfrm>
        </p:spPr>
        <p:txBody>
          <a:bodyPr>
            <a:normAutofit/>
          </a:bodyPr>
          <a:lstStyle/>
          <a:p>
            <a:r>
              <a:rPr lang="en-US" sz="2400" dirty="0">
                <a:latin typeface="Courier New" panose="02070309020205020404" pitchFamily="49" charset="0"/>
                <a:cs typeface="Courier New" panose="02070309020205020404" pitchFamily="49" charset="0"/>
              </a:rPr>
              <a:t>is a </a:t>
            </a:r>
            <a:r>
              <a:rPr lang="en-US" sz="2400" dirty="0" err="1">
                <a:latin typeface="Courier New" panose="02070309020205020404" pitchFamily="49" charset="0"/>
                <a:cs typeface="Courier New" panose="02070309020205020404" pitchFamily="49" charset="0"/>
              </a:rPr>
              <a:t>posthumanist</a:t>
            </a:r>
            <a:r>
              <a:rPr lang="en-US" sz="2400" dirty="0">
                <a:latin typeface="Courier New" panose="02070309020205020404" pitchFamily="49" charset="0"/>
                <a:cs typeface="Courier New" panose="02070309020205020404" pitchFamily="49" charset="0"/>
              </a:rPr>
              <a:t> performative ethics that uses the insights of quantum theory to reconceptualize our understandings of subjectivity, agency, causality, and—ultimately—the being of the universe itself.</a:t>
            </a:r>
            <a:endParaRPr lang="cs-CZ" sz="2400" dirty="0">
              <a:latin typeface="Courier New" panose="02070309020205020404" pitchFamily="49" charset="0"/>
              <a:cs typeface="Courier New" panose="02070309020205020404" pitchFamily="49" charset="0"/>
            </a:endParaRPr>
          </a:p>
          <a:p>
            <a:endParaRPr lang="cs-CZ" sz="2400" dirty="0">
              <a:latin typeface="Courier New" panose="02070309020205020404" pitchFamily="49" charset="0"/>
              <a:cs typeface="Courier New" panose="02070309020205020404" pitchFamily="49" charset="0"/>
            </a:endParaRPr>
          </a:p>
          <a:p>
            <a:r>
              <a:rPr lang="cs-CZ" sz="2400" dirty="0">
                <a:latin typeface="Courier New" panose="02070309020205020404" pitchFamily="49" charset="0"/>
                <a:cs typeface="Courier New" panose="02070309020205020404" pitchFamily="49" charset="0"/>
              </a:rPr>
              <a:t>role kvantové fyziky (superpozice, pozornost, </a:t>
            </a:r>
            <a:r>
              <a:rPr lang="cs-CZ" sz="2400" dirty="0" err="1">
                <a:latin typeface="Courier New" panose="02070309020205020404" pitchFamily="49" charset="0"/>
                <a:cs typeface="Courier New" panose="02070309020205020404" pitchFamily="49" charset="0"/>
              </a:rPr>
              <a:t>multičetné</a:t>
            </a:r>
            <a:r>
              <a:rPr lang="cs-CZ" sz="2400" dirty="0">
                <a:latin typeface="Courier New" panose="02070309020205020404" pitchFamily="49" charset="0"/>
                <a:cs typeface="Courier New" panose="02070309020205020404" pitchFamily="49" charset="0"/>
              </a:rPr>
              <a:t> reality, otázka: co je to hmota (= informace a energie)</a:t>
            </a:r>
          </a:p>
          <a:p>
            <a:endParaRPr lang="cs-CZ" sz="2400" dirty="0">
              <a:latin typeface="Courier New" panose="02070309020205020404" pitchFamily="49" charset="0"/>
              <a:cs typeface="Courier New" panose="02070309020205020404" pitchFamily="49" charset="0"/>
            </a:endParaRPr>
          </a:p>
          <a:p>
            <a:endParaRPr lang="cs-CZ" sz="2400" dirty="0">
              <a:latin typeface="Courier New" panose="02070309020205020404" pitchFamily="49" charset="0"/>
              <a:cs typeface="Courier New" panose="02070309020205020404" pitchFamily="49" charset="0"/>
            </a:endParaRPr>
          </a:p>
          <a:p>
            <a:r>
              <a:rPr lang="cs-CZ" sz="2400" dirty="0">
                <a:latin typeface="Courier New" panose="02070309020205020404" pitchFamily="49" charset="0"/>
                <a:cs typeface="Courier New" panose="02070309020205020404" pitchFamily="49" charset="0"/>
              </a:rPr>
              <a:t>problém její teorie/kritika – kdo je to „my“, nezohledňuje politiku, moc, hierarchie</a:t>
            </a:r>
          </a:p>
        </p:txBody>
      </p:sp>
    </p:spTree>
    <p:extLst>
      <p:ext uri="{BB962C8B-B14F-4D97-AF65-F5344CB8AC3E}">
        <p14:creationId xmlns:p14="http://schemas.microsoft.com/office/powerpoint/2010/main" val="2023602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595D73-78EB-4C70-8688-95F056D7359A}"/>
              </a:ext>
            </a:extLst>
          </p:cNvPr>
          <p:cNvSpPr>
            <a:spLocks noGrp="1"/>
          </p:cNvSpPr>
          <p:nvPr>
            <p:ph type="title"/>
          </p:nvPr>
        </p:nvSpPr>
        <p:spPr>
          <a:xfrm>
            <a:off x="0" y="1"/>
            <a:ext cx="7315200" cy="1469203"/>
          </a:xfrm>
        </p:spPr>
        <p:txBody>
          <a:bodyPr>
            <a:noAutofit/>
          </a:bodyPr>
          <a:lstStyle/>
          <a:p>
            <a:r>
              <a:rPr lang="cs-CZ" sz="3200" dirty="0">
                <a:latin typeface="Courier New" panose="02070309020205020404" pitchFamily="49" charset="0"/>
                <a:cs typeface="Courier New" panose="02070309020205020404" pitchFamily="49" charset="0"/>
              </a:rPr>
              <a:t>Vibrant </a:t>
            </a:r>
            <a:r>
              <a:rPr lang="cs-CZ" sz="3200" dirty="0" err="1">
                <a:latin typeface="Courier New" panose="02070309020205020404" pitchFamily="49" charset="0"/>
                <a:cs typeface="Courier New" panose="02070309020205020404" pitchFamily="49" charset="0"/>
              </a:rPr>
              <a:t>Matter</a:t>
            </a:r>
            <a:r>
              <a:rPr lang="cs-CZ" sz="3200" dirty="0">
                <a:latin typeface="Courier New" panose="02070309020205020404" pitchFamily="49" charset="0"/>
                <a:cs typeface="Courier New" panose="02070309020205020404" pitchFamily="49" charset="0"/>
              </a:rPr>
              <a:t>_</a:t>
            </a:r>
            <a:r>
              <a:rPr lang="en-US" sz="3200" dirty="0">
                <a:latin typeface="Courier New" panose="02070309020205020404" pitchFamily="49" charset="0"/>
                <a:cs typeface="Courier New" panose="02070309020205020404" pitchFamily="49" charset="0"/>
              </a:rPr>
              <a:t> A Political Ecology of Things</a:t>
            </a:r>
            <a:br>
              <a:rPr lang="en-US" sz="3200" dirty="0">
                <a:latin typeface="Courier New" panose="02070309020205020404" pitchFamily="49" charset="0"/>
                <a:cs typeface="Courier New" panose="02070309020205020404" pitchFamily="49" charset="0"/>
              </a:rPr>
            </a:br>
            <a:r>
              <a:rPr lang="cs-CZ" sz="3200" dirty="0">
                <a:latin typeface="Courier New" panose="02070309020205020404" pitchFamily="49" charset="0"/>
                <a:cs typeface="Courier New" panose="02070309020205020404" pitchFamily="49" charset="0"/>
              </a:rPr>
              <a:t>Jane </a:t>
            </a:r>
            <a:r>
              <a:rPr lang="cs-CZ" sz="3200" dirty="0" err="1">
                <a:latin typeface="Courier New" panose="02070309020205020404" pitchFamily="49" charset="0"/>
                <a:cs typeface="Courier New" panose="02070309020205020404" pitchFamily="49" charset="0"/>
              </a:rPr>
              <a:t>Bennett</a:t>
            </a:r>
            <a:endParaRPr lang="cs-CZ" sz="3200" dirty="0">
              <a:latin typeface="Courier New" panose="02070309020205020404" pitchFamily="49" charset="0"/>
              <a:cs typeface="Courier New" panose="02070309020205020404" pitchFamily="49" charset="0"/>
            </a:endParaRPr>
          </a:p>
        </p:txBody>
      </p:sp>
      <p:sp>
        <p:nvSpPr>
          <p:cNvPr id="3" name="Zástupný obsah 2">
            <a:extLst>
              <a:ext uri="{FF2B5EF4-FFF2-40B4-BE49-F238E27FC236}">
                <a16:creationId xmlns:a16="http://schemas.microsoft.com/office/drawing/2014/main" id="{4ED76217-CEF5-42D7-A7ED-86A18A9645ED}"/>
              </a:ext>
            </a:extLst>
          </p:cNvPr>
          <p:cNvSpPr>
            <a:spLocks noGrp="1"/>
          </p:cNvSpPr>
          <p:nvPr>
            <p:ph idx="1"/>
          </p:nvPr>
        </p:nvSpPr>
        <p:spPr>
          <a:xfrm>
            <a:off x="0" y="3429000"/>
            <a:ext cx="8003568" cy="2747962"/>
          </a:xfrm>
        </p:spPr>
        <p:txBody>
          <a:bodyPr>
            <a:normAutofit/>
          </a:bodyPr>
          <a:lstStyle/>
          <a:p>
            <a:r>
              <a:rPr lang="cs-CZ" sz="1800" dirty="0">
                <a:latin typeface="Courier New" panose="02070309020205020404" pitchFamily="49" charset="0"/>
                <a:cs typeface="Courier New" panose="02070309020205020404" pitchFamily="49" charset="0"/>
                <a:hlinkClick r:id="rId2"/>
              </a:rPr>
              <a:t>https://www.werktank.org/projects/28/els-viaene-vibrant-matter</a:t>
            </a:r>
            <a:endParaRPr lang="cs-CZ" sz="1800" dirty="0">
              <a:latin typeface="Courier New" panose="02070309020205020404" pitchFamily="49" charset="0"/>
              <a:cs typeface="Courier New" panose="02070309020205020404" pitchFamily="49" charset="0"/>
            </a:endParaRPr>
          </a:p>
          <a:p>
            <a:r>
              <a:rPr lang="cs-CZ" sz="1800" dirty="0">
                <a:latin typeface="Courier New" panose="02070309020205020404" pitchFamily="49" charset="0"/>
                <a:cs typeface="Courier New" panose="02070309020205020404" pitchFamily="49" charset="0"/>
                <a:hlinkClick r:id="rId3"/>
              </a:rPr>
              <a:t>https://helenpailing.com/portfolio/vibrant-matter/</a:t>
            </a:r>
            <a:endParaRPr lang="cs-CZ" sz="1800" dirty="0">
              <a:latin typeface="Courier New" panose="02070309020205020404" pitchFamily="49" charset="0"/>
              <a:cs typeface="Courier New" panose="02070309020205020404" pitchFamily="49" charset="0"/>
            </a:endParaRPr>
          </a:p>
        </p:txBody>
      </p:sp>
      <p:pic>
        <p:nvPicPr>
          <p:cNvPr id="4" name="Obrázek 3">
            <a:extLst>
              <a:ext uri="{FF2B5EF4-FFF2-40B4-BE49-F238E27FC236}">
                <a16:creationId xmlns:a16="http://schemas.microsoft.com/office/drawing/2014/main" id="{73B201C3-6C17-4A8D-A703-BBD013F98740}"/>
              </a:ext>
            </a:extLst>
          </p:cNvPr>
          <p:cNvPicPr>
            <a:picLocks noChangeAspect="1"/>
          </p:cNvPicPr>
          <p:nvPr/>
        </p:nvPicPr>
        <p:blipFill>
          <a:blip r:embed="rId4"/>
          <a:stretch>
            <a:fillRect/>
          </a:stretch>
        </p:blipFill>
        <p:spPr>
          <a:xfrm>
            <a:off x="8003568" y="0"/>
            <a:ext cx="4188431" cy="6858000"/>
          </a:xfrm>
          <a:prstGeom prst="rect">
            <a:avLst/>
          </a:prstGeom>
        </p:spPr>
      </p:pic>
    </p:spTree>
    <p:extLst>
      <p:ext uri="{BB962C8B-B14F-4D97-AF65-F5344CB8AC3E}">
        <p14:creationId xmlns:p14="http://schemas.microsoft.com/office/powerpoint/2010/main" val="54850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BADDA78F-0563-45CD-BEC5-88033B83455A}"/>
              </a:ext>
            </a:extLst>
          </p:cNvPr>
          <p:cNvPicPr>
            <a:picLocks noGrp="1" noChangeAspect="1"/>
          </p:cNvPicPr>
          <p:nvPr>
            <p:ph idx="1"/>
          </p:nvPr>
        </p:nvPicPr>
        <p:blipFill rotWithShape="1">
          <a:blip r:embed="rId2"/>
          <a:srcRect t="9247" b="6483"/>
          <a:stretch/>
        </p:blipFill>
        <p:spPr>
          <a:xfrm>
            <a:off x="20" y="10"/>
            <a:ext cx="12191980" cy="6857990"/>
          </a:xfrm>
          <a:prstGeom prst="rect">
            <a:avLst/>
          </a:prstGeom>
        </p:spPr>
      </p:pic>
    </p:spTree>
    <p:extLst>
      <p:ext uri="{BB962C8B-B14F-4D97-AF65-F5344CB8AC3E}">
        <p14:creationId xmlns:p14="http://schemas.microsoft.com/office/powerpoint/2010/main" val="967452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A73F3B-4E52-4133-9FED-5C8459E7E65D}"/>
              </a:ext>
            </a:extLst>
          </p:cNvPr>
          <p:cNvSpPr>
            <a:spLocks noGrp="1"/>
          </p:cNvSpPr>
          <p:nvPr>
            <p:ph type="title"/>
          </p:nvPr>
        </p:nvSpPr>
        <p:spPr>
          <a:xfrm>
            <a:off x="-1" y="1"/>
            <a:ext cx="12120081" cy="1477925"/>
          </a:xfrm>
        </p:spPr>
        <p:txBody>
          <a:bodyPr>
            <a:noAutofit/>
          </a:bodyPr>
          <a:lstStyle/>
          <a:p>
            <a:r>
              <a:rPr lang="cs-CZ" sz="3200" dirty="0" err="1">
                <a:latin typeface="Courier New" panose="02070309020205020404" pitchFamily="49" charset="0"/>
                <a:cs typeface="Courier New" panose="02070309020205020404" pitchFamily="49" charset="0"/>
              </a:rPr>
              <a:t>Esposito</a:t>
            </a:r>
            <a:r>
              <a:rPr lang="cs-CZ" sz="3200" dirty="0">
                <a:latin typeface="Courier New" panose="02070309020205020404" pitchFamily="49" charset="0"/>
                <a:cs typeface="Courier New" panose="02070309020205020404" pitchFamily="49" charset="0"/>
              </a:rPr>
              <a:t>_ </a:t>
            </a:r>
            <a:r>
              <a:rPr lang="cs-CZ" sz="3200" dirty="0" err="1">
                <a:latin typeface="Courier New" panose="02070309020205020404" pitchFamily="49" charset="0"/>
                <a:cs typeface="Courier New" panose="02070309020205020404" pitchFamily="49" charset="0"/>
              </a:rPr>
              <a:t>persons</a:t>
            </a:r>
            <a:r>
              <a:rPr lang="cs-CZ" sz="3200" dirty="0">
                <a:latin typeface="Courier New" panose="02070309020205020404" pitchFamily="49" charset="0"/>
                <a:cs typeface="Courier New" panose="02070309020205020404" pitchFamily="49" charset="0"/>
              </a:rPr>
              <a:t> and </a:t>
            </a:r>
            <a:r>
              <a:rPr lang="cs-CZ" sz="3200" dirty="0" err="1">
                <a:latin typeface="Courier New" panose="02070309020205020404" pitchFamily="49" charset="0"/>
                <a:cs typeface="Courier New" panose="02070309020205020404" pitchFamily="49" charset="0"/>
              </a:rPr>
              <a:t>things</a:t>
            </a:r>
            <a:br>
              <a:rPr lang="cs-CZ" sz="2000" dirty="0">
                <a:latin typeface="Courier New" panose="02070309020205020404" pitchFamily="49" charset="0"/>
                <a:cs typeface="Courier New" panose="02070309020205020404" pitchFamily="49" charset="0"/>
              </a:rPr>
            </a:br>
            <a:r>
              <a:rPr lang="cs-CZ" sz="1800" dirty="0" err="1">
                <a:latin typeface="Courier New" panose="02070309020205020404" pitchFamily="49" charset="0"/>
                <a:cs typeface="Courier New" panose="02070309020205020404" pitchFamily="49" charset="0"/>
              </a:rPr>
              <a:t>Esposito</a:t>
            </a:r>
            <a:r>
              <a:rPr lang="cs-CZ" sz="1800" dirty="0">
                <a:latin typeface="Courier New" panose="02070309020205020404" pitchFamily="49" charset="0"/>
                <a:cs typeface="Courier New" panose="02070309020205020404" pitchFamily="49" charset="0"/>
              </a:rPr>
              <a:t>, Roberto. 2012. </a:t>
            </a:r>
            <a:r>
              <a:rPr lang="cs-CZ" sz="1800" i="1" dirty="0" err="1">
                <a:latin typeface="Courier New" panose="02070309020205020404" pitchFamily="49" charset="0"/>
                <a:cs typeface="Courier New" panose="02070309020205020404" pitchFamily="49" charset="0"/>
              </a:rPr>
              <a:t>Third</a:t>
            </a:r>
            <a:r>
              <a:rPr lang="cs-CZ" sz="1800" i="1" dirty="0">
                <a:latin typeface="Courier New" panose="02070309020205020404" pitchFamily="49" charset="0"/>
                <a:cs typeface="Courier New" panose="02070309020205020404" pitchFamily="49" charset="0"/>
              </a:rPr>
              <a:t> Person: </a:t>
            </a:r>
            <a:r>
              <a:rPr lang="cs-CZ" sz="1800" i="1" dirty="0" err="1">
                <a:latin typeface="Courier New" panose="02070309020205020404" pitchFamily="49" charset="0"/>
                <a:cs typeface="Courier New" panose="02070309020205020404" pitchFamily="49" charset="0"/>
              </a:rPr>
              <a:t>Politics</a:t>
            </a:r>
            <a:r>
              <a:rPr lang="cs-CZ" sz="1800" i="1" dirty="0">
                <a:latin typeface="Courier New" panose="02070309020205020404" pitchFamily="49" charset="0"/>
                <a:cs typeface="Courier New" panose="02070309020205020404" pitchFamily="49" charset="0"/>
              </a:rPr>
              <a:t> </a:t>
            </a:r>
            <a:r>
              <a:rPr lang="cs-CZ" sz="1800" i="1" dirty="0" err="1">
                <a:latin typeface="Courier New" panose="02070309020205020404" pitchFamily="49" charset="0"/>
                <a:cs typeface="Courier New" panose="02070309020205020404" pitchFamily="49" charset="0"/>
              </a:rPr>
              <a:t>of</a:t>
            </a:r>
            <a:r>
              <a:rPr lang="cs-CZ" sz="1800" i="1" dirty="0">
                <a:latin typeface="Courier New" panose="02070309020205020404" pitchFamily="49" charset="0"/>
                <a:cs typeface="Courier New" panose="02070309020205020404" pitchFamily="49" charset="0"/>
              </a:rPr>
              <a:t> </a:t>
            </a:r>
            <a:r>
              <a:rPr lang="cs-CZ" sz="1800" i="1" dirty="0" err="1">
                <a:latin typeface="Courier New" panose="02070309020205020404" pitchFamily="49" charset="0"/>
                <a:cs typeface="Courier New" panose="02070309020205020404" pitchFamily="49" charset="0"/>
              </a:rPr>
              <a:t>Life</a:t>
            </a:r>
            <a:r>
              <a:rPr lang="cs-CZ" sz="1800" i="1" dirty="0">
                <a:latin typeface="Courier New" panose="02070309020205020404" pitchFamily="49" charset="0"/>
                <a:cs typeface="Courier New" panose="02070309020205020404" pitchFamily="49" charset="0"/>
              </a:rPr>
              <a:t> and </a:t>
            </a:r>
            <a:r>
              <a:rPr lang="cs-CZ" sz="1800" i="1" dirty="0" err="1">
                <a:latin typeface="Courier New" panose="02070309020205020404" pitchFamily="49" charset="0"/>
                <a:cs typeface="Courier New" panose="02070309020205020404" pitchFamily="49" charset="0"/>
              </a:rPr>
              <a:t>Philosophy</a:t>
            </a:r>
            <a:r>
              <a:rPr lang="cs-CZ" sz="1800" i="1" dirty="0">
                <a:latin typeface="Courier New" panose="02070309020205020404" pitchFamily="49" charset="0"/>
                <a:cs typeface="Courier New" panose="02070309020205020404" pitchFamily="49" charset="0"/>
              </a:rPr>
              <a:t> </a:t>
            </a:r>
            <a:r>
              <a:rPr lang="cs-CZ" sz="1800" i="1" dirty="0" err="1">
                <a:latin typeface="Courier New" panose="02070309020205020404" pitchFamily="49" charset="0"/>
                <a:cs typeface="Courier New" panose="02070309020205020404" pitchFamily="49" charset="0"/>
              </a:rPr>
              <a:t>of</a:t>
            </a:r>
            <a:r>
              <a:rPr lang="cs-CZ" sz="1800" i="1" dirty="0">
                <a:latin typeface="Courier New" panose="02070309020205020404" pitchFamily="49" charset="0"/>
                <a:cs typeface="Courier New" panose="02070309020205020404" pitchFamily="49" charset="0"/>
              </a:rPr>
              <a:t> </a:t>
            </a:r>
            <a:r>
              <a:rPr lang="cs-CZ" sz="1800" i="1" dirty="0" err="1">
                <a:latin typeface="Courier New" panose="02070309020205020404" pitchFamily="49" charset="0"/>
                <a:cs typeface="Courier New" panose="02070309020205020404" pitchFamily="49" charset="0"/>
              </a:rPr>
              <a:t>the</a:t>
            </a:r>
            <a:r>
              <a:rPr lang="cs-CZ" sz="1800" i="1" dirty="0">
                <a:latin typeface="Courier New" panose="02070309020205020404" pitchFamily="49" charset="0"/>
                <a:cs typeface="Courier New" panose="02070309020205020404" pitchFamily="49" charset="0"/>
              </a:rPr>
              <a:t> </a:t>
            </a:r>
            <a:r>
              <a:rPr lang="cs-CZ" sz="1800" i="1" dirty="0" err="1">
                <a:latin typeface="Courier New" panose="02070309020205020404" pitchFamily="49" charset="0"/>
                <a:cs typeface="Courier New" panose="02070309020205020404" pitchFamily="49" charset="0"/>
              </a:rPr>
              <a:t>Impersonal</a:t>
            </a:r>
            <a:r>
              <a:rPr lang="cs-CZ" sz="1800" i="1" dirty="0">
                <a:latin typeface="Courier New" panose="02070309020205020404" pitchFamily="49" charset="0"/>
                <a:cs typeface="Courier New" panose="02070309020205020404" pitchFamily="49" charset="0"/>
              </a:rPr>
              <a:t>, </a:t>
            </a:r>
            <a:r>
              <a:rPr lang="cs-CZ" sz="1800" dirty="0" err="1">
                <a:latin typeface="Courier New" panose="02070309020205020404" pitchFamily="49" charset="0"/>
                <a:cs typeface="Courier New" panose="02070309020205020404" pitchFamily="49" charset="0"/>
              </a:rPr>
              <a:t>Zakiya</a:t>
            </a:r>
            <a:r>
              <a:rPr lang="cs-CZ" sz="1800" dirty="0">
                <a:latin typeface="Courier New" panose="02070309020205020404" pitchFamily="49" charset="0"/>
                <a:cs typeface="Courier New" panose="02070309020205020404" pitchFamily="49" charset="0"/>
              </a:rPr>
              <a:t> </a:t>
            </a:r>
            <a:r>
              <a:rPr lang="cs-CZ" sz="1800" dirty="0" err="1">
                <a:latin typeface="Courier New" panose="02070309020205020404" pitchFamily="49" charset="0"/>
                <a:cs typeface="Courier New" panose="02070309020205020404" pitchFamily="49" charset="0"/>
              </a:rPr>
              <a:t>Hanafi</a:t>
            </a:r>
            <a:r>
              <a:rPr lang="cs-CZ" sz="1800" dirty="0">
                <a:latin typeface="Courier New" panose="02070309020205020404" pitchFamily="49" charset="0"/>
                <a:cs typeface="Courier New" panose="02070309020205020404" pitchFamily="49" charset="0"/>
              </a:rPr>
              <a:t> (</a:t>
            </a:r>
            <a:r>
              <a:rPr lang="cs-CZ" sz="1800" dirty="0" err="1">
                <a:latin typeface="Courier New" panose="02070309020205020404" pitchFamily="49" charset="0"/>
                <a:cs typeface="Courier New" panose="02070309020205020404" pitchFamily="49" charset="0"/>
              </a:rPr>
              <a:t>tr</a:t>
            </a:r>
            <a:r>
              <a:rPr lang="cs-CZ" sz="1800" dirty="0">
                <a:latin typeface="Courier New" panose="02070309020205020404" pitchFamily="49" charset="0"/>
                <a:cs typeface="Courier New" panose="02070309020205020404" pitchFamily="49" charset="0"/>
              </a:rPr>
              <a:t>.), Polity.  </a:t>
            </a:r>
            <a:br>
              <a:rPr lang="cs-CZ" sz="1800" dirty="0">
                <a:latin typeface="Courier New" panose="02070309020205020404" pitchFamily="49" charset="0"/>
                <a:cs typeface="Courier New" panose="02070309020205020404" pitchFamily="49" charset="0"/>
              </a:rPr>
            </a:br>
            <a:r>
              <a:rPr lang="en-GB" sz="1800" dirty="0">
                <a:latin typeface="Courier New" panose="02070309020205020404" pitchFamily="49" charset="0"/>
                <a:cs typeface="Courier New" panose="02070309020205020404" pitchFamily="49" charset="0"/>
              </a:rPr>
              <a:t>Esposito, Roberto. 2015. Persons and Things. From the Body´s Point of View. Polity.</a:t>
            </a:r>
            <a:br>
              <a:rPr lang="cs-CZ" sz="2000" dirty="0"/>
            </a:br>
            <a:endParaRPr lang="cs-CZ" sz="2000" dirty="0">
              <a:latin typeface="Courier New" panose="02070309020205020404" pitchFamily="49" charset="0"/>
              <a:cs typeface="Courier New" panose="02070309020205020404" pitchFamily="49" charset="0"/>
            </a:endParaRPr>
          </a:p>
        </p:txBody>
      </p:sp>
      <p:sp>
        <p:nvSpPr>
          <p:cNvPr id="3" name="Zástupný obsah 2">
            <a:extLst>
              <a:ext uri="{FF2B5EF4-FFF2-40B4-BE49-F238E27FC236}">
                <a16:creationId xmlns:a16="http://schemas.microsoft.com/office/drawing/2014/main" id="{0876D75F-9A45-411C-B36C-CBEFAC662D07}"/>
              </a:ext>
            </a:extLst>
          </p:cNvPr>
          <p:cNvSpPr>
            <a:spLocks noGrp="1"/>
          </p:cNvSpPr>
          <p:nvPr>
            <p:ph idx="1"/>
          </p:nvPr>
        </p:nvSpPr>
        <p:spPr>
          <a:xfrm>
            <a:off x="71919" y="1825624"/>
            <a:ext cx="12120081" cy="5032375"/>
          </a:xfrm>
        </p:spPr>
        <p:txBody>
          <a:bodyPr>
            <a:normAutofit fontScale="92500" lnSpcReduction="10000"/>
          </a:bodyPr>
          <a:lstStyle/>
          <a:p>
            <a:r>
              <a:rPr lang="cs-CZ" dirty="0" err="1">
                <a:latin typeface="Courier New" panose="02070309020205020404" pitchFamily="49" charset="0"/>
                <a:cs typeface="Courier New" panose="02070309020205020404" pitchFamily="49" charset="0"/>
              </a:rPr>
              <a:t>Foucault</a:t>
            </a:r>
            <a:r>
              <a:rPr lang="cs-CZ" dirty="0">
                <a:latin typeface="Courier New" panose="02070309020205020404" pitchFamily="49" charset="0"/>
                <a:cs typeface="Courier New" panose="02070309020205020404" pitchFamily="49" charset="0"/>
              </a:rPr>
              <a:t> (Slova a věci)</a:t>
            </a:r>
          </a:p>
          <a:p>
            <a:r>
              <a:rPr lang="cs-CZ" dirty="0">
                <a:latin typeface="Courier New" panose="02070309020205020404" pitchFamily="49" charset="0"/>
                <a:cs typeface="Courier New" panose="02070309020205020404" pitchFamily="49" charset="0"/>
              </a:rPr>
              <a:t>vlastnit nebo být vlastněn_ osoby vs věci (římské právo a definice právní osoby)</a:t>
            </a:r>
          </a:p>
          <a:p>
            <a:r>
              <a:rPr lang="cs-CZ" dirty="0">
                <a:latin typeface="Courier New" panose="02070309020205020404" pitchFamily="49" charset="0"/>
                <a:cs typeface="Courier New" panose="02070309020205020404" pitchFamily="49" charset="0"/>
              </a:rPr>
              <a:t>být lidským – být osobou – být věcí </a:t>
            </a:r>
          </a:p>
          <a:p>
            <a:endParaRPr lang="cs-CZ" dirty="0">
              <a:latin typeface="Courier New" panose="02070309020205020404" pitchFamily="49" charset="0"/>
              <a:cs typeface="Courier New" panose="02070309020205020404" pitchFamily="49" charset="0"/>
            </a:endParaRPr>
          </a:p>
          <a:p>
            <a:pPr marL="0" indent="0">
              <a:buNone/>
            </a:pPr>
            <a:r>
              <a:rPr lang="en-GB" sz="1900" dirty="0">
                <a:latin typeface="Courier New" panose="02070309020205020404" pitchFamily="49" charset="0"/>
                <a:cs typeface="Courier New" panose="02070309020205020404" pitchFamily="49" charset="0"/>
              </a:rPr>
              <a:t>“No other principle is so deeply rooted in our perception and in our moral conscience as the conviction that we are not things – because things are the opposite of persons” </a:t>
            </a:r>
            <a:r>
              <a:rPr lang="cs-CZ" sz="1900" dirty="0">
                <a:latin typeface="Courier New" panose="02070309020205020404" pitchFamily="49" charset="0"/>
                <a:cs typeface="Courier New" panose="02070309020205020404" pitchFamily="49" charset="0"/>
              </a:rPr>
              <a:t> </a:t>
            </a:r>
            <a:r>
              <a:rPr lang="en-GB" sz="1900" dirty="0">
                <a:latin typeface="Courier New" panose="02070309020205020404" pitchFamily="49" charset="0"/>
                <a:cs typeface="Courier New" panose="02070309020205020404" pitchFamily="49" charset="0"/>
              </a:rPr>
              <a:t>Esposito, </a:t>
            </a:r>
            <a:r>
              <a:rPr lang="en-GB" sz="1900" i="1" dirty="0">
                <a:latin typeface="Courier New" panose="02070309020205020404" pitchFamily="49" charset="0"/>
                <a:cs typeface="Courier New" panose="02070309020205020404" pitchFamily="49" charset="0"/>
              </a:rPr>
              <a:t>Persons and Things</a:t>
            </a:r>
            <a:endParaRPr lang="cs-CZ" sz="1900" dirty="0">
              <a:latin typeface="Courier New" panose="02070309020205020404" pitchFamily="49" charset="0"/>
              <a:cs typeface="Courier New" panose="02070309020205020404" pitchFamily="49" charset="0"/>
            </a:endParaRPr>
          </a:p>
          <a:p>
            <a:pPr marL="0" indent="0">
              <a:buNone/>
            </a:pPr>
            <a:r>
              <a:rPr lang="en-GB" sz="1900"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“A thing is a </a:t>
            </a:r>
            <a:r>
              <a:rPr lang="en-US" i="1" dirty="0">
                <a:latin typeface="Courier New" panose="02070309020205020404" pitchFamily="49" charset="0"/>
                <a:cs typeface="Courier New" panose="02070309020205020404" pitchFamily="49" charset="0"/>
              </a:rPr>
              <a:t>non</a:t>
            </a:r>
            <a:r>
              <a:rPr lang="en-US" dirty="0">
                <a:latin typeface="Courier New" panose="02070309020205020404" pitchFamily="49" charset="0"/>
                <a:cs typeface="Courier New" panose="02070309020205020404" pitchFamily="49" charset="0"/>
              </a:rPr>
              <a:t>-person and a person is a</a:t>
            </a:r>
            <a:r>
              <a:rPr lang="en-US" i="1" dirty="0">
                <a:latin typeface="Courier New" panose="02070309020205020404" pitchFamily="49" charset="0"/>
                <a:cs typeface="Courier New" panose="02070309020205020404" pitchFamily="49" charset="0"/>
              </a:rPr>
              <a:t> non</a:t>
            </a:r>
            <a:r>
              <a:rPr lang="en-US" dirty="0">
                <a:latin typeface="Courier New" panose="02070309020205020404" pitchFamily="49" charset="0"/>
                <a:cs typeface="Courier New" panose="02070309020205020404" pitchFamily="49" charset="0"/>
              </a:rPr>
              <a:t>-thing”</a:t>
            </a:r>
            <a:r>
              <a:rPr lang="cs-CZ" dirty="0">
                <a:latin typeface="Courier New" panose="02070309020205020404" pitchFamily="49" charset="0"/>
                <a:cs typeface="Courier New" panose="02070309020205020404" pitchFamily="49" charset="0"/>
              </a:rPr>
              <a:t> </a:t>
            </a:r>
            <a:r>
              <a:rPr lang="cs-CZ" sz="1500" dirty="0">
                <a:latin typeface="Courier New" panose="02070309020205020404" pitchFamily="49" charset="0"/>
                <a:cs typeface="Courier New" panose="02070309020205020404" pitchFamily="49" charset="0"/>
              </a:rPr>
              <a:t>(</a:t>
            </a:r>
            <a:r>
              <a:rPr lang="en-US" sz="1500" dirty="0">
                <a:latin typeface="Courier New" panose="02070309020205020404" pitchFamily="49" charset="0"/>
                <a:cs typeface="Courier New" panose="02070309020205020404" pitchFamily="49" charset="0"/>
              </a:rPr>
              <a:t>According to this reading, this conceptual framing in Western history since Roman Antiquity has allowed a hierarchal distinction not only between humans and nonhumans but also within the human species and within every single individual. It made it possible to deny rights to nonhuman animals, and also to distinguish various levels of personhood down to the status of animality: the line of subordination and exclusion goes from slaves in Roman antiquity to the denomination of Jews as “anti-persons” in Nazi Germany</a:t>
            </a:r>
            <a:r>
              <a:rPr lang="cs-CZ" sz="1500" dirty="0">
                <a:latin typeface="Courier New" panose="02070309020205020404" pitchFamily="49" charset="0"/>
                <a:cs typeface="Courier New" panose="02070309020205020404" pitchFamily="49" charset="0"/>
              </a:rPr>
              <a:t>“ TL)</a:t>
            </a:r>
            <a:endParaRPr lang="cs-CZ" sz="1100" dirty="0">
              <a:latin typeface="Courier New" panose="02070309020205020404" pitchFamily="49" charset="0"/>
              <a:cs typeface="Courier New" panose="02070309020205020404" pitchFamily="49" charset="0"/>
            </a:endParaRPr>
          </a:p>
          <a:p>
            <a:pPr marL="0" indent="0">
              <a:buNone/>
            </a:pPr>
            <a:r>
              <a:rPr lang="en-GB" sz="1900" dirty="0">
                <a:latin typeface="Courier New" panose="02070309020205020404" pitchFamily="49" charset="0"/>
                <a:cs typeface="Courier New" panose="02070309020205020404" pitchFamily="49" charset="0"/>
              </a:rPr>
              <a:t>“Not only it is impossible to classify the body as a person or a thing, the perpetually new challenges that the human body poses to the law show that it is in urgent need of a new formulation.”</a:t>
            </a:r>
            <a:r>
              <a:rPr lang="cs-CZ" sz="1900" dirty="0">
                <a:latin typeface="Courier New" panose="02070309020205020404" pitchFamily="49" charset="0"/>
                <a:cs typeface="Courier New" panose="02070309020205020404" pitchFamily="49" charset="0"/>
              </a:rPr>
              <a:t> </a:t>
            </a:r>
            <a:r>
              <a:rPr lang="en-GB" sz="1900" dirty="0">
                <a:latin typeface="Courier New" panose="02070309020205020404" pitchFamily="49" charset="0"/>
                <a:cs typeface="Courier New" panose="02070309020205020404" pitchFamily="49" charset="0"/>
              </a:rPr>
              <a:t>Esposito,  </a:t>
            </a:r>
            <a:r>
              <a:rPr lang="en-GB" sz="1900" i="1" dirty="0">
                <a:latin typeface="Courier New" panose="02070309020205020404" pitchFamily="49" charset="0"/>
                <a:cs typeface="Courier New" panose="02070309020205020404" pitchFamily="49" charset="0"/>
              </a:rPr>
              <a:t>Persons and Things</a:t>
            </a:r>
            <a:endParaRPr lang="cs-CZ" sz="1900" dirty="0">
              <a:latin typeface="Courier New" panose="02070309020205020404" pitchFamily="49" charset="0"/>
              <a:cs typeface="Courier New" panose="02070309020205020404" pitchFamily="49" charset="0"/>
            </a:endParaRPr>
          </a:p>
          <a:p>
            <a:endParaRPr lang="cs-CZ"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625449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47227CA-98C1-47A5-8542-33F381B03B2C}"/>
              </a:ext>
            </a:extLst>
          </p:cNvPr>
          <p:cNvSpPr>
            <a:spLocks noGrp="1"/>
          </p:cNvSpPr>
          <p:nvPr>
            <p:ph idx="4294967295"/>
          </p:nvPr>
        </p:nvSpPr>
        <p:spPr>
          <a:xfrm>
            <a:off x="0" y="74613"/>
            <a:ext cx="12192000" cy="6910387"/>
          </a:xfrm>
        </p:spPr>
        <p:txBody>
          <a:bodyPr>
            <a:normAutofit fontScale="92500" lnSpcReduction="10000"/>
          </a:bodyPr>
          <a:lstStyle/>
          <a:p>
            <a:r>
              <a:rPr lang="en-GB" dirty="0"/>
              <a:t>_</a:t>
            </a:r>
            <a:r>
              <a:rPr lang="en-GB" sz="2400" dirty="0">
                <a:latin typeface="Courier New" panose="02070309020205020404" pitchFamily="49" charset="0"/>
                <a:cs typeface="Courier New" panose="02070309020205020404" pitchFamily="49" charset="0"/>
              </a:rPr>
              <a:t>person</a:t>
            </a:r>
            <a:r>
              <a:rPr lang="cs-CZ" sz="2400" dirty="0">
                <a:latin typeface="Courier New" panose="02070309020205020404" pitchFamily="49" charset="0"/>
                <a:cs typeface="Courier New" panose="02070309020205020404" pitchFamily="49" charset="0"/>
              </a:rPr>
              <a:t> : </a:t>
            </a:r>
            <a:r>
              <a:rPr lang="en-GB" sz="2400" dirty="0">
                <a:latin typeface="Courier New" panose="02070309020205020404" pitchFamily="49" charset="0"/>
                <a:cs typeface="Courier New" panose="02070309020205020404" pitchFamily="49" charset="0"/>
              </a:rPr>
              <a:t>from  </a:t>
            </a:r>
            <a:r>
              <a:rPr lang="en-GB" sz="2400" u="sng" dirty="0">
                <a:latin typeface="Courier New" panose="02070309020205020404" pitchFamily="49" charset="0"/>
                <a:cs typeface="Courier New" panose="02070309020205020404" pitchFamily="49" charset="0"/>
                <a:hlinkClick r:id="rId2" tooltip="w:Anglo-Norman language"/>
              </a:rPr>
              <a:t>Anglo-Norman</a:t>
            </a:r>
            <a:r>
              <a:rPr lang="en-GB" sz="2400" dirty="0">
                <a:latin typeface="Courier New" panose="02070309020205020404" pitchFamily="49" charset="0"/>
                <a:cs typeface="Courier New" panose="02070309020205020404" pitchFamily="49" charset="0"/>
              </a:rPr>
              <a:t> </a:t>
            </a:r>
            <a:r>
              <a:rPr lang="en-GB" sz="2400" i="1" u="sng" dirty="0" err="1">
                <a:latin typeface="Courier New" panose="02070309020205020404" pitchFamily="49" charset="0"/>
                <a:cs typeface="Courier New" panose="02070309020205020404" pitchFamily="49" charset="0"/>
                <a:hlinkClick r:id="rId3" tooltip="parsone (page does not exist)"/>
              </a:rPr>
              <a:t>parsone</a:t>
            </a:r>
            <a:r>
              <a:rPr lang="en-GB" sz="2400" dirty="0">
                <a:latin typeface="Courier New" panose="02070309020205020404" pitchFamily="49" charset="0"/>
                <a:cs typeface="Courier New" panose="02070309020205020404" pitchFamily="49" charset="0"/>
              </a:rPr>
              <a:t>, </a:t>
            </a:r>
            <a:r>
              <a:rPr lang="en-GB" sz="2400" i="1" u="sng" dirty="0" err="1">
                <a:latin typeface="Courier New" panose="02070309020205020404" pitchFamily="49" charset="0"/>
                <a:cs typeface="Courier New" panose="02070309020205020404" pitchFamily="49" charset="0"/>
                <a:hlinkClick r:id="rId4" tooltip="persoun"/>
              </a:rPr>
              <a:t>persoun</a:t>
            </a:r>
            <a:r>
              <a:rPr lang="en-GB" sz="2400" dirty="0">
                <a:latin typeface="Courier New" panose="02070309020205020404" pitchFamily="49" charset="0"/>
                <a:cs typeface="Courier New" panose="02070309020205020404" pitchFamily="49" charset="0"/>
              </a:rPr>
              <a:t> et al. (</a:t>
            </a:r>
            <a:r>
              <a:rPr lang="en-GB" sz="2400" u="sng" dirty="0">
                <a:latin typeface="Courier New" panose="02070309020205020404" pitchFamily="49" charset="0"/>
                <a:cs typeface="Courier New" panose="02070309020205020404" pitchFamily="49" charset="0"/>
                <a:hlinkClick r:id="rId5" tooltip="w:Old French"/>
              </a:rPr>
              <a:t>Old French</a:t>
            </a:r>
            <a:r>
              <a:rPr lang="en-GB" sz="2400" dirty="0">
                <a:latin typeface="Courier New" panose="02070309020205020404" pitchFamily="49" charset="0"/>
                <a:cs typeface="Courier New" panose="02070309020205020404" pitchFamily="49" charset="0"/>
              </a:rPr>
              <a:t> </a:t>
            </a:r>
            <a:r>
              <a:rPr lang="en-GB" sz="2400" i="1" u="sng" dirty="0" err="1">
                <a:latin typeface="Courier New" panose="02070309020205020404" pitchFamily="49" charset="0"/>
                <a:cs typeface="Courier New" panose="02070309020205020404" pitchFamily="49" charset="0"/>
                <a:hlinkClick r:id="rId6" tooltip="persone"/>
              </a:rPr>
              <a:t>persone</a:t>
            </a:r>
            <a:r>
              <a:rPr lang="en-GB" sz="2400" dirty="0">
                <a:latin typeface="Courier New" panose="02070309020205020404" pitchFamily="49" charset="0"/>
                <a:cs typeface="Courier New" panose="02070309020205020404" pitchFamily="49" charset="0"/>
              </a:rPr>
              <a:t> (“human being”), </a:t>
            </a:r>
            <a:r>
              <a:rPr lang="en-GB" sz="2400" u="sng" dirty="0">
                <a:latin typeface="Courier New" panose="02070309020205020404" pitchFamily="49" charset="0"/>
                <a:cs typeface="Courier New" panose="02070309020205020404" pitchFamily="49" charset="0"/>
                <a:hlinkClick r:id="rId7" tooltip="w:French language"/>
              </a:rPr>
              <a:t>French</a:t>
            </a:r>
            <a:r>
              <a:rPr lang="en-GB" sz="2400" dirty="0">
                <a:latin typeface="Courier New" panose="02070309020205020404" pitchFamily="49" charset="0"/>
                <a:cs typeface="Courier New" panose="02070309020205020404" pitchFamily="49" charset="0"/>
              </a:rPr>
              <a:t> </a:t>
            </a:r>
            <a:r>
              <a:rPr lang="en-GB" sz="2400" i="1" u="sng" dirty="0" err="1">
                <a:latin typeface="Courier New" panose="02070309020205020404" pitchFamily="49" charset="0"/>
                <a:cs typeface="Courier New" panose="02070309020205020404" pitchFamily="49" charset="0"/>
                <a:hlinkClick r:id="rId8" tooltip="personne"/>
              </a:rPr>
              <a:t>personne</a:t>
            </a:r>
            <a:r>
              <a:rPr lang="en-GB" sz="2400" dirty="0">
                <a:latin typeface="Courier New" panose="02070309020205020404" pitchFamily="49" charset="0"/>
                <a:cs typeface="Courier New" panose="02070309020205020404" pitchFamily="49" charset="0"/>
              </a:rPr>
              <a:t>), and its source </a:t>
            </a:r>
            <a:r>
              <a:rPr lang="en-GB" sz="2400" u="sng" dirty="0">
                <a:latin typeface="Courier New" panose="02070309020205020404" pitchFamily="49" charset="0"/>
                <a:cs typeface="Courier New" panose="02070309020205020404" pitchFamily="49" charset="0"/>
                <a:hlinkClick r:id="rId9" tooltip="w:Latin"/>
              </a:rPr>
              <a:t>Latin</a:t>
            </a:r>
            <a:r>
              <a:rPr lang="en-GB" sz="2400" dirty="0">
                <a:latin typeface="Courier New" panose="02070309020205020404" pitchFamily="49" charset="0"/>
                <a:cs typeface="Courier New" panose="02070309020205020404" pitchFamily="49" charset="0"/>
              </a:rPr>
              <a:t> </a:t>
            </a:r>
            <a:r>
              <a:rPr lang="en-GB" sz="2400" i="1" u="sng" dirty="0" err="1">
                <a:latin typeface="Courier New" panose="02070309020205020404" pitchFamily="49" charset="0"/>
                <a:cs typeface="Courier New" panose="02070309020205020404" pitchFamily="49" charset="0"/>
                <a:hlinkClick r:id="rId10" tooltip="persona"/>
              </a:rPr>
              <a:t>persōna</a:t>
            </a:r>
            <a:r>
              <a:rPr lang="en-GB" sz="2400" dirty="0">
                <a:latin typeface="Courier New" panose="02070309020205020404" pitchFamily="49" charset="0"/>
                <a:cs typeface="Courier New" panose="02070309020205020404" pitchFamily="49" charset="0"/>
              </a:rPr>
              <a:t> (“mask used by actor; role, part, character”), perhaps a loanword; compare </a:t>
            </a:r>
            <a:r>
              <a:rPr lang="en-GB" sz="2400" u="sng" dirty="0">
                <a:latin typeface="Courier New" panose="02070309020205020404" pitchFamily="49" charset="0"/>
                <a:cs typeface="Courier New" panose="02070309020205020404" pitchFamily="49" charset="0"/>
                <a:hlinkClick r:id="rId11" tooltip="w:Etruscan language"/>
              </a:rPr>
              <a:t>Etruscan</a:t>
            </a:r>
            <a:r>
              <a:rPr lang="en-GB" sz="2400" dirty="0">
                <a:latin typeface="Courier New" panose="02070309020205020404" pitchFamily="49" charset="0"/>
                <a:cs typeface="Courier New" panose="02070309020205020404" pitchFamily="49" charset="0"/>
              </a:rPr>
              <a:t> (</a:t>
            </a:r>
            <a:r>
              <a:rPr lang="en-GB" sz="2400" dirty="0" err="1">
                <a:latin typeface="Courier New" panose="02070309020205020404" pitchFamily="49" charset="0"/>
                <a:cs typeface="Courier New" panose="02070309020205020404" pitchFamily="49" charset="0"/>
              </a:rPr>
              <a:t>φersu</a:t>
            </a:r>
            <a:r>
              <a:rPr lang="en-GB" sz="2400" dirty="0">
                <a:latin typeface="Courier New" panose="02070309020205020404" pitchFamily="49" charset="0"/>
                <a:cs typeface="Courier New" panose="02070309020205020404" pitchFamily="49" charset="0"/>
              </a:rPr>
              <a:t>, “mask”). Displaced native </a:t>
            </a:r>
            <a:r>
              <a:rPr lang="en-GB" sz="2400" i="1" u="sng" dirty="0">
                <a:latin typeface="Courier New" panose="02070309020205020404" pitchFamily="49" charset="0"/>
                <a:cs typeface="Courier New" panose="02070309020205020404" pitchFamily="49" charset="0"/>
                <a:hlinkClick r:id="rId12" tooltip="wight"/>
              </a:rPr>
              <a:t>wight</a:t>
            </a:r>
            <a:r>
              <a:rPr lang="en-GB" sz="2400" dirty="0">
                <a:latin typeface="Courier New" panose="02070309020205020404" pitchFamily="49" charset="0"/>
                <a:cs typeface="Courier New" panose="02070309020205020404" pitchFamily="49" charset="0"/>
              </a:rPr>
              <a:t> (from </a:t>
            </a:r>
            <a:r>
              <a:rPr lang="en-GB" sz="2400" u="sng" dirty="0">
                <a:latin typeface="Courier New" panose="02070309020205020404" pitchFamily="49" charset="0"/>
                <a:cs typeface="Courier New" panose="02070309020205020404" pitchFamily="49" charset="0"/>
                <a:hlinkClick r:id="rId13" tooltip="w:Old English"/>
              </a:rPr>
              <a:t>Old English</a:t>
            </a:r>
            <a:r>
              <a:rPr lang="en-GB" sz="2400" dirty="0">
                <a:latin typeface="Courier New" panose="02070309020205020404" pitchFamily="49" charset="0"/>
                <a:cs typeface="Courier New" panose="02070309020205020404" pitchFamily="49" charset="0"/>
              </a:rPr>
              <a:t> </a:t>
            </a:r>
            <a:r>
              <a:rPr lang="en-GB" sz="2400" i="1" u="sng" dirty="0" err="1">
                <a:latin typeface="Courier New" panose="02070309020205020404" pitchFamily="49" charset="0"/>
                <a:cs typeface="Courier New" panose="02070309020205020404" pitchFamily="49" charset="0"/>
                <a:hlinkClick r:id="rId14" tooltip="wiht"/>
              </a:rPr>
              <a:t>wiht</a:t>
            </a:r>
            <a:r>
              <a:rPr lang="en-GB" sz="2400" dirty="0">
                <a:latin typeface="Courier New" panose="02070309020205020404" pitchFamily="49" charset="0"/>
                <a:cs typeface="Courier New" panose="02070309020205020404" pitchFamily="49" charset="0"/>
              </a:rPr>
              <a:t> (“person, human being”). </a:t>
            </a:r>
            <a:r>
              <a:rPr lang="en-GB" sz="2400" u="sng" dirty="0">
                <a:latin typeface="Courier New" panose="02070309020205020404" pitchFamily="49" charset="0"/>
                <a:cs typeface="Courier New" panose="02070309020205020404" pitchFamily="49" charset="0"/>
                <a:hlinkClick r:id="rId15" tooltip="Appendix:Glossary"/>
              </a:rPr>
              <a:t>Doublet</a:t>
            </a:r>
            <a:r>
              <a:rPr lang="en-GB" sz="2400" dirty="0">
                <a:latin typeface="Courier New" panose="02070309020205020404" pitchFamily="49" charset="0"/>
                <a:cs typeface="Courier New" panose="02070309020205020404" pitchFamily="49" charset="0"/>
              </a:rPr>
              <a:t> of </a:t>
            </a:r>
            <a:r>
              <a:rPr lang="en-GB" sz="2400" i="1" u="sng" dirty="0">
                <a:latin typeface="Courier New" panose="02070309020205020404" pitchFamily="49" charset="0"/>
                <a:cs typeface="Courier New" panose="02070309020205020404" pitchFamily="49" charset="0"/>
                <a:hlinkClick r:id="rId16" tooltip="parson"/>
              </a:rPr>
              <a:t>par son</a:t>
            </a:r>
            <a:r>
              <a:rPr lang="en-GB" sz="2400" dirty="0">
                <a:latin typeface="Courier New" panose="02070309020205020404" pitchFamily="49" charset="0"/>
                <a:cs typeface="Courier New" panose="02070309020205020404" pitchFamily="49" charset="0"/>
              </a:rPr>
              <a:t>. Cognate with </a:t>
            </a:r>
            <a:r>
              <a:rPr lang="en-GB" sz="2400" u="sng" dirty="0">
                <a:latin typeface="Courier New" panose="02070309020205020404" pitchFamily="49" charset="0"/>
                <a:cs typeface="Courier New" panose="02070309020205020404" pitchFamily="49" charset="0"/>
                <a:hlinkClick r:id="rId17" tooltip="w:Proto-Germanic language"/>
              </a:rPr>
              <a:t>Proto-Germanic</a:t>
            </a:r>
            <a:r>
              <a:rPr lang="en-GB" sz="2400" dirty="0">
                <a:latin typeface="Courier New" panose="02070309020205020404" pitchFamily="49" charset="0"/>
                <a:cs typeface="Courier New" panose="02070309020205020404" pitchFamily="49" charset="0"/>
              </a:rPr>
              <a:t> </a:t>
            </a:r>
            <a:r>
              <a:rPr lang="en-GB" sz="2400" i="1" u="sng" dirty="0">
                <a:latin typeface="Courier New" panose="02070309020205020404" pitchFamily="49" charset="0"/>
                <a:cs typeface="Courier New" panose="02070309020205020404" pitchFamily="49" charset="0"/>
                <a:hlinkClick r:id="rId18" tooltip="Reconstruction:Proto-Germanic/fur (page does not exist)"/>
              </a:rPr>
              <a:t>*fur</a:t>
            </a:r>
            <a:r>
              <a:rPr lang="en-GB" sz="2400" dirty="0">
                <a:latin typeface="Courier New" panose="02070309020205020404" pitchFamily="49" charset="0"/>
                <a:cs typeface="Courier New" panose="02070309020205020404" pitchFamily="49" charset="0"/>
              </a:rPr>
              <a:t>, </a:t>
            </a:r>
            <a:r>
              <a:rPr lang="en-GB" sz="2400" i="1" u="sng" dirty="0">
                <a:latin typeface="Courier New" panose="02070309020205020404" pitchFamily="49" charset="0"/>
                <a:cs typeface="Courier New" panose="02070309020205020404" pitchFamily="49" charset="0"/>
                <a:hlinkClick r:id="rId19" tooltip="Reconstruction:Proto-Germanic/fura (page does not exist)"/>
              </a:rPr>
              <a:t>*</a:t>
            </a:r>
            <a:r>
              <a:rPr lang="en-GB" sz="2400" i="1" u="sng" dirty="0" err="1">
                <a:latin typeface="Courier New" panose="02070309020205020404" pitchFamily="49" charset="0"/>
                <a:cs typeface="Courier New" panose="02070309020205020404" pitchFamily="49" charset="0"/>
                <a:hlinkClick r:id="rId19" tooltip="Reconstruction:Proto-Germanic/fura (page does not exist)"/>
              </a:rPr>
              <a:t>fura</a:t>
            </a:r>
            <a:r>
              <a:rPr lang="en-GB" sz="2400" dirty="0">
                <a:latin typeface="Courier New" panose="02070309020205020404" pitchFamily="49" charset="0"/>
                <a:cs typeface="Courier New" panose="02070309020205020404" pitchFamily="49" charset="0"/>
              </a:rPr>
              <a:t>, </a:t>
            </a:r>
            <a:r>
              <a:rPr lang="en-GB" sz="2400" i="1" u="sng" dirty="0">
                <a:latin typeface="Courier New" panose="02070309020205020404" pitchFamily="49" charset="0"/>
                <a:cs typeface="Courier New" panose="02070309020205020404" pitchFamily="49" charset="0"/>
                <a:hlinkClick r:id="rId20" tooltip="Reconstruction:Proto-Germanic/furi"/>
              </a:rPr>
              <a:t>*</a:t>
            </a:r>
            <a:r>
              <a:rPr lang="en-GB" sz="2400" i="1" u="sng" dirty="0" err="1">
                <a:latin typeface="Courier New" panose="02070309020205020404" pitchFamily="49" charset="0"/>
                <a:cs typeface="Courier New" panose="02070309020205020404" pitchFamily="49" charset="0"/>
                <a:hlinkClick r:id="rId20" tooltip="Reconstruction:Proto-Germanic/furi"/>
              </a:rPr>
              <a:t>furi</a:t>
            </a:r>
            <a:r>
              <a:rPr lang="en-GB" sz="2400" dirty="0">
                <a:latin typeface="Courier New" panose="02070309020205020404" pitchFamily="49" charset="0"/>
                <a:cs typeface="Courier New" panose="02070309020205020404" pitchFamily="49" charset="0"/>
              </a:rPr>
              <a:t> (“before”), </a:t>
            </a:r>
            <a:r>
              <a:rPr lang="en-GB" sz="2400" u="sng" dirty="0">
                <a:latin typeface="Courier New" panose="02070309020205020404" pitchFamily="49" charset="0"/>
                <a:cs typeface="Courier New" panose="02070309020205020404" pitchFamily="49" charset="0"/>
                <a:hlinkClick r:id="rId21" tooltip="w:Proto-Indo-European language"/>
              </a:rPr>
              <a:t>Proto-Indo-European</a:t>
            </a:r>
            <a:r>
              <a:rPr lang="en-GB" sz="2400" dirty="0">
                <a:latin typeface="Courier New" panose="02070309020205020404" pitchFamily="49" charset="0"/>
                <a:cs typeface="Courier New" panose="02070309020205020404" pitchFamily="49" charset="0"/>
              </a:rPr>
              <a:t> </a:t>
            </a:r>
            <a:r>
              <a:rPr lang="en-GB" sz="2400" i="1" u="sng" dirty="0">
                <a:latin typeface="Courier New" panose="02070309020205020404" pitchFamily="49" charset="0"/>
                <a:cs typeface="Courier New" panose="02070309020205020404" pitchFamily="49" charset="0"/>
                <a:hlinkClick r:id="rId22" tooltip="Reconstruction:Proto-Indo-European/per-"/>
              </a:rPr>
              <a:t>*per-</a:t>
            </a:r>
            <a:r>
              <a:rPr lang="en-GB" sz="2400" dirty="0">
                <a:latin typeface="Courier New" panose="02070309020205020404" pitchFamily="49" charset="0"/>
                <a:cs typeface="Courier New" panose="02070309020205020404" pitchFamily="49" charset="0"/>
              </a:rPr>
              <a:t>, </a:t>
            </a:r>
            <a:r>
              <a:rPr lang="en-GB" sz="2400" i="1" u="sng" dirty="0">
                <a:latin typeface="Courier New" panose="02070309020205020404" pitchFamily="49" charset="0"/>
                <a:cs typeface="Courier New" panose="02070309020205020404" pitchFamily="49" charset="0"/>
                <a:hlinkClick r:id="rId23" tooltip="Reconstruction:Proto-Indo-European/pero- (page does not exist)"/>
              </a:rPr>
              <a:t>*</a:t>
            </a:r>
            <a:r>
              <a:rPr lang="en-GB" sz="2400" i="1" u="sng" dirty="0" err="1">
                <a:latin typeface="Courier New" panose="02070309020205020404" pitchFamily="49" charset="0"/>
                <a:cs typeface="Courier New" panose="02070309020205020404" pitchFamily="49" charset="0"/>
                <a:hlinkClick r:id="rId23" tooltip="Reconstruction:Proto-Indo-European/pero- (page does not exist)"/>
              </a:rPr>
              <a:t>pero</a:t>
            </a:r>
            <a:r>
              <a:rPr lang="en-GB" sz="2400" i="1" u="sng" dirty="0">
                <a:latin typeface="Courier New" panose="02070309020205020404" pitchFamily="49" charset="0"/>
                <a:cs typeface="Courier New" panose="02070309020205020404" pitchFamily="49" charset="0"/>
                <a:hlinkClick r:id="rId23" tooltip="Reconstruction:Proto-Indo-European/pero- (page does not exist)"/>
              </a:rPr>
              <a:t>-</a:t>
            </a:r>
            <a:r>
              <a:rPr lang="en-GB" sz="2400" dirty="0">
                <a:latin typeface="Courier New" panose="02070309020205020404" pitchFamily="49" charset="0"/>
                <a:cs typeface="Courier New" panose="02070309020205020404" pitchFamily="49" charset="0"/>
              </a:rPr>
              <a:t> (“forward, beyond, around”), and </a:t>
            </a:r>
            <a:r>
              <a:rPr lang="en-GB" sz="2400" u="sng" dirty="0">
                <a:latin typeface="Courier New" panose="02070309020205020404" pitchFamily="49" charset="0"/>
                <a:cs typeface="Courier New" panose="02070309020205020404" pitchFamily="49" charset="0"/>
                <a:hlinkClick r:id="rId21" tooltip="w:Proto-Indo-European language"/>
              </a:rPr>
              <a:t>Proto-Indo-European</a:t>
            </a:r>
            <a:r>
              <a:rPr lang="en-GB" sz="2400" dirty="0">
                <a:latin typeface="Courier New" panose="02070309020205020404" pitchFamily="49" charset="0"/>
                <a:cs typeface="Courier New" panose="02070309020205020404" pitchFamily="49" charset="0"/>
              </a:rPr>
              <a:t> </a:t>
            </a:r>
            <a:r>
              <a:rPr lang="en-GB" sz="2400" i="1" u="sng" dirty="0">
                <a:latin typeface="Courier New" panose="02070309020205020404" pitchFamily="49" charset="0"/>
                <a:cs typeface="Courier New" panose="02070309020205020404" pitchFamily="49" charset="0"/>
                <a:hlinkClick r:id="rId24" tooltip="Reconstruction:Proto-Indo-European/suHnús"/>
              </a:rPr>
              <a:t>*</a:t>
            </a:r>
            <a:r>
              <a:rPr lang="en-GB" sz="2400" i="1" u="sng" dirty="0" err="1">
                <a:latin typeface="Courier New" panose="02070309020205020404" pitchFamily="49" charset="0"/>
                <a:cs typeface="Courier New" panose="02070309020205020404" pitchFamily="49" charset="0"/>
                <a:hlinkClick r:id="rId24" tooltip="Reconstruction:Proto-Indo-European/suHnús"/>
              </a:rPr>
              <a:t>suHnús</a:t>
            </a:r>
            <a:r>
              <a:rPr lang="en-GB" sz="2400" dirty="0">
                <a:latin typeface="Courier New" panose="02070309020205020404" pitchFamily="49" charset="0"/>
                <a:cs typeface="Courier New" panose="02070309020205020404" pitchFamily="49" charset="0"/>
              </a:rPr>
              <a:t> (“son”), from </a:t>
            </a:r>
            <a:r>
              <a:rPr lang="en-GB" sz="2400" u="sng" dirty="0">
                <a:latin typeface="Courier New" panose="02070309020205020404" pitchFamily="49" charset="0"/>
                <a:cs typeface="Courier New" panose="02070309020205020404" pitchFamily="49" charset="0"/>
                <a:hlinkClick r:id="rId21" tooltip="w:Proto-Indo-European language"/>
              </a:rPr>
              <a:t>Proto-Indo-European</a:t>
            </a:r>
            <a:r>
              <a:rPr lang="en-GB" sz="2400" dirty="0">
                <a:latin typeface="Courier New" panose="02070309020205020404" pitchFamily="49" charset="0"/>
                <a:cs typeface="Courier New" panose="02070309020205020404" pitchFamily="49" charset="0"/>
              </a:rPr>
              <a:t> </a:t>
            </a:r>
            <a:r>
              <a:rPr lang="en-GB" sz="2400" i="1" u="sng" dirty="0">
                <a:latin typeface="Courier New" panose="02070309020205020404" pitchFamily="49" charset="0"/>
                <a:cs typeface="Courier New" panose="02070309020205020404" pitchFamily="49" charset="0"/>
                <a:hlinkClick r:id="rId25" tooltip="Reconstruction:Proto-Indo-European/sewH-"/>
              </a:rPr>
              <a:t>*</a:t>
            </a:r>
            <a:r>
              <a:rPr lang="en-GB" sz="2400" i="1" u="sng" dirty="0" err="1">
                <a:latin typeface="Courier New" panose="02070309020205020404" pitchFamily="49" charset="0"/>
                <a:cs typeface="Courier New" panose="02070309020205020404" pitchFamily="49" charset="0"/>
                <a:hlinkClick r:id="rId25" tooltip="Reconstruction:Proto-Indo-European/sewH-"/>
              </a:rPr>
              <a:t>sewH</a:t>
            </a:r>
            <a:r>
              <a:rPr lang="en-GB" sz="2400" i="1" u="sng" dirty="0">
                <a:latin typeface="Courier New" panose="02070309020205020404" pitchFamily="49" charset="0"/>
                <a:cs typeface="Courier New" panose="02070309020205020404" pitchFamily="49" charset="0"/>
                <a:hlinkClick r:id="rId25" tooltip="Reconstruction:Proto-Indo-European/sewH-"/>
              </a:rPr>
              <a:t>-</a:t>
            </a:r>
            <a:r>
              <a:rPr lang="en-GB" sz="2400" dirty="0">
                <a:latin typeface="Courier New" panose="02070309020205020404" pitchFamily="49" charset="0"/>
                <a:cs typeface="Courier New" panose="02070309020205020404" pitchFamily="49" charset="0"/>
              </a:rPr>
              <a:t> (“to bear; give birth”). </a:t>
            </a:r>
            <a:endParaRPr lang="cs-CZ" sz="2400" dirty="0">
              <a:latin typeface="Courier New" panose="02070309020205020404" pitchFamily="49" charset="0"/>
              <a:cs typeface="Courier New" panose="02070309020205020404" pitchFamily="49" charset="0"/>
            </a:endParaRPr>
          </a:p>
          <a:p>
            <a:pPr marL="0" indent="0">
              <a:buNone/>
            </a:pPr>
            <a:endParaRPr lang="cs-CZ" sz="2400" dirty="0">
              <a:latin typeface="Courier New" panose="02070309020205020404" pitchFamily="49" charset="0"/>
              <a:cs typeface="Courier New" panose="02070309020205020404" pitchFamily="49" charset="0"/>
            </a:endParaRPr>
          </a:p>
          <a:p>
            <a:r>
              <a:rPr lang="en-GB" sz="2400" i="1" dirty="0">
                <a:latin typeface="Courier New" panose="02070309020205020404" pitchFamily="49" charset="0"/>
                <a:cs typeface="Courier New" panose="02070309020205020404" pitchFamily="49" charset="0"/>
              </a:rPr>
              <a:t>(human) being, mask &amp; role, beyond-to give birth, cognate-son (kinship echoes)</a:t>
            </a:r>
            <a:r>
              <a:rPr lang="cs-CZ" sz="2400" i="1" dirty="0">
                <a:latin typeface="Courier New" panose="02070309020205020404" pitchFamily="49" charset="0"/>
                <a:cs typeface="Courier New" panose="02070309020205020404" pitchFamily="49" charset="0"/>
              </a:rPr>
              <a:t> … </a:t>
            </a:r>
            <a:r>
              <a:rPr lang="en-GB" sz="2400" dirty="0">
                <a:latin typeface="Courier New" panose="02070309020205020404" pitchFamily="49" charset="0"/>
                <a:cs typeface="Courier New" panose="02070309020205020404" pitchFamily="49" charset="0"/>
              </a:rPr>
              <a:t>and … legal person </a:t>
            </a:r>
            <a:r>
              <a:rPr lang="en-GB" sz="2400" i="1" dirty="0">
                <a:latin typeface="Courier New" panose="02070309020205020404" pitchFamily="49" charset="0"/>
                <a:cs typeface="Courier New" panose="02070309020205020404" pitchFamily="49" charset="0"/>
              </a:rPr>
              <a:t>(legal personification and reification)</a:t>
            </a:r>
            <a:endParaRPr lang="cs-CZ" sz="2400" dirty="0">
              <a:latin typeface="Courier New" panose="02070309020205020404" pitchFamily="49" charset="0"/>
              <a:cs typeface="Courier New" panose="02070309020205020404" pitchFamily="49" charset="0"/>
            </a:endParaRPr>
          </a:p>
          <a:p>
            <a:pPr marL="0" indent="0">
              <a:buNone/>
            </a:pPr>
            <a:endParaRPr lang="cs-CZ" sz="2400" dirty="0">
              <a:latin typeface="Courier New" panose="02070309020205020404" pitchFamily="49" charset="0"/>
              <a:cs typeface="Courier New" panose="02070309020205020404" pitchFamily="49" charset="0"/>
            </a:endParaRPr>
          </a:p>
          <a:p>
            <a:r>
              <a:rPr lang="cs-CZ" sz="2400" dirty="0" err="1">
                <a:latin typeface="Courier New" panose="02070309020205020404" pitchFamily="49" charset="0"/>
                <a:cs typeface="Courier New" panose="02070309020205020404" pitchFamily="49" charset="0"/>
              </a:rPr>
              <a:t>Strathern</a:t>
            </a:r>
            <a:r>
              <a:rPr lang="cs-CZ" sz="2400" dirty="0">
                <a:latin typeface="Courier New" panose="02070309020205020404" pitchFamily="49" charset="0"/>
                <a:cs typeface="Courier New" panose="02070309020205020404" pitchFamily="49" charset="0"/>
              </a:rPr>
              <a:t>, M. 1999. </a:t>
            </a:r>
            <a:r>
              <a:rPr lang="cs-CZ" sz="2400" i="1" dirty="0" err="1">
                <a:latin typeface="Courier New" panose="02070309020205020404" pitchFamily="49" charset="0"/>
                <a:cs typeface="Courier New" panose="02070309020205020404" pitchFamily="49" charset="0"/>
              </a:rPr>
              <a:t>Property</a:t>
            </a:r>
            <a:r>
              <a:rPr lang="cs-CZ" sz="2400" i="1" dirty="0">
                <a:latin typeface="Courier New" panose="02070309020205020404" pitchFamily="49" charset="0"/>
                <a:cs typeface="Courier New" panose="02070309020205020404" pitchFamily="49" charset="0"/>
              </a:rPr>
              <a:t> Substance and </a:t>
            </a:r>
            <a:r>
              <a:rPr lang="cs-CZ" sz="2400" i="1" dirty="0" err="1">
                <a:latin typeface="Courier New" panose="02070309020205020404" pitchFamily="49" charset="0"/>
                <a:cs typeface="Courier New" panose="02070309020205020404" pitchFamily="49" charset="0"/>
              </a:rPr>
              <a:t>Effect</a:t>
            </a:r>
            <a:r>
              <a:rPr lang="cs-CZ" sz="2400" i="1" dirty="0">
                <a:latin typeface="Courier New" panose="02070309020205020404" pitchFamily="49" charset="0"/>
                <a:cs typeface="Courier New" panose="02070309020205020404" pitchFamily="49" charset="0"/>
              </a:rPr>
              <a:t>: </a:t>
            </a:r>
            <a:r>
              <a:rPr lang="cs-CZ" sz="2400" i="1" dirty="0" err="1">
                <a:latin typeface="Courier New" panose="02070309020205020404" pitchFamily="49" charset="0"/>
                <a:cs typeface="Courier New" panose="02070309020205020404" pitchFamily="49" charset="0"/>
              </a:rPr>
              <a:t>Anthropological</a:t>
            </a:r>
            <a:r>
              <a:rPr lang="cs-CZ" sz="2400" i="1" dirty="0">
                <a:latin typeface="Courier New" panose="02070309020205020404" pitchFamily="49" charset="0"/>
                <a:cs typeface="Courier New" panose="02070309020205020404" pitchFamily="49" charset="0"/>
              </a:rPr>
              <a:t> </a:t>
            </a:r>
            <a:r>
              <a:rPr lang="cs-CZ" sz="2400" i="1" dirty="0" err="1">
                <a:latin typeface="Courier New" panose="02070309020205020404" pitchFamily="49" charset="0"/>
                <a:cs typeface="Courier New" panose="02070309020205020404" pitchFamily="49" charset="0"/>
              </a:rPr>
              <a:t>Essays</a:t>
            </a:r>
            <a:r>
              <a:rPr lang="cs-CZ" sz="2400" i="1" dirty="0">
                <a:latin typeface="Courier New" panose="02070309020205020404" pitchFamily="49" charset="0"/>
                <a:cs typeface="Courier New" panose="02070309020205020404" pitchFamily="49" charset="0"/>
              </a:rPr>
              <a:t> on </a:t>
            </a:r>
            <a:r>
              <a:rPr lang="cs-CZ" sz="2400" i="1" dirty="0" err="1">
                <a:latin typeface="Courier New" panose="02070309020205020404" pitchFamily="49" charset="0"/>
                <a:cs typeface="Courier New" panose="02070309020205020404" pitchFamily="49" charset="0"/>
              </a:rPr>
              <a:t>Persons</a:t>
            </a:r>
            <a:r>
              <a:rPr lang="cs-CZ" sz="2400" i="1" dirty="0">
                <a:latin typeface="Courier New" panose="02070309020205020404" pitchFamily="49" charset="0"/>
                <a:cs typeface="Courier New" panose="02070309020205020404" pitchFamily="49" charset="0"/>
              </a:rPr>
              <a:t> and </a:t>
            </a:r>
            <a:r>
              <a:rPr lang="cs-CZ" sz="2400" i="1" dirty="0" err="1">
                <a:latin typeface="Courier New" panose="02070309020205020404" pitchFamily="49" charset="0"/>
                <a:cs typeface="Courier New" panose="02070309020205020404" pitchFamily="49" charset="0"/>
              </a:rPr>
              <a:t>Things</a:t>
            </a:r>
            <a:r>
              <a:rPr lang="cs-CZ" sz="2400" dirty="0">
                <a:latin typeface="Courier New" panose="02070309020205020404" pitchFamily="49" charset="0"/>
                <a:cs typeface="Courier New" panose="02070309020205020404" pitchFamily="49" charset="0"/>
              </a:rPr>
              <a:t>. London: </a:t>
            </a:r>
            <a:r>
              <a:rPr lang="cs-CZ" sz="2400" dirty="0" err="1">
                <a:latin typeface="Courier New" panose="02070309020205020404" pitchFamily="49" charset="0"/>
                <a:cs typeface="Courier New" panose="02070309020205020404" pitchFamily="49" charset="0"/>
              </a:rPr>
              <a:t>Athlone</a:t>
            </a:r>
            <a:r>
              <a:rPr lang="cs-CZ" sz="2400" dirty="0">
                <a:latin typeface="Courier New" panose="02070309020205020404" pitchFamily="49" charset="0"/>
                <a:cs typeface="Courier New" panose="02070309020205020404" pitchFamily="49" charset="0"/>
              </a:rPr>
              <a:t> </a:t>
            </a:r>
            <a:r>
              <a:rPr lang="cs-CZ" sz="2400" dirty="0" err="1">
                <a:latin typeface="Courier New" panose="02070309020205020404" pitchFamily="49" charset="0"/>
                <a:cs typeface="Courier New" panose="02070309020205020404" pitchFamily="49" charset="0"/>
              </a:rPr>
              <a:t>Press</a:t>
            </a:r>
            <a:r>
              <a:rPr lang="cs-CZ" sz="2400" dirty="0">
                <a:latin typeface="Courier New" panose="02070309020205020404" pitchFamily="49" charset="0"/>
                <a:cs typeface="Courier New" panose="02070309020205020404" pitchFamily="49" charset="0"/>
              </a:rPr>
              <a:t>.</a:t>
            </a:r>
          </a:p>
          <a:p>
            <a:r>
              <a:rPr lang="cs-CZ" sz="2400" dirty="0">
                <a:latin typeface="Courier New" panose="02070309020205020404" pitchFamily="49" charset="0"/>
                <a:cs typeface="Courier New" panose="02070309020205020404" pitchFamily="49" charset="0"/>
              </a:rPr>
              <a:t>„</a:t>
            </a:r>
            <a:r>
              <a:rPr lang="en-GB" sz="2400" dirty="0">
                <a:latin typeface="Courier New" panose="02070309020205020404" pitchFamily="49" charset="0"/>
                <a:cs typeface="Courier New" panose="02070309020205020404" pitchFamily="49" charset="0"/>
              </a:rPr>
              <a:t>Personhood beyond the individual … how people emerge from an ongoing field of social relations involving humans, animals, things and places?” (Fowler 2004:3)</a:t>
            </a:r>
            <a:endParaRPr lang="cs-CZ" sz="2400" dirty="0">
              <a:latin typeface="Courier New" panose="02070309020205020404" pitchFamily="49" charset="0"/>
              <a:cs typeface="Courier New" panose="02070309020205020404" pitchFamily="49" charset="0"/>
            </a:endParaRPr>
          </a:p>
          <a:p>
            <a:r>
              <a:rPr lang="en-GB" sz="2400" dirty="0">
                <a:latin typeface="Courier New" panose="02070309020205020404" pitchFamily="49" charset="0"/>
                <a:cs typeface="Courier New" panose="02070309020205020404" pitchFamily="49" charset="0"/>
              </a:rPr>
              <a:t>“… the category of person appears to be the only one that can unite human beings and citizens, body and soul, law and life.” (Esposito 2012:4)</a:t>
            </a:r>
            <a:endParaRPr lang="cs-CZ" sz="2400" dirty="0">
              <a:latin typeface="Courier New" panose="02070309020205020404" pitchFamily="49" charset="0"/>
              <a:cs typeface="Courier New" panose="02070309020205020404" pitchFamily="49" charset="0"/>
            </a:endParaRPr>
          </a:p>
          <a:p>
            <a:endParaRPr lang="cs-CZ" dirty="0"/>
          </a:p>
          <a:p>
            <a:endParaRPr lang="cs-CZ" dirty="0"/>
          </a:p>
          <a:p>
            <a:endParaRPr lang="cs-CZ" dirty="0"/>
          </a:p>
        </p:txBody>
      </p:sp>
    </p:spTree>
    <p:extLst>
      <p:ext uri="{BB962C8B-B14F-4D97-AF65-F5344CB8AC3E}">
        <p14:creationId xmlns:p14="http://schemas.microsoft.com/office/powerpoint/2010/main" val="4036422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FC33896-106D-4F49-8A1F-A9FAD114676F}"/>
              </a:ext>
            </a:extLst>
          </p:cNvPr>
          <p:cNvSpPr>
            <a:spLocks noGrp="1"/>
          </p:cNvSpPr>
          <p:nvPr>
            <p:ph idx="4294967295"/>
          </p:nvPr>
        </p:nvSpPr>
        <p:spPr>
          <a:xfrm>
            <a:off x="0" y="133350"/>
            <a:ext cx="12192000" cy="6043613"/>
          </a:xfrm>
        </p:spPr>
        <p:txBody>
          <a:bodyPr>
            <a:normAutofit/>
          </a:bodyPr>
          <a:lstStyle/>
          <a:p>
            <a:r>
              <a:rPr lang="cs-CZ" sz="2400" dirty="0">
                <a:latin typeface="Courier New" panose="02070309020205020404" pitchFamily="49" charset="0"/>
                <a:cs typeface="Courier New" panose="02070309020205020404" pitchFamily="49" charset="0"/>
              </a:rPr>
              <a:t>sociální život věcí, antropologie věcí (</a:t>
            </a:r>
            <a:r>
              <a:rPr lang="cs-CZ" sz="2400" dirty="0" err="1">
                <a:latin typeface="Courier New" panose="02070309020205020404" pitchFamily="49" charset="0"/>
                <a:cs typeface="Courier New" panose="02070309020205020404" pitchFamily="49" charset="0"/>
              </a:rPr>
              <a:t>Appadurai</a:t>
            </a:r>
            <a:r>
              <a:rPr lang="cs-CZ" sz="2400" dirty="0">
                <a:latin typeface="Courier New" panose="02070309020205020404" pitchFamily="49" charset="0"/>
                <a:cs typeface="Courier New" panose="02070309020205020404" pitchFamily="49" charset="0"/>
              </a:rPr>
              <a:t>)</a:t>
            </a:r>
          </a:p>
          <a:p>
            <a:r>
              <a:rPr lang="cs-CZ" sz="2400" dirty="0">
                <a:latin typeface="Courier New" panose="02070309020205020404" pitchFamily="49" charset="0"/>
                <a:cs typeface="Courier New" panose="02070309020205020404" pitchFamily="49" charset="0"/>
              </a:rPr>
              <a:t>Alfred </a:t>
            </a:r>
            <a:r>
              <a:rPr lang="cs-CZ" sz="2400" dirty="0" err="1">
                <a:latin typeface="Courier New" panose="02070309020205020404" pitchFamily="49" charset="0"/>
                <a:cs typeface="Courier New" panose="02070309020205020404" pitchFamily="49" charset="0"/>
              </a:rPr>
              <a:t>Gell</a:t>
            </a:r>
            <a:r>
              <a:rPr lang="cs-CZ" sz="2400" dirty="0">
                <a:latin typeface="Courier New" panose="02070309020205020404" pitchFamily="49" charset="0"/>
                <a:cs typeface="Courier New" panose="02070309020205020404" pitchFamily="49" charset="0"/>
              </a:rPr>
              <a:t>, Marcel </a:t>
            </a:r>
            <a:r>
              <a:rPr lang="cs-CZ" sz="2400" dirty="0" err="1">
                <a:latin typeface="Courier New" panose="02070309020205020404" pitchFamily="49" charset="0"/>
                <a:cs typeface="Courier New" panose="02070309020205020404" pitchFamily="49" charset="0"/>
              </a:rPr>
              <a:t>Mauss</a:t>
            </a:r>
            <a:r>
              <a:rPr lang="cs-CZ" sz="2400" dirty="0">
                <a:latin typeface="Courier New" panose="02070309020205020404" pitchFamily="49" charset="0"/>
                <a:cs typeface="Courier New" panose="02070309020205020404" pitchFamily="49" charset="0"/>
              </a:rPr>
              <a:t> (Esej o daru), </a:t>
            </a:r>
            <a:r>
              <a:rPr lang="cs-CZ" sz="2400" dirty="0" err="1">
                <a:latin typeface="Courier New" panose="02070309020205020404" pitchFamily="49" charset="0"/>
                <a:cs typeface="Courier New" panose="02070309020205020404" pitchFamily="49" charset="0"/>
              </a:rPr>
              <a:t>Simmel</a:t>
            </a:r>
            <a:r>
              <a:rPr lang="cs-CZ" sz="2400" dirty="0">
                <a:latin typeface="Courier New" panose="02070309020205020404" pitchFamily="49" charset="0"/>
                <a:cs typeface="Courier New" panose="02070309020205020404" pitchFamily="49" charset="0"/>
              </a:rPr>
              <a:t>, Marx, </a:t>
            </a:r>
            <a:r>
              <a:rPr lang="cs-CZ" sz="2400" dirty="0" err="1">
                <a:latin typeface="Courier New" panose="02070309020205020404" pitchFamily="49" charset="0"/>
                <a:cs typeface="Courier New" panose="02070309020205020404" pitchFamily="49" charset="0"/>
              </a:rPr>
              <a:t>Kopytoff</a:t>
            </a:r>
            <a:endParaRPr lang="cs-CZ" sz="2400" dirty="0">
              <a:latin typeface="Courier New" panose="02070309020205020404" pitchFamily="49" charset="0"/>
              <a:cs typeface="Courier New" panose="02070309020205020404" pitchFamily="49" charset="0"/>
            </a:endParaRPr>
          </a:p>
          <a:p>
            <a:r>
              <a:rPr lang="cs-CZ" sz="2400" dirty="0">
                <a:latin typeface="Courier New" panose="02070309020205020404" pitchFamily="49" charset="0"/>
                <a:cs typeface="Courier New" panose="02070309020205020404" pitchFamily="49" charset="0"/>
              </a:rPr>
              <a:t>ANT, OON, vibrant </a:t>
            </a:r>
            <a:r>
              <a:rPr lang="cs-CZ" sz="2400" dirty="0" err="1">
                <a:latin typeface="Courier New" panose="02070309020205020404" pitchFamily="49" charset="0"/>
                <a:cs typeface="Courier New" panose="02070309020205020404" pitchFamily="49" charset="0"/>
              </a:rPr>
              <a:t>matter</a:t>
            </a:r>
            <a:r>
              <a:rPr lang="cs-CZ" sz="2400" dirty="0">
                <a:latin typeface="Courier New" panose="02070309020205020404" pitchFamily="49" charset="0"/>
                <a:cs typeface="Courier New" panose="02070309020205020404" pitchFamily="49" charset="0"/>
              </a:rPr>
              <a:t> (Jane </a:t>
            </a:r>
            <a:r>
              <a:rPr lang="cs-CZ" sz="2400" dirty="0" err="1">
                <a:latin typeface="Courier New" panose="02070309020205020404" pitchFamily="49" charset="0"/>
                <a:cs typeface="Courier New" panose="02070309020205020404" pitchFamily="49" charset="0"/>
              </a:rPr>
              <a:t>Bennet</a:t>
            </a:r>
            <a:r>
              <a:rPr lang="cs-CZ" sz="2400" dirty="0">
                <a:latin typeface="Courier New" panose="02070309020205020404" pitchFamily="49" charset="0"/>
                <a:cs typeface="Courier New" panose="02070309020205020404" pitchFamily="49" charset="0"/>
              </a:rPr>
              <a:t>), </a:t>
            </a:r>
            <a:r>
              <a:rPr lang="cs-CZ" sz="2400" dirty="0" err="1">
                <a:latin typeface="Courier New" panose="02070309020205020404" pitchFamily="49" charset="0"/>
                <a:cs typeface="Courier New" panose="02070309020205020404" pitchFamily="49" charset="0"/>
              </a:rPr>
              <a:t>agential</a:t>
            </a:r>
            <a:r>
              <a:rPr lang="cs-CZ" sz="2400" dirty="0">
                <a:latin typeface="Courier New" panose="02070309020205020404" pitchFamily="49" charset="0"/>
                <a:cs typeface="Courier New" panose="02070309020205020404" pitchFamily="49" charset="0"/>
              </a:rPr>
              <a:t> </a:t>
            </a:r>
            <a:r>
              <a:rPr lang="cs-CZ" sz="2400" dirty="0" err="1">
                <a:latin typeface="Courier New" panose="02070309020205020404" pitchFamily="49" charset="0"/>
                <a:cs typeface="Courier New" panose="02070309020205020404" pitchFamily="49" charset="0"/>
              </a:rPr>
              <a:t>realism</a:t>
            </a:r>
            <a:r>
              <a:rPr lang="cs-CZ" sz="2400" dirty="0">
                <a:latin typeface="Courier New" panose="02070309020205020404" pitchFamily="49" charset="0"/>
                <a:cs typeface="Courier New" panose="02070309020205020404" pitchFamily="49" charset="0"/>
              </a:rPr>
              <a:t> (Karen </a:t>
            </a:r>
            <a:r>
              <a:rPr lang="cs-CZ" sz="2400" dirty="0" err="1">
                <a:latin typeface="Courier New" panose="02070309020205020404" pitchFamily="49" charset="0"/>
                <a:cs typeface="Courier New" panose="02070309020205020404" pitchFamily="49" charset="0"/>
              </a:rPr>
              <a:t>Barad</a:t>
            </a:r>
            <a:r>
              <a:rPr lang="cs-CZ" sz="2400" dirty="0">
                <a:latin typeface="Courier New" panose="02070309020205020404" pitchFamily="49" charset="0"/>
                <a:cs typeface="Courier New" panose="02070309020205020404" pitchFamily="49" charset="0"/>
              </a:rPr>
              <a:t>)</a:t>
            </a:r>
          </a:p>
          <a:p>
            <a:r>
              <a:rPr lang="cs-CZ" sz="2400" dirty="0">
                <a:latin typeface="Courier New" panose="02070309020205020404" pitchFamily="49" charset="0"/>
                <a:cs typeface="Courier New" panose="02070309020205020404" pitchFamily="49" charset="0"/>
              </a:rPr>
              <a:t>věci, sítě a jednání</a:t>
            </a:r>
          </a:p>
          <a:p>
            <a:r>
              <a:rPr lang="cs-CZ" sz="2400" dirty="0">
                <a:latin typeface="Courier New" panose="02070309020205020404" pitchFamily="49" charset="0"/>
                <a:cs typeface="Courier New" panose="02070309020205020404" pitchFamily="49" charset="0"/>
              </a:rPr>
              <a:t>kritika/reflexe </a:t>
            </a:r>
            <a:r>
              <a:rPr lang="cs-CZ" sz="2400" dirty="0" err="1">
                <a:latin typeface="Courier New" panose="02070309020205020404" pitchFamily="49" charset="0"/>
                <a:cs typeface="Courier New" panose="02070309020205020404" pitchFamily="49" charset="0"/>
              </a:rPr>
              <a:t>neomaterialismu</a:t>
            </a:r>
            <a:r>
              <a:rPr lang="cs-CZ" sz="2400" dirty="0">
                <a:latin typeface="Courier New" panose="02070309020205020404" pitchFamily="49" charset="0"/>
                <a:cs typeface="Courier New" panose="02070309020205020404" pitchFamily="49" charset="0"/>
              </a:rPr>
              <a:t> (</a:t>
            </a:r>
            <a:r>
              <a:rPr lang="cs-CZ" sz="2400" dirty="0" err="1">
                <a:latin typeface="Courier New" panose="02070309020205020404" pitchFamily="49" charset="0"/>
                <a:cs typeface="Courier New" panose="02070309020205020404" pitchFamily="49" charset="0"/>
              </a:rPr>
              <a:t>Lemke</a:t>
            </a:r>
            <a:r>
              <a:rPr lang="cs-CZ" sz="2400" dirty="0">
                <a:latin typeface="Courier New" panose="02070309020205020404" pitchFamily="49" charset="0"/>
                <a:cs typeface="Courier New" panose="02070309020205020404" pitchFamily="49" charset="0"/>
              </a:rPr>
              <a:t>)</a:t>
            </a:r>
          </a:p>
        </p:txBody>
      </p:sp>
      <p:pic>
        <p:nvPicPr>
          <p:cNvPr id="4" name="Obrázek 3">
            <a:extLst>
              <a:ext uri="{FF2B5EF4-FFF2-40B4-BE49-F238E27FC236}">
                <a16:creationId xmlns:a16="http://schemas.microsoft.com/office/drawing/2014/main" id="{B5DBCA1C-DA16-4336-A4B6-F85F03FA0418}"/>
              </a:ext>
            </a:extLst>
          </p:cNvPr>
          <p:cNvPicPr>
            <a:picLocks noChangeAspect="1"/>
          </p:cNvPicPr>
          <p:nvPr/>
        </p:nvPicPr>
        <p:blipFill>
          <a:blip r:embed="rId2"/>
          <a:stretch>
            <a:fillRect/>
          </a:stretch>
        </p:blipFill>
        <p:spPr>
          <a:xfrm>
            <a:off x="0" y="3595955"/>
            <a:ext cx="12192000" cy="3262045"/>
          </a:xfrm>
          <a:prstGeom prst="rect">
            <a:avLst/>
          </a:prstGeom>
        </p:spPr>
      </p:pic>
    </p:spTree>
    <p:extLst>
      <p:ext uri="{BB962C8B-B14F-4D97-AF65-F5344CB8AC3E}">
        <p14:creationId xmlns:p14="http://schemas.microsoft.com/office/powerpoint/2010/main" val="2087251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472AFD5-1604-4060-9010-0C8A1930D057}"/>
              </a:ext>
            </a:extLst>
          </p:cNvPr>
          <p:cNvSpPr>
            <a:spLocks noGrp="1"/>
          </p:cNvSpPr>
          <p:nvPr>
            <p:ph idx="4294967295"/>
          </p:nvPr>
        </p:nvSpPr>
        <p:spPr>
          <a:xfrm>
            <a:off x="0" y="71918"/>
            <a:ext cx="12192000" cy="6786081"/>
          </a:xfrm>
        </p:spPr>
        <p:txBody>
          <a:bodyPr>
            <a:normAutofit/>
          </a:bodyPr>
          <a:lstStyle/>
          <a:p>
            <a:pPr marL="0" indent="0">
              <a:buNone/>
            </a:pPr>
            <a:r>
              <a:rPr lang="en-GB" sz="2400" dirty="0">
                <a:latin typeface="Courier New" panose="02070309020205020404" pitchFamily="49" charset="0"/>
                <a:cs typeface="Courier New" panose="02070309020205020404" pitchFamily="49" charset="0"/>
              </a:rPr>
              <a:t>“With the advent of biotechnology patents, biomedical interventions, transgenic crops, and new environmental sensitivities, the distinction between persons and things has become a focus of general social anxiety. In each of these technological areas, persons become indistinguishable from things: gene sequences are at once part of the genetic programme of the person and chemical templates from which drugs are manufactured; embryos are related to their parents by means of the commodifying forms of contract and property, and yet they are </a:t>
            </a:r>
            <a:r>
              <a:rPr lang="en-GB" sz="2400" i="1" dirty="0">
                <a:latin typeface="Courier New" panose="02070309020205020404" pitchFamily="49" charset="0"/>
                <a:cs typeface="Courier New" panose="02070309020205020404" pitchFamily="49" charset="0"/>
              </a:rPr>
              <a:t>also </a:t>
            </a:r>
            <a:r>
              <a:rPr lang="en-GB" sz="2400" dirty="0">
                <a:latin typeface="Courier New" panose="02070309020205020404" pitchFamily="49" charset="0"/>
                <a:cs typeface="Courier New" panose="02070309020205020404" pitchFamily="49" charset="0"/>
              </a:rPr>
              <a:t>persons; depending on the uses to which they are put, the cells of embryos produced by </a:t>
            </a:r>
            <a:r>
              <a:rPr lang="en-GB" sz="2400" i="1" dirty="0">
                <a:latin typeface="Courier New" panose="02070309020205020404" pitchFamily="49" charset="0"/>
                <a:cs typeface="Courier New" panose="02070309020205020404" pitchFamily="49" charset="0"/>
              </a:rPr>
              <a:t>in vitro </a:t>
            </a:r>
            <a:r>
              <a:rPr lang="en-GB" sz="2400" dirty="0">
                <a:latin typeface="Courier New" panose="02070309020205020404" pitchFamily="49" charset="0"/>
                <a:cs typeface="Courier New" panose="02070309020205020404" pitchFamily="49" charset="0"/>
              </a:rPr>
              <a:t>fertilisation might be seen as having either the ‘natural’ developmental potential of the human person or the technical ‘</a:t>
            </a:r>
            <a:r>
              <a:rPr lang="en-GB" sz="2400" dirty="0" err="1">
                <a:latin typeface="Courier New" panose="02070309020205020404" pitchFamily="49" charset="0"/>
                <a:cs typeface="Courier New" panose="02070309020205020404" pitchFamily="49" charset="0"/>
              </a:rPr>
              <a:t>pluripotentiality</a:t>
            </a:r>
            <a:r>
              <a:rPr lang="en-GB" sz="2400" dirty="0">
                <a:latin typeface="Courier New" panose="02070309020205020404" pitchFamily="49" charset="0"/>
                <a:cs typeface="Courier New" panose="02070309020205020404" pitchFamily="49" charset="0"/>
              </a:rPr>
              <a:t>’ that makes them such a valuable resource for research into gene therapies. In each of these cases, the categorisation of an entity as a person or a thing is dependent upon a contingent distinction rather than an embedded division” </a:t>
            </a:r>
            <a:endParaRPr lang="cs-CZ" sz="2400" dirty="0">
              <a:latin typeface="Courier New" panose="02070309020205020404" pitchFamily="49" charset="0"/>
              <a:cs typeface="Courier New" panose="02070309020205020404" pitchFamily="49" charset="0"/>
            </a:endParaRPr>
          </a:p>
          <a:p>
            <a:pPr marL="0" indent="0">
              <a:buNone/>
            </a:pPr>
            <a:r>
              <a:rPr lang="en-GB" sz="2400" dirty="0">
                <a:latin typeface="Courier New" panose="02070309020205020404" pitchFamily="49" charset="0"/>
                <a:cs typeface="Courier New" panose="02070309020205020404" pitchFamily="49" charset="0"/>
              </a:rPr>
              <a:t>(Pottage 2010: 4-5)</a:t>
            </a:r>
            <a:endParaRPr lang="cs-CZ" sz="2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841295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AE328DB-237F-4692-8444-ECD65847C2C6}"/>
              </a:ext>
            </a:extLst>
          </p:cNvPr>
          <p:cNvPicPr>
            <a:picLocks noChangeAspect="1"/>
          </p:cNvPicPr>
          <p:nvPr/>
        </p:nvPicPr>
        <p:blipFill rotWithShape="1">
          <a:blip r:embed="rId2">
            <a:alphaModFix/>
          </a:blip>
          <a:srcRect l="12262" r="22473" b="1"/>
          <a:stretch/>
        </p:blipFill>
        <p:spPr>
          <a:xfrm>
            <a:off x="7674796" y="10"/>
            <a:ext cx="4553332" cy="6857990"/>
          </a:xfrm>
          <a:prstGeom prst="rect">
            <a:avLst/>
          </a:prstGeom>
        </p:spPr>
      </p:pic>
      <p:sp>
        <p:nvSpPr>
          <p:cNvPr id="2" name="Nadpis 1"/>
          <p:cNvSpPr>
            <a:spLocks noGrp="1"/>
          </p:cNvSpPr>
          <p:nvPr>
            <p:ph type="title"/>
          </p:nvPr>
        </p:nvSpPr>
        <p:spPr>
          <a:xfrm>
            <a:off x="-1" y="77433"/>
            <a:ext cx="6185043" cy="1330128"/>
          </a:xfrm>
        </p:spPr>
        <p:txBody>
          <a:bodyPr anchor="b">
            <a:normAutofit/>
          </a:bodyPr>
          <a:lstStyle/>
          <a:p>
            <a:r>
              <a:rPr lang="en-US" sz="2800" dirty="0">
                <a:solidFill>
                  <a:schemeClr val="tx2"/>
                </a:solidFill>
                <a:latin typeface="Courier New" pitchFamily="49" charset="0"/>
                <a:cs typeface="Courier New" pitchFamily="49" charset="0"/>
              </a:rPr>
              <a:t>bio-objects involved</a:t>
            </a:r>
            <a:br>
              <a:rPr lang="en-US" sz="2800" dirty="0">
                <a:solidFill>
                  <a:schemeClr val="tx2"/>
                </a:solidFill>
                <a:latin typeface="Courier New" pitchFamily="49" charset="0"/>
                <a:cs typeface="Courier New" pitchFamily="49" charset="0"/>
              </a:rPr>
            </a:br>
            <a:r>
              <a:rPr lang="en-US" sz="2800" dirty="0">
                <a:solidFill>
                  <a:schemeClr val="tx2"/>
                </a:solidFill>
                <a:latin typeface="Courier New" pitchFamily="49" charset="0"/>
                <a:cs typeface="Courier New" pitchFamily="49" charset="0"/>
              </a:rPr>
              <a:t>life-like entities </a:t>
            </a:r>
            <a:br>
              <a:rPr lang="en-US" sz="2800" dirty="0">
                <a:solidFill>
                  <a:schemeClr val="tx2"/>
                </a:solidFill>
                <a:latin typeface="Courier New" pitchFamily="49" charset="0"/>
                <a:cs typeface="Courier New" pitchFamily="49" charset="0"/>
              </a:rPr>
            </a:br>
            <a:r>
              <a:rPr lang="en-US" sz="2800" dirty="0">
                <a:solidFill>
                  <a:schemeClr val="tx2"/>
                </a:solidFill>
                <a:latin typeface="Courier New" pitchFamily="49" charset="0"/>
                <a:cs typeface="Courier New" pitchFamily="49" charset="0"/>
              </a:rPr>
              <a:t>liminality</a:t>
            </a:r>
          </a:p>
        </p:txBody>
      </p:sp>
      <p:sp>
        <p:nvSpPr>
          <p:cNvPr id="3" name="Zástupný symbol pro obsah 2"/>
          <p:cNvSpPr>
            <a:spLocks noGrp="1"/>
          </p:cNvSpPr>
          <p:nvPr>
            <p:ph idx="1"/>
          </p:nvPr>
        </p:nvSpPr>
        <p:spPr>
          <a:xfrm>
            <a:off x="-36433" y="1674688"/>
            <a:ext cx="7300261" cy="5183312"/>
          </a:xfrm>
        </p:spPr>
        <p:txBody>
          <a:bodyPr anchor="ctr">
            <a:normAutofit fontScale="92500" lnSpcReduction="20000"/>
          </a:bodyPr>
          <a:lstStyle/>
          <a:p>
            <a:r>
              <a:rPr lang="en-US" sz="2400" dirty="0">
                <a:solidFill>
                  <a:schemeClr val="tx2"/>
                </a:solidFill>
                <a:latin typeface="Courier New" pitchFamily="49" charset="0"/>
                <a:cs typeface="Courier New" pitchFamily="49" charset="0"/>
              </a:rPr>
              <a:t>embryo-like entities</a:t>
            </a:r>
          </a:p>
          <a:p>
            <a:r>
              <a:rPr lang="en-US" sz="2400" dirty="0">
                <a:solidFill>
                  <a:schemeClr val="tx2"/>
                </a:solidFill>
                <a:latin typeface="Courier New" pitchFamily="49" charset="0"/>
                <a:cs typeface="Courier New" pitchFamily="49" charset="0"/>
              </a:rPr>
              <a:t>lifelike entities</a:t>
            </a:r>
          </a:p>
          <a:p>
            <a:r>
              <a:rPr lang="en-US" sz="2400" dirty="0">
                <a:solidFill>
                  <a:schemeClr val="tx2"/>
                </a:solidFill>
                <a:latin typeface="Courier New" pitchFamily="49" charset="0"/>
                <a:cs typeface="Courier New" pitchFamily="49" charset="0"/>
              </a:rPr>
              <a:t>immortal cell lines</a:t>
            </a:r>
          </a:p>
          <a:p>
            <a:r>
              <a:rPr lang="en-US" sz="2400" dirty="0">
                <a:solidFill>
                  <a:schemeClr val="tx2"/>
                </a:solidFill>
                <a:latin typeface="Courier New" pitchFamily="49" charset="0"/>
                <a:cs typeface="Courier New" pitchFamily="49" charset="0"/>
              </a:rPr>
              <a:t>genetic tools/genes as tools</a:t>
            </a:r>
          </a:p>
          <a:p>
            <a:r>
              <a:rPr lang="en-US" sz="2400" dirty="0">
                <a:solidFill>
                  <a:schemeClr val="tx2"/>
                </a:solidFill>
                <a:latin typeface="Courier New" pitchFamily="49" charset="0"/>
                <a:cs typeface="Courier New" pitchFamily="49" charset="0"/>
              </a:rPr>
              <a:t>edited germ lines</a:t>
            </a:r>
          </a:p>
          <a:p>
            <a:r>
              <a:rPr lang="cs-CZ" sz="2400" dirty="0">
                <a:solidFill>
                  <a:schemeClr val="tx2"/>
                </a:solidFill>
                <a:latin typeface="Courier New" pitchFamily="49" charset="0"/>
                <a:cs typeface="Courier New" pitchFamily="49" charset="0"/>
              </a:rPr>
              <a:t>b</a:t>
            </a:r>
            <a:r>
              <a:rPr lang="en-US" sz="2400" dirty="0" err="1">
                <a:solidFill>
                  <a:schemeClr val="tx2"/>
                </a:solidFill>
                <a:latin typeface="Courier New" pitchFamily="49" charset="0"/>
                <a:cs typeface="Courier New" pitchFamily="49" charset="0"/>
              </a:rPr>
              <a:t>io</a:t>
            </a:r>
            <a:r>
              <a:rPr lang="cs-CZ" sz="2400" dirty="0">
                <a:solidFill>
                  <a:schemeClr val="tx2"/>
                </a:solidFill>
                <a:latin typeface="Courier New" pitchFamily="49" charset="0"/>
                <a:cs typeface="Courier New" pitchFamily="49" charset="0"/>
              </a:rPr>
              <a:t>-i</a:t>
            </a:r>
            <a:r>
              <a:rPr lang="en-US" sz="2400" dirty="0" err="1">
                <a:solidFill>
                  <a:schemeClr val="tx2"/>
                </a:solidFill>
                <a:latin typeface="Courier New" pitchFamily="49" charset="0"/>
                <a:cs typeface="Courier New" pitchFamily="49" charset="0"/>
              </a:rPr>
              <a:t>nformatic</a:t>
            </a:r>
            <a:r>
              <a:rPr lang="en-US" sz="2400" dirty="0">
                <a:solidFill>
                  <a:schemeClr val="tx2"/>
                </a:solidFill>
                <a:latin typeface="Courier New" pitchFamily="49" charset="0"/>
                <a:cs typeface="Courier New" pitchFamily="49" charset="0"/>
              </a:rPr>
              <a:t> life models</a:t>
            </a:r>
          </a:p>
          <a:p>
            <a:r>
              <a:rPr lang="en-US" sz="2400" dirty="0">
                <a:solidFill>
                  <a:schemeClr val="tx2"/>
                </a:solidFill>
                <a:latin typeface="Courier New" pitchFamily="49" charset="0"/>
                <a:cs typeface="Courier New" pitchFamily="49" charset="0"/>
              </a:rPr>
              <a:t>human entities with embryo-like features (SHEEFs)</a:t>
            </a:r>
          </a:p>
          <a:p>
            <a:r>
              <a:rPr lang="en-US" sz="2400" dirty="0">
                <a:solidFill>
                  <a:schemeClr val="tx2"/>
                </a:solidFill>
                <a:latin typeface="Courier New" pitchFamily="49" charset="0"/>
                <a:cs typeface="Courier New" pitchFamily="49" charset="0"/>
              </a:rPr>
              <a:t>embryo like bodies</a:t>
            </a:r>
            <a:endParaRPr lang="cs-CZ" sz="2400" dirty="0">
              <a:solidFill>
                <a:schemeClr val="tx2"/>
              </a:solidFill>
              <a:latin typeface="Courier New" pitchFamily="49" charset="0"/>
              <a:cs typeface="Courier New" pitchFamily="49" charset="0"/>
            </a:endParaRPr>
          </a:p>
          <a:p>
            <a:r>
              <a:rPr lang="cs-CZ" sz="2400" dirty="0" err="1">
                <a:solidFill>
                  <a:schemeClr val="tx2"/>
                </a:solidFill>
                <a:latin typeface="Courier New" pitchFamily="49" charset="0"/>
                <a:cs typeface="Courier New" pitchFamily="49" charset="0"/>
              </a:rPr>
              <a:t>living</a:t>
            </a:r>
            <a:r>
              <a:rPr lang="cs-CZ" sz="2400" dirty="0">
                <a:solidFill>
                  <a:schemeClr val="tx2"/>
                </a:solidFill>
                <a:latin typeface="Courier New" pitchFamily="49" charset="0"/>
                <a:cs typeface="Courier New" pitchFamily="49" charset="0"/>
              </a:rPr>
              <a:t> </a:t>
            </a:r>
            <a:r>
              <a:rPr lang="cs-CZ" sz="2400" dirty="0" err="1">
                <a:solidFill>
                  <a:schemeClr val="tx2"/>
                </a:solidFill>
                <a:latin typeface="Courier New" pitchFamily="49" charset="0"/>
                <a:cs typeface="Courier New" pitchFamily="49" charset="0"/>
              </a:rPr>
              <a:t>things</a:t>
            </a:r>
            <a:endParaRPr lang="cs-CZ" sz="2400" dirty="0">
              <a:solidFill>
                <a:schemeClr val="tx2"/>
              </a:solidFill>
              <a:latin typeface="Courier New" pitchFamily="49" charset="0"/>
              <a:cs typeface="Courier New" pitchFamily="49" charset="0"/>
            </a:endParaRPr>
          </a:p>
          <a:p>
            <a:r>
              <a:rPr lang="cs-CZ" sz="2400" dirty="0" err="1">
                <a:solidFill>
                  <a:schemeClr val="tx2"/>
                </a:solidFill>
                <a:latin typeface="Courier New" pitchFamily="49" charset="0"/>
                <a:cs typeface="Courier New" pitchFamily="49" charset="0"/>
              </a:rPr>
              <a:t>pre</a:t>
            </a:r>
            <a:r>
              <a:rPr lang="cs-CZ" sz="2400" dirty="0">
                <a:solidFill>
                  <a:schemeClr val="tx2"/>
                </a:solidFill>
                <a:latin typeface="Courier New" pitchFamily="49" charset="0"/>
                <a:cs typeface="Courier New" pitchFamily="49" charset="0"/>
              </a:rPr>
              <a:t>-embryo</a:t>
            </a:r>
          </a:p>
          <a:p>
            <a:r>
              <a:rPr lang="cs-CZ" sz="2400" dirty="0">
                <a:solidFill>
                  <a:schemeClr val="tx2"/>
                </a:solidFill>
                <a:latin typeface="Courier New" pitchFamily="49" charset="0"/>
                <a:cs typeface="Courier New" pitchFamily="49" charset="0"/>
              </a:rPr>
              <a:t>soubuní</a:t>
            </a:r>
          </a:p>
          <a:p>
            <a:r>
              <a:rPr lang="cs-CZ" sz="2400" dirty="0">
                <a:solidFill>
                  <a:schemeClr val="tx2"/>
                </a:solidFill>
                <a:latin typeface="Courier New" pitchFamily="49" charset="0"/>
                <a:cs typeface="Courier New" pitchFamily="49" charset="0"/>
              </a:rPr>
              <a:t>věc</a:t>
            </a:r>
          </a:p>
          <a:p>
            <a:r>
              <a:rPr lang="cs-CZ" sz="2400" dirty="0">
                <a:solidFill>
                  <a:schemeClr val="tx2"/>
                </a:solidFill>
                <a:latin typeface="Courier New" pitchFamily="49" charset="0"/>
                <a:cs typeface="Courier New" pitchFamily="49" charset="0"/>
              </a:rPr>
              <a:t>materiál</a:t>
            </a:r>
            <a:endParaRPr lang="en-US" sz="2400" dirty="0">
              <a:solidFill>
                <a:schemeClr val="tx2"/>
              </a:solidFill>
              <a:latin typeface="Courier New" pitchFamily="49" charset="0"/>
              <a:cs typeface="Courier New" pitchFamily="49" charset="0"/>
            </a:endParaRPr>
          </a:p>
          <a:p>
            <a:endParaRPr lang="cs-CZ" sz="1100" dirty="0">
              <a:solidFill>
                <a:schemeClr val="tx2"/>
              </a:solidFill>
              <a:latin typeface="Calibri Light" pitchFamily="34" charset="0"/>
            </a:endParaRPr>
          </a:p>
        </p:txBody>
      </p:sp>
    </p:spTree>
    <p:extLst>
      <p:ext uri="{BB962C8B-B14F-4D97-AF65-F5344CB8AC3E}">
        <p14:creationId xmlns:p14="http://schemas.microsoft.com/office/powerpoint/2010/main" val="328848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502B43-44F2-4C77-84F4-074D05F11DFB}"/>
              </a:ext>
            </a:extLst>
          </p:cNvPr>
          <p:cNvSpPr>
            <a:spLocks noGrp="1"/>
          </p:cNvSpPr>
          <p:nvPr>
            <p:ph type="title"/>
          </p:nvPr>
        </p:nvSpPr>
        <p:spPr>
          <a:xfrm>
            <a:off x="0" y="1"/>
            <a:ext cx="12192000" cy="1690688"/>
          </a:xfrm>
        </p:spPr>
        <p:txBody>
          <a:bodyPr>
            <a:normAutofit/>
          </a:bodyPr>
          <a:lstStyle/>
          <a:p>
            <a:r>
              <a:rPr lang="cs-CZ" sz="3600" dirty="0">
                <a:latin typeface="Courier New" panose="02070309020205020404" pitchFamily="49" charset="0"/>
                <a:cs typeface="Courier New" panose="02070309020205020404" pitchFamily="49" charset="0"/>
              </a:rPr>
              <a:t>místo </a:t>
            </a:r>
            <a:r>
              <a:rPr lang="cs-CZ" sz="3600" dirty="0" err="1">
                <a:latin typeface="Courier New" panose="02070309020205020404" pitchFamily="49" charset="0"/>
                <a:cs typeface="Courier New" panose="02070309020205020404" pitchFamily="49" charset="0"/>
              </a:rPr>
              <a:t>governmentality</a:t>
            </a:r>
            <a:r>
              <a:rPr lang="cs-CZ" sz="3600" dirty="0">
                <a:latin typeface="Courier New" panose="02070309020205020404" pitchFamily="49" charset="0"/>
                <a:cs typeface="Courier New" panose="02070309020205020404" pitchFamily="49" charset="0"/>
              </a:rPr>
              <a:t> k </a:t>
            </a:r>
            <a:r>
              <a:rPr lang="cs-CZ" sz="3600" dirty="0" err="1">
                <a:latin typeface="Courier New" panose="02070309020205020404" pitchFamily="49" charset="0"/>
                <a:cs typeface="Courier New" panose="02070309020205020404" pitchFamily="49" charset="0"/>
              </a:rPr>
              <a:t>enovironmentalitě</a:t>
            </a:r>
            <a:endParaRPr lang="cs-CZ" sz="3600" dirty="0">
              <a:latin typeface="Courier New" panose="02070309020205020404" pitchFamily="49" charset="0"/>
              <a:cs typeface="Courier New" panose="02070309020205020404" pitchFamily="49" charset="0"/>
            </a:endParaRPr>
          </a:p>
        </p:txBody>
      </p:sp>
      <p:sp>
        <p:nvSpPr>
          <p:cNvPr id="3" name="Zástupný obsah 2">
            <a:extLst>
              <a:ext uri="{FF2B5EF4-FFF2-40B4-BE49-F238E27FC236}">
                <a16:creationId xmlns:a16="http://schemas.microsoft.com/office/drawing/2014/main" id="{822A1DDD-F7DD-4FD6-8E3B-611386BA1DF0}"/>
              </a:ext>
            </a:extLst>
          </p:cNvPr>
          <p:cNvSpPr>
            <a:spLocks noGrp="1"/>
          </p:cNvSpPr>
          <p:nvPr>
            <p:ph idx="1"/>
          </p:nvPr>
        </p:nvSpPr>
        <p:spPr>
          <a:xfrm>
            <a:off x="82193" y="1825624"/>
            <a:ext cx="12109807" cy="5032375"/>
          </a:xfrm>
        </p:spPr>
        <p:txBody>
          <a:bodyPr>
            <a:normAutofit/>
          </a:bodyPr>
          <a:lstStyle/>
          <a:p>
            <a:r>
              <a:rPr lang="cs-CZ" sz="2400" dirty="0" err="1">
                <a:latin typeface="Courier New" panose="02070309020205020404" pitchFamily="49" charset="0"/>
                <a:cs typeface="Courier New" panose="02070309020205020404" pitchFamily="49" charset="0"/>
              </a:rPr>
              <a:t>Environmentality</a:t>
            </a:r>
            <a:r>
              <a:rPr lang="cs-CZ" sz="2400" dirty="0">
                <a:latin typeface="Courier New" panose="02070309020205020404" pitchFamily="49" charset="0"/>
                <a:cs typeface="Courier New" panose="02070309020205020404" pitchFamily="49" charset="0"/>
              </a:rPr>
              <a:t> („</a:t>
            </a:r>
            <a:r>
              <a:rPr lang="en-US" sz="2400" dirty="0">
                <a:latin typeface="Courier New" panose="02070309020205020404" pitchFamily="49" charset="0"/>
                <a:cs typeface="Courier New" panose="02070309020205020404" pitchFamily="49" charset="0"/>
              </a:rPr>
              <a:t>first, the rise of a form of resilient biopolitics and a </a:t>
            </a:r>
            <a:r>
              <a:rPr lang="en-US" sz="2400" dirty="0" err="1">
                <a:latin typeface="Courier New" panose="02070309020205020404" pitchFamily="49" charset="0"/>
                <a:cs typeface="Courier New" panose="02070309020205020404" pitchFamily="49" charset="0"/>
              </a:rPr>
              <a:t>neocybernetic</a:t>
            </a:r>
            <a:r>
              <a:rPr lang="en-US" sz="2400" dirty="0">
                <a:latin typeface="Courier New" panose="02070309020205020404" pitchFamily="49" charset="0"/>
                <a:cs typeface="Courier New" panose="02070309020205020404" pitchFamily="49" charset="0"/>
              </a:rPr>
              <a:t> regime of control, and secondly the emergence of a new set of practices linked to “probiotic ecologies” and vital systems security.</a:t>
            </a:r>
            <a:r>
              <a:rPr lang="cs-CZ" sz="2400" dirty="0">
                <a:latin typeface="Courier New" panose="02070309020205020404" pitchFamily="49" charset="0"/>
                <a:cs typeface="Courier New" panose="02070309020205020404" pitchFamily="49" charset="0"/>
              </a:rPr>
              <a:t>“ TL)</a:t>
            </a:r>
          </a:p>
          <a:p>
            <a:endParaRPr lang="cs-CZ" sz="2400" dirty="0">
              <a:latin typeface="Courier New" panose="02070309020205020404" pitchFamily="49" charset="0"/>
              <a:cs typeface="Courier New" panose="02070309020205020404" pitchFamily="49" charset="0"/>
            </a:endParaRPr>
          </a:p>
          <a:p>
            <a:r>
              <a:rPr lang="cs-CZ" sz="2400" dirty="0">
                <a:latin typeface="Courier New" panose="02070309020205020404" pitchFamily="49" charset="0"/>
                <a:cs typeface="Courier New" panose="02070309020205020404" pitchFamily="49" charset="0"/>
              </a:rPr>
              <a:t>„</a:t>
            </a:r>
            <a:r>
              <a:rPr lang="en-US" sz="2400" dirty="0">
                <a:latin typeface="Courier New" panose="02070309020205020404" pitchFamily="49" charset="0"/>
                <a:cs typeface="Courier New" panose="02070309020205020404" pitchFamily="49" charset="0"/>
              </a:rPr>
              <a:t>Current neoliberal forms of government do not target directly the individual or collective body but rather focus on the social, ecological and technological conditions of life as a privileged field of intervention.</a:t>
            </a:r>
            <a:r>
              <a:rPr lang="cs-CZ" sz="2400" dirty="0">
                <a:latin typeface="Courier New" panose="02070309020205020404" pitchFamily="49" charset="0"/>
                <a:cs typeface="Courier New" panose="02070309020205020404" pitchFamily="49" charset="0"/>
              </a:rPr>
              <a:t>“ (TL)</a:t>
            </a:r>
          </a:p>
          <a:p>
            <a:endParaRPr lang="cs-CZ" sz="2400" dirty="0">
              <a:latin typeface="Courier New" panose="02070309020205020404" pitchFamily="49" charset="0"/>
              <a:cs typeface="Courier New" panose="02070309020205020404" pitchFamily="49" charset="0"/>
            </a:endParaRPr>
          </a:p>
          <a:p>
            <a:r>
              <a:rPr lang="cs-CZ" sz="2400" dirty="0">
                <a:latin typeface="Courier New" panose="02070309020205020404" pitchFamily="49" charset="0"/>
                <a:cs typeface="Courier New" panose="02070309020205020404" pitchFamily="49" charset="0"/>
              </a:rPr>
              <a:t>„</a:t>
            </a:r>
            <a:r>
              <a:rPr lang="en-US" sz="2400" dirty="0">
                <a:latin typeface="Courier New" panose="02070309020205020404" pitchFamily="49" charset="0"/>
                <a:cs typeface="Courier New" panose="02070309020205020404" pitchFamily="49" charset="0"/>
              </a:rPr>
              <a:t> The environment is no longer conceived of as a natural surrounding but becomes itself a technological project.</a:t>
            </a:r>
            <a:r>
              <a:rPr lang="cs-CZ" sz="2400" dirty="0">
                <a:latin typeface="Courier New" panose="02070309020205020404" pitchFamily="49" charset="0"/>
                <a:cs typeface="Courier New" panose="02070309020205020404" pitchFamily="49" charset="0"/>
              </a:rPr>
              <a:t>“ (TL)</a:t>
            </a:r>
            <a:r>
              <a:rPr lang="en-US" sz="2400" dirty="0">
                <a:latin typeface="Courier New" panose="02070309020205020404" pitchFamily="49" charset="0"/>
                <a:cs typeface="Courier New" panose="02070309020205020404" pitchFamily="49" charset="0"/>
              </a:rPr>
              <a:t> </a:t>
            </a:r>
            <a:endParaRPr lang="cs-CZ" sz="2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849500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F1DFB-7B88-4BE8-8F83-70B0952FD84C}"/>
              </a:ext>
            </a:extLst>
          </p:cNvPr>
          <p:cNvSpPr>
            <a:spLocks noGrp="1"/>
          </p:cNvSpPr>
          <p:nvPr>
            <p:ph type="title"/>
          </p:nvPr>
        </p:nvSpPr>
        <p:spPr>
          <a:xfrm>
            <a:off x="0" y="1"/>
            <a:ext cx="11353800" cy="1690688"/>
          </a:xfrm>
        </p:spPr>
        <p:txBody>
          <a:bodyPr/>
          <a:lstStyle/>
          <a:p>
            <a:r>
              <a:rPr lang="cs-CZ" dirty="0" err="1">
                <a:latin typeface="Courier New" panose="02070309020205020404" pitchFamily="49" charset="0"/>
                <a:cs typeface="Courier New" panose="02070309020205020404" pitchFamily="49" charset="0"/>
              </a:rPr>
              <a:t>ken</a:t>
            </a:r>
            <a:r>
              <a:rPr lang="cs-CZ" dirty="0">
                <a:latin typeface="Courier New" panose="02070309020205020404" pitchFamily="49" charset="0"/>
                <a:cs typeface="Courier New" panose="02070309020205020404" pitchFamily="49" charset="0"/>
              </a:rPr>
              <a:t> </a:t>
            </a:r>
            <a:r>
              <a:rPr lang="cs-CZ" dirty="0" err="1">
                <a:latin typeface="Courier New" panose="02070309020205020404" pitchFamily="49" charset="0"/>
                <a:cs typeface="Courier New" panose="02070309020205020404" pitchFamily="49" charset="0"/>
              </a:rPr>
              <a:t>rinaldo</a:t>
            </a:r>
            <a:r>
              <a:rPr lang="cs-CZ" dirty="0">
                <a:latin typeface="Courier New" panose="02070309020205020404" pitchFamily="49" charset="0"/>
                <a:cs typeface="Courier New" panose="02070309020205020404" pitchFamily="49" charset="0"/>
              </a:rPr>
              <a:t>_ </a:t>
            </a:r>
            <a:r>
              <a:rPr lang="cs-CZ" sz="3600" dirty="0" err="1">
                <a:latin typeface="Courier New" panose="02070309020205020404" pitchFamily="49" charset="0"/>
                <a:cs typeface="Courier New" panose="02070309020205020404" pitchFamily="49" charset="0"/>
              </a:rPr>
              <a:t>projects</a:t>
            </a:r>
            <a:endParaRPr lang="cs-CZ" dirty="0">
              <a:latin typeface="Courier New" panose="02070309020205020404" pitchFamily="49" charset="0"/>
              <a:cs typeface="Courier New" panose="02070309020205020404" pitchFamily="49" charset="0"/>
            </a:endParaRPr>
          </a:p>
        </p:txBody>
      </p:sp>
      <p:sp>
        <p:nvSpPr>
          <p:cNvPr id="3" name="Zástupný obsah 2">
            <a:extLst>
              <a:ext uri="{FF2B5EF4-FFF2-40B4-BE49-F238E27FC236}">
                <a16:creationId xmlns:a16="http://schemas.microsoft.com/office/drawing/2014/main" id="{312289F1-5FB6-4BFC-85BD-EEC62C48972D}"/>
              </a:ext>
            </a:extLst>
          </p:cNvPr>
          <p:cNvSpPr>
            <a:spLocks noGrp="1"/>
          </p:cNvSpPr>
          <p:nvPr>
            <p:ph idx="1"/>
          </p:nvPr>
        </p:nvSpPr>
        <p:spPr>
          <a:xfrm>
            <a:off x="97971" y="1796143"/>
            <a:ext cx="12094029" cy="4380820"/>
          </a:xfrm>
        </p:spPr>
        <p:txBody>
          <a:bodyPr/>
          <a:lstStyle/>
          <a:p>
            <a:r>
              <a:rPr lang="cs-CZ" sz="2400" dirty="0">
                <a:latin typeface="Courier New" panose="02070309020205020404" pitchFamily="49" charset="0"/>
                <a:cs typeface="Courier New" panose="02070309020205020404" pitchFamily="49" charset="0"/>
                <a:hlinkClick r:id="rId2"/>
              </a:rPr>
              <a:t>https://www.kenrinaldo.com/projects/</a:t>
            </a:r>
            <a:endParaRPr lang="cs-CZ" sz="2400" dirty="0">
              <a:latin typeface="Courier New" panose="02070309020205020404" pitchFamily="49" charset="0"/>
              <a:cs typeface="Courier New" panose="02070309020205020404" pitchFamily="49" charset="0"/>
            </a:endParaRPr>
          </a:p>
          <a:p>
            <a:r>
              <a:rPr lang="cs-CZ" sz="2400" dirty="0">
                <a:latin typeface="Courier New" panose="02070309020205020404" pitchFamily="49" charset="0"/>
                <a:cs typeface="Courier New" panose="02070309020205020404" pitchFamily="49" charset="0"/>
              </a:rPr>
              <a:t>3-story </a:t>
            </a:r>
            <a:r>
              <a:rPr lang="cs-CZ" sz="2400" dirty="0" err="1">
                <a:latin typeface="Courier New" panose="02070309020205020404" pitchFamily="49" charset="0"/>
                <a:cs typeface="Courier New" panose="02070309020205020404" pitchFamily="49" charset="0"/>
              </a:rPr>
              <a:t>robots</a:t>
            </a:r>
            <a:r>
              <a:rPr lang="cs-CZ" sz="2400" dirty="0">
                <a:latin typeface="Courier New" panose="02070309020205020404" pitchFamily="49" charset="0"/>
                <a:cs typeface="Courier New" panose="02070309020205020404" pitchFamily="49" charset="0"/>
              </a:rPr>
              <a:t>_ </a:t>
            </a:r>
            <a:r>
              <a:rPr lang="cs-CZ" sz="2400" dirty="0">
                <a:latin typeface="Courier New" panose="02070309020205020404" pitchFamily="49" charset="0"/>
                <a:cs typeface="Courier New" panose="02070309020205020404" pitchFamily="49" charset="0"/>
                <a:hlinkClick r:id="rId3"/>
              </a:rPr>
              <a:t>https://www.kenrinaldo.com/portfolio/3-story-robots/</a:t>
            </a:r>
            <a:endParaRPr lang="cs-CZ" sz="2400" dirty="0">
              <a:latin typeface="Courier New" panose="02070309020205020404" pitchFamily="49" charset="0"/>
              <a:cs typeface="Courier New" panose="02070309020205020404" pitchFamily="49" charset="0"/>
            </a:endParaRPr>
          </a:p>
          <a:p>
            <a:r>
              <a:rPr lang="cs-CZ" sz="2400" dirty="0" err="1">
                <a:latin typeface="Courier New" panose="02070309020205020404" pitchFamily="49" charset="0"/>
                <a:cs typeface="Courier New" panose="02070309020205020404" pitchFamily="49" charset="0"/>
              </a:rPr>
              <a:t>The</a:t>
            </a:r>
            <a:r>
              <a:rPr lang="cs-CZ" sz="2400" dirty="0">
                <a:latin typeface="Courier New" panose="02070309020205020404" pitchFamily="49" charset="0"/>
                <a:cs typeface="Courier New" panose="02070309020205020404" pitchFamily="49" charset="0"/>
              </a:rPr>
              <a:t> </a:t>
            </a:r>
            <a:r>
              <a:rPr lang="cs-CZ" sz="2400" dirty="0" err="1">
                <a:latin typeface="Courier New" panose="02070309020205020404" pitchFamily="49" charset="0"/>
                <a:cs typeface="Courier New" panose="02070309020205020404" pitchFamily="49" charset="0"/>
              </a:rPr>
              <a:t>Parlaiment</a:t>
            </a:r>
            <a:r>
              <a:rPr lang="cs-CZ" sz="2400" dirty="0">
                <a:latin typeface="Courier New" panose="02070309020205020404" pitchFamily="49" charset="0"/>
                <a:cs typeface="Courier New" panose="02070309020205020404" pitchFamily="49" charset="0"/>
              </a:rPr>
              <a:t> </a:t>
            </a:r>
            <a:r>
              <a:rPr lang="cs-CZ" sz="2400" dirty="0" err="1">
                <a:latin typeface="Courier New" panose="02070309020205020404" pitchFamily="49" charset="0"/>
                <a:cs typeface="Courier New" panose="02070309020205020404" pitchFamily="49" charset="0"/>
              </a:rPr>
              <a:t>of</a:t>
            </a:r>
            <a:r>
              <a:rPr lang="cs-CZ" sz="2400" dirty="0">
                <a:latin typeface="Courier New" panose="02070309020205020404" pitchFamily="49" charset="0"/>
                <a:cs typeface="Courier New" panose="02070309020205020404" pitchFamily="49" charset="0"/>
              </a:rPr>
              <a:t> </a:t>
            </a:r>
            <a:r>
              <a:rPr lang="cs-CZ" sz="2400" dirty="0" err="1">
                <a:latin typeface="Courier New" panose="02070309020205020404" pitchFamily="49" charset="0"/>
                <a:cs typeface="Courier New" panose="02070309020205020404" pitchFamily="49" charset="0"/>
              </a:rPr>
              <a:t>Robots</a:t>
            </a:r>
            <a:r>
              <a:rPr lang="cs-CZ" sz="2400" dirty="0">
                <a:latin typeface="Courier New" panose="02070309020205020404" pitchFamily="49" charset="0"/>
                <a:cs typeface="Courier New" panose="02070309020205020404" pitchFamily="49" charset="0"/>
              </a:rPr>
              <a:t>_ </a:t>
            </a:r>
            <a:r>
              <a:rPr lang="cs-CZ" sz="2400" dirty="0">
                <a:latin typeface="Courier New" panose="02070309020205020404" pitchFamily="49" charset="0"/>
                <a:cs typeface="Courier New" panose="02070309020205020404" pitchFamily="49" charset="0"/>
                <a:hlinkClick r:id="rId4"/>
              </a:rPr>
              <a:t>https://www.kenrinaldo.com/portfolio/c-borg/</a:t>
            </a:r>
            <a:endParaRPr lang="cs-CZ" sz="2400" dirty="0">
              <a:latin typeface="Courier New" panose="02070309020205020404" pitchFamily="49" charset="0"/>
              <a:cs typeface="Courier New" panose="02070309020205020404" pitchFamily="49" charset="0"/>
            </a:endParaRPr>
          </a:p>
          <a:p>
            <a:endParaRPr lang="cs-CZ" sz="2400" dirty="0">
              <a:latin typeface="Courier New" panose="02070309020205020404" pitchFamily="49" charset="0"/>
              <a:cs typeface="Courier New" panose="02070309020205020404" pitchFamily="49" charset="0"/>
            </a:endParaRPr>
          </a:p>
          <a:p>
            <a:r>
              <a:rPr lang="cs-CZ" sz="2400" dirty="0" err="1">
                <a:latin typeface="Courier New" panose="02070309020205020404" pitchFamily="49" charset="0"/>
                <a:cs typeface="Courier New" panose="02070309020205020404" pitchFamily="49" charset="0"/>
              </a:rPr>
              <a:t>Mirror</a:t>
            </a:r>
            <a:r>
              <a:rPr lang="cs-CZ" sz="2400" dirty="0">
                <a:latin typeface="Courier New" panose="02070309020205020404" pitchFamily="49" charset="0"/>
                <a:cs typeface="Courier New" panose="02070309020205020404" pitchFamily="49" charset="0"/>
              </a:rPr>
              <a:t> </a:t>
            </a:r>
            <a:r>
              <a:rPr lang="cs-CZ" sz="2400" dirty="0" err="1">
                <a:latin typeface="Courier New" panose="02070309020205020404" pitchFamily="49" charset="0"/>
                <a:cs typeface="Courier New" panose="02070309020205020404" pitchFamily="49" charset="0"/>
              </a:rPr>
              <a:t>Masks</a:t>
            </a:r>
            <a:r>
              <a:rPr lang="cs-CZ" sz="2400" dirty="0">
                <a:latin typeface="Courier New" panose="02070309020205020404" pitchFamily="49" charset="0"/>
                <a:cs typeface="Courier New" panose="02070309020205020404" pitchFamily="49" charset="0"/>
              </a:rPr>
              <a:t>_ </a:t>
            </a:r>
            <a:r>
              <a:rPr lang="cs-CZ" sz="1800" dirty="0">
                <a:latin typeface="Courier New" panose="02070309020205020404" pitchFamily="49" charset="0"/>
                <a:cs typeface="Courier New" panose="02070309020205020404" pitchFamily="49" charset="0"/>
                <a:hlinkClick r:id="rId5"/>
              </a:rPr>
              <a:t>https://www.kenrinaldo.com/portfolio/mirror-masks-columbus-2014/</a:t>
            </a:r>
            <a:endParaRPr lang="cs-CZ" sz="1800" dirty="0">
              <a:latin typeface="Courier New" panose="02070309020205020404" pitchFamily="49" charset="0"/>
              <a:cs typeface="Courier New" panose="02070309020205020404" pitchFamily="49" charset="0"/>
            </a:endParaRPr>
          </a:p>
          <a:p>
            <a:r>
              <a:rPr lang="cs-CZ" sz="2400" dirty="0" err="1">
                <a:latin typeface="Courier New" panose="02070309020205020404" pitchFamily="49" charset="0"/>
                <a:cs typeface="Courier New" panose="02070309020205020404" pitchFamily="49" charset="0"/>
              </a:rPr>
              <a:t>Electroasis</a:t>
            </a:r>
            <a:r>
              <a:rPr lang="cs-CZ" sz="2400" dirty="0">
                <a:latin typeface="Courier New" panose="02070309020205020404" pitchFamily="49" charset="0"/>
                <a:cs typeface="Courier New" panose="02070309020205020404" pitchFamily="49" charset="0"/>
              </a:rPr>
              <a:t>_ </a:t>
            </a:r>
            <a:r>
              <a:rPr lang="cs-CZ" sz="1800" dirty="0">
                <a:latin typeface="Courier New" panose="02070309020205020404" pitchFamily="49" charset="0"/>
                <a:cs typeface="Courier New" panose="02070309020205020404" pitchFamily="49" charset="0"/>
                <a:hlinkClick r:id="rId6"/>
              </a:rPr>
              <a:t>https://www.kenrinaldo.com/portfolio/electroasis/</a:t>
            </a:r>
            <a:endParaRPr lang="cs-CZ" sz="1800" dirty="0">
              <a:latin typeface="Courier New" panose="02070309020205020404" pitchFamily="49" charset="0"/>
              <a:cs typeface="Courier New" panose="02070309020205020404" pitchFamily="49" charset="0"/>
            </a:endParaRPr>
          </a:p>
          <a:p>
            <a:r>
              <a:rPr lang="cs-CZ" sz="2400" dirty="0" err="1">
                <a:latin typeface="Courier New" panose="02070309020205020404" pitchFamily="49" charset="0"/>
                <a:cs typeface="Courier New" panose="02070309020205020404" pitchFamily="49" charset="0"/>
              </a:rPr>
              <a:t>Autopoiesis</a:t>
            </a:r>
            <a:r>
              <a:rPr lang="cs-CZ" sz="2400" dirty="0">
                <a:latin typeface="Courier New" panose="02070309020205020404" pitchFamily="49" charset="0"/>
                <a:cs typeface="Courier New" panose="02070309020205020404" pitchFamily="49" charset="0"/>
              </a:rPr>
              <a:t>_ </a:t>
            </a:r>
            <a:r>
              <a:rPr lang="cs-CZ" sz="1800" dirty="0">
                <a:latin typeface="Courier New" panose="02070309020205020404" pitchFamily="49" charset="0"/>
                <a:cs typeface="Courier New" panose="02070309020205020404" pitchFamily="49" charset="0"/>
                <a:hlinkClick r:id="rId7"/>
              </a:rPr>
              <a:t>https://www.kenrinaldo.com/portfolio/autopoiesis/</a:t>
            </a:r>
            <a:endParaRPr lang="cs-CZ" sz="1800" dirty="0">
              <a:latin typeface="Courier New" panose="02070309020205020404" pitchFamily="49" charset="0"/>
              <a:cs typeface="Courier New" panose="02070309020205020404" pitchFamily="49" charset="0"/>
            </a:endParaRPr>
          </a:p>
          <a:p>
            <a:endParaRPr lang="cs-CZ" dirty="0"/>
          </a:p>
        </p:txBody>
      </p:sp>
    </p:spTree>
    <p:extLst>
      <p:ext uri="{BB962C8B-B14F-4D97-AF65-F5344CB8AC3E}">
        <p14:creationId xmlns:p14="http://schemas.microsoft.com/office/powerpoint/2010/main" val="350499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85724"/>
            <a:ext cx="10668000" cy="1331913"/>
          </a:xfrm>
        </p:spPr>
        <p:txBody>
          <a:bodyPr>
            <a:normAutofit/>
          </a:bodyPr>
          <a:lstStyle/>
          <a:p>
            <a:r>
              <a:rPr lang="cs-CZ" dirty="0" err="1">
                <a:latin typeface="Courier New" pitchFamily="49" charset="0"/>
                <a:cs typeface="Courier New" pitchFamily="49" charset="0"/>
              </a:rPr>
              <a:t>ken</a:t>
            </a:r>
            <a:r>
              <a:rPr lang="cs-CZ" dirty="0">
                <a:latin typeface="Courier New" pitchFamily="49" charset="0"/>
                <a:cs typeface="Courier New" pitchFamily="49" charset="0"/>
              </a:rPr>
              <a:t> </a:t>
            </a:r>
            <a:r>
              <a:rPr lang="cs-CZ" dirty="0" err="1">
                <a:latin typeface="Courier New" pitchFamily="49" charset="0"/>
                <a:cs typeface="Courier New" pitchFamily="49" charset="0"/>
              </a:rPr>
              <a:t>rinaldo</a:t>
            </a:r>
            <a:br>
              <a:rPr lang="cs-CZ" dirty="0">
                <a:latin typeface="Courier New" pitchFamily="49" charset="0"/>
                <a:cs typeface="Courier New" pitchFamily="49" charset="0"/>
              </a:rPr>
            </a:br>
            <a:r>
              <a:rPr lang="cs-CZ" sz="3600" dirty="0" err="1">
                <a:latin typeface="Courier New" pitchFamily="49" charset="0"/>
                <a:cs typeface="Courier New" pitchFamily="49" charset="0"/>
              </a:rPr>
              <a:t>autopoiesis</a:t>
            </a:r>
            <a:endParaRPr lang="cs-CZ" dirty="0">
              <a:latin typeface="Courier New" pitchFamily="49" charset="0"/>
              <a:cs typeface="Courier New" pitchFamily="49" charset="0"/>
            </a:endParaRPr>
          </a:p>
        </p:txBody>
      </p:sp>
      <p:sp>
        <p:nvSpPr>
          <p:cNvPr id="3" name="Zástupný symbol pro obsah 2"/>
          <p:cNvSpPr>
            <a:spLocks noGrp="1"/>
          </p:cNvSpPr>
          <p:nvPr>
            <p:ph idx="1"/>
          </p:nvPr>
        </p:nvSpPr>
        <p:spPr>
          <a:xfrm>
            <a:off x="0" y="1495425"/>
            <a:ext cx="10668000" cy="4630739"/>
          </a:xfrm>
        </p:spPr>
        <p:txBody>
          <a:bodyPr/>
          <a:lstStyle/>
          <a:p>
            <a:r>
              <a:rPr lang="cs-CZ" sz="2400" dirty="0">
                <a:latin typeface="Courier New" pitchFamily="49" charset="0"/>
                <a:cs typeface="Courier New" pitchFamily="49" charset="0"/>
                <a:hlinkClick r:id="rId2"/>
              </a:rPr>
              <a:t>https://www.youtube.com/watch?v=S0Ts-LD2bc4</a:t>
            </a:r>
            <a:endParaRPr lang="cs-CZ" sz="2400" dirty="0">
              <a:latin typeface="Courier New" pitchFamily="49" charset="0"/>
              <a:cs typeface="Courier New" pitchFamily="49" charset="0"/>
            </a:endParaRPr>
          </a:p>
          <a:p>
            <a:pPr marL="0" indent="0">
              <a:buNone/>
            </a:pPr>
            <a:endParaRPr lang="cs-CZ"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1016"/>
            <a:ext cx="12192000" cy="4149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3892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51B2D8-43AD-40DA-91D7-9B872E11AA47}"/>
              </a:ext>
            </a:extLst>
          </p:cNvPr>
          <p:cNvSpPr>
            <a:spLocks noGrp="1"/>
          </p:cNvSpPr>
          <p:nvPr>
            <p:ph type="title"/>
          </p:nvPr>
        </p:nvSpPr>
        <p:spPr>
          <a:xfrm>
            <a:off x="0" y="1"/>
            <a:ext cx="12192000" cy="1690688"/>
          </a:xfrm>
        </p:spPr>
        <p:txBody>
          <a:bodyPr>
            <a:normAutofit fontScale="90000"/>
          </a:bodyPr>
          <a:lstStyle/>
          <a:p>
            <a:r>
              <a:rPr lang="cs-CZ" sz="2800" dirty="0">
                <a:latin typeface="Courier New" panose="02070309020205020404" pitchFamily="49" charset="0"/>
                <a:cs typeface="Courier New" panose="02070309020205020404" pitchFamily="49" charset="0"/>
              </a:rPr>
              <a:t>„</a:t>
            </a:r>
            <a:r>
              <a:rPr lang="cs-CZ" sz="2800" dirty="0" err="1">
                <a:latin typeface="Courier New" panose="02070309020205020404" pitchFamily="49" charset="0"/>
                <a:cs typeface="Courier New" panose="02070309020205020404" pitchFamily="49" charset="0"/>
              </a:rPr>
              <a:t>koronavirus</a:t>
            </a:r>
            <a:r>
              <a:rPr lang="cs-CZ" sz="2800" dirty="0">
                <a:latin typeface="Courier New" panose="02070309020205020404" pitchFamily="49" charset="0"/>
                <a:cs typeface="Courier New" panose="02070309020205020404" pitchFamily="49" charset="0"/>
              </a:rPr>
              <a:t> ovlivňuje, zavírá školy, plní nemocnice“</a:t>
            </a:r>
            <a:br>
              <a:rPr lang="cs-CZ" dirty="0">
                <a:latin typeface="Courier New" panose="02070309020205020404" pitchFamily="49" charset="0"/>
                <a:cs typeface="Courier New" panose="02070309020205020404" pitchFamily="49" charset="0"/>
              </a:rPr>
            </a:br>
            <a:r>
              <a:rPr lang="cs-CZ" dirty="0" err="1">
                <a:latin typeface="Courier New" panose="02070309020205020404" pitchFamily="49" charset="0"/>
                <a:cs typeface="Courier New" panose="02070309020205020404" pitchFamily="49" charset="0"/>
              </a:rPr>
              <a:t>koronavirus</a:t>
            </a:r>
            <a:r>
              <a:rPr lang="cs-CZ" dirty="0">
                <a:latin typeface="Courier New" panose="02070309020205020404" pitchFamily="49" charset="0"/>
                <a:cs typeface="Courier New" panose="02070309020205020404" pitchFamily="49" charset="0"/>
              </a:rPr>
              <a:t> jedná (more </a:t>
            </a:r>
            <a:r>
              <a:rPr lang="cs-CZ" dirty="0" err="1">
                <a:latin typeface="Courier New" panose="02070309020205020404" pitchFamily="49" charset="0"/>
                <a:cs typeface="Courier New" panose="02070309020205020404" pitchFamily="49" charset="0"/>
              </a:rPr>
              <a:t>than</a:t>
            </a:r>
            <a:r>
              <a:rPr lang="cs-CZ" dirty="0">
                <a:latin typeface="Courier New" panose="02070309020205020404" pitchFamily="49" charset="0"/>
                <a:cs typeface="Courier New" panose="02070309020205020404" pitchFamily="49" charset="0"/>
              </a:rPr>
              <a:t> </a:t>
            </a:r>
            <a:r>
              <a:rPr lang="cs-CZ" dirty="0" err="1">
                <a:latin typeface="Courier New" panose="02070309020205020404" pitchFamily="49" charset="0"/>
                <a:cs typeface="Courier New" panose="02070309020205020404" pitchFamily="49" charset="0"/>
              </a:rPr>
              <a:t>human</a:t>
            </a:r>
            <a:r>
              <a:rPr lang="cs-CZ" dirty="0">
                <a:latin typeface="Courier New" panose="02070309020205020404" pitchFamily="49" charset="0"/>
                <a:cs typeface="Courier New" panose="02070309020205020404" pitchFamily="49" charset="0"/>
              </a:rPr>
              <a:t> </a:t>
            </a:r>
            <a:r>
              <a:rPr lang="cs-CZ" dirty="0" err="1">
                <a:latin typeface="Courier New" panose="02070309020205020404" pitchFamily="49" charset="0"/>
                <a:cs typeface="Courier New" panose="02070309020205020404" pitchFamily="49" charset="0"/>
              </a:rPr>
              <a:t>agency</a:t>
            </a:r>
            <a:r>
              <a:rPr lang="cs-CZ" dirty="0">
                <a:latin typeface="Courier New" panose="02070309020205020404" pitchFamily="49" charset="0"/>
                <a:cs typeface="Courier New" panose="02070309020205020404" pitchFamily="49" charset="0"/>
              </a:rPr>
              <a:t>)</a:t>
            </a:r>
          </a:p>
        </p:txBody>
      </p:sp>
      <p:sp>
        <p:nvSpPr>
          <p:cNvPr id="3" name="Zástupný obsah 2">
            <a:extLst>
              <a:ext uri="{FF2B5EF4-FFF2-40B4-BE49-F238E27FC236}">
                <a16:creationId xmlns:a16="http://schemas.microsoft.com/office/drawing/2014/main" id="{ADCB3082-64ED-4E5C-A8A2-574C897BECF2}"/>
              </a:ext>
            </a:extLst>
          </p:cNvPr>
          <p:cNvSpPr>
            <a:spLocks noGrp="1"/>
          </p:cNvSpPr>
          <p:nvPr>
            <p:ph idx="1"/>
          </p:nvPr>
        </p:nvSpPr>
        <p:spPr>
          <a:xfrm>
            <a:off x="-89043" y="2178121"/>
            <a:ext cx="12191999" cy="3998841"/>
          </a:xfrm>
        </p:spPr>
        <p:txBody>
          <a:bodyPr>
            <a:normAutofit/>
          </a:bodyPr>
          <a:lstStyle/>
          <a:p>
            <a:r>
              <a:rPr lang="cs-CZ" sz="2400" dirty="0">
                <a:latin typeface="Courier New" panose="02070309020205020404" pitchFamily="49" charset="0"/>
                <a:cs typeface="Courier New" panose="02070309020205020404" pitchFamily="49" charset="0"/>
              </a:rPr>
              <a:t>„</a:t>
            </a:r>
            <a:r>
              <a:rPr lang="en-US" sz="2400" dirty="0">
                <a:latin typeface="Courier New" panose="02070309020205020404" pitchFamily="49" charset="0"/>
                <a:cs typeface="Courier New" panose="02070309020205020404" pitchFamily="49" charset="0"/>
              </a:rPr>
              <a:t>Coronavirus is beginning to bite</a:t>
            </a:r>
            <a:r>
              <a:rPr lang="cs-CZ" sz="2400" dirty="0">
                <a:latin typeface="Courier New" panose="02070309020205020404" pitchFamily="49" charset="0"/>
                <a:cs typeface="Courier New" panose="02070309020205020404" pitchFamily="49" charset="0"/>
              </a:rPr>
              <a:t>“ (</a:t>
            </a:r>
            <a:r>
              <a:rPr lang="cs-CZ" sz="2400" dirty="0" err="1">
                <a:latin typeface="Courier New" panose="02070309020205020404" pitchFamily="49" charset="0"/>
                <a:cs typeface="Courier New" panose="02070309020205020404" pitchFamily="49" charset="0"/>
              </a:rPr>
              <a:t>Expats</a:t>
            </a:r>
            <a:r>
              <a:rPr lang="cs-CZ" sz="2400" dirty="0">
                <a:latin typeface="Courier New" panose="02070309020205020404" pitchFamily="49" charset="0"/>
                <a:cs typeface="Courier New" panose="02070309020205020404" pitchFamily="49" charset="0"/>
              </a:rPr>
              <a:t> in Germany)</a:t>
            </a:r>
          </a:p>
          <a:p>
            <a:r>
              <a:rPr lang="cs-CZ" sz="1600" dirty="0">
                <a:latin typeface="Courier New" panose="02070309020205020404" pitchFamily="49" charset="0"/>
                <a:cs typeface="Courier New" panose="02070309020205020404" pitchFamily="49" charset="0"/>
                <a:hlinkClick r:id="rId2"/>
              </a:rPr>
              <a:t>https://www.vexels.com/vectors/preview/193496/coronavirus-illustrated-background-design</a:t>
            </a:r>
            <a:endParaRPr lang="cs-CZ" sz="1600" dirty="0">
              <a:latin typeface="Courier New" panose="02070309020205020404" pitchFamily="49" charset="0"/>
              <a:cs typeface="Courier New" panose="02070309020205020404" pitchFamily="49" charset="0"/>
            </a:endParaRPr>
          </a:p>
          <a:p>
            <a:endParaRPr lang="cs-CZ" sz="2400" dirty="0">
              <a:latin typeface="Courier New" panose="02070309020205020404" pitchFamily="49" charset="0"/>
              <a:cs typeface="Courier New" panose="02070309020205020404" pitchFamily="49" charset="0"/>
            </a:endParaRPr>
          </a:p>
          <a:p>
            <a:r>
              <a:rPr lang="cs-CZ" sz="2400" dirty="0">
                <a:latin typeface="Courier New" panose="02070309020205020404" pitchFamily="49" charset="0"/>
                <a:cs typeface="Courier New" panose="02070309020205020404" pitchFamily="49" charset="0"/>
              </a:rPr>
              <a:t>„</a:t>
            </a:r>
            <a:r>
              <a:rPr lang="en-US" sz="2400" dirty="0">
                <a:latin typeface="Courier New" panose="02070309020205020404" pitchFamily="49" charset="0"/>
                <a:cs typeface="Courier New" panose="02070309020205020404" pitchFamily="49" charset="0"/>
              </a:rPr>
              <a:t>Here’s what coronavirus does to the body</a:t>
            </a:r>
            <a:r>
              <a:rPr lang="cs-CZ" sz="2400" dirty="0">
                <a:latin typeface="Courier New" panose="02070309020205020404" pitchFamily="49" charset="0"/>
                <a:cs typeface="Courier New" panose="02070309020205020404" pitchFamily="49" charset="0"/>
              </a:rPr>
              <a:t>“ </a:t>
            </a:r>
            <a:r>
              <a:rPr lang="cs-CZ" sz="1600" dirty="0">
                <a:latin typeface="Courier New" panose="02070309020205020404" pitchFamily="49" charset="0"/>
                <a:cs typeface="Courier New" panose="02070309020205020404" pitchFamily="49" charset="0"/>
              </a:rPr>
              <a:t>(</a:t>
            </a:r>
            <a:r>
              <a:rPr lang="cs-CZ" sz="1600" dirty="0">
                <a:latin typeface="Courier New" panose="02070309020205020404" pitchFamily="49" charset="0"/>
                <a:cs typeface="Courier New" panose="02070309020205020404" pitchFamily="49" charset="0"/>
                <a:hlinkClick r:id="rId3"/>
              </a:rPr>
              <a:t>https://www.nationalgeographic.com/science/2020/02/</a:t>
            </a:r>
            <a:r>
              <a:rPr lang="cs-CZ" sz="1600" dirty="0" err="1">
                <a:latin typeface="Courier New" panose="02070309020205020404" pitchFamily="49" charset="0"/>
                <a:cs typeface="Courier New" panose="02070309020205020404" pitchFamily="49" charset="0"/>
                <a:hlinkClick r:id="rId3"/>
              </a:rPr>
              <a:t>here</a:t>
            </a:r>
            <a:r>
              <a:rPr lang="cs-CZ" sz="1600" dirty="0">
                <a:latin typeface="Courier New" panose="02070309020205020404" pitchFamily="49" charset="0"/>
                <a:cs typeface="Courier New" panose="02070309020205020404" pitchFamily="49" charset="0"/>
                <a:hlinkClick r:id="rId3"/>
              </a:rPr>
              <a:t>-</a:t>
            </a:r>
            <a:r>
              <a:rPr lang="cs-CZ" sz="1600" dirty="0" err="1">
                <a:latin typeface="Courier New" panose="02070309020205020404" pitchFamily="49" charset="0"/>
                <a:cs typeface="Courier New" panose="02070309020205020404" pitchFamily="49" charset="0"/>
                <a:hlinkClick r:id="rId3"/>
              </a:rPr>
              <a:t>is</a:t>
            </a:r>
            <a:r>
              <a:rPr lang="cs-CZ" sz="1600" dirty="0">
                <a:latin typeface="Courier New" panose="02070309020205020404" pitchFamily="49" charset="0"/>
                <a:cs typeface="Courier New" panose="02070309020205020404" pitchFamily="49" charset="0"/>
                <a:hlinkClick r:id="rId3"/>
              </a:rPr>
              <a:t>-</a:t>
            </a:r>
            <a:r>
              <a:rPr lang="cs-CZ" sz="1600" dirty="0" err="1">
                <a:latin typeface="Courier New" panose="02070309020205020404" pitchFamily="49" charset="0"/>
                <a:cs typeface="Courier New" panose="02070309020205020404" pitchFamily="49" charset="0"/>
                <a:hlinkClick r:id="rId3"/>
              </a:rPr>
              <a:t>what</a:t>
            </a:r>
            <a:r>
              <a:rPr lang="cs-CZ" sz="1600" dirty="0">
                <a:latin typeface="Courier New" panose="02070309020205020404" pitchFamily="49" charset="0"/>
                <a:cs typeface="Courier New" panose="02070309020205020404" pitchFamily="49" charset="0"/>
                <a:hlinkClick r:id="rId3"/>
              </a:rPr>
              <a:t>-coronavirus-</a:t>
            </a:r>
            <a:r>
              <a:rPr lang="cs-CZ" sz="1600" dirty="0" err="1">
                <a:latin typeface="Courier New" panose="02070309020205020404" pitchFamily="49" charset="0"/>
                <a:cs typeface="Courier New" panose="02070309020205020404" pitchFamily="49" charset="0"/>
                <a:hlinkClick r:id="rId3"/>
              </a:rPr>
              <a:t>does</a:t>
            </a:r>
            <a:r>
              <a:rPr lang="cs-CZ" sz="1600" dirty="0">
                <a:latin typeface="Courier New" panose="02070309020205020404" pitchFamily="49" charset="0"/>
                <a:cs typeface="Courier New" panose="02070309020205020404" pitchFamily="49" charset="0"/>
                <a:hlinkClick r:id="rId3"/>
              </a:rPr>
              <a:t>-to-</a:t>
            </a:r>
            <a:r>
              <a:rPr lang="cs-CZ" sz="1600" dirty="0" err="1">
                <a:latin typeface="Courier New" panose="02070309020205020404" pitchFamily="49" charset="0"/>
                <a:cs typeface="Courier New" panose="02070309020205020404" pitchFamily="49" charset="0"/>
                <a:hlinkClick r:id="rId3"/>
              </a:rPr>
              <a:t>the</a:t>
            </a:r>
            <a:r>
              <a:rPr lang="cs-CZ" sz="1600" dirty="0">
                <a:latin typeface="Courier New" panose="02070309020205020404" pitchFamily="49" charset="0"/>
                <a:cs typeface="Courier New" panose="02070309020205020404" pitchFamily="49" charset="0"/>
                <a:hlinkClick r:id="rId3"/>
              </a:rPr>
              <a:t>-body/</a:t>
            </a:r>
            <a:r>
              <a:rPr lang="cs-CZ" sz="1600" dirty="0">
                <a:latin typeface="Courier New" panose="02070309020205020404" pitchFamily="49" charset="0"/>
                <a:cs typeface="Courier New" panose="02070309020205020404" pitchFamily="49" charset="0"/>
              </a:rPr>
              <a:t>)</a:t>
            </a:r>
          </a:p>
          <a:p>
            <a:endParaRPr lang="cs-CZ" sz="2400" dirty="0">
              <a:latin typeface="Courier New" panose="02070309020205020404" pitchFamily="49" charset="0"/>
              <a:cs typeface="Courier New" panose="02070309020205020404" pitchFamily="49" charset="0"/>
            </a:endParaRPr>
          </a:p>
          <a:p>
            <a:r>
              <a:rPr lang="cs-CZ" sz="2400" dirty="0">
                <a:latin typeface="Courier New" panose="02070309020205020404" pitchFamily="49" charset="0"/>
                <a:cs typeface="Courier New" panose="02070309020205020404" pitchFamily="49" charset="0"/>
              </a:rPr>
              <a:t>Co všechno </a:t>
            </a:r>
            <a:r>
              <a:rPr lang="cs-CZ" sz="2400" dirty="0" err="1">
                <a:latin typeface="Courier New" panose="02070309020205020404" pitchFamily="49" charset="0"/>
                <a:cs typeface="Courier New" panose="02070309020205020404" pitchFamily="49" charset="0"/>
              </a:rPr>
              <a:t>koronavirus</a:t>
            </a:r>
            <a:r>
              <a:rPr lang="cs-CZ" sz="2400" dirty="0">
                <a:latin typeface="Courier New" panose="02070309020205020404" pitchFamily="49" charset="0"/>
                <a:cs typeface="Courier New" panose="02070309020205020404" pitchFamily="49" charset="0"/>
              </a:rPr>
              <a:t> způsobuje, </a:t>
            </a:r>
            <a:r>
              <a:rPr lang="cs-CZ" sz="2400" dirty="0" err="1">
                <a:latin typeface="Courier New" panose="02070309020205020404" pitchFamily="49" charset="0"/>
                <a:cs typeface="Courier New" panose="02070309020205020404" pitchFamily="49" charset="0"/>
              </a:rPr>
              <a:t>zapřičiňuje</a:t>
            </a:r>
            <a:r>
              <a:rPr lang="cs-CZ" sz="2400" dirty="0">
                <a:latin typeface="Courier New" panose="02070309020205020404" pitchFamily="49" charset="0"/>
                <a:cs typeface="Courier New" panose="02070309020205020404" pitchFamily="49" charset="0"/>
              </a:rPr>
              <a:t>, problematizuje, ovlivňuje, nese, umožňuje, ničí, tvoří  …</a:t>
            </a:r>
            <a:endParaRPr lang="en-US" sz="2400" dirty="0">
              <a:latin typeface="Courier New" panose="02070309020205020404" pitchFamily="49" charset="0"/>
              <a:cs typeface="Courier New" panose="02070309020205020404" pitchFamily="49" charset="0"/>
            </a:endParaRPr>
          </a:p>
          <a:p>
            <a:endParaRPr lang="cs-CZ"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293073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67A555-6D79-4313-A364-234FB8EC657B}"/>
              </a:ext>
            </a:extLst>
          </p:cNvPr>
          <p:cNvSpPr>
            <a:spLocks noGrp="1"/>
          </p:cNvSpPr>
          <p:nvPr>
            <p:ph type="title"/>
          </p:nvPr>
        </p:nvSpPr>
        <p:spPr>
          <a:xfrm>
            <a:off x="82193" y="164387"/>
            <a:ext cx="12109806" cy="1526301"/>
          </a:xfrm>
        </p:spPr>
        <p:txBody>
          <a:bodyPr>
            <a:normAutofit fontScale="90000"/>
          </a:bodyPr>
          <a:lstStyle/>
          <a:p>
            <a:r>
              <a:rPr lang="cs-CZ" sz="3600" dirty="0">
                <a:latin typeface="Courier New" panose="02070309020205020404" pitchFamily="49" charset="0"/>
                <a:cs typeface="Courier New" panose="02070309020205020404" pitchFamily="49" charset="0"/>
              </a:rPr>
              <a:t>věci </a:t>
            </a:r>
            <a:br>
              <a:rPr lang="cs-CZ" sz="3600" dirty="0">
                <a:latin typeface="Courier New" panose="02070309020205020404" pitchFamily="49" charset="0"/>
                <a:cs typeface="Courier New" panose="02070309020205020404" pitchFamily="49" charset="0"/>
              </a:rPr>
            </a:br>
            <a:r>
              <a:rPr lang="cs-CZ" sz="3600" dirty="0" err="1">
                <a:latin typeface="Courier New" panose="02070309020205020404" pitchFamily="49" charset="0"/>
                <a:cs typeface="Courier New" panose="02070309020205020404" pitchFamily="49" charset="0"/>
              </a:rPr>
              <a:t>materialita</a:t>
            </a:r>
            <a:r>
              <a:rPr lang="cs-CZ" sz="3600" dirty="0">
                <a:latin typeface="Courier New" panose="02070309020205020404" pitchFamily="49" charset="0"/>
                <a:cs typeface="Courier New" panose="02070309020205020404" pitchFamily="49" charset="0"/>
              </a:rPr>
              <a:t> </a:t>
            </a:r>
            <a:r>
              <a:rPr lang="cs-CZ" sz="3600" dirty="0" err="1">
                <a:latin typeface="Courier New" panose="02070309020205020404" pitchFamily="49" charset="0"/>
                <a:cs typeface="Courier New" panose="02070309020205020404" pitchFamily="49" charset="0"/>
              </a:rPr>
              <a:t>koronaviru</a:t>
            </a:r>
            <a:br>
              <a:rPr lang="cs-CZ" sz="3600" dirty="0">
                <a:latin typeface="Courier New" panose="02070309020205020404" pitchFamily="49" charset="0"/>
                <a:cs typeface="Courier New" panose="02070309020205020404" pitchFamily="49" charset="0"/>
              </a:rPr>
            </a:br>
            <a:r>
              <a:rPr lang="cs-CZ" sz="3600" dirty="0">
                <a:latin typeface="Courier New" panose="02070309020205020404" pitchFamily="49" charset="0"/>
                <a:cs typeface="Courier New" panose="02070309020205020404" pitchFamily="49" charset="0"/>
              </a:rPr>
              <a:t>ekologie </a:t>
            </a:r>
            <a:r>
              <a:rPr lang="cs-CZ" sz="3600" dirty="0" err="1">
                <a:latin typeface="Courier New" panose="02070309020205020404" pitchFamily="49" charset="0"/>
                <a:cs typeface="Courier New" panose="02070309020205020404" pitchFamily="49" charset="0"/>
              </a:rPr>
              <a:t>koronaviru</a:t>
            </a:r>
            <a:endParaRPr lang="cs-CZ" sz="3600" dirty="0">
              <a:latin typeface="Courier New" panose="02070309020205020404" pitchFamily="49" charset="0"/>
              <a:cs typeface="Courier New" panose="02070309020205020404" pitchFamily="49" charset="0"/>
            </a:endParaRPr>
          </a:p>
        </p:txBody>
      </p:sp>
      <p:sp>
        <p:nvSpPr>
          <p:cNvPr id="3" name="Zástupný obsah 2">
            <a:extLst>
              <a:ext uri="{FF2B5EF4-FFF2-40B4-BE49-F238E27FC236}">
                <a16:creationId xmlns:a16="http://schemas.microsoft.com/office/drawing/2014/main" id="{C613FE56-54F2-42EC-AA94-0FB1E28B95EE}"/>
              </a:ext>
            </a:extLst>
          </p:cNvPr>
          <p:cNvSpPr>
            <a:spLocks noGrp="1"/>
          </p:cNvSpPr>
          <p:nvPr>
            <p:ph idx="1"/>
          </p:nvPr>
        </p:nvSpPr>
        <p:spPr>
          <a:xfrm>
            <a:off x="0" y="2013734"/>
            <a:ext cx="12191999" cy="4844265"/>
          </a:xfrm>
        </p:spPr>
        <p:txBody>
          <a:bodyPr>
            <a:normAutofit lnSpcReduction="10000"/>
          </a:bodyPr>
          <a:lstStyle/>
          <a:p>
            <a:r>
              <a:rPr lang="cs-CZ" dirty="0">
                <a:latin typeface="Courier New" panose="02070309020205020404" pitchFamily="49" charset="0"/>
                <a:cs typeface="Courier New" panose="02070309020205020404" pitchFamily="49" charset="0"/>
              </a:rPr>
              <a:t>roušky</a:t>
            </a:r>
          </a:p>
          <a:p>
            <a:r>
              <a:rPr lang="cs-CZ" dirty="0">
                <a:latin typeface="Courier New" panose="02070309020205020404" pitchFamily="49" charset="0"/>
                <a:cs typeface="Courier New" panose="02070309020205020404" pitchFamily="49" charset="0"/>
              </a:rPr>
              <a:t>ochranné pomůcky</a:t>
            </a:r>
          </a:p>
          <a:p>
            <a:r>
              <a:rPr lang="cs-CZ" dirty="0">
                <a:latin typeface="Courier New" panose="02070309020205020404" pitchFamily="49" charset="0"/>
                <a:cs typeface="Courier New" panose="02070309020205020404" pitchFamily="49" charset="0"/>
              </a:rPr>
              <a:t>ventilátory</a:t>
            </a:r>
          </a:p>
          <a:p>
            <a:r>
              <a:rPr lang="cs-CZ" dirty="0">
                <a:latin typeface="Courier New" panose="02070309020205020404" pitchFamily="49" charset="0"/>
                <a:cs typeface="Courier New" panose="02070309020205020404" pitchFamily="49" charset="0"/>
              </a:rPr>
              <a:t>léky</a:t>
            </a:r>
          </a:p>
          <a:p>
            <a:r>
              <a:rPr lang="cs-CZ" dirty="0">
                <a:latin typeface="Courier New" panose="02070309020205020404" pitchFamily="49" charset="0"/>
                <a:cs typeface="Courier New" panose="02070309020205020404" pitchFamily="49" charset="0"/>
              </a:rPr>
              <a:t>data</a:t>
            </a:r>
          </a:p>
          <a:p>
            <a:r>
              <a:rPr lang="cs-CZ" dirty="0">
                <a:latin typeface="Courier New" panose="02070309020205020404" pitchFamily="49" charset="0"/>
                <a:cs typeface="Courier New" panose="02070309020205020404" pitchFamily="49" charset="0"/>
              </a:rPr>
              <a:t>databáze</a:t>
            </a:r>
          </a:p>
          <a:p>
            <a:r>
              <a:rPr lang="cs-CZ" dirty="0">
                <a:latin typeface="Courier New" panose="02070309020205020404" pitchFamily="49" charset="0"/>
                <a:cs typeface="Courier New" panose="02070309020205020404" pitchFamily="49" charset="0"/>
              </a:rPr>
              <a:t>virus</a:t>
            </a:r>
          </a:p>
          <a:p>
            <a:endParaRPr lang="cs-CZ" dirty="0">
              <a:latin typeface="Courier New" panose="02070309020205020404" pitchFamily="49" charset="0"/>
              <a:cs typeface="Courier New" panose="02070309020205020404" pitchFamily="49" charset="0"/>
            </a:endParaRPr>
          </a:p>
          <a:p>
            <a:r>
              <a:rPr lang="cs-CZ" dirty="0">
                <a:latin typeface="Courier New" panose="02070309020205020404" pitchFamily="49" charset="0"/>
                <a:cs typeface="Courier New" panose="02070309020205020404" pitchFamily="49" charset="0"/>
              </a:rPr>
              <a:t>Ne už jednotlivé oddělené věci/nehybné a pasivní objekty, ale sítě, procesy, vlny, ekologie, ekosystémy,  </a:t>
            </a:r>
          </a:p>
          <a:p>
            <a:endParaRPr lang="cs-CZ" dirty="0"/>
          </a:p>
          <a:p>
            <a:endParaRPr lang="cs-CZ" dirty="0"/>
          </a:p>
        </p:txBody>
      </p:sp>
    </p:spTree>
    <p:extLst>
      <p:ext uri="{BB962C8B-B14F-4D97-AF65-F5344CB8AC3E}">
        <p14:creationId xmlns:p14="http://schemas.microsoft.com/office/powerpoint/2010/main" val="2929759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AD1724-B8A8-4CDE-9832-2B2397BF2D52}"/>
              </a:ext>
            </a:extLst>
          </p:cNvPr>
          <p:cNvSpPr>
            <a:spLocks noGrp="1"/>
          </p:cNvSpPr>
          <p:nvPr>
            <p:ph type="title"/>
          </p:nvPr>
        </p:nvSpPr>
        <p:spPr>
          <a:xfrm>
            <a:off x="-1" y="1"/>
            <a:ext cx="12113231" cy="1690688"/>
          </a:xfrm>
        </p:spPr>
        <p:txBody>
          <a:bodyPr>
            <a:normAutofit/>
          </a:bodyPr>
          <a:lstStyle/>
          <a:p>
            <a:r>
              <a:rPr lang="cs-CZ" sz="3600" dirty="0">
                <a:latin typeface="Courier New" panose="02070309020205020404" pitchFamily="49" charset="0"/>
                <a:cs typeface="Courier New" panose="02070309020205020404" pitchFamily="49" charset="0"/>
              </a:rPr>
              <a:t>klasická </a:t>
            </a:r>
            <a:r>
              <a:rPr lang="cs-CZ" sz="3600" dirty="0" err="1">
                <a:latin typeface="Courier New" panose="02070309020205020404" pitchFamily="49" charset="0"/>
                <a:cs typeface="Courier New" panose="02070309020205020404" pitchFamily="49" charset="0"/>
              </a:rPr>
              <a:t>materialita</a:t>
            </a:r>
            <a:r>
              <a:rPr lang="cs-CZ" sz="3600" dirty="0">
                <a:latin typeface="Courier New" panose="02070309020205020404" pitchFamily="49" charset="0"/>
                <a:cs typeface="Courier New" panose="02070309020205020404" pitchFamily="49" charset="0"/>
              </a:rPr>
              <a:t>/</a:t>
            </a:r>
            <a:br>
              <a:rPr lang="cs-CZ" sz="3600" dirty="0">
                <a:latin typeface="Courier New" panose="02070309020205020404" pitchFamily="49" charset="0"/>
                <a:cs typeface="Courier New" panose="02070309020205020404" pitchFamily="49" charset="0"/>
              </a:rPr>
            </a:br>
            <a:r>
              <a:rPr lang="cs-CZ" sz="3600" dirty="0">
                <a:latin typeface="Courier New" panose="02070309020205020404" pitchFamily="49" charset="0"/>
                <a:cs typeface="Courier New" panose="02070309020205020404" pitchFamily="49" charset="0"/>
              </a:rPr>
              <a:t>materiální kultura</a:t>
            </a:r>
          </a:p>
        </p:txBody>
      </p:sp>
      <p:sp>
        <p:nvSpPr>
          <p:cNvPr id="3" name="Zástupný obsah 2">
            <a:extLst>
              <a:ext uri="{FF2B5EF4-FFF2-40B4-BE49-F238E27FC236}">
                <a16:creationId xmlns:a16="http://schemas.microsoft.com/office/drawing/2014/main" id="{8CBF8D50-51E6-48DC-9881-F733C8D2270B}"/>
              </a:ext>
            </a:extLst>
          </p:cNvPr>
          <p:cNvSpPr>
            <a:spLocks noGrp="1"/>
          </p:cNvSpPr>
          <p:nvPr>
            <p:ph idx="1"/>
          </p:nvPr>
        </p:nvSpPr>
        <p:spPr>
          <a:xfrm>
            <a:off x="0" y="2301411"/>
            <a:ext cx="7870004" cy="4556587"/>
          </a:xfrm>
        </p:spPr>
        <p:txBody>
          <a:bodyPr>
            <a:normAutofit lnSpcReduction="10000"/>
          </a:bodyPr>
          <a:lstStyle/>
          <a:p>
            <a:r>
              <a:rPr lang="cs-CZ" sz="2400" dirty="0">
                <a:latin typeface="Courier New" panose="02070309020205020404" pitchFamily="49" charset="0"/>
                <a:cs typeface="Courier New" panose="02070309020205020404" pitchFamily="49" charset="0"/>
              </a:rPr>
              <a:t>hmota</a:t>
            </a:r>
          </a:p>
          <a:p>
            <a:r>
              <a:rPr lang="cs-CZ" sz="2400" dirty="0">
                <a:latin typeface="Courier New" panose="02070309020205020404" pitchFamily="49" charset="0"/>
                <a:cs typeface="Courier New" panose="02070309020205020404" pitchFamily="49" charset="0"/>
              </a:rPr>
              <a:t>hodnota </a:t>
            </a:r>
          </a:p>
          <a:p>
            <a:r>
              <a:rPr lang="en-US" dirty="0">
                <a:latin typeface="Courier New" panose="02070309020205020404" pitchFamily="49" charset="0"/>
                <a:cs typeface="Courier New" panose="02070309020205020404" pitchFamily="49" charset="0"/>
              </a:rPr>
              <a:t> </a:t>
            </a:r>
            <a:r>
              <a:rPr lang="cs-CZ" dirty="0">
                <a:latin typeface="Courier New" panose="02070309020205020404" pitchFamily="49" charset="0"/>
                <a:cs typeface="Courier New" panose="02070309020205020404" pitchFamily="49" charset="0"/>
              </a:rPr>
              <a:t>ekonomie jako sociální forma je směnou hodnot </a:t>
            </a:r>
            <a:r>
              <a:rPr lang="cs-CZ" sz="2000" dirty="0">
                <a:latin typeface="Courier New" panose="02070309020205020404" pitchFamily="49" charset="0"/>
                <a:cs typeface="Courier New" panose="02070309020205020404" pitchFamily="49" charset="0"/>
              </a:rPr>
              <a:t>„</a:t>
            </a:r>
            <a:r>
              <a:rPr lang="en-US" sz="2000" dirty="0">
                <a:latin typeface="Courier New" panose="02070309020205020404" pitchFamily="49" charset="0"/>
                <a:cs typeface="Courier New" panose="02070309020205020404" pitchFamily="49" charset="0"/>
              </a:rPr>
              <a:t>exchange is not a by-product of the mutual valuation of objects, but its source</a:t>
            </a:r>
            <a:r>
              <a:rPr lang="cs-CZ" sz="2000" dirty="0">
                <a:latin typeface="Courier New" panose="02070309020205020404" pitchFamily="49" charset="0"/>
                <a:cs typeface="Courier New" panose="02070309020205020404" pitchFamily="49" charset="0"/>
              </a:rPr>
              <a:t>“</a:t>
            </a:r>
            <a:r>
              <a:rPr lang="cs-CZ" sz="1400" dirty="0">
                <a:latin typeface="Courier New" panose="02070309020205020404" pitchFamily="49" charset="0"/>
                <a:cs typeface="Courier New" panose="02070309020205020404" pitchFamily="49" charset="0"/>
              </a:rPr>
              <a:t>(</a:t>
            </a:r>
            <a:r>
              <a:rPr lang="cs-CZ" sz="1800" dirty="0" err="1">
                <a:latin typeface="Courier New" panose="02070309020205020404" pitchFamily="49" charset="0"/>
                <a:cs typeface="Courier New" panose="02070309020205020404" pitchFamily="49" charset="0"/>
              </a:rPr>
              <a:t>Appadurai</a:t>
            </a:r>
            <a:r>
              <a:rPr lang="cs-CZ" sz="1800" dirty="0">
                <a:latin typeface="Courier New" panose="02070309020205020404" pitchFamily="49" charset="0"/>
                <a:cs typeface="Courier New" panose="02070309020205020404" pitchFamily="49" charset="0"/>
              </a:rPr>
              <a:t> cituje </a:t>
            </a:r>
            <a:r>
              <a:rPr lang="cs-CZ" sz="1800" dirty="0" err="1">
                <a:latin typeface="Courier New" panose="02070309020205020404" pitchFamily="49" charset="0"/>
                <a:cs typeface="Courier New" panose="02070309020205020404" pitchFamily="49" charset="0"/>
              </a:rPr>
              <a:t>Simmela</a:t>
            </a:r>
            <a:r>
              <a:rPr lang="cs-CZ" sz="1800" dirty="0">
                <a:latin typeface="Courier New" panose="02070309020205020404" pitchFamily="49" charset="0"/>
                <a:cs typeface="Courier New" panose="02070309020205020404" pitchFamily="49" charset="0"/>
              </a:rPr>
              <a:t>)</a:t>
            </a:r>
          </a:p>
          <a:p>
            <a:r>
              <a:rPr lang="cs-CZ" sz="2400" dirty="0">
                <a:latin typeface="Courier New" panose="02070309020205020404" pitchFamily="49" charset="0"/>
                <a:cs typeface="Courier New" panose="02070309020205020404" pitchFamily="49" charset="0"/>
              </a:rPr>
              <a:t>věci</a:t>
            </a:r>
          </a:p>
          <a:p>
            <a:r>
              <a:rPr lang="cs-CZ" sz="2400" dirty="0">
                <a:latin typeface="Courier New" panose="02070309020205020404" pitchFamily="49" charset="0"/>
                <a:cs typeface="Courier New" panose="02070309020205020404" pitchFamily="49" charset="0"/>
              </a:rPr>
              <a:t>tělo</a:t>
            </a:r>
          </a:p>
          <a:p>
            <a:r>
              <a:rPr lang="cs-CZ" sz="2400" dirty="0">
                <a:latin typeface="Courier New" panose="02070309020205020404" pitchFamily="49" charset="0"/>
                <a:cs typeface="Courier New" panose="02070309020205020404" pitchFamily="49" charset="0"/>
              </a:rPr>
              <a:t>hodnota</a:t>
            </a:r>
          </a:p>
          <a:p>
            <a:r>
              <a:rPr lang="cs-CZ" sz="2400" dirty="0">
                <a:latin typeface="Courier New" panose="02070309020205020404" pitchFamily="49" charset="0"/>
                <a:cs typeface="Courier New" panose="02070309020205020404" pitchFamily="49" charset="0"/>
              </a:rPr>
              <a:t>umístění v ekonomii</a:t>
            </a:r>
          </a:p>
          <a:p>
            <a:r>
              <a:rPr lang="cs-CZ" sz="2400" dirty="0">
                <a:latin typeface="Courier New" panose="02070309020205020404" pitchFamily="49" charset="0"/>
                <a:cs typeface="Courier New" panose="02070309020205020404" pitchFamily="49" charset="0"/>
              </a:rPr>
              <a:t>symbolické struktury ekonomie</a:t>
            </a:r>
          </a:p>
          <a:p>
            <a:pPr marL="0" indent="0">
              <a:buNone/>
            </a:pPr>
            <a:endParaRPr lang="cs-CZ" dirty="0"/>
          </a:p>
        </p:txBody>
      </p:sp>
      <p:pic>
        <p:nvPicPr>
          <p:cNvPr id="4" name="Obrázek 3">
            <a:extLst>
              <a:ext uri="{FF2B5EF4-FFF2-40B4-BE49-F238E27FC236}">
                <a16:creationId xmlns:a16="http://schemas.microsoft.com/office/drawing/2014/main" id="{64F496B8-FA40-4FFD-B9C9-4569112EE0BA}"/>
              </a:ext>
            </a:extLst>
          </p:cNvPr>
          <p:cNvPicPr>
            <a:picLocks noChangeAspect="1"/>
          </p:cNvPicPr>
          <p:nvPr/>
        </p:nvPicPr>
        <p:blipFill>
          <a:blip r:embed="rId2"/>
          <a:stretch>
            <a:fillRect/>
          </a:stretch>
        </p:blipFill>
        <p:spPr>
          <a:xfrm>
            <a:off x="7623425" y="57096"/>
            <a:ext cx="4897348" cy="6857998"/>
          </a:xfrm>
          <a:prstGeom prst="rect">
            <a:avLst/>
          </a:prstGeom>
        </p:spPr>
      </p:pic>
    </p:spTree>
    <p:extLst>
      <p:ext uri="{BB962C8B-B14F-4D97-AF65-F5344CB8AC3E}">
        <p14:creationId xmlns:p14="http://schemas.microsoft.com/office/powerpoint/2010/main" val="2886334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19D3C5-471D-4642-908D-F6598AAB0358}"/>
              </a:ext>
            </a:extLst>
          </p:cNvPr>
          <p:cNvSpPr>
            <a:spLocks noGrp="1"/>
          </p:cNvSpPr>
          <p:nvPr>
            <p:ph type="title"/>
          </p:nvPr>
        </p:nvSpPr>
        <p:spPr>
          <a:xfrm>
            <a:off x="71919" y="1"/>
            <a:ext cx="11281881" cy="1690688"/>
          </a:xfrm>
        </p:spPr>
        <p:txBody>
          <a:bodyPr/>
          <a:lstStyle/>
          <a:p>
            <a:r>
              <a:rPr lang="cs-CZ" dirty="0" err="1">
                <a:latin typeface="Courier New" panose="02070309020205020404" pitchFamily="49" charset="0"/>
                <a:cs typeface="Courier New" panose="02070309020205020404" pitchFamily="49" charset="0"/>
              </a:rPr>
              <a:t>neomaterialismus</a:t>
            </a:r>
            <a:endParaRPr lang="cs-CZ" dirty="0">
              <a:latin typeface="Courier New" panose="02070309020205020404" pitchFamily="49" charset="0"/>
              <a:cs typeface="Courier New" panose="02070309020205020404" pitchFamily="49" charset="0"/>
            </a:endParaRPr>
          </a:p>
        </p:txBody>
      </p:sp>
      <p:sp>
        <p:nvSpPr>
          <p:cNvPr id="3" name="Zástupný obsah 2">
            <a:extLst>
              <a:ext uri="{FF2B5EF4-FFF2-40B4-BE49-F238E27FC236}">
                <a16:creationId xmlns:a16="http://schemas.microsoft.com/office/drawing/2014/main" id="{64930559-AB03-490F-B761-2238981AD038}"/>
              </a:ext>
            </a:extLst>
          </p:cNvPr>
          <p:cNvSpPr>
            <a:spLocks noGrp="1"/>
          </p:cNvSpPr>
          <p:nvPr>
            <p:ph idx="1"/>
          </p:nvPr>
        </p:nvSpPr>
        <p:spPr>
          <a:xfrm>
            <a:off x="71919" y="1941815"/>
            <a:ext cx="8753582" cy="4916184"/>
          </a:xfrm>
        </p:spPr>
        <p:txBody>
          <a:bodyPr>
            <a:normAutofit/>
          </a:bodyPr>
          <a:lstStyle/>
          <a:p>
            <a:r>
              <a:rPr lang="cs-CZ" sz="2400" dirty="0">
                <a:latin typeface="Courier New" panose="02070309020205020404" pitchFamily="49" charset="0"/>
                <a:cs typeface="Courier New" panose="02070309020205020404" pitchFamily="49" charset="0"/>
                <a:hlinkClick r:id="rId2"/>
              </a:rPr>
              <a:t>https://mitpress.mit.edu/books/neomaterialism</a:t>
            </a:r>
            <a:endParaRPr lang="cs-CZ" sz="2400" dirty="0">
              <a:latin typeface="Courier New" panose="02070309020205020404" pitchFamily="49" charset="0"/>
              <a:cs typeface="Courier New" panose="02070309020205020404" pitchFamily="49" charset="0"/>
            </a:endParaRPr>
          </a:p>
          <a:p>
            <a:endParaRPr lang="cs-CZ" sz="2400" dirty="0">
              <a:latin typeface="Courier New" panose="02070309020205020404" pitchFamily="49" charset="0"/>
              <a:cs typeface="Courier New" panose="02070309020205020404" pitchFamily="49" charset="0"/>
            </a:endParaRPr>
          </a:p>
          <a:p>
            <a:endParaRPr lang="cs-CZ" sz="2400" dirty="0">
              <a:latin typeface="Courier New" panose="02070309020205020404" pitchFamily="49" charset="0"/>
              <a:cs typeface="Courier New" panose="02070309020205020404" pitchFamily="49" charset="0"/>
            </a:endParaRPr>
          </a:p>
          <a:p>
            <a:r>
              <a:rPr lang="en-GB" sz="2600" dirty="0">
                <a:latin typeface="Courier New" panose="02070309020205020404" pitchFamily="49" charset="0"/>
                <a:cs typeface="Courier New" panose="02070309020205020404" pitchFamily="49" charset="0"/>
              </a:rPr>
              <a:t>matter is energy and energy is information</a:t>
            </a:r>
            <a:endParaRPr lang="cs-CZ" sz="2600" dirty="0">
              <a:latin typeface="Courier New" panose="02070309020205020404" pitchFamily="49" charset="0"/>
              <a:cs typeface="Courier New" panose="02070309020205020404" pitchFamily="49" charset="0"/>
            </a:endParaRPr>
          </a:p>
          <a:p>
            <a:r>
              <a:rPr lang="en-GB" sz="2400" dirty="0">
                <a:latin typeface="Courier New" panose="02070309020205020404" pitchFamily="49" charset="0"/>
                <a:cs typeface="Courier New" panose="02070309020205020404" pitchFamily="49" charset="0"/>
              </a:rPr>
              <a:t>waves, roentgen, radio  animals …</a:t>
            </a:r>
            <a:endParaRPr lang="cs-CZ" sz="2400" dirty="0">
              <a:latin typeface="Courier New" panose="02070309020205020404" pitchFamily="49" charset="0"/>
              <a:cs typeface="Courier New" panose="02070309020205020404" pitchFamily="49" charset="0"/>
            </a:endParaRPr>
          </a:p>
          <a:p>
            <a:r>
              <a:rPr lang="cs-CZ" sz="2400" dirty="0">
                <a:latin typeface="Courier New" panose="02070309020205020404" pitchFamily="49" charset="0"/>
                <a:cs typeface="Courier New" panose="02070309020205020404" pitchFamily="49" charset="0"/>
              </a:rPr>
              <a:t>síť a </a:t>
            </a:r>
            <a:r>
              <a:rPr lang="cs-CZ" sz="2400" dirty="0" err="1">
                <a:latin typeface="Courier New" panose="02070309020205020404" pitchFamily="49" charset="0"/>
                <a:cs typeface="Courier New" panose="02070309020205020404" pitchFamily="49" charset="0"/>
              </a:rPr>
              <a:t>relacionismus</a:t>
            </a:r>
            <a:endParaRPr lang="cs-CZ" sz="2400" dirty="0">
              <a:latin typeface="Courier New" panose="02070309020205020404" pitchFamily="49" charset="0"/>
              <a:cs typeface="Courier New" panose="02070309020205020404" pitchFamily="49" charset="0"/>
            </a:endParaRPr>
          </a:p>
          <a:p>
            <a:r>
              <a:rPr lang="cs-CZ" sz="2400" dirty="0">
                <a:latin typeface="Courier New" panose="02070309020205020404" pitchFamily="49" charset="0"/>
                <a:cs typeface="Courier New" panose="02070309020205020404" pitchFamily="49" charset="0"/>
              </a:rPr>
              <a:t>problém </a:t>
            </a:r>
            <a:r>
              <a:rPr lang="cs-CZ" sz="2400" dirty="0" err="1">
                <a:latin typeface="Courier New" panose="02070309020205020404" pitchFamily="49" charset="0"/>
                <a:cs typeface="Courier New" panose="02070309020205020404" pitchFamily="49" charset="0"/>
              </a:rPr>
              <a:t>agency</a:t>
            </a:r>
            <a:endParaRPr lang="cs-CZ" sz="2400" dirty="0">
              <a:latin typeface="Courier New" panose="02070309020205020404" pitchFamily="49" charset="0"/>
              <a:cs typeface="Courier New" panose="02070309020205020404" pitchFamily="49" charset="0"/>
            </a:endParaRPr>
          </a:p>
          <a:p>
            <a:endParaRPr lang="cs-CZ" sz="2400" dirty="0">
              <a:latin typeface="Courier New" panose="02070309020205020404" pitchFamily="49" charset="0"/>
              <a:cs typeface="Courier New" panose="02070309020205020404" pitchFamily="49" charset="0"/>
            </a:endParaRPr>
          </a:p>
        </p:txBody>
      </p:sp>
      <p:pic>
        <p:nvPicPr>
          <p:cNvPr id="4" name="Obrázek 3">
            <a:extLst>
              <a:ext uri="{FF2B5EF4-FFF2-40B4-BE49-F238E27FC236}">
                <a16:creationId xmlns:a16="http://schemas.microsoft.com/office/drawing/2014/main" id="{B7A3BDF2-1257-49AB-821C-8C6C0F9816D9}"/>
              </a:ext>
            </a:extLst>
          </p:cNvPr>
          <p:cNvPicPr>
            <a:picLocks noChangeAspect="1"/>
          </p:cNvPicPr>
          <p:nvPr/>
        </p:nvPicPr>
        <p:blipFill>
          <a:blip r:embed="rId3"/>
          <a:stretch>
            <a:fillRect/>
          </a:stretch>
        </p:blipFill>
        <p:spPr>
          <a:xfrm>
            <a:off x="8938517" y="0"/>
            <a:ext cx="3253483" cy="6858000"/>
          </a:xfrm>
          <a:prstGeom prst="rect">
            <a:avLst/>
          </a:prstGeom>
        </p:spPr>
      </p:pic>
    </p:spTree>
    <p:extLst>
      <p:ext uri="{BB962C8B-B14F-4D97-AF65-F5344CB8AC3E}">
        <p14:creationId xmlns:p14="http://schemas.microsoft.com/office/powerpoint/2010/main" val="2520028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BF52F10-F63B-424B-AB8A-6230FF1632AE}"/>
              </a:ext>
            </a:extLst>
          </p:cNvPr>
          <p:cNvSpPr>
            <a:spLocks noGrp="1"/>
          </p:cNvSpPr>
          <p:nvPr>
            <p:ph idx="4294967295"/>
          </p:nvPr>
        </p:nvSpPr>
        <p:spPr>
          <a:xfrm>
            <a:off x="0" y="472611"/>
            <a:ext cx="8794750" cy="6252039"/>
          </a:xfrm>
        </p:spPr>
        <p:txBody>
          <a:bodyPr>
            <a:normAutofit fontScale="92500" lnSpcReduction="20000"/>
          </a:bodyPr>
          <a:lstStyle/>
          <a:p>
            <a:r>
              <a:rPr lang="cs-CZ" sz="2400" dirty="0">
                <a:latin typeface="Courier New" panose="02070309020205020404" pitchFamily="49" charset="0"/>
                <a:cs typeface="Courier New" panose="02070309020205020404" pitchFamily="49" charset="0"/>
                <a:hlinkClick r:id="rId2"/>
              </a:rPr>
              <a:t>https://criticalposthumanism.net/new-materialisms/</a:t>
            </a:r>
            <a:endParaRPr lang="cs-CZ" sz="2400" dirty="0">
              <a:latin typeface="Courier New" panose="02070309020205020404" pitchFamily="49" charset="0"/>
              <a:cs typeface="Courier New" panose="02070309020205020404" pitchFamily="49" charset="0"/>
            </a:endParaRPr>
          </a:p>
          <a:p>
            <a:endParaRPr lang="cs-CZ" sz="2400" dirty="0">
              <a:latin typeface="Courier New" panose="02070309020205020404" pitchFamily="49" charset="0"/>
              <a:cs typeface="Courier New" panose="02070309020205020404" pitchFamily="49" charset="0"/>
            </a:endParaRPr>
          </a:p>
          <a:p>
            <a:r>
              <a:rPr lang="cs-CZ" sz="2400" dirty="0">
                <a:latin typeface="Courier New" panose="02070309020205020404" pitchFamily="49" charset="0"/>
                <a:cs typeface="Courier New" panose="02070309020205020404" pitchFamily="49" charset="0"/>
              </a:rPr>
              <a:t>Karen </a:t>
            </a:r>
            <a:r>
              <a:rPr lang="cs-CZ" sz="2400" dirty="0" err="1">
                <a:latin typeface="Courier New" panose="02070309020205020404" pitchFamily="49" charset="0"/>
                <a:cs typeface="Courier New" panose="02070309020205020404" pitchFamily="49" charset="0"/>
              </a:rPr>
              <a:t>Barad</a:t>
            </a:r>
            <a:r>
              <a:rPr lang="cs-CZ" sz="2400" dirty="0">
                <a:latin typeface="Courier New" panose="02070309020205020404" pitchFamily="49" charset="0"/>
                <a:cs typeface="Courier New" panose="02070309020205020404" pitchFamily="49" charset="0"/>
              </a:rPr>
              <a:t>, Rosi </a:t>
            </a:r>
            <a:r>
              <a:rPr lang="cs-CZ" sz="2400" dirty="0" err="1">
                <a:latin typeface="Courier New" panose="02070309020205020404" pitchFamily="49" charset="0"/>
                <a:cs typeface="Courier New" panose="02070309020205020404" pitchFamily="49" charset="0"/>
              </a:rPr>
              <a:t>Braidotti</a:t>
            </a:r>
            <a:r>
              <a:rPr lang="cs-CZ" sz="2400" dirty="0">
                <a:latin typeface="Courier New" panose="02070309020205020404" pitchFamily="49" charset="0"/>
                <a:cs typeface="Courier New" panose="02070309020205020404" pitchFamily="49" charset="0"/>
              </a:rPr>
              <a:t>, Elizabeth </a:t>
            </a:r>
            <a:r>
              <a:rPr lang="cs-CZ" sz="2400" dirty="0" err="1">
                <a:latin typeface="Courier New" panose="02070309020205020404" pitchFamily="49" charset="0"/>
                <a:cs typeface="Courier New" panose="02070309020205020404" pitchFamily="49" charset="0"/>
              </a:rPr>
              <a:t>Grosz</a:t>
            </a:r>
            <a:r>
              <a:rPr lang="cs-CZ" sz="2400" dirty="0">
                <a:latin typeface="Courier New" panose="02070309020205020404" pitchFamily="49" charset="0"/>
                <a:cs typeface="Courier New" panose="02070309020205020404" pitchFamily="49" charset="0"/>
              </a:rPr>
              <a:t>, Jane </a:t>
            </a:r>
            <a:r>
              <a:rPr lang="cs-CZ" sz="2400" dirty="0" err="1">
                <a:latin typeface="Courier New" panose="02070309020205020404" pitchFamily="49" charset="0"/>
                <a:cs typeface="Courier New" panose="02070309020205020404" pitchFamily="49" charset="0"/>
              </a:rPr>
              <a:t>Bennett</a:t>
            </a:r>
            <a:r>
              <a:rPr lang="cs-CZ" sz="2400" dirty="0">
                <a:latin typeface="Courier New" panose="02070309020205020404" pitchFamily="49" charset="0"/>
                <a:cs typeface="Courier New" panose="02070309020205020404" pitchFamily="49" charset="0"/>
              </a:rPr>
              <a:t> (2010) </a:t>
            </a:r>
            <a:r>
              <a:rPr lang="en-US" sz="2400" i="1" dirty="0">
                <a:latin typeface="Courier New" panose="02070309020205020404" pitchFamily="49" charset="0"/>
                <a:cs typeface="Courier New" panose="02070309020205020404" pitchFamily="49" charset="0"/>
              </a:rPr>
              <a:t>New Materialisms: Ontology, Agency, and Politics</a:t>
            </a:r>
            <a:r>
              <a:rPr lang="cs-CZ" sz="2400" i="1" dirty="0">
                <a:latin typeface="Courier New" panose="02070309020205020404" pitchFamily="49" charset="0"/>
                <a:cs typeface="Courier New" panose="02070309020205020404" pitchFamily="49" charset="0"/>
              </a:rPr>
              <a:t>, </a:t>
            </a:r>
            <a:r>
              <a:rPr lang="cs-CZ" sz="2400" dirty="0" err="1">
                <a:latin typeface="Courier New" panose="02070309020205020404" pitchFamily="49" charset="0"/>
                <a:cs typeface="Courier New" panose="02070309020205020404" pitchFamily="49" charset="0"/>
              </a:rPr>
              <a:t>Duke</a:t>
            </a:r>
            <a:r>
              <a:rPr lang="cs-CZ" sz="2400" dirty="0">
                <a:latin typeface="Courier New" panose="02070309020205020404" pitchFamily="49" charset="0"/>
                <a:cs typeface="Courier New" panose="02070309020205020404" pitchFamily="49" charset="0"/>
              </a:rPr>
              <a:t> University </a:t>
            </a:r>
            <a:r>
              <a:rPr lang="cs-CZ" sz="2400" dirty="0" err="1">
                <a:latin typeface="Courier New" panose="02070309020205020404" pitchFamily="49" charset="0"/>
                <a:cs typeface="Courier New" panose="02070309020205020404" pitchFamily="49" charset="0"/>
              </a:rPr>
              <a:t>Press</a:t>
            </a:r>
            <a:r>
              <a:rPr lang="cs-CZ" sz="2400" dirty="0">
                <a:latin typeface="Courier New" panose="02070309020205020404" pitchFamily="49" charset="0"/>
                <a:cs typeface="Courier New" panose="02070309020205020404" pitchFamily="49" charset="0"/>
              </a:rPr>
              <a:t>.</a:t>
            </a:r>
          </a:p>
          <a:p>
            <a:endParaRPr lang="cs-CZ" sz="2400" i="1" dirty="0">
              <a:latin typeface="Courier New" panose="02070309020205020404" pitchFamily="49" charset="0"/>
              <a:cs typeface="Courier New" panose="02070309020205020404" pitchFamily="49" charset="0"/>
            </a:endParaRPr>
          </a:p>
          <a:p>
            <a:r>
              <a:rPr lang="en-US" sz="3000" dirty="0">
                <a:latin typeface="Courier New" panose="02070309020205020404" pitchFamily="49" charset="0"/>
                <a:cs typeface="Courier New" panose="02070309020205020404" pitchFamily="49" charset="0"/>
              </a:rPr>
              <a:t>Tsing, Anna </a:t>
            </a:r>
            <a:r>
              <a:rPr lang="en-US" sz="3000" dirty="0" err="1">
                <a:latin typeface="Courier New" panose="02070309020205020404" pitchFamily="49" charset="0"/>
                <a:cs typeface="Courier New" panose="02070309020205020404" pitchFamily="49" charset="0"/>
              </a:rPr>
              <a:t>Lowenhaupt</a:t>
            </a:r>
            <a:r>
              <a:rPr lang="cs-CZ" sz="3000" dirty="0">
                <a:latin typeface="Courier New" panose="02070309020205020404" pitchFamily="49" charset="0"/>
                <a:cs typeface="Courier New" panose="02070309020205020404" pitchFamily="49" charset="0"/>
              </a:rPr>
              <a:t> (2015)</a:t>
            </a:r>
            <a:r>
              <a:rPr lang="en-US" sz="3000" dirty="0">
                <a:latin typeface="Courier New" panose="02070309020205020404" pitchFamily="49" charset="0"/>
                <a:cs typeface="Courier New" panose="02070309020205020404" pitchFamily="49" charset="0"/>
              </a:rPr>
              <a:t> </a:t>
            </a:r>
            <a:r>
              <a:rPr lang="en-US" sz="3000" i="1" dirty="0">
                <a:latin typeface="Courier New" panose="02070309020205020404" pitchFamily="49" charset="0"/>
                <a:cs typeface="Courier New" panose="02070309020205020404" pitchFamily="49" charset="0"/>
              </a:rPr>
              <a:t>The Mushroom at the End of the World: On the Possibility of Life in Capitalist Ruins</a:t>
            </a:r>
            <a:r>
              <a:rPr lang="en-US" sz="3000" dirty="0">
                <a:latin typeface="Courier New" panose="02070309020205020404" pitchFamily="49" charset="0"/>
                <a:cs typeface="Courier New" panose="02070309020205020404" pitchFamily="49" charset="0"/>
              </a:rPr>
              <a:t>. Princeton: Princeton University Press</a:t>
            </a:r>
            <a:r>
              <a:rPr lang="cs-CZ" sz="3000" dirty="0">
                <a:latin typeface="Courier New" panose="02070309020205020404" pitchFamily="49" charset="0"/>
                <a:cs typeface="Courier New" panose="02070309020205020404" pitchFamily="49" charset="0"/>
              </a:rPr>
              <a:t>.</a:t>
            </a:r>
            <a:endParaRPr lang="cs-CZ" sz="3000" i="1" dirty="0">
              <a:latin typeface="Courier New" panose="02070309020205020404" pitchFamily="49" charset="0"/>
              <a:cs typeface="Courier New" panose="02070309020205020404" pitchFamily="49" charset="0"/>
            </a:endParaRPr>
          </a:p>
          <a:p>
            <a:endParaRPr lang="cs-CZ" sz="2400" i="1" dirty="0">
              <a:latin typeface="Courier New" panose="02070309020205020404" pitchFamily="49" charset="0"/>
              <a:cs typeface="Courier New" panose="02070309020205020404" pitchFamily="49" charset="0"/>
            </a:endParaRPr>
          </a:p>
          <a:p>
            <a:endParaRPr lang="cs-CZ" sz="2400" i="1" dirty="0">
              <a:latin typeface="Courier New" panose="02070309020205020404" pitchFamily="49" charset="0"/>
              <a:cs typeface="Courier New" panose="02070309020205020404" pitchFamily="49" charset="0"/>
            </a:endParaRPr>
          </a:p>
          <a:p>
            <a:r>
              <a:rPr lang="cs-CZ" sz="2400" dirty="0">
                <a:latin typeface="Courier New" panose="02070309020205020404" pitchFamily="49" charset="0"/>
                <a:cs typeface="Courier New" panose="02070309020205020404" pitchFamily="49" charset="0"/>
                <a:hlinkClick r:id="rId3"/>
              </a:rPr>
              <a:t>https://anthropoceneprimer.org/index.php/new-materialism-posthumanism-and-object-oriented-ontology/</a:t>
            </a:r>
            <a:endParaRPr lang="cs-CZ" sz="2400" dirty="0">
              <a:latin typeface="Courier New" panose="02070309020205020404" pitchFamily="49" charset="0"/>
              <a:cs typeface="Courier New" panose="02070309020205020404" pitchFamily="49" charset="0"/>
            </a:endParaRPr>
          </a:p>
          <a:p>
            <a:endParaRPr lang="cs-CZ" sz="2400" dirty="0">
              <a:latin typeface="Courier New" panose="02070309020205020404" pitchFamily="49" charset="0"/>
              <a:cs typeface="Courier New" panose="02070309020205020404" pitchFamily="49" charset="0"/>
            </a:endParaRPr>
          </a:p>
          <a:p>
            <a:r>
              <a:rPr lang="cs-CZ" sz="2400" dirty="0">
                <a:latin typeface="Courier New" panose="02070309020205020404" pitchFamily="49" charset="0"/>
                <a:cs typeface="Courier New" panose="02070309020205020404" pitchFamily="49" charset="0"/>
                <a:hlinkClick r:id="rId4"/>
              </a:rPr>
              <a:t>http://lab.cccb.org/en/quantum-agencies/</a:t>
            </a:r>
            <a:endParaRPr lang="cs-CZ" sz="2400" dirty="0">
              <a:latin typeface="Courier New" panose="02070309020205020404" pitchFamily="49" charset="0"/>
              <a:cs typeface="Courier New" panose="02070309020205020404" pitchFamily="49" charset="0"/>
            </a:endParaRPr>
          </a:p>
          <a:p>
            <a:endParaRPr lang="cs-CZ" sz="2400" dirty="0">
              <a:latin typeface="Courier New" panose="02070309020205020404" pitchFamily="49" charset="0"/>
              <a:cs typeface="Courier New" panose="02070309020205020404" pitchFamily="49" charset="0"/>
            </a:endParaRPr>
          </a:p>
        </p:txBody>
      </p:sp>
      <p:pic>
        <p:nvPicPr>
          <p:cNvPr id="4" name="Obrázek 3">
            <a:extLst>
              <a:ext uri="{FF2B5EF4-FFF2-40B4-BE49-F238E27FC236}">
                <a16:creationId xmlns:a16="http://schemas.microsoft.com/office/drawing/2014/main" id="{3DAB6879-41E1-4DC9-98FC-6AF3C0CCB5D9}"/>
              </a:ext>
            </a:extLst>
          </p:cNvPr>
          <p:cNvPicPr>
            <a:picLocks noChangeAspect="1"/>
          </p:cNvPicPr>
          <p:nvPr/>
        </p:nvPicPr>
        <p:blipFill>
          <a:blip r:embed="rId5"/>
          <a:stretch>
            <a:fillRect/>
          </a:stretch>
        </p:blipFill>
        <p:spPr>
          <a:xfrm>
            <a:off x="8404261" y="164387"/>
            <a:ext cx="3715819" cy="6693613"/>
          </a:xfrm>
          <a:prstGeom prst="rect">
            <a:avLst/>
          </a:prstGeom>
        </p:spPr>
      </p:pic>
    </p:spTree>
    <p:extLst>
      <p:ext uri="{BB962C8B-B14F-4D97-AF65-F5344CB8AC3E}">
        <p14:creationId xmlns:p14="http://schemas.microsoft.com/office/powerpoint/2010/main" val="1743817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0B1269-E1FE-4E43-8127-181B6BA466B5}"/>
              </a:ext>
            </a:extLst>
          </p:cNvPr>
          <p:cNvSpPr>
            <a:spLocks noGrp="1"/>
          </p:cNvSpPr>
          <p:nvPr>
            <p:ph type="title"/>
          </p:nvPr>
        </p:nvSpPr>
        <p:spPr>
          <a:xfrm>
            <a:off x="0" y="1"/>
            <a:ext cx="11353800" cy="1210765"/>
          </a:xfrm>
        </p:spPr>
        <p:txBody>
          <a:bodyPr/>
          <a:lstStyle/>
          <a:p>
            <a:r>
              <a:rPr lang="cs-CZ" dirty="0">
                <a:latin typeface="Courier New" panose="02070309020205020404" pitchFamily="49" charset="0"/>
                <a:cs typeface="Courier New" panose="02070309020205020404" pitchFamily="49" charset="0"/>
              </a:rPr>
              <a:t>kvantová mechanika</a:t>
            </a:r>
          </a:p>
        </p:txBody>
      </p:sp>
      <p:pic>
        <p:nvPicPr>
          <p:cNvPr id="4" name="Zástupný obsah 3">
            <a:extLst>
              <a:ext uri="{FF2B5EF4-FFF2-40B4-BE49-F238E27FC236}">
                <a16:creationId xmlns:a16="http://schemas.microsoft.com/office/drawing/2014/main" id="{0AD4D819-384B-46EA-95C8-AD07E68CC690}"/>
              </a:ext>
            </a:extLst>
          </p:cNvPr>
          <p:cNvPicPr>
            <a:picLocks noGrp="1" noChangeAspect="1"/>
          </p:cNvPicPr>
          <p:nvPr>
            <p:ph idx="1"/>
          </p:nvPr>
        </p:nvPicPr>
        <p:blipFill>
          <a:blip r:embed="rId2"/>
          <a:stretch>
            <a:fillRect/>
          </a:stretch>
        </p:blipFill>
        <p:spPr>
          <a:xfrm>
            <a:off x="4329646" y="4298154"/>
            <a:ext cx="3938054" cy="2559845"/>
          </a:xfrm>
          <a:prstGeom prst="rect">
            <a:avLst/>
          </a:prstGeom>
        </p:spPr>
      </p:pic>
      <p:pic>
        <p:nvPicPr>
          <p:cNvPr id="5" name="Obrázek 4">
            <a:extLst>
              <a:ext uri="{FF2B5EF4-FFF2-40B4-BE49-F238E27FC236}">
                <a16:creationId xmlns:a16="http://schemas.microsoft.com/office/drawing/2014/main" id="{869A5ED7-1213-4634-9DC7-56590BFF954D}"/>
              </a:ext>
            </a:extLst>
          </p:cNvPr>
          <p:cNvPicPr>
            <a:picLocks noChangeAspect="1"/>
          </p:cNvPicPr>
          <p:nvPr/>
        </p:nvPicPr>
        <p:blipFill>
          <a:blip r:embed="rId3"/>
          <a:stretch>
            <a:fillRect/>
          </a:stretch>
        </p:blipFill>
        <p:spPr>
          <a:xfrm>
            <a:off x="8267700" y="4258824"/>
            <a:ext cx="3938054" cy="2559845"/>
          </a:xfrm>
          <a:prstGeom prst="rect">
            <a:avLst/>
          </a:prstGeom>
        </p:spPr>
      </p:pic>
      <p:pic>
        <p:nvPicPr>
          <p:cNvPr id="6" name="Obrázek 5">
            <a:extLst>
              <a:ext uri="{FF2B5EF4-FFF2-40B4-BE49-F238E27FC236}">
                <a16:creationId xmlns:a16="http://schemas.microsoft.com/office/drawing/2014/main" id="{299E451F-4E28-4AC3-A8F5-427282D3D170}"/>
              </a:ext>
            </a:extLst>
          </p:cNvPr>
          <p:cNvPicPr>
            <a:picLocks noChangeAspect="1"/>
          </p:cNvPicPr>
          <p:nvPr/>
        </p:nvPicPr>
        <p:blipFill>
          <a:blip r:embed="rId4"/>
          <a:stretch>
            <a:fillRect/>
          </a:stretch>
        </p:blipFill>
        <p:spPr>
          <a:xfrm>
            <a:off x="0" y="4298154"/>
            <a:ext cx="4329646" cy="2559845"/>
          </a:xfrm>
          <a:prstGeom prst="rect">
            <a:avLst/>
          </a:prstGeom>
        </p:spPr>
      </p:pic>
      <p:pic>
        <p:nvPicPr>
          <p:cNvPr id="7" name="Obrázek 6">
            <a:extLst>
              <a:ext uri="{FF2B5EF4-FFF2-40B4-BE49-F238E27FC236}">
                <a16:creationId xmlns:a16="http://schemas.microsoft.com/office/drawing/2014/main" id="{AB8A676B-8E8D-4405-B678-D7A805D25522}"/>
              </a:ext>
            </a:extLst>
          </p:cNvPr>
          <p:cNvPicPr>
            <a:picLocks noChangeAspect="1"/>
          </p:cNvPicPr>
          <p:nvPr/>
        </p:nvPicPr>
        <p:blipFill>
          <a:blip r:embed="rId5"/>
          <a:stretch>
            <a:fillRect/>
          </a:stretch>
        </p:blipFill>
        <p:spPr>
          <a:xfrm>
            <a:off x="0" y="1210768"/>
            <a:ext cx="12192000" cy="3087385"/>
          </a:xfrm>
          <a:prstGeom prst="rect">
            <a:avLst/>
          </a:prstGeom>
        </p:spPr>
      </p:pic>
    </p:spTree>
    <p:extLst>
      <p:ext uri="{BB962C8B-B14F-4D97-AF65-F5344CB8AC3E}">
        <p14:creationId xmlns:p14="http://schemas.microsoft.com/office/powerpoint/2010/main" val="2131707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5B2A924-7299-4C83-A498-C7E5B2ACF5B3}"/>
              </a:ext>
            </a:extLst>
          </p:cNvPr>
          <p:cNvPicPr>
            <a:picLocks noChangeAspect="1"/>
          </p:cNvPicPr>
          <p:nvPr/>
        </p:nvPicPr>
        <p:blipFill>
          <a:blip r:embed="rId2"/>
          <a:stretch>
            <a:fillRect/>
          </a:stretch>
        </p:blipFill>
        <p:spPr>
          <a:xfrm>
            <a:off x="0" y="0"/>
            <a:ext cx="12192000" cy="3349917"/>
          </a:xfrm>
          <a:prstGeom prst="rect">
            <a:avLst/>
          </a:prstGeom>
        </p:spPr>
      </p:pic>
      <p:sp>
        <p:nvSpPr>
          <p:cNvPr id="2" name="Nadpis 1">
            <a:extLst>
              <a:ext uri="{FF2B5EF4-FFF2-40B4-BE49-F238E27FC236}">
                <a16:creationId xmlns:a16="http://schemas.microsoft.com/office/drawing/2014/main" id="{5B8C80FB-DE70-4FE9-9502-1D36C932F8A0}"/>
              </a:ext>
            </a:extLst>
          </p:cNvPr>
          <p:cNvSpPr>
            <a:spLocks noGrp="1"/>
          </p:cNvSpPr>
          <p:nvPr>
            <p:ph type="title"/>
          </p:nvPr>
        </p:nvSpPr>
        <p:spPr/>
        <p:txBody>
          <a:bodyPr/>
          <a:lstStyle/>
          <a:p>
            <a:endParaRPr lang="cs-CZ" dirty="0"/>
          </a:p>
        </p:txBody>
      </p:sp>
      <p:pic>
        <p:nvPicPr>
          <p:cNvPr id="4" name="Zástupný obsah 3">
            <a:extLst>
              <a:ext uri="{FF2B5EF4-FFF2-40B4-BE49-F238E27FC236}">
                <a16:creationId xmlns:a16="http://schemas.microsoft.com/office/drawing/2014/main" id="{FF81FA91-BA73-4E43-BB9D-5DD671AEB0F0}"/>
              </a:ext>
            </a:extLst>
          </p:cNvPr>
          <p:cNvPicPr>
            <a:picLocks noGrp="1" noChangeAspect="1"/>
          </p:cNvPicPr>
          <p:nvPr>
            <p:ph idx="1"/>
          </p:nvPr>
        </p:nvPicPr>
        <p:blipFill>
          <a:blip r:embed="rId3"/>
          <a:stretch>
            <a:fillRect/>
          </a:stretch>
        </p:blipFill>
        <p:spPr>
          <a:xfrm>
            <a:off x="0" y="3349917"/>
            <a:ext cx="12192000" cy="3508083"/>
          </a:xfrm>
          <a:prstGeom prst="rect">
            <a:avLst/>
          </a:prstGeom>
        </p:spPr>
      </p:pic>
    </p:spTree>
    <p:extLst>
      <p:ext uri="{BB962C8B-B14F-4D97-AF65-F5344CB8AC3E}">
        <p14:creationId xmlns:p14="http://schemas.microsoft.com/office/powerpoint/2010/main" val="347555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BBF275-923D-47C9-AEB0-01FDB43F76E8}"/>
              </a:ext>
            </a:extLst>
          </p:cNvPr>
          <p:cNvSpPr>
            <a:spLocks noGrp="1"/>
          </p:cNvSpPr>
          <p:nvPr>
            <p:ph type="title"/>
          </p:nvPr>
        </p:nvSpPr>
        <p:spPr>
          <a:xfrm>
            <a:off x="0" y="1"/>
            <a:ext cx="11353800" cy="1690688"/>
          </a:xfrm>
        </p:spPr>
        <p:txBody>
          <a:bodyPr/>
          <a:lstStyle/>
          <a:p>
            <a:r>
              <a:rPr lang="cs-CZ" dirty="0">
                <a:latin typeface="Courier New" panose="02070309020205020404" pitchFamily="49" charset="0"/>
                <a:cs typeface="Courier New" panose="02070309020205020404" pitchFamily="49" charset="0"/>
              </a:rPr>
              <a:t>kvantová mechanika</a:t>
            </a:r>
          </a:p>
        </p:txBody>
      </p:sp>
      <p:sp>
        <p:nvSpPr>
          <p:cNvPr id="3" name="Zástupný obsah 2">
            <a:extLst>
              <a:ext uri="{FF2B5EF4-FFF2-40B4-BE49-F238E27FC236}">
                <a16:creationId xmlns:a16="http://schemas.microsoft.com/office/drawing/2014/main" id="{A495FE0D-E0F4-43DB-A974-4B3FA82A8E33}"/>
              </a:ext>
            </a:extLst>
          </p:cNvPr>
          <p:cNvSpPr>
            <a:spLocks noGrp="1"/>
          </p:cNvSpPr>
          <p:nvPr>
            <p:ph idx="1"/>
          </p:nvPr>
        </p:nvSpPr>
        <p:spPr/>
        <p:txBody>
          <a:bodyPr/>
          <a:lstStyle/>
          <a:p>
            <a:endParaRPr lang="cs-CZ" dirty="0"/>
          </a:p>
        </p:txBody>
      </p:sp>
      <p:pic>
        <p:nvPicPr>
          <p:cNvPr id="4" name="Obrázek 3">
            <a:extLst>
              <a:ext uri="{FF2B5EF4-FFF2-40B4-BE49-F238E27FC236}">
                <a16:creationId xmlns:a16="http://schemas.microsoft.com/office/drawing/2014/main" id="{9D7454EA-AC1E-468F-BB47-1D2871D59D31}"/>
              </a:ext>
            </a:extLst>
          </p:cNvPr>
          <p:cNvPicPr>
            <a:picLocks noChangeAspect="1"/>
          </p:cNvPicPr>
          <p:nvPr/>
        </p:nvPicPr>
        <p:blipFill>
          <a:blip r:embed="rId2"/>
          <a:stretch>
            <a:fillRect/>
          </a:stretch>
        </p:blipFill>
        <p:spPr>
          <a:xfrm>
            <a:off x="5424755" y="1690689"/>
            <a:ext cx="6767245" cy="5124449"/>
          </a:xfrm>
          <a:prstGeom prst="rect">
            <a:avLst/>
          </a:prstGeom>
        </p:spPr>
      </p:pic>
      <p:pic>
        <p:nvPicPr>
          <p:cNvPr id="5" name="Obrázek 4">
            <a:extLst>
              <a:ext uri="{FF2B5EF4-FFF2-40B4-BE49-F238E27FC236}">
                <a16:creationId xmlns:a16="http://schemas.microsoft.com/office/drawing/2014/main" id="{B1545E94-FCD8-4682-842F-F05B5B549F9D}"/>
              </a:ext>
            </a:extLst>
          </p:cNvPr>
          <p:cNvPicPr>
            <a:picLocks noChangeAspect="1"/>
          </p:cNvPicPr>
          <p:nvPr/>
        </p:nvPicPr>
        <p:blipFill>
          <a:blip r:embed="rId3"/>
          <a:stretch>
            <a:fillRect/>
          </a:stretch>
        </p:blipFill>
        <p:spPr>
          <a:xfrm>
            <a:off x="113016" y="1690689"/>
            <a:ext cx="5414481" cy="5124449"/>
          </a:xfrm>
          <a:prstGeom prst="rect">
            <a:avLst/>
          </a:prstGeom>
        </p:spPr>
      </p:pic>
    </p:spTree>
    <p:extLst>
      <p:ext uri="{BB962C8B-B14F-4D97-AF65-F5344CB8AC3E}">
        <p14:creationId xmlns:p14="http://schemas.microsoft.com/office/powerpoint/2010/main" val="1533065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6CA066-40C1-47B4-A759-EBE0CCF1EA4A}"/>
              </a:ext>
            </a:extLst>
          </p:cNvPr>
          <p:cNvSpPr>
            <a:spLocks noGrp="1"/>
          </p:cNvSpPr>
          <p:nvPr>
            <p:ph type="title"/>
          </p:nvPr>
        </p:nvSpPr>
        <p:spPr>
          <a:xfrm>
            <a:off x="0" y="1"/>
            <a:ext cx="11353800" cy="1690688"/>
          </a:xfrm>
        </p:spPr>
        <p:txBody>
          <a:bodyPr>
            <a:normAutofit/>
          </a:bodyPr>
          <a:lstStyle/>
          <a:p>
            <a:r>
              <a:rPr lang="cs-CZ" sz="4000" dirty="0" err="1">
                <a:latin typeface="Courier New" panose="02070309020205020404" pitchFamily="49" charset="0"/>
                <a:cs typeface="Courier New" panose="02070309020205020404" pitchFamily="49" charset="0"/>
              </a:rPr>
              <a:t>ANT_actor</a:t>
            </a:r>
            <a:r>
              <a:rPr lang="cs-CZ" sz="4000" dirty="0">
                <a:latin typeface="Courier New" panose="02070309020205020404" pitchFamily="49" charset="0"/>
                <a:cs typeface="Courier New" panose="02070309020205020404" pitchFamily="49" charset="0"/>
              </a:rPr>
              <a:t> network </a:t>
            </a:r>
            <a:r>
              <a:rPr lang="cs-CZ" sz="4000" dirty="0" err="1">
                <a:latin typeface="Courier New" panose="02070309020205020404" pitchFamily="49" charset="0"/>
                <a:cs typeface="Courier New" panose="02070309020205020404" pitchFamily="49" charset="0"/>
              </a:rPr>
              <a:t>theory</a:t>
            </a:r>
            <a:endParaRPr lang="cs-CZ" sz="4000" dirty="0">
              <a:latin typeface="Courier New" panose="02070309020205020404" pitchFamily="49" charset="0"/>
              <a:cs typeface="Courier New" panose="02070309020205020404" pitchFamily="49" charset="0"/>
            </a:endParaRPr>
          </a:p>
        </p:txBody>
      </p:sp>
      <p:sp>
        <p:nvSpPr>
          <p:cNvPr id="3" name="Zástupný obsah 2">
            <a:extLst>
              <a:ext uri="{FF2B5EF4-FFF2-40B4-BE49-F238E27FC236}">
                <a16:creationId xmlns:a16="http://schemas.microsoft.com/office/drawing/2014/main" id="{A046E2E4-F021-4AB5-830E-533A6502D8D2}"/>
              </a:ext>
            </a:extLst>
          </p:cNvPr>
          <p:cNvSpPr>
            <a:spLocks noGrp="1"/>
          </p:cNvSpPr>
          <p:nvPr>
            <p:ph idx="1"/>
          </p:nvPr>
        </p:nvSpPr>
        <p:spPr>
          <a:xfrm>
            <a:off x="1" y="2229491"/>
            <a:ext cx="8301518" cy="4628509"/>
          </a:xfrm>
        </p:spPr>
        <p:txBody>
          <a:bodyPr>
            <a:normAutofit/>
          </a:bodyPr>
          <a:lstStyle/>
          <a:p>
            <a:r>
              <a:rPr lang="cs-CZ" sz="2400" i="1" dirty="0" err="1">
                <a:latin typeface="Courier New" panose="02070309020205020404" pitchFamily="49" charset="0"/>
                <a:cs typeface="Courier New" panose="02070309020205020404" pitchFamily="49" charset="0"/>
              </a:rPr>
              <a:t>Actor</a:t>
            </a:r>
            <a:r>
              <a:rPr lang="cs-CZ" sz="2400" i="1" dirty="0">
                <a:latin typeface="Courier New" panose="02070309020205020404" pitchFamily="49" charset="0"/>
                <a:cs typeface="Courier New" panose="02070309020205020404" pitchFamily="49" charset="0"/>
              </a:rPr>
              <a:t>-Network </a:t>
            </a:r>
            <a:r>
              <a:rPr lang="cs-CZ" sz="2400" i="1" dirty="0" err="1">
                <a:latin typeface="Courier New" panose="02070309020205020404" pitchFamily="49" charset="0"/>
                <a:cs typeface="Courier New" panose="02070309020205020404" pitchFamily="49" charset="0"/>
              </a:rPr>
              <a:t>Theory</a:t>
            </a:r>
            <a:r>
              <a:rPr lang="cs-CZ" sz="2400" i="1" dirty="0">
                <a:latin typeface="Courier New" panose="02070309020205020404" pitchFamily="49" charset="0"/>
                <a:cs typeface="Courier New" panose="02070309020205020404" pitchFamily="49" charset="0"/>
              </a:rPr>
              <a:t> </a:t>
            </a:r>
            <a:r>
              <a:rPr lang="cs-CZ" sz="2400" dirty="0">
                <a:latin typeface="Courier New" panose="02070309020205020404" pitchFamily="49" charset="0"/>
                <a:cs typeface="Courier New" panose="02070309020205020404" pitchFamily="49" charset="0"/>
              </a:rPr>
              <a:t>(zkráceně ANT)</a:t>
            </a:r>
          </a:p>
          <a:p>
            <a:r>
              <a:rPr lang="cs-CZ" sz="2400" dirty="0">
                <a:latin typeface="Courier New" panose="02070309020205020404" pitchFamily="49" charset="0"/>
                <a:cs typeface="Courier New" panose="02070309020205020404" pitchFamily="49" charset="0"/>
              </a:rPr>
              <a:t>Bruno </a:t>
            </a:r>
            <a:r>
              <a:rPr lang="cs-CZ" sz="2400" dirty="0" err="1">
                <a:latin typeface="Courier New" panose="02070309020205020404" pitchFamily="49" charset="0"/>
                <a:cs typeface="Courier New" panose="02070309020205020404" pitchFamily="49" charset="0"/>
              </a:rPr>
              <a:t>Latour</a:t>
            </a:r>
            <a:r>
              <a:rPr lang="cs-CZ" sz="2400" dirty="0">
                <a:latin typeface="Courier New" panose="02070309020205020404" pitchFamily="49" charset="0"/>
                <a:cs typeface="Courier New" panose="02070309020205020404" pitchFamily="49" charset="0"/>
              </a:rPr>
              <a:t>, Michael </a:t>
            </a:r>
            <a:r>
              <a:rPr lang="cs-CZ" sz="2400" dirty="0" err="1">
                <a:latin typeface="Courier New" panose="02070309020205020404" pitchFamily="49" charset="0"/>
                <a:cs typeface="Courier New" panose="02070309020205020404" pitchFamily="49" charset="0"/>
              </a:rPr>
              <a:t>Callon</a:t>
            </a:r>
            <a:r>
              <a:rPr lang="cs-CZ" sz="2400" dirty="0">
                <a:latin typeface="Courier New" panose="02070309020205020404" pitchFamily="49" charset="0"/>
                <a:cs typeface="Courier New" panose="02070309020205020404" pitchFamily="49" charset="0"/>
              </a:rPr>
              <a:t>, John </a:t>
            </a:r>
            <a:r>
              <a:rPr lang="cs-CZ" sz="2400" dirty="0" err="1">
                <a:latin typeface="Courier New" panose="02070309020205020404" pitchFamily="49" charset="0"/>
                <a:cs typeface="Courier New" panose="02070309020205020404" pitchFamily="49" charset="0"/>
              </a:rPr>
              <a:t>Law</a:t>
            </a:r>
            <a:endParaRPr lang="cs-CZ" sz="2400" dirty="0">
              <a:latin typeface="Courier New" panose="02070309020205020404" pitchFamily="49" charset="0"/>
              <a:cs typeface="Courier New" panose="02070309020205020404" pitchFamily="49" charset="0"/>
            </a:endParaRPr>
          </a:p>
          <a:p>
            <a:endParaRPr lang="cs-CZ" sz="2400" dirty="0">
              <a:latin typeface="Courier New" panose="02070309020205020404" pitchFamily="49" charset="0"/>
              <a:cs typeface="Courier New" panose="02070309020205020404" pitchFamily="49" charset="0"/>
            </a:endParaRPr>
          </a:p>
          <a:p>
            <a:r>
              <a:rPr lang="cs-CZ" sz="2400" dirty="0">
                <a:latin typeface="Courier New" panose="02070309020205020404" pitchFamily="49" charset="0"/>
                <a:cs typeface="Courier New" panose="02070309020205020404" pitchFamily="49" charset="0"/>
              </a:rPr>
              <a:t>nezahrnuje pouze lidi, ale také objekty, věci, organizace, procesy.</a:t>
            </a:r>
          </a:p>
          <a:p>
            <a:r>
              <a:rPr lang="cs-CZ" sz="2400" dirty="0" err="1">
                <a:latin typeface="Courier New" panose="02070309020205020404" pitchFamily="49" charset="0"/>
                <a:cs typeface="Courier New" panose="02070309020205020404" pitchFamily="49" charset="0"/>
              </a:rPr>
              <a:t>actors</a:t>
            </a:r>
            <a:r>
              <a:rPr lang="cs-CZ" sz="2400" dirty="0">
                <a:latin typeface="Courier New" panose="02070309020205020404" pitchFamily="49" charset="0"/>
                <a:cs typeface="Courier New" panose="02070309020205020404" pitchFamily="49" charset="0"/>
              </a:rPr>
              <a:t>, </a:t>
            </a:r>
            <a:r>
              <a:rPr lang="cs-CZ" sz="2400" dirty="0" err="1">
                <a:latin typeface="Courier New" panose="02070309020205020404" pitchFamily="49" charset="0"/>
                <a:cs typeface="Courier New" panose="02070309020205020404" pitchFamily="49" charset="0"/>
              </a:rPr>
              <a:t>actants</a:t>
            </a:r>
            <a:r>
              <a:rPr lang="cs-CZ" sz="2400" dirty="0">
                <a:latin typeface="Courier New" panose="02070309020205020404" pitchFamily="49" charset="0"/>
                <a:cs typeface="Courier New" panose="02070309020205020404" pitchFamily="49" charset="0"/>
              </a:rPr>
              <a:t> (aktéři, činitelé, agenti, </a:t>
            </a:r>
            <a:r>
              <a:rPr lang="cs-CZ" sz="2400" dirty="0" err="1">
                <a:latin typeface="Courier New" panose="02070309020205020404" pitchFamily="49" charset="0"/>
                <a:cs typeface="Courier New" panose="02070309020205020404" pitchFamily="49" charset="0"/>
              </a:rPr>
              <a:t>elementi</a:t>
            </a:r>
            <a:r>
              <a:rPr lang="cs-CZ" sz="2400" dirty="0">
                <a:latin typeface="Courier New" panose="02070309020205020404" pitchFamily="49" charset="0"/>
                <a:cs typeface="Courier New" panose="02070309020205020404" pitchFamily="49" charset="0"/>
              </a:rPr>
              <a:t>, herci)</a:t>
            </a:r>
          </a:p>
          <a:p>
            <a:pPr marL="0" indent="0">
              <a:buNone/>
            </a:pPr>
            <a:endParaRPr lang="cs-CZ" sz="2400" dirty="0">
              <a:latin typeface="Courier New" panose="02070309020205020404" pitchFamily="49" charset="0"/>
              <a:cs typeface="Courier New" panose="02070309020205020404" pitchFamily="49" charset="0"/>
            </a:endParaRPr>
          </a:p>
          <a:p>
            <a:r>
              <a:rPr lang="cs-CZ" sz="2400" dirty="0">
                <a:latin typeface="Courier New" panose="02070309020205020404" pitchFamily="49" charset="0"/>
                <a:cs typeface="Courier New" panose="02070309020205020404" pitchFamily="49" charset="0"/>
              </a:rPr>
              <a:t>překlad, heterogenní síť, symetrie</a:t>
            </a:r>
          </a:p>
          <a:p>
            <a:r>
              <a:rPr lang="cs-CZ" sz="2400" dirty="0">
                <a:latin typeface="Courier New" panose="02070309020205020404" pitchFamily="49" charset="0"/>
                <a:cs typeface="Courier New" panose="02070309020205020404" pitchFamily="49" charset="0"/>
              </a:rPr>
              <a:t>materiálně-sémiotická metoda</a:t>
            </a:r>
          </a:p>
        </p:txBody>
      </p:sp>
      <p:pic>
        <p:nvPicPr>
          <p:cNvPr id="4" name="Obrázek 3">
            <a:extLst>
              <a:ext uri="{FF2B5EF4-FFF2-40B4-BE49-F238E27FC236}">
                <a16:creationId xmlns:a16="http://schemas.microsoft.com/office/drawing/2014/main" id="{54EBDD75-98C8-4CB7-A8A7-03AED9DF0342}"/>
              </a:ext>
            </a:extLst>
          </p:cNvPr>
          <p:cNvPicPr>
            <a:picLocks noChangeAspect="1"/>
          </p:cNvPicPr>
          <p:nvPr/>
        </p:nvPicPr>
        <p:blipFill>
          <a:blip r:embed="rId2"/>
          <a:stretch>
            <a:fillRect/>
          </a:stretch>
        </p:blipFill>
        <p:spPr>
          <a:xfrm>
            <a:off x="8445358" y="0"/>
            <a:ext cx="3746642" cy="6824609"/>
          </a:xfrm>
          <a:prstGeom prst="rect">
            <a:avLst/>
          </a:prstGeom>
        </p:spPr>
      </p:pic>
    </p:spTree>
    <p:extLst>
      <p:ext uri="{BB962C8B-B14F-4D97-AF65-F5344CB8AC3E}">
        <p14:creationId xmlns:p14="http://schemas.microsoft.com/office/powerpoint/2010/main" val="3776501805"/>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1936</Words>
  <Application>Microsoft Office PowerPoint</Application>
  <PresentationFormat>Širokoúhlá obrazovka</PresentationFormat>
  <Paragraphs>151</Paragraphs>
  <Slides>26</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26</vt:i4>
      </vt:variant>
    </vt:vector>
  </HeadingPairs>
  <TitlesOfParts>
    <vt:vector size="31" baseType="lpstr">
      <vt:lpstr>Arial</vt:lpstr>
      <vt:lpstr>Calibri</vt:lpstr>
      <vt:lpstr>Calibri Light</vt:lpstr>
      <vt:lpstr>Courier New</vt:lpstr>
      <vt:lpstr>Motiv Office</vt:lpstr>
      <vt:lpstr>neomaterialismy, problém agency  a více-než-lidského sociálního jednání   </vt:lpstr>
      <vt:lpstr>Prezentace aplikace PowerPoint</vt:lpstr>
      <vt:lpstr>klasická materialita/ materiální kultura</vt:lpstr>
      <vt:lpstr>neomaterialismus</vt:lpstr>
      <vt:lpstr>Prezentace aplikace PowerPoint</vt:lpstr>
      <vt:lpstr>kvantová mechanika</vt:lpstr>
      <vt:lpstr>Prezentace aplikace PowerPoint</vt:lpstr>
      <vt:lpstr>kvantová mechanika</vt:lpstr>
      <vt:lpstr>ANT_actor network theory</vt:lpstr>
      <vt:lpstr>Prezentace aplikace PowerPoint</vt:lpstr>
      <vt:lpstr>Prezentace aplikace PowerPoint</vt:lpstr>
      <vt:lpstr>Prezentace aplikace PowerPoint</vt:lpstr>
      <vt:lpstr>kvantová biologie</vt:lpstr>
      <vt:lpstr>kvantová biologie</vt:lpstr>
      <vt:lpstr>agential realism_ Karen Barad</vt:lpstr>
      <vt:lpstr>Vibrant Matter_ A Political Ecology of Things Jane Bennett</vt:lpstr>
      <vt:lpstr>Prezentace aplikace PowerPoint</vt:lpstr>
      <vt:lpstr>Esposito_ persons and things Esposito, Roberto. 2012. Third Person: Politics of Life and Philosophy of the Impersonal, Zakiya Hanafi (tr.), Polity.   Esposito, Roberto. 2015. Persons and Things. From the Body´s Point of View. Polity. </vt:lpstr>
      <vt:lpstr>Prezentace aplikace PowerPoint</vt:lpstr>
      <vt:lpstr>Prezentace aplikace PowerPoint</vt:lpstr>
      <vt:lpstr>bio-objects involved life-like entities  liminality</vt:lpstr>
      <vt:lpstr>místo governmentality k enovironmentalitě</vt:lpstr>
      <vt:lpstr>ken rinaldo_ projects</vt:lpstr>
      <vt:lpstr>ken rinaldo autopoiesis</vt:lpstr>
      <vt:lpstr>„koronavirus ovlivňuje, zavírá školy, plní nemocnice“ koronavirus jedná (more than human agency)</vt:lpstr>
      <vt:lpstr>věci  materialita koronaviru ekologie koronaviru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neomaterialismy, problém agency  a více-než-lidského sociálního jednání   </dc:title>
  <dc:creator>Eva Šlesingerová</dc:creator>
  <cp:lastModifiedBy>Eva Šlesingerová</cp:lastModifiedBy>
  <cp:revision>1</cp:revision>
  <dcterms:created xsi:type="dcterms:W3CDTF">2020-05-22T09:56:00Z</dcterms:created>
  <dcterms:modified xsi:type="dcterms:W3CDTF">2020-05-22T09:56:10Z</dcterms:modified>
</cp:coreProperties>
</file>