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456" r:id="rId3"/>
    <p:sldId id="323" r:id="rId4"/>
    <p:sldId id="449" r:id="rId5"/>
    <p:sldId id="443" r:id="rId6"/>
    <p:sldId id="368" r:id="rId7"/>
    <p:sldId id="407" r:id="rId8"/>
    <p:sldId id="410" r:id="rId9"/>
    <p:sldId id="434" r:id="rId10"/>
    <p:sldId id="422" r:id="rId11"/>
    <p:sldId id="404" r:id="rId12"/>
    <p:sldId id="446" r:id="rId13"/>
    <p:sldId id="363" r:id="rId14"/>
    <p:sldId id="258" r:id="rId15"/>
    <p:sldId id="420" r:id="rId16"/>
    <p:sldId id="435" r:id="rId17"/>
    <p:sldId id="272" r:id="rId18"/>
    <p:sldId id="313" r:id="rId19"/>
    <p:sldId id="325" r:id="rId20"/>
    <p:sldId id="360" r:id="rId21"/>
    <p:sldId id="463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272C6-24AC-4A7B-B561-D7010C6442B3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1E21B-17BF-4469-845A-65E5A23D7B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420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1E21B-17BF-4469-845A-65E5A23D7BC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4806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1E21B-17BF-4469-845A-65E5A23D7BC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105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190000-C29B-43BF-8F3B-0FC27BED3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902FFD4-A276-46EF-8B7B-16397D4A90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72FC91-05D8-4EFB-9B28-E4C160D6A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F674-F90D-4B6E-BFF1-893C298C4EE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80BC49-4C62-4ADD-ABED-740118940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E45DCD-6368-4FB6-8C54-942DDAADF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D804-83AC-4A32-B364-910E1B49D3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973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FF7699-E2E5-498B-AC05-35357399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3801528-699E-4301-8936-52096B447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A72738-D91D-4257-8DD7-83F7C4886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F674-F90D-4B6E-BFF1-893C298C4EE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A344F8-3520-416E-9F9D-6555BA33C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158B1F-8E5C-41FC-B39C-6F8F658EC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D804-83AC-4A32-B364-910E1B49D3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9246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C79041E-012B-4CC2-B992-43A009ACA3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C377C95-797F-495B-98B3-E602EF06D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593BDF-E046-49AE-8815-68D671EE2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F674-F90D-4B6E-BFF1-893C298C4EE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7AFDDF-2253-42C6-A76B-D2B35638B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758E01-FA4B-498F-B832-782DE158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D804-83AC-4A32-B364-910E1B49D3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5670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1B93D8-632B-4463-9F5A-2745B5046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CB1C66-9828-4278-9768-AC101612E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227583-0776-4F50-95FA-A567E4DD6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F674-F90D-4B6E-BFF1-893C298C4EE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30F580-C0AB-41C8-803B-5A42D0F5D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EF64F4-D3D2-40EE-8EB9-EC50798F3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D804-83AC-4A32-B364-910E1B49D3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776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0757DC-890C-4D96-9742-56EFF2836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D6E91D-4806-4378-A502-FD6AF0BB2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6E3BC7-9570-4E44-8E1E-987BC0413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F674-F90D-4B6E-BFF1-893C298C4EE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AB6A81-6DE9-4429-9C0E-66FEFE5E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466F8F-2059-4813-B193-16DCCF5B6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D804-83AC-4A32-B364-910E1B49D3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860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EEB13D-485E-4F6B-8749-D3B95E276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1AD2D1-A146-4F21-BD07-D598A9113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06F13B1-F4AB-46B5-9E29-383D41719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F81004-DC22-445D-AF4F-0E37A42BB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F674-F90D-4B6E-BFF1-893C298C4EE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63BAE9-BE82-49FC-9FCA-B9D972527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832E3BA-243A-4661-BDA2-FDEA34E1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D804-83AC-4A32-B364-910E1B49D3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076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590A81-92A7-4041-BF0E-AF1152370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5377D0-20AB-4873-8448-47194F934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4214B2A-8208-4564-ADEE-97BA4B0F0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8673B69-C5B6-4443-95CB-4D1368558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E2B31A9-5337-47F9-B050-7C735F7468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B96B4B6-7CFE-4156-9F56-5F1DD6430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F674-F90D-4B6E-BFF1-893C298C4EE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E0600D4-D3CC-419A-8E46-CB17AB40D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00F4671-E8FD-4EE5-8C7B-FA6A42AAF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D804-83AC-4A32-B364-910E1B49D3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69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BA4E50-921C-4F43-9490-6D9EE1B95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DE60645-ABE7-422F-AA1B-F86EE634B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F674-F90D-4B6E-BFF1-893C298C4EE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3662849-6782-43C7-BF0A-01294C9BA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45E1197-F859-4826-A11A-4DAE44ADE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D804-83AC-4A32-B364-910E1B49D3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808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0539A2E-8988-4CF8-B218-EB0A124AD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F674-F90D-4B6E-BFF1-893C298C4EE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5716CB1-0A7B-4508-BD98-129F7A80C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A108F3C-2BD4-45C4-B168-052354E32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D804-83AC-4A32-B364-910E1B49D3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9226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8E9E8D-2B79-41C2-AD7A-32C624C63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19BCA7-DB2C-4554-90E9-0DB465F2E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96A82E7-4C35-4238-8134-B73A7FC0D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7F9DEEA-121F-4DEB-BCA5-EB3B30296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F674-F90D-4B6E-BFF1-893C298C4EE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3A74AC6-7E7C-4E03-AB72-176AE8FA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9ECA113-A206-43E2-930C-60F1F157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D804-83AC-4A32-B364-910E1B49D3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08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1B7A0A-ECE8-428B-A426-E56EC9AF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651E3E7-4845-4783-9624-93F57FC82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B6DF11D-3FBF-43A7-BF10-71C79181D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DFD44E5-41D8-4B9B-B0F7-E26F39055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F674-F90D-4B6E-BFF1-893C298C4EE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9A167E-9E03-46BD-ACC5-83204EE97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B60C05E-6A45-4C92-BFE1-997BCBF1A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D804-83AC-4A32-B364-910E1B49D3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2969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5326F42-F455-46DB-BFFA-792827D34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CFCF6BC-EF24-4B64-A1C5-BF0819319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9AC35C-F7FF-4D14-9E18-D7346FD6A2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3F674-F90D-4B6E-BFF1-893C298C4EE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D4DBBF-CF83-43D5-8227-92093A9DC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7110BB-8EE5-4333-AA5F-CC5B5E453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BD804-83AC-4A32-B364-910E1B49D3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866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ai.onlinelibrary.wiley.com/doi/pdf/10.1111/1467-8322.12298?casa_token=9s8uFVD_2bEAAAAA:OpPxnrFnb9Vv4rsrS-NzomUSUEC4CmQpdEzpOrf9l5c8c4zEDXGAqnoPr341gb7FQ_SZhl-lheYbUMAl" TargetMode="External"/><Relationship Id="rId2" Type="http://schemas.openxmlformats.org/officeDocument/2006/relationships/hyperlink" Target="https://ceaseuk.org/wp-content/uploads/2019/10/Sex-robots-The-end-of-love-Kathleen-Richardson-1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sciencetechnologystudies.journal.fi/" TargetMode="External"/><Relationship Id="rId3" Type="http://schemas.openxmlformats.org/officeDocument/2006/relationships/hyperlink" Target="https://journals.sagepub.com/home/ant" TargetMode="External"/><Relationship Id="rId7" Type="http://schemas.openxmlformats.org/officeDocument/2006/relationships/hyperlink" Target="https://read.dukeupress.edu/environmental-humaniti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s.sagepub.com/home/sth" TargetMode="External"/><Relationship Id="rId11" Type="http://schemas.openxmlformats.org/officeDocument/2006/relationships/hyperlink" Target="https://culanth.org/pages/about-the-journal" TargetMode="External"/><Relationship Id="rId5" Type="http://schemas.openxmlformats.org/officeDocument/2006/relationships/hyperlink" Target="https://journals.sagepub.com/home/tcs" TargetMode="External"/><Relationship Id="rId10" Type="http://schemas.openxmlformats.org/officeDocument/2006/relationships/hyperlink" Target="https://uk.sagepub.com/en-gb/eur/the-sociological-review/journal202588#aims-and-scope" TargetMode="External"/><Relationship Id="rId4" Type="http://schemas.openxmlformats.org/officeDocument/2006/relationships/hyperlink" Target="https://www.haujournal.org/index.php/hau/index" TargetMode="External"/><Relationship Id="rId9" Type="http://schemas.openxmlformats.org/officeDocument/2006/relationships/hyperlink" Target="https://www.journals.elsevier.com/international-journal-of-human-computer-studies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onlinelibrary.wiley.com/action/doSearch?ContribAuthorStored=Guy%2C+Jean-S%C3%A9bastien" TargetMode="External"/><Relationship Id="rId3" Type="http://schemas.openxmlformats.org/officeDocument/2006/relationships/hyperlink" Target="http://pespmc1.vub.ac.be/ASC/INDEXASC.html" TargetMode="External"/><Relationship Id="rId7" Type="http://schemas.openxmlformats.org/officeDocument/2006/relationships/hyperlink" Target="http://www.narberthpa.com/Bale/lsbale_dop/gbcatsbs.pdf" TargetMode="External"/><Relationship Id="rId2" Type="http://schemas.openxmlformats.org/officeDocument/2006/relationships/hyperlink" Target="http://cyborganthropology.com/Cybernetic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nthroencyclopedia.com/entry/digital-anthropology" TargetMode="External"/><Relationship Id="rId5" Type="http://schemas.openxmlformats.org/officeDocument/2006/relationships/hyperlink" Target="http://vonglasersfeld.com/255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www.ncbi.nlm.nih.gov/pubmed/16301776" TargetMode="External"/><Relationship Id="rId9" Type="http://schemas.openxmlformats.org/officeDocument/2006/relationships/hyperlink" Target="https://onlinelibrary.wiley.com/doi/abs/10.1002/sres.252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rc.ri.cmu.edu/~hpm/project.archive/general.articles/1993/931010.Metaman.review.html" TargetMode="External"/><Relationship Id="rId2" Type="http://schemas.openxmlformats.org/officeDocument/2006/relationships/hyperlink" Target="http://komar.lexs.blasux.ru/books/cyberdelic/%5bWilliam_J._Mitchell%5d_Me++_The_Cyborg_Self_and_th(BookSee.org)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CE27EC-3702-4FE5-B2D0-C380D75D3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509963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kritika člověka, post-humanismus, kritika </a:t>
            </a:r>
            <a:r>
              <a:rPr lang="cs-CZ" sz="4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posthumanismu</a:t>
            </a:r>
            <a:br>
              <a:rPr lang="cs-CZ" sz="4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cs-CZ" sz="4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BA6FC9A-E2C3-48F7-AD8D-83AF190011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4509A60-49A5-4907-8ADF-0455EAD45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602038"/>
            <a:ext cx="12191999" cy="32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04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B8281C-9C4F-47F4-B888-B427E2D1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25"/>
            <a:ext cx="8876872" cy="1655763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člověk a stroj_ </a:t>
            </a:r>
            <a:r>
              <a:rPr lang="cs-CZ" sz="3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posthumanismus</a:t>
            </a:r>
            <a:endParaRPr lang="cs-CZ" sz="3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CD051F2-A3E8-4475-A51D-B2A1E08D0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8969338" cy="4997450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role autismu ve vztahu k sociální robotice</a:t>
            </a:r>
          </a:p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diagnostika</a:t>
            </a:r>
          </a:p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kultura autismu (heterogenní fenomén)</a:t>
            </a:r>
          </a:p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metafory, symbolizace, kulturní imaginace </a:t>
            </a:r>
          </a:p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kulturní propletení autismu a robotiky</a:t>
            </a:r>
          </a:p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esence rozdělení robot x člověk</a:t>
            </a:r>
          </a:p>
          <a:p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sociální robot je agentem norem společnosti</a:t>
            </a:r>
          </a:p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sociální tělesnost,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vtělenost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emocí</a:t>
            </a:r>
          </a:p>
          <a:p>
            <a:pPr marL="0" indent="0">
              <a:buNone/>
            </a:pPr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Co je to socialita, normalita?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4F697A73-3C9C-4784-AE3C-1FE1AA41116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969338" y="17462"/>
            <a:ext cx="3222661" cy="682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60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A33B5-3417-4605-8640-5D88EE621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3564"/>
            <a:ext cx="12192000" cy="1244607"/>
          </a:xfrm>
        </p:spPr>
        <p:txBody>
          <a:bodyPr>
            <a:normAutofit/>
          </a:bodyPr>
          <a:lstStyle/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sociální roboti/emoční programování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1167ED-4A3F-4C4F-B160-CF04D1A68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20" y="1111043"/>
            <a:ext cx="12120080" cy="3445521"/>
          </a:xfrm>
        </p:spPr>
        <p:txBody>
          <a:bodyPr>
            <a:normAutofit fontScale="70000" lnSpcReduction="20000"/>
          </a:bodyPr>
          <a:lstStyle/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Roboti už ne entity pro práci, ale často jako asistující, pečující, milující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(van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Wynsberghe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2013;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Pfadenhauer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&amp;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Dukat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2015)</a:t>
            </a:r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Antropomorfní roboti jsou designovaní jako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companions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pro starší lidi, jako sexuální asistenti, vzdělávací asistenti, jako pečující pro děti s autismem</a:t>
            </a:r>
          </a:p>
          <a:p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Humanoid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ní roboti – zaplňují mezery v nejistotách, strachů, úzkostí v lidských vztazích a jsou definováni jako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přítelé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companions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pro podporu a péči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(Robertson, 2017; Levy, 2009; Robertson, 2010) </a:t>
            </a:r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“The robot is seen to evoke in the human a vast array of emotions that result in intimate ties between person and robot.”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Oost and Reed (2011) </a:t>
            </a:r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E3103EC-D218-4E1D-861C-EE8219431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0501"/>
            <a:ext cx="2847975" cy="219355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0C7648C-C75D-4251-A93C-B7582E6C6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974" y="4610501"/>
            <a:ext cx="4275839" cy="21935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1B74EB3-E86C-45D3-87E1-84DB72416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814" y="4610501"/>
            <a:ext cx="5068186" cy="224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50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D13AAB-452D-4EB4-A436-8BC6C6E75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504"/>
            <a:ext cx="11353800" cy="61396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sexuální roboti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6D326A-D724-40BD-B2AA-CCC0DB07B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64" y="729466"/>
            <a:ext cx="12031038" cy="3174715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Leach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Tessa (2018)_ debata o sex robotech –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heteronormativita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, komodifikace ženských těl</a:t>
            </a:r>
          </a:p>
          <a:p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gynoids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, mimo dobro a zlo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dichotomních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vztahů</a:t>
            </a:r>
          </a:p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antropomorfismus 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Sinthetics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7000dolarů,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TRueCompanion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10 000dol/arů)</a:t>
            </a:r>
          </a:p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sex-robot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induced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social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change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(SRISC), 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a degree of nonhuman diversity</a:t>
            </a:r>
            <a:endParaRPr lang="cs-CZ" sz="3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3000" dirty="0">
                <a:latin typeface="Courier New" panose="02070309020205020404" pitchFamily="49" charset="0"/>
                <a:cs typeface="Courier New" panose="02070309020205020404" pitchFamily="49" charset="0"/>
              </a:rPr>
              <a:t>osoby a věci</a:t>
            </a:r>
            <a:endParaRPr lang="cs-CZ" sz="43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sexuální otroctví autenticita sexuální vazby mezi lidmi </a:t>
            </a:r>
            <a:r>
              <a:rPr lang="cs-CZ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cs-CZ" sz="1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Richardson</a:t>
            </a:r>
            <a:r>
              <a:rPr lang="cs-CZ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cs-CZ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sex nebo masturbace s robotem? pedofilie, atd.</a:t>
            </a:r>
          </a:p>
          <a:p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Mají sex roboti potenciál rozbít konvenční nastavení vztahů?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AB9273-E891-4F81-B99A-374860FF7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7470"/>
            <a:ext cx="12192000" cy="282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23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62B67889-12D7-4C1F-B920-B893E30870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alphaModFix/>
          </a:blip>
          <a:srcRect l="3281" r="1184" b="2"/>
          <a:stretch/>
        </p:blipFill>
        <p:spPr>
          <a:xfrm>
            <a:off x="6083786" y="-168316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50891C2-785F-4EAA-8BCB-7107101D53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3" r="4373" b="-1"/>
          <a:stretch/>
        </p:blipFill>
        <p:spPr>
          <a:xfrm>
            <a:off x="6089904" y="248716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3E46836-4AA0-4ADF-BF35-C25132228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0966"/>
            <a:ext cx="6075358" cy="114043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100" kern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dividuals</a:t>
            </a:r>
            <a:br>
              <a:rPr lang="en-US" sz="3100" kern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cs-CZ" sz="3100" kern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sociální vztahy jako osoby</a:t>
            </a:r>
            <a:br>
              <a:rPr lang="en-US" sz="2400" kern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sz="1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br>
              <a:rPr lang="en-US" sz="1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br>
              <a:rPr lang="en-US" sz="1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br>
              <a:rPr lang="en-US" sz="1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lang="en-US" sz="10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646D5D-FE49-4A2F-B3F9-59727440B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3839" y="2609636"/>
            <a:ext cx="5464796" cy="4416680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r>
              <a:rPr lang="cs-CZ" sz="9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překonání dichotomie individuum a společnost</a:t>
            </a:r>
          </a:p>
          <a:p>
            <a:endParaRPr lang="cs-CZ" sz="96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9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Deleuze_termín</a:t>
            </a:r>
            <a:r>
              <a:rPr lang="cs-CZ" sz="9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„</a:t>
            </a:r>
            <a:r>
              <a:rPr lang="cs-CZ" sz="9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dividuals</a:t>
            </a:r>
            <a:r>
              <a:rPr lang="cs-CZ" sz="9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“, kontrola společnosti</a:t>
            </a:r>
          </a:p>
          <a:p>
            <a:pPr marL="0"/>
            <a:endParaRPr lang="cs-CZ" sz="96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9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dividuals</a:t>
            </a:r>
            <a:r>
              <a:rPr lang="cs-CZ" sz="9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x </a:t>
            </a:r>
            <a:r>
              <a:rPr lang="cs-CZ" sz="9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individuals</a:t>
            </a:r>
            <a:r>
              <a:rPr lang="cs-CZ" sz="9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(nedělitelný)</a:t>
            </a:r>
          </a:p>
          <a:p>
            <a:endParaRPr lang="cs-CZ" sz="96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9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kvazi subjekty, subjekty „in-</a:t>
            </a:r>
            <a:r>
              <a:rPr lang="cs-CZ" sz="9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between</a:t>
            </a:r>
            <a:r>
              <a:rPr lang="cs-CZ" sz="9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“</a:t>
            </a:r>
          </a:p>
          <a:p>
            <a:r>
              <a:rPr lang="cs-CZ" sz="9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perspektivismus, </a:t>
            </a:r>
            <a:r>
              <a:rPr lang="cs-CZ" sz="9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relacionismus</a:t>
            </a:r>
            <a:r>
              <a:rPr lang="cs-CZ" sz="9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cs-CZ" sz="9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Viviero</a:t>
            </a:r>
            <a:r>
              <a:rPr lang="cs-CZ" sz="9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De Castro, </a:t>
            </a:r>
            <a:r>
              <a:rPr lang="cs-CZ" sz="9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Strathern</a:t>
            </a:r>
            <a:r>
              <a:rPr lang="cs-CZ" sz="4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endParaRPr lang="cs-CZ" sz="1700" dirty="0">
              <a:solidFill>
                <a:srgbClr val="000000"/>
              </a:solidFill>
            </a:endParaRPr>
          </a:p>
          <a:p>
            <a:endParaRPr lang="en-US" sz="1700" dirty="0">
              <a:solidFill>
                <a:srgbClr val="000000"/>
              </a:solidFill>
            </a:endParaRPr>
          </a:p>
          <a:p>
            <a:endParaRPr lang="en-US" sz="1700" dirty="0">
              <a:solidFill>
                <a:srgbClr val="000000"/>
              </a:solidFill>
            </a:endParaRPr>
          </a:p>
          <a:p>
            <a:endParaRPr lang="en-US" sz="1700" dirty="0">
              <a:solidFill>
                <a:srgbClr val="000000"/>
              </a:solidFill>
            </a:endParaRPr>
          </a:p>
          <a:p>
            <a:endParaRPr lang="en-US" sz="1700" dirty="0">
              <a:solidFill>
                <a:srgbClr val="000000"/>
              </a:solidFill>
            </a:endParaRPr>
          </a:p>
          <a:p>
            <a:endParaRPr lang="en-US" sz="1700" dirty="0">
              <a:solidFill>
                <a:srgbClr val="000000"/>
              </a:solidFill>
            </a:endParaRPr>
          </a:p>
          <a:p>
            <a:endParaRPr lang="en-US" sz="1700" dirty="0">
              <a:solidFill>
                <a:srgbClr val="000000"/>
              </a:solidFill>
            </a:endParaRPr>
          </a:p>
          <a:p>
            <a:endParaRPr lang="en-US" sz="1700" dirty="0">
              <a:solidFill>
                <a:srgbClr val="000000"/>
              </a:solidFill>
            </a:endParaRPr>
          </a:p>
          <a:p>
            <a:endParaRPr lang="en-US" sz="1700" dirty="0">
              <a:solidFill>
                <a:srgbClr val="000000"/>
              </a:solidFill>
            </a:endParaRPr>
          </a:p>
          <a:p>
            <a:endParaRPr lang="en-US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0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16E9A4-1D2E-4FEC-85C0-E00F8045F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</p:spPr>
        <p:txBody>
          <a:bodyPr/>
          <a:lstStyle/>
          <a:p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Kathleen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Richardson</a:t>
            </a:r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B7C6A3-B078-4B3D-A2B5-37870978F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13735"/>
            <a:ext cx="12267344" cy="4939958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Richardson, Kathleen (2018) 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Challenging Sociality. An Anthropology of Robots, Autism and Attachment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. Palgrave Macmillan, 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Introduction.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cs-CZ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the robot ethicist on a European-wide DREAM (Development of Robot-Enhanced Therapy for helping Children with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AutisM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Spectrum Disorders)</a:t>
            </a:r>
            <a:endParaRPr 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cs-CZ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Richardson</a:t>
            </a:r>
            <a:r>
              <a:rPr lang="cs-CZ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cs-CZ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Kathleen</a:t>
            </a:r>
            <a:r>
              <a:rPr lang="cs-CZ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(2016) „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The robot intermediary Mechanical analogies and autism</a:t>
            </a:r>
            <a:r>
              <a:rPr lang="cs-CZ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“</a:t>
            </a:r>
          </a:p>
          <a:p>
            <a:pPr marL="0" indent="0">
              <a:buNone/>
            </a:pPr>
            <a:r>
              <a:rPr lang="cs-CZ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„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I noticed the different ways in which disability, difference and mental health were used as a platform for reflecting on machines</a:t>
            </a:r>
            <a:r>
              <a:rPr lang="cs-CZ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“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(Richardson 2015)</a:t>
            </a:r>
            <a:endParaRPr lang="cs-CZ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cs-CZ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humans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like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things</a:t>
            </a:r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7855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F9D2C7-5FAE-4156-AD42-7DBE34AE6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</p:spPr>
        <p:txBody>
          <a:bodyPr/>
          <a:lstStyle/>
          <a:p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Kathleen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Richardson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_ Sex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Robots</a:t>
            </a:r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0694A1-0CDC-4B82-A9F6-82148E35A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2768"/>
            <a:ext cx="12192000" cy="5342561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https://ceaseuk.org/wp-content/uploads/2019/10/Sex-robots-The-end-of-love-Kathleen-Richardson-1.pdf</a:t>
            </a:r>
            <a:endParaRPr lang="cs-CZ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cs-CZ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18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https://rai.onlinelibrary.wiley.com/doi/pdf/10.1111/1467-8322.12298?casa_token=9s8uFVD_2bEAAAAA:OpPxnrFnb9Vv4rsrS-NzomUSUEC4CmQpdEzpOrf9l5c8c4zEDXGAqnoPr341gb7FQ_SZhl-lheYbUMAl</a:t>
            </a:r>
            <a:endParaRPr lang="cs-CZ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cs-CZ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cs-CZ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cs-CZ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Musial M (2019)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Enchanting Robots: Intimacy, Magic, and Technology</a:t>
            </a:r>
          </a:p>
          <a:p>
            <a:endParaRPr lang="cs-CZ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318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17AFB-1FE2-4997-BB64-2E05C9327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467"/>
            <a:ext cx="11353800" cy="1598221"/>
          </a:xfrm>
        </p:spPr>
        <p:txBody>
          <a:bodyPr/>
          <a:lstStyle/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Eben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Kirksey</a:t>
            </a:r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E88719-5E89-4B53-86DC-F7205BE69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57" y="2137025"/>
            <a:ext cx="6185043" cy="4039938"/>
          </a:xfrm>
        </p:spPr>
        <p:txBody>
          <a:bodyPr/>
          <a:lstStyle/>
          <a:p>
            <a:r>
              <a:rPr lang="cs-CZ" sz="3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multispecies</a:t>
            </a:r>
            <a:r>
              <a:rPr lang="cs-CZ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 salon</a:t>
            </a:r>
          </a:p>
          <a:p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https://www.multispecies-salon.org/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8861845-F65B-4611-A1BB-97627B2A0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150" y="-6742"/>
            <a:ext cx="451485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82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2B8018-E92B-4551-9905-618F66A5D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7003"/>
            <a:ext cx="12058435" cy="1613686"/>
          </a:xfrm>
        </p:spPr>
        <p:txBody>
          <a:bodyPr>
            <a:normAutofit/>
          </a:bodyPr>
          <a:lstStyle/>
          <a:p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více-než-lidská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socialita</a:t>
            </a:r>
            <a:b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cs-CZ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Tsing</a:t>
            </a:r>
            <a:r>
              <a:rPr lang="cs-CZ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_ </a:t>
            </a:r>
            <a:r>
              <a:rPr lang="cs-CZ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Mushroom</a:t>
            </a:r>
            <a:r>
              <a:rPr lang="cs-CZ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</a:t>
            </a:r>
            <a:r>
              <a:rPr lang="cs-CZ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cs-CZ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End </a:t>
            </a:r>
            <a:r>
              <a:rPr lang="cs-CZ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r>
              <a:rPr lang="cs-CZ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cs-CZ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World</a:t>
            </a:r>
            <a:r>
              <a:rPr lang="cs-CZ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(2015)</a:t>
            </a:r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D6B455-C156-4B80-8EC8-594C54EF3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64" y="3214837"/>
            <a:ext cx="12058436" cy="3075141"/>
          </a:xfrm>
        </p:spPr>
        <p:txBody>
          <a:bodyPr/>
          <a:lstStyle/>
          <a:p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„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My ability to write about these issues depends on good company. I am inspired by Donna Haraway’s (2007) commitment to relearning humans as one “companion species” among others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“</a:t>
            </a:r>
          </a:p>
          <a:p>
            <a:endParaRPr 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houba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matsutakte</a:t>
            </a:r>
            <a:endParaRPr 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vzájemná závislost a propojenost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60635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C7725-CD94-4C96-8423-83B8FEED4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243172"/>
          </a:xfrm>
        </p:spPr>
        <p:txBody>
          <a:bodyPr>
            <a:normAutofit/>
          </a:bodyPr>
          <a:lstStyle/>
          <a:p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posthumanismus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_ transhumanismus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23D4B9-5336-4F56-BF07-C05F87CBF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10301"/>
            <a:ext cx="12192000" cy="5465852"/>
          </a:xfrm>
        </p:spPr>
        <p:txBody>
          <a:bodyPr>
            <a:normAutofit/>
          </a:bodyPr>
          <a:lstStyle/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Nietzsche_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too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human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Bateson</a:t>
            </a:r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Hayles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computing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human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more-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than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human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perspektiva</a:t>
            </a:r>
          </a:p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stroje a zvířata, sítě vztahů (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perspectivism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relatedness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multispecies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anthropology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ethnography</a:t>
            </a:r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Strathern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, de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Viviero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Helmreich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Kirksey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Kohn</a:t>
            </a:r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symbiopolitika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_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Haraway</a:t>
            </a:r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ANT (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actors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-network-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theory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6812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1017142"/>
          </a:xfrm>
        </p:spPr>
        <p:txBody>
          <a:bodyPr>
            <a:normAutofit fontScale="90000"/>
          </a:bodyPr>
          <a:lstStyle/>
          <a:p>
            <a:br>
              <a:rPr lang="cs-CZ" dirty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</a:br>
            <a:r>
              <a:rPr lang="cs-CZ" sz="3600" dirty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symetrická sociologie/antropologie</a:t>
            </a:r>
            <a:br>
              <a:rPr lang="cs-CZ" sz="3600" dirty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</a:br>
            <a:r>
              <a:rPr lang="cs-CZ" sz="3600" dirty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tělo jako síť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64414"/>
            <a:ext cx="12192000" cy="5193586"/>
          </a:xfrm>
        </p:spPr>
        <p:txBody>
          <a:bodyPr/>
          <a:lstStyle/>
          <a:p>
            <a:pPr>
              <a:buClr>
                <a:srgbClr val="A50021"/>
              </a:buClr>
            </a:pPr>
            <a:endParaRPr lang="cs-CZ" dirty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A50021"/>
              </a:buClr>
            </a:pPr>
            <a:r>
              <a:rPr lang="cs-CZ" dirty="0">
                <a:latin typeface="Courier New" pitchFamily="49" charset="0"/>
                <a:cs typeface="Courier New" pitchFamily="49" charset="0"/>
              </a:rPr>
              <a:t>Bruno </a:t>
            </a:r>
            <a:r>
              <a:rPr lang="cs-CZ" dirty="0" err="1">
                <a:latin typeface="Courier New" panose="02070309020205020404" pitchFamily="49" charset="0"/>
                <a:cs typeface="Courier New" pitchFamily="49" charset="0"/>
              </a:rPr>
              <a:t>Latour</a:t>
            </a:r>
            <a:r>
              <a:rPr lang="cs-CZ" dirty="0">
                <a:latin typeface="Courier New" panose="02070309020205020404" pitchFamily="49" charset="0"/>
                <a:cs typeface="Courier New" pitchFamily="49" charset="0"/>
              </a:rPr>
              <a:t>, John </a:t>
            </a:r>
            <a:r>
              <a:rPr lang="cs-CZ" dirty="0" err="1">
                <a:latin typeface="Courier New" panose="02070309020205020404" pitchFamily="49" charset="0"/>
                <a:cs typeface="Courier New" pitchFamily="49" charset="0"/>
              </a:rPr>
              <a:t>Law</a:t>
            </a:r>
            <a:endParaRPr lang="cs-CZ" dirty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A50021"/>
              </a:buClr>
            </a:pPr>
            <a:endParaRPr lang="cs-CZ" dirty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A50021"/>
              </a:buClr>
            </a:pPr>
            <a:r>
              <a:rPr lang="cs-CZ" dirty="0">
                <a:latin typeface="Courier New" pitchFamily="49" charset="0"/>
                <a:cs typeface="Courier New" pitchFamily="49" charset="0"/>
              </a:rPr>
              <a:t>non-</a:t>
            </a:r>
            <a:r>
              <a:rPr lang="cs-CZ" dirty="0" err="1">
                <a:latin typeface="Courier New" panose="02070309020205020404" pitchFamily="49" charset="0"/>
                <a:cs typeface="Courier New" pitchFamily="49" charset="0"/>
              </a:rPr>
              <a:t>human</a:t>
            </a:r>
            <a:r>
              <a:rPr lang="cs-CZ" dirty="0">
                <a:latin typeface="Courier New" pitchFamily="49" charset="0"/>
                <a:cs typeface="Courier New" pitchFamily="49" charset="0"/>
              </a:rPr>
              <a:t>/síť aktérů</a:t>
            </a:r>
          </a:p>
          <a:p>
            <a:pPr>
              <a:buClr>
                <a:srgbClr val="A50021"/>
              </a:buClr>
            </a:pPr>
            <a:r>
              <a:rPr lang="cs-CZ" dirty="0">
                <a:latin typeface="Courier New" pitchFamily="49" charset="0"/>
                <a:cs typeface="Courier New" pitchFamily="49" charset="0"/>
              </a:rPr>
              <a:t>role vědy</a:t>
            </a:r>
          </a:p>
          <a:p>
            <a:pPr>
              <a:buClr>
                <a:srgbClr val="A50021"/>
              </a:buClr>
            </a:pPr>
            <a:endParaRPr lang="cs-CZ" dirty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A50021"/>
              </a:buClr>
            </a:pPr>
            <a:r>
              <a:rPr lang="cs-CZ" dirty="0">
                <a:latin typeface="Courier New" pitchFamily="49" charset="0"/>
                <a:cs typeface="Courier New" pitchFamily="49" charset="0"/>
              </a:rPr>
              <a:t>symetrická antropologie </a:t>
            </a:r>
          </a:p>
          <a:p>
            <a:pPr marL="0" indent="0">
              <a:buClr>
                <a:srgbClr val="A50021"/>
              </a:buClr>
              <a:buNone/>
            </a:pPr>
            <a:r>
              <a:rPr lang="cs-CZ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  <a:cs typeface="Courier New" pitchFamily="49" charset="0"/>
              </a:rPr>
              <a:t>human</a:t>
            </a:r>
            <a:r>
              <a:rPr lang="cs-CZ" dirty="0">
                <a:latin typeface="Courier New" pitchFamily="49" charset="0"/>
                <a:cs typeface="Courier New" pitchFamily="49" charset="0"/>
              </a:rPr>
              <a:t> i non-</a:t>
            </a:r>
            <a:r>
              <a:rPr lang="cs-CZ" dirty="0" err="1">
                <a:latin typeface="Courier New" panose="02070309020205020404" pitchFamily="49" charset="0"/>
                <a:cs typeface="Courier New" pitchFamily="49" charset="0"/>
              </a:rPr>
              <a:t>human</a:t>
            </a:r>
            <a:r>
              <a:rPr lang="cs-CZ" dirty="0">
                <a:latin typeface="Courier New" panose="02070309020205020404" pitchFamily="49" charset="0"/>
                <a:cs typeface="Courier New" pitchFamily="49" charset="0"/>
              </a:rPr>
              <a:t>, sítě, texty, věci, vztahy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4974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E734E4-7C40-46B6-9212-86D2EE0C2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202075"/>
          </a:xfrm>
        </p:spPr>
        <p:txBody>
          <a:bodyPr/>
          <a:lstStyle/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časopisy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12854C-A25E-4C37-8557-46AFEA42E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9" y="1315092"/>
            <a:ext cx="12120081" cy="5650787"/>
          </a:xfrm>
        </p:spPr>
        <p:txBody>
          <a:bodyPr>
            <a:normAutofit fontScale="92500" lnSpcReduction="20000"/>
          </a:bodyPr>
          <a:lstStyle/>
          <a:p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Anthropological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Theory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_ 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https://journals.sagepub.com/home/ant</a:t>
            </a:r>
            <a:endParaRPr lang="cs-CZ" sz="2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Journal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Ethnographic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Theory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_ 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https://www.haujournal.org/index.php/hau/index</a:t>
            </a:r>
            <a:endParaRPr lang="cs-CZ" sz="2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Theory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Culture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 &amp; Society_ 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  <a:hlinkClick r:id="rId5"/>
              </a:rPr>
              <a:t>https://journals.sagepub.com/home/tcs</a:t>
            </a:r>
            <a:endParaRPr lang="cs-CZ" sz="2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Science, Technology &amp; </a:t>
            </a:r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Human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Values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_ 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  <a:hlinkClick r:id="rId6"/>
              </a:rPr>
              <a:t>https://journals.sagepub.com/home/sth</a:t>
            </a:r>
            <a:endParaRPr lang="cs-CZ" sz="2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Environmental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Humanities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_ 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  <a:hlinkClick r:id="rId7"/>
              </a:rPr>
              <a:t>https://read.dukeupress.edu/environmental-humanities</a:t>
            </a:r>
            <a:endParaRPr lang="cs-CZ" sz="2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Science and Technology </a:t>
            </a:r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Studies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_ 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  <a:hlinkClick r:id="rId8"/>
              </a:rPr>
              <a:t>https://sciencetechnologystudies.journal.fi/</a:t>
            </a:r>
            <a:endParaRPr lang="cs-CZ" sz="2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International </a:t>
            </a:r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Journal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Human-Computer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Studies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_ 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  <a:hlinkClick r:id="rId9"/>
              </a:rPr>
              <a:t>https://www.journals.elsevier.com/international-journal-of-human-computer-studies/</a:t>
            </a:r>
            <a:endParaRPr lang="cs-CZ" sz="2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/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Sociological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Review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_ </a:t>
            </a:r>
            <a:r>
              <a:rPr lang="cs-CZ" sz="2600" u="sng" dirty="0">
                <a:latin typeface="Courier New" panose="02070309020205020404" pitchFamily="49" charset="0"/>
                <a:cs typeface="Courier New" panose="02070309020205020404" pitchFamily="49" charset="0"/>
                <a:hlinkClick r:id="rId10"/>
              </a:rPr>
              <a:t>https://uk.sagepub.com/en-gb/eur/the-sociological-review/journal202588#aims-and-scope</a:t>
            </a:r>
            <a:endParaRPr lang="cs-CZ" sz="26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/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Cultural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Anthropology</a:t>
            </a:r>
            <a:r>
              <a:rPr lang="cs-CZ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_ </a:t>
            </a:r>
            <a:r>
              <a:rPr lang="cs-CZ" sz="2600" u="sng" dirty="0">
                <a:latin typeface="Courier New" panose="02070309020205020404" pitchFamily="49" charset="0"/>
                <a:cs typeface="Courier New" panose="02070309020205020404" pitchFamily="49" charset="0"/>
                <a:hlinkClick r:id="rId11"/>
              </a:rPr>
              <a:t>https://culanth.org/pages/about-the-journal</a:t>
            </a:r>
            <a:endParaRPr lang="cs-CZ" sz="2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772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>
                <a:latin typeface="Courier New" pitchFamily="49" charset="0"/>
                <a:cs typeface="Courier New" pitchFamily="49" charset="0"/>
              </a:rPr>
              <a:t>Společnost, do které vstupuje vakuum, bakterie nebo třeba i kódy, je vždy kolektivem lidí a mimolidských činitelů, ve kterém již není možné odlišit politické a sociální otázky od otázek vědeckých a technologických. Dnešní svět pak neustále splétá nové a nesourodé sítě činitelů, které se zbytečně snažíme rozlišit místo toho, abychom se soustředili na „proliferaci hybridů“, jak </a:t>
            </a:r>
            <a:r>
              <a:rPr lang="cs-CZ" sz="2400" dirty="0" err="1">
                <a:latin typeface="Courier New" pitchFamily="49" charset="0"/>
                <a:cs typeface="Courier New" pitchFamily="49" charset="0"/>
              </a:rPr>
              <a:t>Latour</a:t>
            </a:r>
            <a:r>
              <a:rPr lang="cs-CZ" sz="2400" dirty="0">
                <a:latin typeface="Courier New" pitchFamily="49" charset="0"/>
                <a:cs typeface="Courier New" pitchFamily="49" charset="0"/>
              </a:rPr>
              <a:t> nazývá vstup nových činitelů a splétání těchto sítí. </a:t>
            </a:r>
          </a:p>
          <a:p>
            <a:pPr marL="0" indent="0">
              <a:buNone/>
            </a:pPr>
            <a:r>
              <a:rPr lang="cs-CZ" sz="2400" dirty="0">
                <a:latin typeface="Courier New" pitchFamily="49" charset="0"/>
                <a:cs typeface="Courier New" pitchFamily="49" charset="0"/>
              </a:rPr>
              <a:t>Diskuse se tímto obrací od pojmu „sítě“ k pojmu a k možnostem tzv. „nové Konstituce“ mezi lidmi a mimolidskými činiteli (</a:t>
            </a:r>
            <a:r>
              <a:rPr lang="cs-CZ" sz="2400" dirty="0" err="1">
                <a:latin typeface="Courier New" pitchFamily="49" charset="0"/>
                <a:cs typeface="Courier New" pitchFamily="49" charset="0"/>
              </a:rPr>
              <a:t>Latour</a:t>
            </a:r>
            <a:r>
              <a:rPr lang="cs-CZ" sz="2400" dirty="0">
                <a:latin typeface="Courier New" pitchFamily="49" charset="0"/>
                <a:cs typeface="Courier New" pitchFamily="49" charset="0"/>
              </a:rPr>
              <a:t>, 2004). Konstituce má být výrazem heterogenní povahy činitelů spojených sítěmi vzájemných vztahů. </a:t>
            </a:r>
          </a:p>
          <a:p>
            <a:pPr marL="0" indent="0">
              <a:buNone/>
            </a:pPr>
            <a:r>
              <a:rPr lang="cs-CZ" sz="2400" dirty="0">
                <a:latin typeface="Courier New" pitchFamily="49" charset="0"/>
                <a:cs typeface="Courier New" pitchFamily="49" charset="0"/>
              </a:rPr>
              <a:t>Zatímco ANT pouze sleduje činitele, jejich interakce a nové sítě, které tím vznikají, tyto pozdější koncepty přímo hledají návod, jak spolu vytvářet nová společenství s mimolidskými činiteli. Místo reprezentace přírody, jejímž výsledkem jsou objektivní fakta a popis přírodních zákonů, či reprezentace společnosti, je cílem ANT organizovat svět jako měnící se kolektiv a rozšířit záběr politické debaty o mimolidské činitele, s kterými sdílíme společnou historii i budoucnost.</a:t>
            </a:r>
          </a:p>
        </p:txBody>
      </p:sp>
    </p:spTree>
    <p:extLst>
      <p:ext uri="{BB962C8B-B14F-4D97-AF65-F5344CB8AC3E}">
        <p14:creationId xmlns:p14="http://schemas.microsoft.com/office/powerpoint/2010/main" val="1274377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F1F534-1A4C-4376-95DB-24AFDE3EC4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438" y="184150"/>
            <a:ext cx="12120562" cy="6673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„Kupujeme-li výrobky v supermarketu, podle ANT by to znamenalo, že musíme zahrnout jak elementy zákazníka a pokladní, tak i pokladnu, peníze a výrobek. Do této sítě také zahrnují i na první pohled méně zřejmé objekty, jako je třeba oblečení zákazníka. Člověk bez oblečení by zřejmě nebyl vůbec za zákazníka považován, a tak by s největší pravděpodobností nebyl ani obsloužen. Jestliže mluvíme o logickém závěru, skoro každý činitel může být považován pouze za sumu jiných, menších činitelů. Příkladem komplexního systému je automobil – obsahuje mnoho elektronických a mechanických komponentů, které řidič nevidí, a tak považuje auto za jediný objekt. Tento efekt je znám jako </a:t>
            </a:r>
            <a:r>
              <a:rPr lang="cs-CZ" sz="2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punktualizace</a:t>
            </a:r>
            <a:r>
              <a:rPr lang="cs-CZ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r>
              <a:rPr lang="cs-CZ" sz="2200" i="1" dirty="0">
                <a:latin typeface="Courier New" panose="02070309020205020404" pitchFamily="49" charset="0"/>
                <a:cs typeface="Courier New" panose="02070309020205020404" pitchFamily="49" charset="0"/>
              </a:rPr>
              <a:t>(přesnost)</a:t>
            </a:r>
            <a:r>
              <a:rPr lang="cs-CZ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 a je podobný myšlence abstrakce v programování, které se zaměřuje na objekt. Když se </a:t>
            </a:r>
            <a:r>
              <a:rPr lang="cs-CZ" sz="2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actor</a:t>
            </a:r>
            <a:r>
              <a:rPr lang="cs-CZ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 network zhroutí, efekt </a:t>
            </a:r>
            <a:r>
              <a:rPr lang="cs-CZ" sz="2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punktualizace</a:t>
            </a:r>
            <a:r>
              <a:rPr lang="cs-CZ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 (přesnosti) se většinou také přeruší (ve výše uvedeném příkladu o automobilu by nefungující motor způsobil to, že by řidič začal vnímat auto jako shluk součástek, místo toho, aby v automobilu viděl dopravní prostředek. Toto může také nastat v případě, kdy prvky jedné sítě jednají protikladně k síti jakožto celku). </a:t>
            </a:r>
            <a:r>
              <a:rPr lang="cs-CZ" sz="2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Latour</a:t>
            </a:r>
            <a:r>
              <a:rPr lang="cs-CZ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 ve své knize „</a:t>
            </a:r>
            <a:r>
              <a:rPr lang="cs-CZ" sz="2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Pandora´s</a:t>
            </a:r>
            <a:r>
              <a:rPr lang="cs-CZ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 Hope připodobňuje </a:t>
            </a:r>
            <a:r>
              <a:rPr lang="cs-CZ" sz="2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depunktualizaci</a:t>
            </a:r>
            <a:r>
              <a:rPr lang="cs-CZ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 (nepřesnost) k otevření Pandořiny skříňky.“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4880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3893906"/>
            <a:ext cx="3771900" cy="2311630"/>
          </a:xfrm>
        </p:spPr>
        <p:txBody>
          <a:bodyPr anchor="ctr">
            <a:normAutofit/>
          </a:bodyPr>
          <a:lstStyle/>
          <a:p>
            <a:r>
              <a:rPr lang="cs-CZ" sz="2500" dirty="0" err="1">
                <a:latin typeface="Courier New" pitchFamily="49" charset="0"/>
                <a:cs typeface="Courier New" pitchFamily="49" charset="0"/>
              </a:rPr>
              <a:t>posthumanismus</a:t>
            </a:r>
            <a:br>
              <a:rPr lang="cs-CZ" sz="2500" dirty="0">
                <a:latin typeface="Courier New" pitchFamily="49" charset="0"/>
                <a:cs typeface="Courier New" pitchFamily="49" charset="0"/>
              </a:rPr>
            </a:br>
            <a:r>
              <a:rPr lang="cs-CZ" sz="2500" dirty="0">
                <a:latin typeface="Courier New" pitchFamily="49" charset="0"/>
                <a:cs typeface="Courier New" pitchFamily="49" charset="0"/>
              </a:rPr>
              <a:t>člověk jako informace</a:t>
            </a:r>
            <a:br>
              <a:rPr lang="cs-CZ" sz="2500" dirty="0">
                <a:latin typeface="Courier New" pitchFamily="49" charset="0"/>
                <a:cs typeface="Courier New" pitchFamily="49" charset="0"/>
              </a:rPr>
            </a:br>
            <a:br>
              <a:rPr lang="cs-CZ" sz="2500" dirty="0">
                <a:latin typeface="Calibri Light" panose="020F0302020204030204" pitchFamily="34" charset="0"/>
              </a:rPr>
            </a:br>
            <a:endParaRPr lang="cs-CZ" sz="2500" dirty="0">
              <a:latin typeface="Calibri Light" panose="020F03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1"/>
          <a:stretch/>
        </p:blipFill>
        <p:spPr bwMode="auto">
          <a:xfrm>
            <a:off x="20" y="10"/>
            <a:ext cx="12191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58957" y="3637052"/>
            <a:ext cx="9233024" cy="3220948"/>
          </a:xfrm>
        </p:spPr>
        <p:txBody>
          <a:bodyPr anchor="ctr">
            <a:normAutofit/>
          </a:bodyPr>
          <a:lstStyle/>
          <a:p>
            <a:pPr>
              <a:buClr>
                <a:srgbClr val="990033"/>
              </a:buClr>
            </a:pPr>
            <a:r>
              <a:rPr lang="cs-CZ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Hayles</a:t>
            </a:r>
            <a:r>
              <a:rPr lang="cs-CZ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Katherine. 1999. 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How We Became Posthuman: Virtual Bodies in Cybernetics, Literature and Informatics</a:t>
            </a:r>
            <a:endParaRPr lang="cs-CZ" sz="24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Clr>
                <a:srgbClr val="990033"/>
              </a:buClr>
            </a:pPr>
            <a:r>
              <a:rPr lang="cs-CZ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Huxley, Julian. 1957. </a:t>
            </a:r>
            <a:r>
              <a:rPr lang="cs-CZ" sz="24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Transhumanism</a:t>
            </a:r>
            <a:endParaRPr lang="cs-CZ" sz="24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Clr>
                <a:srgbClr val="990033"/>
              </a:buClr>
            </a:pPr>
            <a:r>
              <a:rPr lang="cs-CZ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Wolfe, Cary.2010. </a:t>
            </a:r>
            <a:r>
              <a:rPr lang="cs-CZ" sz="24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What</a:t>
            </a:r>
            <a:r>
              <a:rPr lang="cs-CZ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4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  <a:r>
              <a:rPr lang="cs-CZ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4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Posthumanism</a:t>
            </a:r>
            <a:endParaRPr lang="cs-CZ" sz="24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Clr>
                <a:srgbClr val="990033"/>
              </a:buClr>
            </a:pPr>
            <a:r>
              <a:rPr lang="cs-CZ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informatika/kybernetika, tělo/biologie jako informace, tělo v kontextu informační teorie</a:t>
            </a:r>
          </a:p>
          <a:p>
            <a:pPr>
              <a:buClr>
                <a:srgbClr val="990033"/>
              </a:buClr>
            </a:pPr>
            <a:r>
              <a:rPr lang="cs-CZ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posttělesnost</a:t>
            </a:r>
            <a:r>
              <a:rPr lang="cs-CZ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tělo jako síť, tělo bez orgánů, kolektivní tělo</a:t>
            </a:r>
          </a:p>
          <a:p>
            <a:pPr>
              <a:buClr>
                <a:srgbClr val="990033"/>
              </a:buClr>
            </a:pPr>
            <a:endParaRPr lang="cs-CZ" sz="11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884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67E2BD-17C8-4659-B9ED-30B95516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4934"/>
            <a:ext cx="12192000" cy="1243173"/>
          </a:xfrm>
        </p:spPr>
        <p:txBody>
          <a:bodyPr>
            <a:normAutofit fontScale="90000"/>
          </a:bodyPr>
          <a:lstStyle/>
          <a:p>
            <a:pPr algn="r"/>
            <a:r>
              <a:rPr lang="cs-CZ" sz="3600">
                <a:latin typeface="Courier New" panose="02070309020205020404" pitchFamily="49" charset="0"/>
                <a:cs typeface="Courier New" panose="02070309020205020404" pitchFamily="49" charset="0"/>
              </a:rPr>
              <a:t>kybernetická antropologie</a:t>
            </a:r>
            <a:br>
              <a:rPr lang="cs-CZ" sz="3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cs-CZ" sz="3600">
                <a:latin typeface="Courier New" panose="02070309020205020404" pitchFamily="49" charset="0"/>
                <a:cs typeface="Courier New" panose="02070309020205020404" pitchFamily="49" charset="0"/>
              </a:rPr>
              <a:t>digitální antropologie</a:t>
            </a:r>
            <a:br>
              <a:rPr lang="cs-CZ" sz="3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cs-CZ" sz="2800">
                <a:latin typeface="Courier New" panose="02070309020205020404" pitchFamily="49" charset="0"/>
                <a:cs typeface="Courier New" panose="02070309020205020404" pitchFamily="49" charset="0"/>
              </a:rPr>
              <a:t>kybernetické paradigma</a:t>
            </a:r>
            <a:endParaRPr lang="cs-CZ" sz="3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0C147B-A0A3-4544-B0C2-AFC339FE7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9101" y="1664413"/>
            <a:ext cx="8767174" cy="5193587"/>
          </a:xfrm>
        </p:spPr>
        <p:txBody>
          <a:bodyPr>
            <a:normAutofit fontScale="40000" lnSpcReduction="20000"/>
          </a:bodyPr>
          <a:lstStyle/>
          <a:p>
            <a:r>
              <a:rPr lang="cs-CZ" sz="3800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http://cyborganthropology.com/Cybernetics</a:t>
            </a:r>
            <a:endParaRPr lang="cs-CZ" sz="3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38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http://pespmc1.vub.ac.be/ASC/INDEXASC.html</a:t>
            </a:r>
            <a:endParaRPr lang="cs-CZ" sz="3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3800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https://www.ncbi.nlm.nih.gov/pubmed/16301776</a:t>
            </a:r>
            <a:endParaRPr lang="cs-CZ" sz="3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3800" dirty="0">
                <a:latin typeface="Courier New" panose="02070309020205020404" pitchFamily="49" charset="0"/>
                <a:cs typeface="Courier New" panose="02070309020205020404" pitchFamily="49" charset="0"/>
                <a:hlinkClick r:id="rId5"/>
              </a:rPr>
              <a:t>http://vonglasersfeld.com/255</a:t>
            </a:r>
            <a:endParaRPr lang="cs-CZ" sz="3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5100" dirty="0">
                <a:latin typeface="Courier New" panose="02070309020205020404" pitchFamily="49" charset="0"/>
                <a:cs typeface="Courier New" panose="02070309020205020404" pitchFamily="49" charset="0"/>
              </a:rPr>
              <a:t>kybernetika, informatika</a:t>
            </a:r>
          </a:p>
          <a:p>
            <a:pPr marL="0" indent="0">
              <a:buNone/>
            </a:pPr>
            <a:endParaRPr lang="cs-CZ" sz="3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5900" dirty="0">
                <a:latin typeface="Courier New" panose="02070309020205020404" pitchFamily="49" charset="0"/>
                <a:cs typeface="Courier New" panose="02070309020205020404" pitchFamily="49" charset="0"/>
              </a:rPr>
              <a:t>digitální antropologie:</a:t>
            </a:r>
          </a:p>
          <a:p>
            <a:pPr marL="0" indent="0">
              <a:buNone/>
            </a:pPr>
            <a:r>
              <a:rPr lang="cs-CZ" sz="4000" dirty="0">
                <a:latin typeface="Courier New" panose="02070309020205020404" pitchFamily="49" charset="0"/>
                <a:cs typeface="Courier New" panose="02070309020205020404" pitchFamily="49" charset="0"/>
                <a:hlinkClick r:id="rId6"/>
              </a:rPr>
              <a:t>https://www.anthroencyclopedia.com/entry/digital-anthropology</a:t>
            </a:r>
            <a:endParaRPr lang="cs-CZ" sz="4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cs-CZ" sz="3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4200" dirty="0">
                <a:latin typeface="Courier New" panose="02070309020205020404" pitchFamily="49" charset="0"/>
                <a:cs typeface="Courier New" panose="02070309020205020404" pitchFamily="49" charset="0"/>
              </a:rPr>
              <a:t>Gregory </a:t>
            </a:r>
            <a:r>
              <a:rPr lang="cs-CZ" sz="4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Bateson</a:t>
            </a:r>
            <a:r>
              <a:rPr lang="cs-CZ" sz="4200" dirty="0">
                <a:latin typeface="Courier New" panose="02070309020205020404" pitchFamily="49" charset="0"/>
                <a:cs typeface="Courier New" panose="02070309020205020404" pitchFamily="49" charset="0"/>
              </a:rPr>
              <a:t> (antropologie a informatika, kybernetika, ekologie, kybernetická epistemologie, komunikační teorie)</a:t>
            </a:r>
          </a:p>
          <a:p>
            <a:pPr marL="0" indent="0">
              <a:buNone/>
            </a:pPr>
            <a:r>
              <a:rPr lang="cs-CZ" sz="4000" dirty="0">
                <a:latin typeface="Courier New" panose="02070309020205020404" pitchFamily="49" charset="0"/>
                <a:cs typeface="Courier New" panose="02070309020205020404" pitchFamily="49" charset="0"/>
                <a:hlinkClick r:id="rId7"/>
              </a:rPr>
              <a:t>http://www.narberthpa.com/Bale/lsbale_dop/gbcatsbs.pdf</a:t>
            </a:r>
            <a:r>
              <a:rPr lang="cs-CZ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cs-CZ" sz="45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cs-CZ" sz="3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4200" dirty="0">
                <a:latin typeface="Courier New" panose="02070309020205020404" pitchFamily="49" charset="0"/>
                <a:cs typeface="Courier New" panose="02070309020205020404" pitchFamily="49" charset="0"/>
              </a:rPr>
              <a:t>Niklas </a:t>
            </a:r>
            <a:r>
              <a:rPr lang="cs-CZ" sz="4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Luhmann</a:t>
            </a:r>
            <a:r>
              <a:rPr lang="cs-CZ" sz="4200" dirty="0">
                <a:latin typeface="Courier New" panose="02070309020205020404" pitchFamily="49" charset="0"/>
                <a:cs typeface="Courier New" panose="02070309020205020404" pitchFamily="49" charset="0"/>
              </a:rPr>
              <a:t> (teorie systémů, </a:t>
            </a:r>
            <a:r>
              <a:rPr lang="cs-CZ" sz="4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autopoiesis</a:t>
            </a:r>
            <a:r>
              <a:rPr lang="cs-CZ" sz="42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cs-CZ" sz="4200" dirty="0">
                <a:latin typeface="Courier New" panose="02070309020205020404" pitchFamily="49" charset="0"/>
                <a:cs typeface="Courier New" panose="02070309020205020404" pitchFamily="49" charset="0"/>
              </a:rPr>
              <a:t>„Niklas </a:t>
            </a:r>
            <a:r>
              <a:rPr lang="cs-CZ" sz="4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Luhmann</a:t>
            </a:r>
            <a:r>
              <a:rPr lang="cs-CZ" sz="4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4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before</a:t>
            </a:r>
            <a:r>
              <a:rPr lang="cs-CZ" sz="4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4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Relational</a:t>
            </a:r>
            <a:r>
              <a:rPr lang="cs-CZ" sz="4200" dirty="0">
                <a:latin typeface="Courier New" panose="02070309020205020404" pitchFamily="49" charset="0"/>
                <a:cs typeface="Courier New" panose="02070309020205020404" pitchFamily="49" charset="0"/>
              </a:rPr>
              <a:t> Sociology: </a:t>
            </a:r>
            <a:r>
              <a:rPr lang="cs-CZ" sz="4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cs-CZ" sz="4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4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Cybernetics</a:t>
            </a:r>
            <a:r>
              <a:rPr lang="cs-CZ" sz="4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4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Roots</a:t>
            </a:r>
            <a:r>
              <a:rPr lang="cs-CZ" sz="4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4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r>
              <a:rPr lang="cs-CZ" sz="4200" dirty="0">
                <a:latin typeface="Courier New" panose="02070309020205020404" pitchFamily="49" charset="0"/>
                <a:cs typeface="Courier New" panose="02070309020205020404" pitchFamily="49" charset="0"/>
              </a:rPr>
              <a:t> Systems </a:t>
            </a:r>
            <a:r>
              <a:rPr lang="cs-CZ" sz="4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Theory</a:t>
            </a:r>
            <a:r>
              <a:rPr lang="cs-CZ" sz="4200" dirty="0">
                <a:latin typeface="Courier New" panose="02070309020205020404" pitchFamily="49" charset="0"/>
                <a:cs typeface="Courier New" panose="02070309020205020404" pitchFamily="49" charset="0"/>
              </a:rPr>
              <a:t>“, </a:t>
            </a:r>
            <a:r>
              <a:rPr lang="cs-CZ" sz="4200" dirty="0">
                <a:latin typeface="Courier New" panose="02070309020205020404" pitchFamily="49" charset="0"/>
                <a:cs typeface="Courier New" panose="02070309020205020404" pitchFamily="49" charset="0"/>
                <a:hlinkClick r:id="rId8"/>
              </a:rPr>
              <a:t>Jean‐Sébastien </a:t>
            </a:r>
            <a:r>
              <a:rPr lang="cs-CZ" sz="4200" dirty="0" err="1">
                <a:latin typeface="Courier New" panose="02070309020205020404" pitchFamily="49" charset="0"/>
                <a:cs typeface="Courier New" panose="02070309020205020404" pitchFamily="49" charset="0"/>
                <a:hlinkClick r:id="rId8"/>
              </a:rPr>
              <a:t>Guy</a:t>
            </a:r>
            <a:r>
              <a:rPr lang="cs-CZ" sz="4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cs-CZ" sz="3400" dirty="0" err="1">
                <a:latin typeface="Courier New" panose="02070309020205020404" pitchFamily="49" charset="0"/>
                <a:cs typeface="Courier New" panose="02070309020205020404" pitchFamily="49" charset="0"/>
                <a:hlinkClick r:id="rId9"/>
              </a:rPr>
              <a:t>https</a:t>
            </a:r>
            <a:r>
              <a:rPr lang="cs-CZ" sz="3400" dirty="0">
                <a:latin typeface="Courier New" panose="02070309020205020404" pitchFamily="49" charset="0"/>
                <a:cs typeface="Courier New" panose="02070309020205020404" pitchFamily="49" charset="0"/>
                <a:hlinkClick r:id="rId9"/>
              </a:rPr>
              <a:t>://onlinelibrary.wiley.com/</a:t>
            </a:r>
            <a:r>
              <a:rPr lang="cs-CZ" sz="3400" dirty="0" err="1">
                <a:latin typeface="Courier New" panose="02070309020205020404" pitchFamily="49" charset="0"/>
                <a:cs typeface="Courier New" panose="02070309020205020404" pitchFamily="49" charset="0"/>
                <a:hlinkClick r:id="rId9"/>
              </a:rPr>
              <a:t>doi</a:t>
            </a:r>
            <a:r>
              <a:rPr lang="cs-CZ" sz="3400" dirty="0">
                <a:latin typeface="Courier New" panose="02070309020205020404" pitchFamily="49" charset="0"/>
                <a:cs typeface="Courier New" panose="02070309020205020404" pitchFamily="49" charset="0"/>
                <a:hlinkClick r:id="rId9"/>
              </a:rPr>
              <a:t>/</a:t>
            </a:r>
            <a:r>
              <a:rPr lang="cs-CZ" sz="3400" dirty="0" err="1">
                <a:latin typeface="Courier New" panose="02070309020205020404" pitchFamily="49" charset="0"/>
                <a:cs typeface="Courier New" panose="02070309020205020404" pitchFamily="49" charset="0"/>
                <a:hlinkClick r:id="rId9"/>
              </a:rPr>
              <a:t>abs</a:t>
            </a:r>
            <a:r>
              <a:rPr lang="cs-CZ" sz="3400" dirty="0">
                <a:latin typeface="Courier New" panose="02070309020205020404" pitchFamily="49" charset="0"/>
                <a:cs typeface="Courier New" panose="02070309020205020404" pitchFamily="49" charset="0"/>
                <a:hlinkClick r:id="rId9"/>
              </a:rPr>
              <a:t>/10.1002/sres.2523</a:t>
            </a:r>
            <a:endParaRPr lang="cs-CZ" sz="3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cs-CZ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8598E7F-2CF3-4031-962B-6AF7F2F9E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3339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08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FCDD05-3F9C-42BA-A715-FC841D05A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1"/>
            <a:ext cx="11353800" cy="1614488"/>
          </a:xfrm>
        </p:spPr>
        <p:txBody>
          <a:bodyPr/>
          <a:lstStyle/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we²_</a:t>
            </a:r>
            <a:b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A61ED1-8201-4FA3-A0CC-B95098CBC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1576"/>
            <a:ext cx="12192000" cy="5808344"/>
          </a:xfrm>
        </p:spPr>
        <p:txBody>
          <a:bodyPr>
            <a:normAutofit lnSpcReduction="10000"/>
          </a:bodyPr>
          <a:lstStyle/>
          <a:p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Computing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Human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_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Hayles</a:t>
            </a:r>
            <a:r>
              <a:rPr lang="cs-CZ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Katherine(2005)</a:t>
            </a:r>
          </a:p>
          <a:p>
            <a:pPr marL="0" indent="0">
              <a:buNone/>
            </a:pPr>
            <a:endParaRPr 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+ + _ 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William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Mitchel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(2003),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Cyborg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Self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and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Networked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City 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http://komar.lexs.blasux.ru/books/cyberdelic/[William_J._Mitchell]_Me++_The_Cyborg_Self_and_th(BookSee.org).pdf</a:t>
            </a:r>
            <a:endParaRPr 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Metaman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_ Gregory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Stock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(1993)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Metaman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 The Merging of Humans and Machines into a Global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Superorganis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_ 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https://frc.ri.cmu.edu/~hpm/project.archive/general.articles/1993/931010.Metaman.review.html</a:t>
            </a:r>
            <a:endParaRPr 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Transcendent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mind_ 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Hans Moravec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Age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Robots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(1993),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Mere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Machine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Transcendent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Mind (2000) </a:t>
            </a:r>
          </a:p>
          <a:p>
            <a:endParaRPr 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Singularity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humans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transcending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biology)_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Ray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Kurzweil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(2005),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Singularity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</a:t>
            </a:r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611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348880"/>
          </a:xfrm>
        </p:spPr>
        <p:txBody>
          <a:bodyPr>
            <a:normAutofit fontScale="90000"/>
          </a:bodyPr>
          <a:lstStyle/>
          <a:p>
            <a:pPr algn="l"/>
            <a:r>
              <a:rPr lang="cs-CZ" sz="4900" dirty="0" err="1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me</a:t>
            </a:r>
            <a:r>
              <a:rPr lang="cs-CZ" sz="4900" dirty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++ </a:t>
            </a:r>
            <a:r>
              <a:rPr lang="cs-CZ" dirty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/</a:t>
            </a:r>
            <a:r>
              <a:rPr lang="cs-CZ" sz="3100" dirty="0" err="1">
                <a:latin typeface="Courier New" pitchFamily="49" charset="0"/>
                <a:cs typeface="Courier New" pitchFamily="49" charset="0"/>
              </a:rPr>
              <a:t>Mitchell</a:t>
            </a:r>
            <a:br>
              <a:rPr lang="cs-CZ" dirty="0"/>
            </a:br>
            <a:r>
              <a:rPr lang="cs-CZ" dirty="0" err="1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metaman</a:t>
            </a:r>
            <a:r>
              <a:rPr lang="cs-CZ" sz="3600" dirty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/ </a:t>
            </a:r>
            <a:r>
              <a:rPr lang="en-US" sz="3100" dirty="0">
                <a:latin typeface="Courier New" pitchFamily="49" charset="0"/>
                <a:cs typeface="Courier New" pitchFamily="49" charset="0"/>
              </a:rPr>
              <a:t>The merging of humans and machines into a global </a:t>
            </a:r>
            <a:r>
              <a:rPr lang="en-US" sz="3100" dirty="0" err="1">
                <a:latin typeface="Courier New" pitchFamily="49" charset="0"/>
                <a:cs typeface="Courier New" pitchFamily="49" charset="0"/>
              </a:rPr>
              <a:t>superorganism</a:t>
            </a:r>
            <a:r>
              <a:rPr lang="cs-CZ" sz="31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cs-CZ" sz="3100" dirty="0" err="1">
                <a:latin typeface="Courier New" pitchFamily="49" charset="0"/>
                <a:cs typeface="Courier New" pitchFamily="49" charset="0"/>
              </a:rPr>
              <a:t>Stock</a:t>
            </a:r>
            <a:br>
              <a:rPr lang="en-US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" y="2348880"/>
            <a:ext cx="12115800" cy="4392488"/>
          </a:xfrm>
        </p:spPr>
        <p:txBody>
          <a:bodyPr>
            <a:normAutofit/>
          </a:bodyPr>
          <a:lstStyle/>
          <a:p>
            <a:pPr>
              <a:buClr>
                <a:srgbClr val="990033"/>
              </a:buClr>
            </a:pP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++ </a:t>
            </a:r>
          </a:p>
          <a:p>
            <a:pPr lvl="1">
              <a:buClr>
                <a:srgbClr val="990033"/>
              </a:buClr>
            </a:pP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„t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he trial separation of bits and atoms is now over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“</a:t>
            </a:r>
          </a:p>
          <a:p>
            <a:pPr lvl="1">
              <a:buClr>
                <a:srgbClr val="990033"/>
              </a:buClr>
            </a:pP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I link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therefore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am</a:t>
            </a:r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>
              <a:buClr>
                <a:srgbClr val="990033"/>
              </a:buClr>
            </a:pP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data, síť, bity, atomy, </a:t>
            </a:r>
          </a:p>
          <a:p>
            <a:pPr lvl="1">
              <a:buClr>
                <a:srgbClr val="990033"/>
              </a:buClr>
            </a:pP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dematerializace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, informace (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biobanky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, spermabanky, genofond)</a:t>
            </a:r>
          </a:p>
          <a:p>
            <a:pPr marL="457200" lvl="1" indent="0">
              <a:buClr>
                <a:srgbClr val="990033"/>
              </a:buClr>
              <a:buNone/>
            </a:pPr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Clr>
                <a:srgbClr val="990033"/>
              </a:buClr>
            </a:pP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Metaman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lvl="1">
              <a:buClr>
                <a:srgbClr val="990033"/>
              </a:buClr>
            </a:pP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kolektivní organismus, nesmrtelný, netělesný …</a:t>
            </a:r>
          </a:p>
          <a:p>
            <a:pPr lvl="1">
              <a:buClr>
                <a:srgbClr val="990033"/>
              </a:buClr>
            </a:pP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globální síť toků informací, věcí, energií, lidí …</a:t>
            </a:r>
          </a:p>
          <a:p>
            <a:pPr lvl="1">
              <a:buClr>
                <a:srgbClr val="990033"/>
              </a:buClr>
            </a:pP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kolektivní paměť (elektronické databanky)</a:t>
            </a:r>
          </a:p>
        </p:txBody>
      </p:sp>
    </p:spTree>
    <p:extLst>
      <p:ext uri="{BB962C8B-B14F-4D97-AF65-F5344CB8AC3E}">
        <p14:creationId xmlns:p14="http://schemas.microsoft.com/office/powerpoint/2010/main" val="3859813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94829B40-F49E-4CB3-9467-190DED45C2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4118" r="-1" b="-1"/>
          <a:stretch/>
        </p:blipFill>
        <p:spPr>
          <a:xfrm>
            <a:off x="6358026" y="10"/>
            <a:ext cx="5870102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66F48B-ACFE-4917-A728-A0676804C23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0"/>
            <a:ext cx="6358026" cy="685799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32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sociální roboti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emoční robotika_</a:t>
            </a:r>
          </a:p>
          <a:p>
            <a:pPr marL="0" indent="0">
              <a:buNone/>
            </a:pPr>
            <a:endParaRPr lang="cs-CZ" sz="3200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cs-CZ" sz="3200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cs-CZ" sz="3200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status robota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jeho antropomorfizace</a:t>
            </a:r>
          </a:p>
          <a:p>
            <a:pPr marL="0" indent="0">
              <a:buNone/>
            </a:pPr>
            <a:endParaRPr lang="cs-CZ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cs-CZ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simulace života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simulace člověka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simulace lidských emocí</a:t>
            </a:r>
            <a:endParaRPr lang="cs-CZ" sz="3200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748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B8C439-469A-418C-8C1E-092410FA7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693"/>
            <a:ext cx="5608634" cy="1467293"/>
          </a:xfrm>
        </p:spPr>
        <p:txBody>
          <a:bodyPr>
            <a:normAutofit/>
          </a:bodyPr>
          <a:lstStyle/>
          <a:p>
            <a:r>
              <a:rPr lang="cs-CZ" sz="4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sociální robotika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23E83D-7FF7-4625-88BE-61F244A9E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56660"/>
            <a:ext cx="12191999" cy="5401340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posledních 20-30 let rozvoj sociální a interaktivní robotiky</a:t>
            </a:r>
          </a:p>
          <a:p>
            <a:endParaRPr lang="cs-CZ" sz="2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2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1990tá léta_ konfigurace sociální robotiky a HRI </a:t>
            </a:r>
          </a:p>
          <a:p>
            <a:endParaRPr lang="cs-CZ" sz="2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2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nová AI, cíl – přisvojit si algoritmy imitující lidské a sociálně inteligentní, responzivní, interaktivní způsoby komunikace</a:t>
            </a:r>
          </a:p>
          <a:p>
            <a:endParaRPr lang="cs-CZ" sz="2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2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snaha vyvinout AI jako efektivnější pokud bude schopna více reagovat na nepředvídatelnost světa (tzn. skrze sociální interakce)</a:t>
            </a:r>
          </a:p>
        </p:txBody>
      </p:sp>
    </p:spTree>
    <p:extLst>
      <p:ext uri="{BB962C8B-B14F-4D97-AF65-F5344CB8AC3E}">
        <p14:creationId xmlns:p14="http://schemas.microsoft.com/office/powerpoint/2010/main" val="479595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7C75AB9-9324-4045-AD20-C187EC91A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"/>
          <a:stretch/>
        </p:blipFill>
        <p:spPr>
          <a:xfrm>
            <a:off x="-11909" y="10"/>
            <a:ext cx="6324601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714A0A-F30A-4C96-BBB1-A96C8A6D021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30963" y="0"/>
            <a:ext cx="5761037" cy="6954838"/>
          </a:xfrm>
        </p:spPr>
        <p:txBody>
          <a:bodyPr anchor="b"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 </a:t>
            </a:r>
            <a:r>
              <a:rPr lang="cs-CZ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social</a:t>
            </a:r>
            <a:r>
              <a:rPr lang="cs-CZ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robot </a:t>
            </a:r>
            <a:r>
              <a:rPr lang="cs-CZ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  <a:r>
              <a:rPr lang="cs-CZ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‘able to communicate and interact with us, understand and even relate to us, in a personal way. It should be able to understand us and itself in social terms. We in turn, should be able to understand it in the same social terms – to be able to relate to it, and to empathize with it … In short, a social robot is socially intelligent in a human-like way, and interacting with it is like interacting with another person’ </a:t>
            </a:r>
            <a:endParaRPr lang="cs-CZ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(Breazeal 2002 :1) </a:t>
            </a:r>
            <a:endParaRPr lang="cs-CZ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7672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1797</Words>
  <Application>Microsoft Office PowerPoint</Application>
  <PresentationFormat>Širokoúhlá obrazovka</PresentationFormat>
  <Paragraphs>171</Paragraphs>
  <Slides>21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Motiv Office</vt:lpstr>
      <vt:lpstr>kritika člověka, post-humanismus, kritika posthumanismu </vt:lpstr>
      <vt:lpstr>časopisy</vt:lpstr>
      <vt:lpstr>posthumanismus člověk jako informace  </vt:lpstr>
      <vt:lpstr>kybernetická antropologie digitální antropologie kybernetické paradigma</vt:lpstr>
      <vt:lpstr>we²_ </vt:lpstr>
      <vt:lpstr>me++ /Mitchell metaman/ The merging of humans and machines into a global superorganism/Stock </vt:lpstr>
      <vt:lpstr>Prezentace aplikace PowerPoint</vt:lpstr>
      <vt:lpstr>sociální robotika</vt:lpstr>
      <vt:lpstr>Prezentace aplikace PowerPoint</vt:lpstr>
      <vt:lpstr>člověk a stroj_ posthumanismus</vt:lpstr>
      <vt:lpstr>sociální roboti/emoční programování</vt:lpstr>
      <vt:lpstr>sexuální roboti</vt:lpstr>
      <vt:lpstr>dividuals sociální vztahy jako osoby     </vt:lpstr>
      <vt:lpstr>Kathleen Richardson</vt:lpstr>
      <vt:lpstr>Kathleen Richardson_ Sex Robots</vt:lpstr>
      <vt:lpstr>Eben Kirksey</vt:lpstr>
      <vt:lpstr>více-než-lidská socialita Tsing_ Mushroom at the End of the World (2015)</vt:lpstr>
      <vt:lpstr>posthumanismus_ transhumanismus</vt:lpstr>
      <vt:lpstr> symetrická sociologie/antropologie tělo jako síť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kritika člověka, post-humanismus, kritika posthumanismu </dc:title>
  <dc:creator>Eva Šlesingerová</dc:creator>
  <cp:lastModifiedBy>Eva Šlesingerová</cp:lastModifiedBy>
  <cp:revision>11</cp:revision>
  <dcterms:created xsi:type="dcterms:W3CDTF">2020-05-16T19:49:48Z</dcterms:created>
  <dcterms:modified xsi:type="dcterms:W3CDTF">2021-04-29T10:44:09Z</dcterms:modified>
</cp:coreProperties>
</file>