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6"/>
  </p:notesMasterIdLst>
  <p:sldIdLst>
    <p:sldId id="276" r:id="rId2"/>
    <p:sldId id="278" r:id="rId3"/>
    <p:sldId id="279" r:id="rId4"/>
    <p:sldId id="280" r:id="rId5"/>
    <p:sldId id="303" r:id="rId6"/>
    <p:sldId id="281" r:id="rId7"/>
    <p:sldId id="282" r:id="rId8"/>
    <p:sldId id="283" r:id="rId9"/>
    <p:sldId id="284" r:id="rId10"/>
    <p:sldId id="285" r:id="rId11"/>
    <p:sldId id="304" r:id="rId12"/>
    <p:sldId id="305" r:id="rId13"/>
    <p:sldId id="306" r:id="rId14"/>
    <p:sldId id="307" r:id="rId15"/>
    <p:sldId id="308" r:id="rId16"/>
    <p:sldId id="309" r:id="rId17"/>
    <p:sldId id="310" r:id="rId18"/>
    <p:sldId id="311" r:id="rId19"/>
    <p:sldId id="293" r:id="rId20"/>
    <p:sldId id="292" r:id="rId21"/>
    <p:sldId id="291" r:id="rId22"/>
    <p:sldId id="299" r:id="rId23"/>
    <p:sldId id="312" r:id="rId24"/>
    <p:sldId id="294" r:id="rId25"/>
  </p:sldIdLst>
  <p:sldSz cx="9144000" cy="6858000" type="screen4x3"/>
  <p:notesSz cx="6858000" cy="9144000"/>
  <p:defaultTextStyle>
    <a:defPPr>
      <a:defRPr lang="cs-CZ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F3300"/>
    <a:srgbClr val="0000DC"/>
    <a:srgbClr val="008373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Bez stylu, bez mřížky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5940675A-B579-460E-94D1-54222C63F5DA}" styleName="Bez stylu, mřížka tabulky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9D7B26C5-4107-4FEC-AEDC-1716B250A1EF}" styleName="Styl Světlá 1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tx1">
              <a:alpha val="2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tx1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12700" cmpd="sng">
              <a:solidFill>
                <a:schemeClr val="tx1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12700" cmpd="sng">
              <a:solidFill>
                <a:schemeClr val="tx1"/>
              </a:solidFill>
            </a:ln>
          </a:bottom>
        </a:tcBdr>
        <a:fill>
          <a:noFill/>
        </a:fill>
      </a:tcStyle>
    </a:firstRow>
  </a:tblStyle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Objects="1">
      <p:cViewPr varScale="1">
        <p:scale>
          <a:sx n="86" d="100"/>
          <a:sy n="86" d="100"/>
        </p:scale>
        <p:origin x="1543" y="5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slide" Target="slides/slide24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29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slide" Target="slides/slide23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slide" Target="slides/slide22.xml"/><Relationship Id="rId28" Type="http://schemas.openxmlformats.org/officeDocument/2006/relationships/viewProps" Target="view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slide" Target="slides/slide21.xml"/><Relationship Id="rId27" Type="http://schemas.openxmlformats.org/officeDocument/2006/relationships/presProps" Target="presProps.xml"/><Relationship Id="rId30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7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47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2458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747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noProof="0"/>
              <a:t>Klepnutím lze upravit styly předlohy textu.</a:t>
            </a:r>
          </a:p>
          <a:p>
            <a:pPr lvl="1"/>
            <a:r>
              <a:rPr lang="cs-CZ" noProof="0"/>
              <a:t>Druhá úroveň</a:t>
            </a:r>
          </a:p>
          <a:p>
            <a:pPr lvl="2"/>
            <a:r>
              <a:rPr lang="cs-CZ" noProof="0"/>
              <a:t>Třetí úroveň</a:t>
            </a:r>
          </a:p>
          <a:p>
            <a:pPr lvl="3"/>
            <a:r>
              <a:rPr lang="cs-CZ" noProof="0"/>
              <a:t>Čtvrtá úroveň</a:t>
            </a:r>
          </a:p>
          <a:p>
            <a:pPr lvl="4"/>
            <a:r>
              <a:rPr lang="cs-CZ" noProof="0"/>
              <a:t>Pátá úroveň</a:t>
            </a:r>
          </a:p>
        </p:txBody>
      </p:sp>
      <p:sp>
        <p:nvSpPr>
          <p:cNvPr id="747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47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286664E-2041-4590-89B1-FF6933D0A0C6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3F0A9CBD-3CDE-4660-9832-71FE2D498EDF}" type="slidenum">
              <a:rPr lang="cs-CZ" smtClean="0"/>
              <a:pPr/>
              <a:t>1</a:t>
            </a:fld>
            <a:endParaRPr lang="cs-CZ"/>
          </a:p>
        </p:txBody>
      </p:sp>
      <p:sp>
        <p:nvSpPr>
          <p:cNvPr id="2560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cs-CZ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cs-CZ"/>
              <a:t>Kliknutím lze upravit styl předlohy.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CD9720C-BA2E-4C59-B308-DEF50710F2B7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DD854AA-7CD1-4EE5-86AB-38A2BF9721A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21F881-0AA9-4FEC-A888-9F8E4ADD825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122DDFD-FAD3-4868-A91D-0D0E31A03B1C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C4B7278-93A3-4020-BCDD-B7D256590E2B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AD8D8FB-CD7D-4D69-9C05-62A7ADB54EBA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ED11DC-F18B-4A34-B754-AAC57E8EABFD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/>
              <a:t>Kliknutím lze upravit styl.</a:t>
            </a:r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A576380-624B-409A-B27D-13366D46AF31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923AED-FEA9-4FBB-9CE6-DF65CCF694B9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/>
              <a:t>Kliknutím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797F023-ED88-425D-B899-9A5DEEBCD393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/>
              <a:t>Kliknutím lze upravit styl.</a:t>
            </a:r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cs-CZ" noProof="0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/>
              <a:t>Kliknutím lze upravit styly předlohy textu.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DB6056-ACF8-4A51-B5E3-E5FBEA4E1BC5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 předlohy nadpisů.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/>
              <a:t>Klepnutím lze upravit styly předlohy textu.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cs-CZ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1E01BD31-3810-4E20-8A46-494856DB8522}" type="slidenum">
              <a:rPr lang="cs-CZ"/>
              <a:pPr>
                <a:defRPr/>
              </a:pPr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546100" indent="-5461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1011238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419225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827213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2352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6924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3149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606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4064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ChangeArrowheads="1"/>
          </p:cNvSpPr>
          <p:nvPr/>
        </p:nvSpPr>
        <p:spPr bwMode="auto">
          <a:xfrm>
            <a:off x="0" y="6597650"/>
            <a:ext cx="9144000" cy="260350"/>
          </a:xfrm>
          <a:prstGeom prst="rect">
            <a:avLst/>
          </a:prstGeom>
          <a:solidFill>
            <a:srgbClr val="0000DC"/>
          </a:soli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 algn="r"/>
            <a:r>
              <a:rPr lang="cs-CZ">
                <a:solidFill>
                  <a:schemeClr val="bg1"/>
                </a:solidFill>
                <a:latin typeface="Verdana" pitchFamily="34" charset="0"/>
              </a:rPr>
              <a:t>www.fss.muni.cz   </a:t>
            </a:r>
          </a:p>
        </p:txBody>
      </p:sp>
      <p:sp>
        <p:nvSpPr>
          <p:cNvPr id="2052" name="TextovéPole 1"/>
          <p:cNvSpPr txBox="1">
            <a:spLocks noChangeArrowheads="1"/>
          </p:cNvSpPr>
          <p:nvPr/>
        </p:nvSpPr>
        <p:spPr bwMode="auto">
          <a:xfrm>
            <a:off x="539750" y="2852738"/>
            <a:ext cx="8135938" cy="32316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r>
              <a:rPr lang="cs-CZ" sz="2800" b="1" dirty="0">
                <a:latin typeface="Segoe UI Semibold" pitchFamily="34" charset="0"/>
              </a:rPr>
              <a:t>SOCb2172</a:t>
            </a:r>
          </a:p>
          <a:p>
            <a:r>
              <a:rPr lang="cs-CZ" sz="2800" b="1" dirty="0">
                <a:latin typeface="Segoe UI Semibold" pitchFamily="34" charset="0"/>
              </a:rPr>
              <a:t>Sociologie stratifikace a nerovnosti</a:t>
            </a:r>
          </a:p>
          <a:p>
            <a:r>
              <a:rPr lang="cs-CZ" sz="2000" dirty="0">
                <a:latin typeface="Segoe UI Semibold" pitchFamily="34" charset="0"/>
              </a:rPr>
              <a:t>Organizace kurzu</a:t>
            </a:r>
          </a:p>
          <a:p>
            <a:endParaRPr lang="cs-CZ" sz="2800" dirty="0">
              <a:latin typeface="Segoe UI Semibold" pitchFamily="34" charset="0"/>
            </a:endParaRPr>
          </a:p>
          <a:p>
            <a:endParaRPr lang="cs-CZ" sz="2800" dirty="0">
              <a:latin typeface="Segoe UI Semibold" pitchFamily="34" charset="0"/>
            </a:endParaRPr>
          </a:p>
          <a:p>
            <a:endParaRPr lang="cs-CZ" sz="2800" dirty="0">
              <a:latin typeface="Segoe UI Semibold" pitchFamily="34" charset="0"/>
            </a:endParaRPr>
          </a:p>
          <a:p>
            <a:pPr algn="r"/>
            <a:r>
              <a:rPr lang="cs-CZ" sz="2200" dirty="0">
                <a:latin typeface="Segoe UI" pitchFamily="34" charset="0"/>
                <a:cs typeface="Segoe UI" pitchFamily="34" charset="0"/>
              </a:rPr>
              <a:t>Tomáš Doseděl</a:t>
            </a:r>
          </a:p>
          <a:p>
            <a:pPr algn="r"/>
            <a:r>
              <a:rPr lang="cs-CZ" sz="2200" dirty="0">
                <a:latin typeface="Segoe UI" pitchFamily="34" charset="0"/>
                <a:cs typeface="Segoe UI" pitchFamily="34" charset="0"/>
              </a:rPr>
              <a:t>dosedel@fss.muni.cz</a:t>
            </a:r>
          </a:p>
        </p:txBody>
      </p:sp>
      <p:cxnSp>
        <p:nvCxnSpPr>
          <p:cNvPr id="5" name="Přímá spojnice 4"/>
          <p:cNvCxnSpPr/>
          <p:nvPr/>
        </p:nvCxnSpPr>
        <p:spPr>
          <a:xfrm>
            <a:off x="0" y="1341438"/>
            <a:ext cx="9180513" cy="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6" name="Obrázek 5">
            <a:extLst>
              <a:ext uri="{FF2B5EF4-FFF2-40B4-BE49-F238E27FC236}">
                <a16:creationId xmlns:a16="http://schemas.microsoft.com/office/drawing/2014/main" id="{D0A45A08-33CB-4C07-853C-5F88153F7D88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3528" y="277484"/>
            <a:ext cx="1277115" cy="982982"/>
          </a:xfrm>
          <a:prstGeom prst="rect">
            <a:avLst/>
          </a:prstGeom>
        </p:spPr>
      </p:pic>
    </p:spTree>
  </p:cSld>
  <p:clrMapOvr>
    <a:masterClrMapping/>
  </p:clrMapOvr>
  <p:transition advTm="7797"/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Jak uspět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Systém „100 bodů v průběhu semestru“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92-100 bodů: A (výborně)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84-91 bodů: B (velmi dobře)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76-83 bodů: C (dobře)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68-75 bodů: D (uspokojivě)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60-67 bodů: E (vyhovující)</a:t>
            </a:r>
          </a:p>
          <a:p>
            <a:r>
              <a:rPr lang="cs-CZ" sz="2800" dirty="0">
                <a:solidFill>
                  <a:srgbClr val="FF3300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0-59 bodů: F (nevyhovující)</a:t>
            </a:r>
          </a:p>
        </p:txBody>
      </p:sp>
    </p:spTree>
    <p:extLst>
      <p:ext uri="{BB962C8B-B14F-4D97-AF65-F5344CB8AC3E}">
        <p14:creationId xmlns:p14="http://schemas.microsoft.com/office/powerpoint/2010/main" val="296861073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Jak uspět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Systém „100 bodů v průběhu semestru“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Test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Prezentace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Esej</a:t>
            </a:r>
          </a:p>
        </p:txBody>
      </p:sp>
    </p:spTree>
    <p:extLst>
      <p:ext uri="{BB962C8B-B14F-4D97-AF65-F5344CB8AC3E}">
        <p14:creationId xmlns:p14="http://schemas.microsoft.com/office/powerpoint/2010/main" val="460260511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Jak uspět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Systém „100 bodů v průběhu semestru“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Test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 posledním týdnu semestru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Samostatně v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ISu</a:t>
            </a: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10 otázek za 10 bodů nebo 20 otázek za 20 bodů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Výsledky okamžitě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Implicitně 10b varianta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Prezentace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Esej</a:t>
            </a:r>
          </a:p>
        </p:txBody>
      </p:sp>
    </p:spTree>
    <p:extLst>
      <p:ext uri="{BB962C8B-B14F-4D97-AF65-F5344CB8AC3E}">
        <p14:creationId xmlns:p14="http://schemas.microsoft.com/office/powerpoint/2010/main" val="1997887076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Jak uspět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Systém „100 bodů v průběhu semestru“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Test			10 / 20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Prezentace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Na začátku semináře (s výjimkou hostů)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Cca 5 min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Aplikace teorií na konkrétní příklad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Prezentace 10 b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Prezentace s písemnou přípravou 20 b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Esej</a:t>
            </a:r>
          </a:p>
        </p:txBody>
      </p:sp>
    </p:spTree>
    <p:extLst>
      <p:ext uri="{BB962C8B-B14F-4D97-AF65-F5344CB8AC3E}">
        <p14:creationId xmlns:p14="http://schemas.microsoft.com/office/powerpoint/2010/main" val="342028091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Jak uspět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Systém „100 bodů v průběhu semestru“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Test			10 / 20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Prezentace		10 / 20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Esej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60 / 70 / 80 bodů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Odlišné počty stran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Odlišné počty zdrojů (ze sylabu / mimo)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Ilustrace empirickým materiálem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Téma schválené učitelem</a:t>
            </a:r>
          </a:p>
        </p:txBody>
      </p:sp>
    </p:spTree>
    <p:extLst>
      <p:ext uri="{BB962C8B-B14F-4D97-AF65-F5344CB8AC3E}">
        <p14:creationId xmlns:p14="http://schemas.microsoft.com/office/powerpoint/2010/main" val="364685269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Jak uspět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Systém „100 bodů v průběhu semestru“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Test			10 / 20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Prezentace		10 / 20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Esej			60 / 70 / 80</a:t>
            </a:r>
          </a:p>
        </p:txBody>
      </p:sp>
    </p:spTree>
    <p:extLst>
      <p:ext uri="{BB962C8B-B14F-4D97-AF65-F5344CB8AC3E}">
        <p14:creationId xmlns:p14="http://schemas.microsoft.com/office/powerpoint/2010/main" val="3261763486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Jak uspět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Systém „100 bodů v průběhu semestru“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Test			10 / 20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Prezentace		10 / 20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Esej			60 / 70 / 80</a:t>
            </a:r>
          </a:p>
          <a:p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Maximum může být „teoretických 100“</a:t>
            </a:r>
          </a:p>
        </p:txBody>
      </p:sp>
    </p:spTree>
    <p:extLst>
      <p:ext uri="{BB962C8B-B14F-4D97-AF65-F5344CB8AC3E}">
        <p14:creationId xmlns:p14="http://schemas.microsoft.com/office/powerpoint/2010/main" val="309447339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Jak uspět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Systém „100 bodů v průběhu semestru“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Test			10 / 20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Prezentace		10 / 20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Esej			60 / 70 / 80</a:t>
            </a:r>
          </a:p>
          <a:p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Maximum může být „teoretických 100“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10 / 10 / 80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10 / 20 / 70		20 / 10 / 70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20 / 20 / 60</a:t>
            </a:r>
          </a:p>
        </p:txBody>
      </p:sp>
    </p:spTree>
    <p:extLst>
      <p:ext uri="{BB962C8B-B14F-4D97-AF65-F5344CB8AC3E}">
        <p14:creationId xmlns:p14="http://schemas.microsoft.com/office/powerpoint/2010/main" val="198848570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Jak uspět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Systém „100 bodů v průběhu semestru“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Test			10 / 20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Prezentace		10 / 20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Esej			60 / 70 / 80</a:t>
            </a:r>
          </a:p>
          <a:p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Test se volí kliknutím v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ISu</a:t>
            </a: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Prezentace se volí ne/odevzdáním přípravy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Do eseje se počet bodů píše na začátek</a:t>
            </a:r>
          </a:p>
        </p:txBody>
      </p:sp>
    </p:spTree>
    <p:extLst>
      <p:ext uri="{BB962C8B-B14F-4D97-AF65-F5344CB8AC3E}">
        <p14:creationId xmlns:p14="http://schemas.microsoft.com/office/powerpoint/2010/main" val="131785955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Příklad prezentace</a:t>
            </a:r>
          </a:p>
        </p:txBody>
      </p:sp>
    </p:spTree>
    <p:extLst>
      <p:ext uri="{BB962C8B-B14F-4D97-AF65-F5344CB8AC3E}">
        <p14:creationId xmlns:p14="http://schemas.microsoft.com/office/powerpoint/2010/main" val="240490247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Vyučující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Mgr. Ing. Tomáš Doseděl, Ph.D.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dosedel@fss.muni.cz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kancelář 3.61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konzultace pondělí / čtvrtek 14.30-15.30</a:t>
            </a:r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Příklad prezentace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Třídní pojetí Karla Marxe: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Buržoazie: vlastní výrobní prostředky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Proletariát: vlastní jen svou pracovní sílu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Proletariát prodává svou pracovní sílu buržoazii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Vztah obou tříd je antagonistický – třídní konflikt</a:t>
            </a:r>
          </a:p>
        </p:txBody>
      </p:sp>
    </p:spTree>
    <p:extLst>
      <p:ext uri="{BB962C8B-B14F-4D97-AF65-F5344CB8AC3E}">
        <p14:creationId xmlns:p14="http://schemas.microsoft.com/office/powerpoint/2010/main" val="4018381808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Příklad prezentace</a:t>
            </a:r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id="{18954824-6842-4AAC-B589-20F7DDDF707F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42614" y="0"/>
            <a:ext cx="7858771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036335588"/>
      </p:ext>
    </p:extLst>
  </p:cSld>
  <p:clrMapOvr>
    <a:masterClrMapping/>
  </p:clrMapOvr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Příklad prezentace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Buržoazie: Škoda Auto zastupovaní managementem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Proletariát: dělníci zastupovaní odbory</a:t>
            </a:r>
          </a:p>
          <a:p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Třídní konflikt se projevuje ve vyjednávání zaměstnanců Škoda Auto a zaměstnavatele – mají odlišné zájmy</a:t>
            </a:r>
          </a:p>
        </p:txBody>
      </p:sp>
    </p:spTree>
    <p:extLst>
      <p:ext uri="{BB962C8B-B14F-4D97-AF65-F5344CB8AC3E}">
        <p14:creationId xmlns:p14="http://schemas.microsoft.com/office/powerpoint/2010/main" val="2214685138"/>
      </p:ext>
    </p:extLst>
  </p:cSld>
  <p:clrMapOvr>
    <a:masterClrMapping/>
  </p:clrMapOvr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Jak uspět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Systém „100 bodů v průběhu semestru“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Test			10 / 20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Prezentace		10 / 20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Esej			60 / 70 / 80</a:t>
            </a:r>
          </a:p>
        </p:txBody>
      </p:sp>
    </p:spTree>
    <p:extLst>
      <p:ext uri="{BB962C8B-B14F-4D97-AF65-F5344CB8AC3E}">
        <p14:creationId xmlns:p14="http://schemas.microsoft.com/office/powerpoint/2010/main" val="2553604923"/>
      </p:ext>
    </p:extLst>
  </p:cSld>
  <p:clrMapOvr>
    <a:masterClrMapping/>
  </p:clrMapOvr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Otázky?</a:t>
            </a:r>
          </a:p>
        </p:txBody>
      </p:sp>
    </p:spTree>
    <p:extLst>
      <p:ext uri="{BB962C8B-B14F-4D97-AF65-F5344CB8AC3E}">
        <p14:creationId xmlns:p14="http://schemas.microsoft.com/office/powerpoint/2010/main" val="221908951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Vyučující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Mgr. Ing. Tomáš Doseděl, Ph.D.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dosedel@fss.muni.cz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kancelář 3.61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konzultace pondělí / čtvrtek 14.30-15.30</a:t>
            </a: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Prof. PhDr. Tomáš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Katrňák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, Ph.D.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Mgr. Petr Fučík, Ph.D.</a:t>
            </a:r>
          </a:p>
        </p:txBody>
      </p:sp>
    </p:spTree>
    <p:extLst>
      <p:ext uri="{BB962C8B-B14F-4D97-AF65-F5344CB8AC3E}">
        <p14:creationId xmlns:p14="http://schemas.microsoft.com/office/powerpoint/2010/main" val="3841644308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 je to stratifikace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Rozdělení společnosti do skupin / vrstev</a:t>
            </a:r>
          </a:p>
          <a:p>
            <a:pPr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Způsoby rozdělení mohou být různé (kavárna vs. spodních 10 milionů, podle vzdělání, podle příjmu…), ne všechny ale dávají smysl</a:t>
            </a:r>
          </a:p>
          <a:p>
            <a:pPr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pPr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Základní vysvětlující proměnná – předpokládáme, že každá skupina se chová jinak</a:t>
            </a:r>
          </a:p>
        </p:txBody>
      </p:sp>
    </p:spTree>
    <p:extLst>
      <p:ext uri="{BB962C8B-B14F-4D97-AF65-F5344CB8AC3E}">
        <p14:creationId xmlns:p14="http://schemas.microsoft.com/office/powerpoint/2010/main" val="3033954913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 nás čeká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Blok I – základní koncepty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Blok II – zdroje sociálních nerovností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Blok III – důsledky sociálních nerovností</a:t>
            </a:r>
          </a:p>
        </p:txBody>
      </p:sp>
    </p:spTree>
    <p:extLst>
      <p:ext uri="{BB962C8B-B14F-4D97-AF65-F5344CB8AC3E}">
        <p14:creationId xmlns:p14="http://schemas.microsoft.com/office/powerpoint/2010/main" val="2689380257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 nás čeká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Blok I – základní koncepty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Klasikové sociální stratifikace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Třídní rozdělení společnosti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Blok II – zdroje sociálních nerovností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Blok III – důsledky sociálních nerovností</a:t>
            </a:r>
          </a:p>
          <a:p>
            <a:pPr marL="0" indent="0">
              <a:buNone/>
            </a:pPr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87901717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 nás čeká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Blok I – základní koncepty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Blok II – zdroje sociálních nerovností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Rodina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Vzdělání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Stát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Připsané charakteristiky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Společenské změny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Blok III – důsledky sociálních nerovností</a:t>
            </a:r>
          </a:p>
        </p:txBody>
      </p:sp>
    </p:spTree>
    <p:extLst>
      <p:ext uri="{BB962C8B-B14F-4D97-AF65-F5344CB8AC3E}">
        <p14:creationId xmlns:p14="http://schemas.microsoft.com/office/powerpoint/2010/main" val="311958468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Co nás čeká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Blok I – základní koncepty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Blok II – zdroje sociálních nerovností</a:t>
            </a:r>
          </a:p>
          <a:p>
            <a:pPr marL="0" indent="0"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Blok III – důsledky sociálních nerovností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Dopady na trhu práce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Dopady na demografické jevy (Petr Fučík)</a:t>
            </a: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Dopady na výběrové párování (Tomáš </a:t>
            </a:r>
            <a:r>
              <a:rPr lang="cs-CZ" sz="2800" dirty="0" err="1">
                <a:latin typeface="Segoe UI" pitchFamily="34" charset="0"/>
                <a:ea typeface="Segoe UI" pitchFamily="34" charset="0"/>
                <a:cs typeface="Segoe UI" pitchFamily="34" charset="0"/>
              </a:rPr>
              <a:t>Katrňák</a:t>
            </a: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)</a:t>
            </a:r>
          </a:p>
          <a:p>
            <a:endParaRPr lang="cs-CZ" sz="2800" dirty="0">
              <a:latin typeface="Segoe UI" pitchFamily="34" charset="0"/>
              <a:ea typeface="Segoe UI" pitchFamily="34" charset="0"/>
              <a:cs typeface="Segoe UI" pitchFamily="34" charset="0"/>
            </a:endParaRPr>
          </a:p>
          <a:p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Struktura současné české společnosti</a:t>
            </a:r>
          </a:p>
        </p:txBody>
      </p:sp>
    </p:spTree>
    <p:extLst>
      <p:ext uri="{BB962C8B-B14F-4D97-AF65-F5344CB8AC3E}">
        <p14:creationId xmlns:p14="http://schemas.microsoft.com/office/powerpoint/2010/main" val="173893307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>
                <a:solidFill>
                  <a:srgbClr val="0000DC"/>
                </a:solidFill>
                <a:latin typeface="Segoe UI" pitchFamily="34" charset="0"/>
                <a:ea typeface="Segoe UI" pitchFamily="34" charset="0"/>
                <a:cs typeface="Segoe UI" pitchFamily="34" charset="0"/>
              </a:rPr>
              <a:t>Jak uspět</a:t>
            </a:r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cs-CZ" sz="2800" dirty="0">
                <a:latin typeface="Segoe UI" pitchFamily="34" charset="0"/>
                <a:ea typeface="Segoe UI" pitchFamily="34" charset="0"/>
                <a:cs typeface="Segoe UI" pitchFamily="34" charset="0"/>
              </a:rPr>
              <a:t>Systém „100 bodů v průběhu semestru“</a:t>
            </a:r>
          </a:p>
        </p:txBody>
      </p:sp>
    </p:spTree>
    <p:extLst>
      <p:ext uri="{BB962C8B-B14F-4D97-AF65-F5344CB8AC3E}">
        <p14:creationId xmlns:p14="http://schemas.microsoft.com/office/powerpoint/2010/main" val="3334847060"/>
      </p:ext>
    </p:extLst>
  </p:cSld>
  <p:clrMapOvr>
    <a:masterClrMapping/>
  </p:clrMapOvr>
</p:sld>
</file>

<file path=ppt/theme/theme1.xml><?xml version="1.0" encoding="utf-8"?>
<a:theme xmlns:a="http://schemas.openxmlformats.org/drawingml/2006/main" name="Výchozí návrh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Výchozí návrh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Výchozí návrh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Výchozí návrh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Výchozí návrh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1964</TotalTime>
  <Words>747</Words>
  <Application>Microsoft Office PowerPoint</Application>
  <PresentationFormat>Předvádění na obrazovce (4:3)</PresentationFormat>
  <Paragraphs>152</Paragraphs>
  <Slides>24</Slides>
  <Notes>1</Notes>
  <HiddenSlides>0</HiddenSlides>
  <MMClips>0</MMClips>
  <ScaleCrop>false</ScaleCrop>
  <HeadingPairs>
    <vt:vector size="6" baseType="variant">
      <vt:variant>
        <vt:lpstr>Použitá písma</vt:lpstr>
      </vt:variant>
      <vt:variant>
        <vt:i4>4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24</vt:i4>
      </vt:variant>
    </vt:vector>
  </HeadingPairs>
  <TitlesOfParts>
    <vt:vector size="29" baseType="lpstr">
      <vt:lpstr>Arial</vt:lpstr>
      <vt:lpstr>Segoe UI</vt:lpstr>
      <vt:lpstr>Segoe UI Semibold</vt:lpstr>
      <vt:lpstr>Verdana</vt:lpstr>
      <vt:lpstr>Výchozí návrh</vt:lpstr>
      <vt:lpstr>Prezentace aplikace PowerPoint</vt:lpstr>
      <vt:lpstr>Vyučující</vt:lpstr>
      <vt:lpstr>Vyučující</vt:lpstr>
      <vt:lpstr>Co je to stratifikace</vt:lpstr>
      <vt:lpstr>Co nás čeká</vt:lpstr>
      <vt:lpstr>Co nás čeká</vt:lpstr>
      <vt:lpstr>Co nás čeká</vt:lpstr>
      <vt:lpstr>Co nás čeká</vt:lpstr>
      <vt:lpstr>Jak uspět</vt:lpstr>
      <vt:lpstr>Jak uspět</vt:lpstr>
      <vt:lpstr>Jak uspět</vt:lpstr>
      <vt:lpstr>Jak uspět</vt:lpstr>
      <vt:lpstr>Jak uspět</vt:lpstr>
      <vt:lpstr>Jak uspět</vt:lpstr>
      <vt:lpstr>Jak uspět</vt:lpstr>
      <vt:lpstr>Jak uspět</vt:lpstr>
      <vt:lpstr>Jak uspět</vt:lpstr>
      <vt:lpstr>Jak uspět</vt:lpstr>
      <vt:lpstr>Příklad prezentace</vt:lpstr>
      <vt:lpstr>Příklad prezentace</vt:lpstr>
      <vt:lpstr>Příklad prezentace</vt:lpstr>
      <vt:lpstr>Příklad prezentace</vt:lpstr>
      <vt:lpstr>Jak uspět</vt:lpstr>
      <vt:lpstr>Otázky?</vt:lpstr>
    </vt:vector>
  </TitlesOfParts>
  <Company>Masarykova Univerzita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pazourkova</dc:creator>
  <cp:lastModifiedBy>Tomáš Tomáš</cp:lastModifiedBy>
  <cp:revision>199</cp:revision>
  <dcterms:created xsi:type="dcterms:W3CDTF">2006-09-04T06:54:07Z</dcterms:created>
  <dcterms:modified xsi:type="dcterms:W3CDTF">2021-02-24T20:36:45Z</dcterms:modified>
</cp:coreProperties>
</file>