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358" r:id="rId3"/>
    <p:sldId id="345" r:id="rId4"/>
    <p:sldId id="354" r:id="rId5"/>
    <p:sldId id="355" r:id="rId6"/>
    <p:sldId id="342" r:id="rId7"/>
    <p:sldId id="359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4" r:id="rId18"/>
    <p:sldId id="370" r:id="rId19"/>
    <p:sldId id="371" r:id="rId20"/>
    <p:sldId id="372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67" d="100"/>
          <a:sy n="67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ItLIywwep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XkMevbjga4" TargetMode="External"/><Relationship Id="rId2" Type="http://schemas.openxmlformats.org/officeDocument/2006/relationships/hyperlink" Target="https://www.youtube.com/watch?v=sjAZGUcjrP8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Důležitost vzdělání pro sociální stratifikaci</a:t>
            </a:r>
          </a:p>
          <a:p>
            <a:r>
              <a:rPr lang="cs-CZ" sz="2000" dirty="0">
                <a:latin typeface="Segoe UI Semibold" pitchFamily="34" charset="0"/>
              </a:rPr>
              <a:t>SOC172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Mincerova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rovnice: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W = 	a1*E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a2*E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a3*E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b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b*EXP + další charakteristiky</a:t>
            </a:r>
          </a:p>
        </p:txBody>
      </p:sp>
    </p:spTree>
    <p:extLst>
      <p:ext uri="{BB962C8B-B14F-4D97-AF65-F5344CB8AC3E}">
        <p14:creationId xmlns:p14="http://schemas.microsoft.com/office/powerpoint/2010/main" val="165005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Mincerova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rovnice: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W = 	a1*E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a2*E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a3*E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b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b*EXP + další charakteristiky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obor studia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bydliště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stav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121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Vliv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v sociálně stratifikačních modelech, tak v ekonomických teoriích je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vzdělání důležitým determinantem úspěchu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Předpokládá se totiž, že lidé s vyšším vzděláním jsou schopni pracovat kvalitněji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je proto v zájmu zaměstnavatele dávat jim při přijímacím pohovoru přednost</a:t>
            </a:r>
          </a:p>
        </p:txBody>
      </p:sp>
    </p:spTree>
    <p:extLst>
      <p:ext uri="{BB962C8B-B14F-4D97-AF65-F5344CB8AC3E}">
        <p14:creationId xmlns:p14="http://schemas.microsoft.com/office/powerpoint/2010/main" val="409494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1960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Blau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Duncanův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model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1970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inflace diplomů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1980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nástup technologií	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1990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polarizační hypotéza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2000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změna založená na rutině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2010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???</a:t>
            </a:r>
          </a:p>
        </p:txBody>
      </p:sp>
    </p:spTree>
    <p:extLst>
      <p:ext uri="{BB962C8B-B14F-4D97-AF65-F5344CB8AC3E}">
        <p14:creationId xmlns:p14="http://schemas.microsoft.com/office/powerpoint/2010/main" val="1186315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Inflace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1970s došlo k otevření západních univerzit širší veřejnosti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(kulturní a sexuální revoluce, feminismus,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hippies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Vietnam…)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Tradiční učenci začali mít obavu, jestli nedojde k inflaci diplomů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inflation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of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credentials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Randal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Collins: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Credential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Society</a:t>
            </a: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Bourdieu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Passeron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Beck, Keller</a:t>
            </a:r>
          </a:p>
        </p:txBody>
      </p:sp>
    </p:spTree>
    <p:extLst>
      <p:ext uri="{BB962C8B-B14F-4D97-AF65-F5344CB8AC3E}">
        <p14:creationId xmlns:p14="http://schemas.microsoft.com/office/powerpoint/2010/main" val="3481940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Inflace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je na 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nějakém trhu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přebytek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nějakého zboží,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dochází k poklesu ceny</a:t>
            </a:r>
          </a:p>
        </p:txBody>
      </p:sp>
    </p:spTree>
    <p:extLst>
      <p:ext uri="{BB962C8B-B14F-4D97-AF65-F5344CB8AC3E}">
        <p14:creationId xmlns:p14="http://schemas.microsoft.com/office/powerpoint/2010/main" val="1189213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Inflace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je na 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trhu práce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přebytek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lidí s vysokoškolskými diplomy,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dochází k poklesu ceny</a:t>
            </a:r>
          </a:p>
        </p:txBody>
      </p:sp>
    </p:spTree>
    <p:extLst>
      <p:ext uri="{BB962C8B-B14F-4D97-AF65-F5344CB8AC3E}">
        <p14:creationId xmlns:p14="http://schemas.microsoft.com/office/powerpoint/2010/main" val="4148480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Signalizační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vzdělání signalizuje určité osobní vlastnosti (schopnost sledovat cíl, schopnost pracovat v týmu…) 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a „v podstatě nezáleží na tom, co člověk vystuduje“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Michael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Spence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693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Tady něco nesedí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1980s stále k žádné inflaci vzdělání nedošlo, přesto že lidí s VŠ diplomem výrazně přibylo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2778003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 na trhu práce se objevily nové technologie (elektronické počítače)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 jejich obsluhu je potřeba vyšší kvalifikace, ideálně VŠ 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Trh práce je tak deformován směrem k vyšším dovednostem (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skill-biased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SBTC)</a:t>
            </a:r>
          </a:p>
        </p:txBody>
      </p:sp>
    </p:spTree>
    <p:extLst>
      <p:ext uri="{BB962C8B-B14F-4D97-AF65-F5344CB8AC3E}">
        <p14:creationId xmlns:p14="http://schemas.microsoft.com/office/powerpoint/2010/main" val="19630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720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skill-biased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SBTC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vyššími dovednostmi jsou na trhu práce odměňováni (vyšší jistotou zaměstnání, vyšším platem), zatímco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bez kvalifikace jsou z trhu práce vytlačování (globalizace,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outscourcing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práce do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rozvojových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zemí, zlevnění mezinárodní dopravy…)</a:t>
            </a:r>
          </a:p>
        </p:txBody>
      </p:sp>
    </p:spTree>
    <p:extLst>
      <p:ext uri="{BB962C8B-B14F-4D97-AF65-F5344CB8AC3E}">
        <p14:creationId xmlns:p14="http://schemas.microsoft.com/office/powerpoint/2010/main" val="465638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Tady něco nesedí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1990s se růst příjmů VŠ zastavil, ale lidé bez kvalifikace nebyli zcela vytlačeni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 počítačem už umí pracovat každý „skladník ve šroubárně“, není potřeba VŠ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2337791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Polarizační hypotéza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vyšší kvalifikací jsou trhem práce oceňováni na základě svých dovedností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 bohatnutím nejvyšších vrstev ale roste potřeba lidí ve službách (zahradníci, maséři, au-pair, pečovatelé, kurýři pro rozvoz pizzy, květin…)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Trh práce se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polarizuje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– nárůst odměn na nejvyšším i nejnižším pólu vzdělanostního spektra</a:t>
            </a:r>
          </a:p>
        </p:txBody>
      </p:sp>
    </p:spTree>
    <p:extLst>
      <p:ext uri="{BB962C8B-B14F-4D97-AF65-F5344CB8AC3E}">
        <p14:creationId xmlns:p14="http://schemas.microsoft.com/office/powerpoint/2010/main" val="868168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Tady něco nesedí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2000s nevysvětlitelně mizí pracovní pozice uvnitř vzdělanostního spektra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(sekretářky, bankovní úředníci)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3686768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Rutinizace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 založená na rutině</a:t>
            </a: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Routine-biased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(RBTC)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trhu práce jsou oceňováni zaměstnanci, kteří vykonávají nerutinní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Rutinní práce je snadno nahraditelná stroji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 založená na úkolech</a:t>
            </a: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Task-biased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(TBTC)</a:t>
            </a:r>
          </a:p>
        </p:txBody>
      </p:sp>
    </p:spTree>
    <p:extLst>
      <p:ext uri="{BB962C8B-B14F-4D97-AF65-F5344CB8AC3E}">
        <p14:creationId xmlns:p14="http://schemas.microsoft.com/office/powerpoint/2010/main" val="2639589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Rutinizace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Sekretářka = počítač s Wordem a Outlookem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Bankovní úředník = internetové bankovnictví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Operátor v pásové výrobě = robot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https://www.youtube.com/watch?v=sjAZGUcjrP8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https://www.youtube.com/watch?v=JXkMevbjga4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81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2010s: nástup umělé inteligence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 činnosti, které byly dříve považovány za odborné, se najednou jeví jako rutinní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Řízení automobilu, posuzování právních dokumentů, práce novinářů, medicína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17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BE7A97-7878-473E-9DDD-1780B7C48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1919"/>
            <a:ext cx="9144000" cy="44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886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Poprvé v historii technologická změna odebírá pracovní pozice všem vzdělanostním skupinám a nepřidává žádné nové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Jaká bude role vzdělání?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45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vzdělání na dosaženou pozici</a:t>
            </a:r>
          </a:p>
          <a:p>
            <a:pPr marL="0" indent="0">
              <a:buNone/>
            </a:pP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Meritokratičnost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2732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Krátké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mezishrnutí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slábne, ale nemizí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(vliv sociálního původu)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mění se z kvantitativní na kvalitativní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(sociální nerovnosti ve vzdělání)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(návratnost vzdělání)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3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4BC1F33-A512-4C64-87A2-74E4347B4DD4}"/>
              </a:ext>
            </a:extLst>
          </p:cNvPr>
          <p:cNvSpPr/>
          <p:nvPr/>
        </p:nvSpPr>
        <p:spPr>
          <a:xfrm>
            <a:off x="899592" y="4653136"/>
            <a:ext cx="2016224" cy="604664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Krátké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mezishrnutí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slábne, ale nemizí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(vliv sociálního původu)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mění se z kvantitativní na kvalitativní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(sociální nerovnosti ve vzdělání)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(návratnost vzdělání)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1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Duncanův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model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80D1974-86F2-4F98-BFED-B046F8433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1621557"/>
            <a:ext cx="809625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86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Duncanův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model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D84339C-A86F-4CEB-8BDB-4500F6D10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190" y="1665684"/>
            <a:ext cx="809625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Harry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Becker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Jacob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Schopnost zaměstnance vykonávat kvalitně určité povolání závisí na jeho kvalifikaci (vzdělání) a zkušenostech (délka praxe)</a:t>
            </a:r>
          </a:p>
        </p:txBody>
      </p:sp>
    </p:spTree>
    <p:extLst>
      <p:ext uri="{BB962C8B-B14F-4D97-AF65-F5344CB8AC3E}">
        <p14:creationId xmlns:p14="http://schemas.microsoft.com/office/powerpoint/2010/main" val="354687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Mincerova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rovnice: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 = a*EDUCATION + b*EXPERIENCES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 – příjem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EDUCATION – počet let strávených ve vzdělávacím systému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EXPERIENCES – počet let na trhu práce</a:t>
            </a:r>
          </a:p>
        </p:txBody>
      </p:sp>
    </p:spTree>
    <p:extLst>
      <p:ext uri="{BB962C8B-B14F-4D97-AF65-F5344CB8AC3E}">
        <p14:creationId xmlns:p14="http://schemas.microsoft.com/office/powerpoint/2010/main" val="339237692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4481</TotalTime>
  <Words>649</Words>
  <Application>Microsoft Office PowerPoint</Application>
  <PresentationFormat>Předvádění na obrazovce (4:3)</PresentationFormat>
  <Paragraphs>154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Základní trojúhelník</vt:lpstr>
      <vt:lpstr>Základní trojúhelník</vt:lpstr>
      <vt:lpstr>Krátké mezishrnutí</vt:lpstr>
      <vt:lpstr>Krátké mezishrnutí</vt:lpstr>
      <vt:lpstr>Blau Duncanův model</vt:lpstr>
      <vt:lpstr>Blau Duncanův model</vt:lpstr>
      <vt:lpstr>Lidský kapitál</vt:lpstr>
      <vt:lpstr>Lidský kapitál</vt:lpstr>
      <vt:lpstr>Lidský kapitál</vt:lpstr>
      <vt:lpstr>Lidský kapitál</vt:lpstr>
      <vt:lpstr>Vliv vzdělání</vt:lpstr>
      <vt:lpstr>Historický exkurz</vt:lpstr>
      <vt:lpstr>Inflace vzdělání</vt:lpstr>
      <vt:lpstr>Inflace vzdělání</vt:lpstr>
      <vt:lpstr>Inflace vzdělání</vt:lpstr>
      <vt:lpstr>Signalizační teorie</vt:lpstr>
      <vt:lpstr>Tady něco nesedí</vt:lpstr>
      <vt:lpstr>Technologická změna</vt:lpstr>
      <vt:lpstr>Technologická změna</vt:lpstr>
      <vt:lpstr>Tady něco nesedí</vt:lpstr>
      <vt:lpstr>Polarizační hypotéza</vt:lpstr>
      <vt:lpstr>Tady něco nesedí</vt:lpstr>
      <vt:lpstr>Rutinizace</vt:lpstr>
      <vt:lpstr>Rutinizace</vt:lpstr>
      <vt:lpstr>Technologický obrat</vt:lpstr>
      <vt:lpstr>Technologický obrat</vt:lpstr>
      <vt:lpstr>Technologický obrat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244</cp:revision>
  <dcterms:created xsi:type="dcterms:W3CDTF">2006-09-04T06:54:07Z</dcterms:created>
  <dcterms:modified xsi:type="dcterms:W3CDTF">2019-03-19T21:59:15Z</dcterms:modified>
</cp:coreProperties>
</file>