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6" r:id="rId2"/>
    <p:sldId id="319" r:id="rId3"/>
    <p:sldId id="318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DC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Objects="1">
      <p:cViewPr varScale="1">
        <p:scale>
          <a:sx n="91" d="100"/>
          <a:sy n="91" d="100"/>
        </p:scale>
        <p:origin x="1422" y="5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qBCR-dBK68" TargetMode="External"/><Relationship Id="rId2" Type="http://schemas.openxmlformats.org/officeDocument/2006/relationships/hyperlink" Target="https://www.youtube.com/watch?v=8e76BjH9ez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0et10ZmYvzQ" TargetMode="External"/><Relationship Id="rId3" Type="http://schemas.openxmlformats.org/officeDocument/2006/relationships/hyperlink" Target="https://www.youtube.com/watch?v=wowPihsf3kU" TargetMode="External"/><Relationship Id="rId7" Type="http://schemas.openxmlformats.org/officeDocument/2006/relationships/hyperlink" Target="https://www.youtube.com/watch?v=fRj34o4hN4I" TargetMode="External"/><Relationship Id="rId2" Type="http://schemas.openxmlformats.org/officeDocument/2006/relationships/hyperlink" Target="https://www.youtube.com/watch?v=giLdW-THm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bmqd9nYH5Fw" TargetMode="External"/><Relationship Id="rId5" Type="http://schemas.openxmlformats.org/officeDocument/2006/relationships/hyperlink" Target="https://www.youtube.com/watch?v=-iaBJ5rqOdg" TargetMode="External"/><Relationship Id="rId4" Type="http://schemas.openxmlformats.org/officeDocument/2006/relationships/hyperlink" Target="https://www.youtube.com/watch?v=rEDzUT3ymw4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00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latin typeface="Segoe UI Semibold" pitchFamily="34" charset="0"/>
              </a:rPr>
              <a:t>Vývoj struktury společnosti</a:t>
            </a:r>
          </a:p>
          <a:p>
            <a:r>
              <a:rPr lang="cs-CZ" sz="2000">
                <a:latin typeface="Segoe UI Semibold" pitchFamily="34" charset="0"/>
              </a:rPr>
              <a:t>SOCb2172 </a:t>
            </a:r>
            <a:r>
              <a:rPr lang="cs-CZ" sz="2000" dirty="0">
                <a:latin typeface="Segoe UI Semibold" pitchFamily="34" charset="0"/>
              </a:rPr>
              <a:t>– Sociologie stratifikace a nerovnosti</a:t>
            </a: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dosedel@fss.muni.cz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>
            <a:extLst>
              <a:ext uri="{FF2B5EF4-FFF2-40B4-BE49-F238E27FC236}">
                <a16:creationId xmlns:a16="http://schemas.microsoft.com/office/drawing/2014/main" id="{D0A45A08-33CB-4C07-853C-5F88153F7D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7484"/>
            <a:ext cx="1277115" cy="982982"/>
          </a:xfrm>
          <a:prstGeom prst="rect">
            <a:avLst/>
          </a:prstGeom>
        </p:spPr>
      </p:pic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Průmyslové revoluce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1. průmyslová revoluce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2. průmyslová revoluce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3. průmyslová revoluce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4. průmyslová revoluce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Nástup internetu 1990s 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(1969 ARPANET)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(1989 Internet)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1993 připojení ČSFR (pracovní název FER-NET)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Robotizace, umělá inteligence</a:t>
            </a:r>
          </a:p>
        </p:txBody>
      </p:sp>
    </p:spTree>
    <p:extLst>
      <p:ext uri="{BB962C8B-B14F-4D97-AF65-F5344CB8AC3E}">
        <p14:creationId xmlns:p14="http://schemas.microsoft.com/office/powerpoint/2010/main" val="4144884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Technologická změna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Od 1. průmyslové revoluce stroje usnadňují lidem práci…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… a 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exkludují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z trhu práce určité skupiny zaměstnanců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Nejprve nekvalifikované (technologická změna založená na dovednostech),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Potom rutinní (technologická změna založená na úkolech)</a:t>
            </a:r>
          </a:p>
        </p:txBody>
      </p:sp>
    </p:spTree>
    <p:extLst>
      <p:ext uri="{BB962C8B-B14F-4D97-AF65-F5344CB8AC3E}">
        <p14:creationId xmlns:p14="http://schemas.microsoft.com/office/powerpoint/2010/main" val="848750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Technologický obrat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Poprvé v historii bere technologie pracovní místa všem vzdělanostním skupinám a žádná nová nevytváří</a:t>
            </a:r>
          </a:p>
        </p:txBody>
      </p:sp>
    </p:spTree>
    <p:extLst>
      <p:ext uri="{BB962C8B-B14F-4D97-AF65-F5344CB8AC3E}">
        <p14:creationId xmlns:p14="http://schemas.microsoft.com/office/powerpoint/2010/main" val="2050118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Technologický obrat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Manuální pozice: 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kolaborativní roboti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(co-bot)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autonomní 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vozítka</a:t>
            </a: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Rutinní kvalifikované pozice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Internetové bankovnictví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Textové editory</a:t>
            </a:r>
          </a:p>
        </p:txBody>
      </p:sp>
    </p:spTree>
    <p:extLst>
      <p:ext uri="{BB962C8B-B14F-4D97-AF65-F5344CB8AC3E}">
        <p14:creationId xmlns:p14="http://schemas.microsoft.com/office/powerpoint/2010/main" val="867439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Technologický obrat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Nerutinní kvalifikované pozice</a:t>
            </a:r>
          </a:p>
          <a:p>
            <a:pPr lvl="0"/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Samořidící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automobily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Stavební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 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zemědělské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stroje</a:t>
            </a:r>
          </a:p>
          <a:p>
            <a:pPr marL="0" lvl="0" indent="0">
              <a:buNone/>
            </a:pP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Vysoce kvalifikované profese</a:t>
            </a:r>
          </a:p>
          <a:p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Umělá inteligence, 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neuronové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sítě</a:t>
            </a:r>
          </a:p>
          <a:p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Strojové učení</a:t>
            </a:r>
          </a:p>
          <a:p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Lékaři, právníci, novináři, 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scénáristé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herci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7"/>
              </a:rPr>
              <a:t>sportovci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8"/>
              </a:rPr>
              <a:t>žokejové</a:t>
            </a: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936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Jobless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future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Vznik nových povolání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Vývojáři AI</a:t>
            </a:r>
          </a:p>
          <a:p>
            <a:pPr lvl="1"/>
            <a:r>
              <a:rPr lang="cs-CZ" sz="24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Hapiness</a:t>
            </a:r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24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officer</a:t>
            </a:r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r>
              <a:rPr lang="cs-CZ" sz="24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Social</a:t>
            </a:r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Media Manager (sic!)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Přehodnocení role práce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Konec Weberovy protestantské etiky?</a:t>
            </a:r>
          </a:p>
          <a:p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Hra na práci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Práce ve virtuální realitě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Počítačové hry </a:t>
            </a:r>
            <a:r>
              <a:rPr lang="cs-CZ" sz="240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simulující práci</a:t>
            </a:r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343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Tranzice trhu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Zemědělství -</a:t>
            </a:r>
            <a:r>
              <a:rPr lang="en-GB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&gt;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Průmyslová výroba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Průmyslová výroba -&gt; Služby</a:t>
            </a:r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573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Tranzice trhu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Zemědělství -</a:t>
            </a:r>
            <a:r>
              <a:rPr lang="en-GB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&gt;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Průmyslová výroba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 rozvojem mechanizace zemědělství mohla větší část pracovní síly nastoupit do průmyslových podniků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Traktory, kombajny, hnojiva, velkovýroba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Vrchol po 2. světové válce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Průmyslová výroba -&gt; Služby</a:t>
            </a:r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17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Tranzice trhu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Zemědělství -</a:t>
            </a:r>
            <a:r>
              <a:rPr lang="en-GB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&gt;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Průmyslová výroba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Průmyslová výroba -&gt; Služby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 souvislosti s nasazením strojů a přesunem výroby do rozvojových zemí mohly vyspělé země rozšířit sektor služeb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Post-industriální společnost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1970s-1990s</a:t>
            </a:r>
          </a:p>
          <a:p>
            <a:pPr lvl="0"/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396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Tranzice trhu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Zemědělství -</a:t>
            </a:r>
            <a:r>
              <a:rPr lang="en-GB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&gt;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Průmyslová výroba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Průmyslová výroba -&gt; Služby</a:t>
            </a:r>
          </a:p>
          <a:p>
            <a:pPr lvl="0"/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Velké nároky na rekvalifikaci pracovní síly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Sociální otřesy</a:t>
            </a:r>
          </a:p>
        </p:txBody>
      </p:sp>
    </p:spTree>
    <p:extLst>
      <p:ext uri="{BB962C8B-B14F-4D97-AF65-F5344CB8AC3E}">
        <p14:creationId xmlns:p14="http://schemas.microsoft.com/office/powerpoint/2010/main" val="222453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Průmyslové revoluce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1. průmyslová revoluce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2. průmyslová revoluce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3. průmyslová revoluce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4. průmyslová revoluce</a:t>
            </a:r>
          </a:p>
          <a:p>
            <a:pPr marL="0" lvl="0" indent="0">
              <a:buNone/>
            </a:pP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Aktuálně proto hovoříme o Průmyslu 4.0</a:t>
            </a:r>
          </a:p>
        </p:txBody>
      </p:sp>
    </p:spTree>
    <p:extLst>
      <p:ext uri="{BB962C8B-B14F-4D97-AF65-F5344CB8AC3E}">
        <p14:creationId xmlns:p14="http://schemas.microsoft.com/office/powerpoint/2010/main" val="3426017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Průmyslové revoluce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1. průmyslová revoluce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Vynález tkalcovského stavu (1785) a parního stroje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Rozvoj tovární výroby a železniční dopravy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Stroje všeho druhu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2. průmyslová revoluce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3. průmyslová revoluce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4. průmyslová revoluce</a:t>
            </a:r>
          </a:p>
        </p:txBody>
      </p:sp>
    </p:spTree>
    <p:extLst>
      <p:ext uri="{BB962C8B-B14F-4D97-AF65-F5344CB8AC3E}">
        <p14:creationId xmlns:p14="http://schemas.microsoft.com/office/powerpoint/2010/main" val="777373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Průmyslové revoluce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1. průmyslová revoluce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2. průmyslová revoluce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Parní pohon nahrazen elektrickým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Všeobecná elektrifikace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1879 (vynález žárovky)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1882 Mahenovo divadlo v Brně – první plně elektrifikované divadlo v Evropě!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3. průmyslová revoluce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4. průmyslová revoluce</a:t>
            </a:r>
          </a:p>
        </p:txBody>
      </p:sp>
    </p:spTree>
    <p:extLst>
      <p:ext uri="{BB962C8B-B14F-4D97-AF65-F5344CB8AC3E}">
        <p14:creationId xmlns:p14="http://schemas.microsoft.com/office/powerpoint/2010/main" val="3680103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Průmyslové revoluce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1. průmyslová revoluce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2. průmyslová revoluce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3. průmyslová revoluce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Nástup výpočetní techniky a automatizace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1969, první programovatelné logické pole PLC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1970s a 1980s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4. průmyslová revoluce</a:t>
            </a:r>
          </a:p>
        </p:txBody>
      </p:sp>
    </p:spTree>
    <p:extLst>
      <p:ext uri="{BB962C8B-B14F-4D97-AF65-F5344CB8AC3E}">
        <p14:creationId xmlns:p14="http://schemas.microsoft.com/office/powerpoint/2010/main" val="835226235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2821</TotalTime>
  <Words>447</Words>
  <Application>Microsoft Office PowerPoint</Application>
  <PresentationFormat>Předvádění na obrazovce (4:3)</PresentationFormat>
  <Paragraphs>106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Tranzice trhu práce</vt:lpstr>
      <vt:lpstr>Tranzice trhu práce</vt:lpstr>
      <vt:lpstr>Tranzice trhu práce</vt:lpstr>
      <vt:lpstr>Tranzice trhu práce</vt:lpstr>
      <vt:lpstr>Průmyslové revoluce</vt:lpstr>
      <vt:lpstr>Průmyslové revoluce</vt:lpstr>
      <vt:lpstr>Průmyslové revoluce</vt:lpstr>
      <vt:lpstr>Průmyslové revoluce</vt:lpstr>
      <vt:lpstr>Průmyslové revoluce</vt:lpstr>
      <vt:lpstr>Technologická změna</vt:lpstr>
      <vt:lpstr>Technologický obrat</vt:lpstr>
      <vt:lpstr>Technologický obrat</vt:lpstr>
      <vt:lpstr>Technologický obrat</vt:lpstr>
      <vt:lpstr>Jobless future?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Tomáš</cp:lastModifiedBy>
  <cp:revision>237</cp:revision>
  <dcterms:created xsi:type="dcterms:W3CDTF">2006-09-04T06:54:07Z</dcterms:created>
  <dcterms:modified xsi:type="dcterms:W3CDTF">2020-04-14T10:33:02Z</dcterms:modified>
</cp:coreProperties>
</file>