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15" r:id="rId5"/>
    <p:sldId id="319" r:id="rId6"/>
    <p:sldId id="320" r:id="rId7"/>
    <p:sldId id="308" r:id="rId8"/>
    <p:sldId id="286" r:id="rId9"/>
    <p:sldId id="310" r:id="rId10"/>
    <p:sldId id="309" r:id="rId11"/>
    <p:sldId id="321" r:id="rId12"/>
    <p:sldId id="306" r:id="rId13"/>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4" d="100"/>
          <a:sy n="64"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723321"/>
            <a:ext cx="9144000" cy="209715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11. Příspěvek na péči v rámci systému sociální pomoci</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změny poskytovatele péče</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jakoukoli změnu týkající se zajištění pomoci (změna poskytovatele sociální služby či pečující osoby) či změny ve skutečnostech, které jsou rozhodující pro trvání nároku na příspěvek, změny zdravotního stavu, je žadatel povinen písmeně ohlásit příslušnému úřadu, který o dávce rozhoduje, a to do 8 dnů od dne, kdy tato skutečnost nastala</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kontrola využití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způsob využití příspěvku kontrolují pracovníci úřadů práce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příjemce dávky musí být schopen prokázat až jeden rok zpětně, že finanční prostředky na péči byly použity v souladu se zákonem o sociálních službách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je zjištěno, že příspěvek není používán správně, může krajská pobočka úřadu práce určit tzv. </a:t>
            </a:r>
            <a:r>
              <a:rPr lang="cs-CZ" sz="1600" b="1" dirty="0">
                <a:latin typeface="Verdana" panose="020B0604030504040204" pitchFamily="34" charset="0"/>
                <a:ea typeface="Verdana" panose="020B0604030504040204" pitchFamily="34" charset="0"/>
              </a:rPr>
              <a:t>zvláštního příjemce</a:t>
            </a:r>
            <a:r>
              <a:rPr lang="cs-CZ" sz="1600" dirty="0">
                <a:latin typeface="Verdana" panose="020B0604030504040204" pitchFamily="34" charset="0"/>
                <a:ea typeface="Verdana" panose="020B0604030504040204" pitchFamily="34" charset="0"/>
              </a:rPr>
              <a:t>, který zajistí správné použití příspěvku, nebo pokud oprávněná osoba nemůže příspěvek přijímat a v případech zneužívání příspěvku nárok na výplatu příspěvku odejmout</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šest okruhů poskytovatelů:</a:t>
            </a:r>
          </a:p>
          <a:p>
            <a:pPr marL="285750" indent="-285750" algn="just">
              <a:spcBef>
                <a:spcPts val="0"/>
              </a:spcBef>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stanovuje povinnost již při žádosti uvést, kdo bude potřebnou pomoc vykonávat</a:t>
            </a:r>
          </a:p>
          <a:p>
            <a:pPr marL="625475" algn="just">
              <a:spcBef>
                <a:spcPts val="0"/>
              </a:spcBef>
            </a:pPr>
            <a:r>
              <a:rPr lang="cs-CZ" sz="1600" dirty="0">
                <a:latin typeface="Verdana" panose="020B0604030504040204" pitchFamily="34" charset="0"/>
                <a:ea typeface="Verdana" panose="020B0604030504040204" pitchFamily="34" charset="0"/>
              </a:rPr>
              <a:t>1. osoba blízká (rodinný příslušník, přítel apod.)</a:t>
            </a:r>
          </a:p>
          <a:p>
            <a:pPr marL="625475" algn="just">
              <a:spcBef>
                <a:spcPts val="0"/>
              </a:spcBef>
            </a:pPr>
            <a:r>
              <a:rPr lang="cs-CZ" sz="1600" dirty="0">
                <a:latin typeface="Verdana" panose="020B0604030504040204" pitchFamily="34" charset="0"/>
                <a:ea typeface="Verdana" panose="020B0604030504040204" pitchFamily="34" charset="0"/>
              </a:rPr>
              <a:t>2. asistent sociální péče (fyzická osoba na základě písemné smlouvy s uživatelem)</a:t>
            </a:r>
          </a:p>
          <a:p>
            <a:pPr marL="625475" algn="just">
              <a:spcBef>
                <a:spcPts val="0"/>
              </a:spcBef>
            </a:pPr>
            <a:r>
              <a:rPr lang="cs-CZ" sz="1600" dirty="0">
                <a:latin typeface="Verdana" panose="020B0604030504040204" pitchFamily="34" charset="0"/>
                <a:ea typeface="Verdana" panose="020B0604030504040204" pitchFamily="34" charset="0"/>
              </a:rPr>
              <a:t>3. poskytovatel sociálních služeb (nezisková organizace, obec apod.)</a:t>
            </a:r>
          </a:p>
          <a:p>
            <a:pPr marL="625475" algn="just">
              <a:spcBef>
                <a:spcPts val="0"/>
              </a:spcBef>
            </a:pPr>
            <a:r>
              <a:rPr lang="cs-CZ" sz="1600" dirty="0">
                <a:latin typeface="Verdana" panose="020B0604030504040204" pitchFamily="34" charset="0"/>
                <a:ea typeface="Verdana" panose="020B0604030504040204" pitchFamily="34" charset="0"/>
              </a:rPr>
              <a:t>4. speciální lůžkové zdravotnické zařízení hospicového typu</a:t>
            </a:r>
          </a:p>
          <a:p>
            <a:pPr marL="625475" algn="just">
              <a:spcBef>
                <a:spcPts val="0"/>
              </a:spcBef>
            </a:pPr>
            <a:r>
              <a:rPr lang="cs-CZ" sz="1600" dirty="0">
                <a:latin typeface="Verdana" panose="020B0604030504040204" pitchFamily="34" charset="0"/>
                <a:ea typeface="Verdana" panose="020B0604030504040204" pitchFamily="34" charset="0"/>
              </a:rPr>
              <a:t>5. nemocnice nebo odborný léčebný ústav (prostřednictvím zaměstnaného sociálního pracovníka)</a:t>
            </a:r>
          </a:p>
          <a:p>
            <a:pPr marL="625475" algn="just">
              <a:spcBef>
                <a:spcPts val="0"/>
              </a:spcBef>
            </a:pPr>
            <a:r>
              <a:rPr lang="cs-CZ" sz="1600" dirty="0">
                <a:latin typeface="Verdana" panose="020B0604030504040204" pitchFamily="34" charset="0"/>
                <a:ea typeface="Verdana" panose="020B0604030504040204" pitchFamily="34" charset="0"/>
              </a:rPr>
              <a:t>6. dětský domov</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69575"/>
            <a:ext cx="10607039" cy="7851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Pečující osoba</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33670"/>
            <a:ext cx="10701865" cy="57547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r>
              <a:rPr lang="cs-CZ" sz="1900" b="1" dirty="0">
                <a:solidFill>
                  <a:srgbClr val="C00000"/>
                </a:solidFill>
                <a:latin typeface="Verdana" panose="020B0604030504040204" pitchFamily="34" charset="0"/>
                <a:ea typeface="Verdana" panose="020B0604030504040204" pitchFamily="34" charset="0"/>
              </a:rPr>
              <a:t>pečující osoba, její práva a povinnosti</a:t>
            </a:r>
          </a:p>
          <a:p>
            <a:pPr marL="285750" indent="-285750" algn="just">
              <a:buFont typeface="Wingdings" panose="05000000000000000000" pitchFamily="2" charset="2"/>
              <a:buChar char="v"/>
            </a:pPr>
            <a:r>
              <a:rPr lang="cs-CZ" sz="1900" dirty="0">
                <a:latin typeface="Verdana" panose="020B0604030504040204" pitchFamily="34" charset="0"/>
                <a:ea typeface="Verdana" panose="020B0604030504040204" pitchFamily="34" charset="0"/>
              </a:rPr>
              <a:t>pečující osobou může být:</a:t>
            </a:r>
          </a:p>
          <a:p>
            <a:pPr marL="625475" indent="-357188" algn="just">
              <a:buFont typeface="Wingdings" panose="05000000000000000000" pitchFamily="2" charset="2"/>
              <a:buChar char="§"/>
            </a:pPr>
            <a:r>
              <a:rPr lang="cs-CZ" sz="1900" dirty="0">
                <a:latin typeface="Verdana" panose="020B0604030504040204" pitchFamily="34" charset="0"/>
                <a:ea typeface="Verdana" panose="020B0604030504040204" pitchFamily="34" charset="0"/>
              </a:rPr>
              <a:t>osoba blízká (tj. blízký příbuzný - manžel/manželka, syn/dcera, registrovaný partner/partnerka)</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asistent sociální péče (fyzická osoba, která není osobou blízkou, je starší 18 let, je zdravotně způsobilá a neposkytuje péči jako podnikatel - definováno zákonem č. 366/2011 Sb.) - s asistentem je potřeba uzavřít písemnou smlouvu o poskytování pomoci</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"Oznámení o poskytovateli pomoci", kde je uvedena osoba nebo subjekt, který péči poskytuje</a:t>
            </a:r>
          </a:p>
          <a:p>
            <a:pPr algn="just">
              <a:lnSpc>
                <a:spcPct val="100000"/>
              </a:lnSpc>
              <a:spcAft>
                <a:spcPts val="600"/>
              </a:spcAft>
            </a:pPr>
            <a:r>
              <a:rPr lang="cs-CZ" sz="1900" b="1" dirty="0">
                <a:solidFill>
                  <a:srgbClr val="C00000"/>
                </a:solidFill>
                <a:latin typeface="Verdana" panose="020B0604030504040204" pitchFamily="34" charset="0"/>
                <a:ea typeface="Verdana" panose="020B0604030504040204" pitchFamily="34" charset="0"/>
              </a:rPr>
              <a:t>pečující osoba je povinna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především řádně pečovat</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nahlásit úřadu práce každou změnu , která může čerpání příspěvku na péči ovlivnit (pobyt v nemocnici, změna poskytovatele péče, úmrtí žadatele), a to do 8 dnů ode dne, kdy změna nastala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musí žadatel strávit nějaký čas v nemocnici a hospitalizace trvá od prvního do posledního dne v měsíci, příspěvek na péči mu za tento měsíc nenáleží</a:t>
            </a:r>
          </a:p>
          <a:p>
            <a:pPr algn="just">
              <a:lnSpc>
                <a:spcPct val="110000"/>
              </a:lnSpc>
              <a:spcAft>
                <a:spcPts val="600"/>
              </a:spcAft>
            </a:pPr>
            <a:r>
              <a:rPr lang="cs-CZ" sz="1900" dirty="0">
                <a:solidFill>
                  <a:srgbClr val="C00000"/>
                </a:solidFill>
                <a:latin typeface="Verdana" panose="020B0604030504040204" pitchFamily="34" charset="0"/>
                <a:ea typeface="Verdana" panose="020B0604030504040204" pitchFamily="34" charset="0"/>
              </a:rPr>
              <a:t> </a:t>
            </a:r>
            <a:r>
              <a:rPr lang="cs-CZ" sz="1900" b="1" dirty="0">
                <a:solidFill>
                  <a:srgbClr val="C00000"/>
                </a:solidFill>
                <a:latin typeface="Verdana" panose="020B0604030504040204" pitchFamily="34" charset="0"/>
                <a:ea typeface="Verdana" panose="020B0604030504040204" pitchFamily="34" charset="0"/>
              </a:rPr>
              <a:t>pečující osoba - zaměstnání a pojištění</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může pracovat - v takovém případě sociální a zdravotní pojištění platí zaměstnavatel nebo sám pečující a lze požádat o úpravu týdenní pracovní doby a zaměstnavatel je povinen vaší žádosti vyhovět, nebrání-li tomu vážné provozní důvody </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je nucena kvůli péči o blízkou osobu opustit své stávající zaměstnání, potom stát platí zdravotní pojištění za osobu pečující o osobu pobírající příspěvek ve stupni II, III, IV – je státním pojištěncem a doba péče je osobě pečující započítávána pro důchodové účely jako tzv. náhradní doba pojištění</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342900" indent="-342900" algn="just">
              <a:spcBef>
                <a:spcPts val="0"/>
              </a:spcBef>
              <a:spcAft>
                <a:spcPts val="1200"/>
              </a:spcAft>
              <a:buFont typeface="+mj-lt"/>
              <a:buAutoNum type="arabicPeriod"/>
              <a:defRPr/>
            </a:pPr>
            <a:r>
              <a:rPr lang="cs-CZ" altLang="cs-CZ" sz="1800" dirty="0">
                <a:latin typeface="Verdana" panose="020B0604030504040204" pitchFamily="34" charset="0"/>
                <a:ea typeface="Verdana" panose="020B0604030504040204" pitchFamily="34" charset="0"/>
              </a:rPr>
              <a:t>Pokuste se popsat způsob sociálního šetření u osoby, která žádá o příspěvek na péči v důsledku onemocnění psychického charakteru. Čeho si budete všímat?</a:t>
            </a:r>
          </a:p>
          <a:p>
            <a:pPr marL="342900" indent="-342900" algn="just">
              <a:spcBef>
                <a:spcPts val="0"/>
              </a:spcBef>
              <a:spcAft>
                <a:spcPts val="1200"/>
              </a:spcAft>
              <a:buFont typeface="+mj-lt"/>
              <a:buAutoNum type="arabicPeriod"/>
              <a:defRPr/>
            </a:pPr>
            <a:r>
              <a:rPr lang="cs-CZ" altLang="cs-CZ" sz="1800" dirty="0">
                <a:latin typeface="Verdana" panose="020B0604030504040204" pitchFamily="34" charset="0"/>
                <a:ea typeface="Verdana" panose="020B0604030504040204" pitchFamily="34" charset="0"/>
              </a:rPr>
              <a:t>Pokuste se popsat způsob sociálního šetření u osoby, která žádá o příspěvek na péči v důsledku zdravotního hendikepu fyzického charakteru. Čeho si budete všímat?</a:t>
            </a:r>
          </a:p>
          <a:p>
            <a:pPr marL="342900" indent="-342900" algn="just">
              <a:spcBef>
                <a:spcPts val="0"/>
              </a:spcBef>
              <a:spcAft>
                <a:spcPts val="1200"/>
              </a:spcAft>
              <a:buFont typeface="+mj-lt"/>
              <a:buAutoNum type="arabicPeriod"/>
              <a:defRPr/>
            </a:pPr>
            <a:endParaRPr lang="cs-CZ" altLang="cs-CZ" sz="1800" dirty="0">
              <a:latin typeface="Verdana" panose="020B0604030504040204" pitchFamily="34" charset="0"/>
              <a:ea typeface="Verdana" panose="020B0604030504040204" pitchFamily="34" charset="0"/>
            </a:endParaRPr>
          </a:p>
          <a:p>
            <a:pPr algn="just">
              <a:spcBef>
                <a:spcPts val="0"/>
              </a:spcBef>
              <a:spcAft>
                <a:spcPts val="1200"/>
              </a:spcAft>
              <a:buFont typeface="Wingdings" panose="05000000000000000000" pitchFamily="2" charset="2"/>
              <a:buChar char="v"/>
              <a:defRPr/>
            </a:pPr>
            <a:endParaRPr lang="cs-CZ" altLang="cs-CZ" sz="18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Charakteristika dávky</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projevuje se v něm zejména nový způsob financování sociálních služeb, který je reakcí na skutečnost, že stát nemá nástrojů k tomu, aby garantoval poskytování sociálních služeb</a:t>
            </a:r>
          </a:p>
          <a:p>
            <a:pPr algn="just"/>
            <a:r>
              <a:rPr lang="cs-CZ" sz="6400" b="1" dirty="0">
                <a:solidFill>
                  <a:srgbClr val="C00000"/>
                </a:solidFill>
                <a:latin typeface="Verdana" panose="020B0604030504040204" pitchFamily="34" charset="0"/>
                <a:ea typeface="Verdana" panose="020B0604030504040204" pitchFamily="34" charset="0"/>
              </a:rPr>
              <a:t>při koncipování příspěvku na péči se vycházelo zejména z toho, že: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nahrazuje dosavadní dávky zvýšení důchodu pro bezmocnost a příspěvek na péči o osobu blízkou</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jedná se o příspěvek určený ke krytí pouze části nákladů na potřebnou péči s předpokladem, že k úplné úhradě budou použity i jiné zdroje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na hlavu umožní, aby se klient sám rozhodl o způsobu zabezpečení svých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osobě, která péči potřebuje, umožní přesnější alokaci veřejných prostředků tam, kde je potřeba péče, a nikoliv tam, kde byly v minulosti vytvořeny kapacity služeb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osobám v nepříznivé situaci tak je v případě potřeby zajištění pomoci při soběstačnosti poskytována individuální dávka, jejíž výše odpovídá rozsahu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jde o měsíčně se opakující dávku poskytovanou bez ohledu na to, zda je pomoc zajišťována s využitím přirozených zdrojů, zejména rodiny, nebo poskytovatelem sociálních služeb     </a:t>
            </a:r>
            <a:endParaRPr lang="cs-CZ" sz="64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příspěvek na péči je určen osobám</a:t>
            </a:r>
            <a:r>
              <a:rPr lang="cs-CZ" sz="6400" dirty="0">
                <a:latin typeface="Verdana" panose="020B0604030504040204" pitchFamily="34" charset="0"/>
                <a:ea typeface="Verdana" panose="020B0604030504040204" pitchFamily="34" charset="0"/>
              </a:rPr>
              <a:t>, které z důvodu dlouhodobě nepříznivého zdravotního stavu potřebují pomoc jiné fyzické osoby při zvládání základních životních potřeb v rozsahu stanoveném stupněm závislosti podle zákona o sociálních službách. Tyto stupně závislosti se hodnotí podle počtu základních životních potřeb, které tato osoba není schopna bez cizí pomoci zvládat.</a:t>
            </a:r>
            <a:br>
              <a:rPr lang="cs-CZ" sz="6400" dirty="0">
                <a:latin typeface="Verdana" panose="020B0604030504040204" pitchFamily="34" charset="0"/>
                <a:ea typeface="Verdana" panose="020B0604030504040204" pitchFamily="34" charset="0"/>
              </a:rPr>
            </a:br>
            <a:r>
              <a:rPr lang="cs-CZ" sz="6400" dirty="0">
                <a:latin typeface="Verdana" panose="020B0604030504040204" pitchFamily="34" charset="0"/>
                <a:ea typeface="Verdana" panose="020B0604030504040204" pitchFamily="34" charset="0"/>
              </a:rPr>
              <a:t>Z poskytnutého příspěvku pak tyto osoby hradí pomoc, kterou jim může dle jejich rozhodnutí poskytovat osoba blízká, asistent sociální péče, registrovaný poskytovatel sociálních služeb, dětský domov nebo speciální lůžkové zdravotnické zařízení hospicového typu. Nárok na příspěvek má osoba starší 1 roku </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7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tímto příspěvkem se stát podílí na zajištění pomoci, která může být poskytována prostřednictvím sociálních služeb nebo jiných forem pomoci při zvládání základních životních potřeb osob. Náklady na příspěvek se hradí ze státního rozpočtu.</a:t>
            </a:r>
          </a:p>
          <a:p>
            <a:pPr algn="just"/>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dávka posilující finanční soběstačnost uživatele sociálních služeb</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náleží osobě, která z důvodu dlouhodobě nepříznivého zdravotního stavu potřebuje pomoc jiné fyzické osoby při zvládání základních životních potřeb – je poskytován </a:t>
            </a:r>
            <a:r>
              <a:rPr lang="cs-CZ" sz="1600" u="sng" dirty="0">
                <a:latin typeface="Verdana" panose="020B0604030504040204" pitchFamily="34" charset="0"/>
                <a:ea typeface="Verdana" panose="020B0604030504040204" pitchFamily="34" charset="0"/>
              </a:rPr>
              <a:t>přímo osobě, která pomoc potřebuje</a:t>
            </a:r>
            <a:r>
              <a:rPr lang="cs-CZ" sz="1600" dirty="0">
                <a:latin typeface="Verdana" panose="020B0604030504040204" pitchFamily="34" charset="0"/>
                <a:ea typeface="Verdana" panose="020B0604030504040204" pitchFamily="34" charset="0"/>
              </a:rPr>
              <a:t>, případně zákonnému zástupci</a:t>
            </a:r>
            <a:endParaRPr lang="cs-CZ" sz="1600" u="sng"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příspěvku </a:t>
            </a:r>
            <a:r>
              <a:rPr lang="cs-CZ" sz="1600" u="sng" dirty="0">
                <a:latin typeface="Verdana" panose="020B0604030504040204" pitchFamily="34" charset="0"/>
                <a:ea typeface="Verdana" panose="020B0604030504040204" pitchFamily="34" charset="0"/>
              </a:rPr>
              <a:t>rozhoduje krajská pobočka ÚP</a:t>
            </a:r>
            <a:r>
              <a:rPr lang="cs-CZ" sz="1600" dirty="0">
                <a:latin typeface="Verdana" panose="020B0604030504040204" pitchFamily="34" charset="0"/>
                <a:ea typeface="Verdana" panose="020B0604030504040204" pitchFamily="34" charset="0"/>
              </a:rPr>
              <a:t>; provádí také </a:t>
            </a:r>
            <a:r>
              <a:rPr lang="cs-CZ" sz="1600" u="sng" dirty="0">
                <a:latin typeface="Verdana" panose="020B0604030504040204" pitchFamily="34" charset="0"/>
                <a:ea typeface="Verdana" panose="020B0604030504040204" pitchFamily="34" charset="0"/>
              </a:rPr>
              <a:t>sociální šetření stupně závislosti klienta </a:t>
            </a:r>
            <a:r>
              <a:rPr lang="cs-CZ" sz="1600" dirty="0">
                <a:latin typeface="Verdana" panose="020B0604030504040204" pitchFamily="34" charset="0"/>
                <a:ea typeface="Verdana" panose="020B0604030504040204" pitchFamily="34" charset="0"/>
              </a:rPr>
              <a:t>(zjišťována je úroveň schopnosti samostatného života v přirozeném prostředí; sociální pracovník provede </a:t>
            </a:r>
            <a:r>
              <a:rPr lang="cs-CZ" sz="1600" u="sng" dirty="0">
                <a:latin typeface="Verdana" panose="020B0604030504040204" pitchFamily="34" charset="0"/>
                <a:ea typeface="Verdana" panose="020B0604030504040204" pitchFamily="34" charset="0"/>
              </a:rPr>
              <a:t>záznam ze sociálního šetření </a:t>
            </a:r>
            <a:r>
              <a:rPr lang="cs-CZ" sz="1600" dirty="0">
                <a:latin typeface="Verdana" panose="020B0604030504040204" pitchFamily="34" charset="0"/>
                <a:ea typeface="Verdana" panose="020B0604030504040204" pitchFamily="34" charset="0"/>
              </a:rPr>
              <a:t>(zvládání či nezvládání základních životních potřeb); </a:t>
            </a:r>
            <a:r>
              <a:rPr lang="cs-CZ" sz="1600" u="sng" dirty="0">
                <a:latin typeface="Verdana" panose="020B0604030504040204" pitchFamily="34" charset="0"/>
                <a:ea typeface="Verdana" panose="020B0604030504040204" pitchFamily="34" charset="0"/>
              </a:rPr>
              <a:t>posouzení stupně závislosti provádí posudkový lékař</a:t>
            </a:r>
            <a:r>
              <a:rPr lang="cs-CZ" sz="1600" dirty="0">
                <a:latin typeface="Verdana" panose="020B0604030504040204" pitchFamily="34" charset="0"/>
                <a:ea typeface="Verdana" panose="020B0604030504040204" pitchFamily="34" charset="0"/>
              </a:rPr>
              <a:t> okresní správy sociálního zabezpečení (nálezy lékaře + výsledek sociálního šetření) </a:t>
            </a:r>
          </a:p>
          <a:p>
            <a:pPr algn="just"/>
            <a:r>
              <a:rPr lang="cs-CZ" sz="1600" b="1" dirty="0">
                <a:solidFill>
                  <a:srgbClr val="C00000"/>
                </a:solidFill>
                <a:latin typeface="Verdana" panose="020B0604030504040204" pitchFamily="34" charset="0"/>
                <a:ea typeface="Verdana" panose="020B0604030504040204" pitchFamily="34" charset="0"/>
              </a:rPr>
              <a:t>Legislativa řešící danou problematiku:</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108/2006 Sb., o sociálních službách, ve znění pozdějších předpisů: zde můžeme nalézt většinu informací týkajících se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Vyhláška č. 505/2006 Sb., kterou se provádějí některá ustanovení zákona o sociálních službách, ve znění pozdějších předpisů: příloha č. 1 uvedené vyhlášky obsahuje kritéria posuzování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500/2004 Sb., správní řád, ve znění pozdějších předpisů: jako u kteréhokoli správního řízení řeší jeho pravidla a průběh i v tomto případě uvedený zákon.</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Stupně závislosti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u="sng" dirty="0">
                <a:solidFill>
                  <a:srgbClr val="C00000"/>
                </a:solidFill>
                <a:latin typeface="Verdana" panose="020B0604030504040204" pitchFamily="34" charset="0"/>
                <a:ea typeface="Verdana" panose="020B0604030504040204" pitchFamily="34" charset="0"/>
              </a:rPr>
              <a:t>osoba starší 18 let se považuje za závislou:</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1 (lehká závislost), </a:t>
            </a:r>
            <a:r>
              <a:rPr lang="cs-CZ" sz="1600" dirty="0">
                <a:latin typeface="Verdana" panose="020B0604030504040204" pitchFamily="34" charset="0"/>
                <a:ea typeface="Verdana" panose="020B0604030504040204" pitchFamily="34" charset="0"/>
              </a:rPr>
              <a:t>jestliže není schopna zvládat tři nebo čtyři základní životní potřeby – výše příspěvku 880 Kč/</a:t>
            </a:r>
            <a:r>
              <a:rPr lang="cs-CZ" sz="1600" dirty="0" err="1">
                <a:latin typeface="Verdana" panose="020B0604030504040204" pitchFamily="34" charset="0"/>
                <a:ea typeface="Verdana" panose="020B0604030504040204" pitchFamily="34" charset="0"/>
              </a:rPr>
              <a:t>mes</a:t>
            </a: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2 (středně těžká závislost)</a:t>
            </a:r>
            <a:r>
              <a:rPr lang="cs-CZ" sz="1600" dirty="0">
                <a:latin typeface="Verdana" panose="020B0604030504040204" pitchFamily="34" charset="0"/>
                <a:ea typeface="Verdana" panose="020B0604030504040204" pitchFamily="34" charset="0"/>
              </a:rPr>
              <a:t> – nezvládá pět nebo šest základních potřeb – příspěvek 4400 Kč/</a:t>
            </a:r>
            <a:r>
              <a:rPr lang="cs-CZ" sz="1600" dirty="0" err="1">
                <a:latin typeface="Verdana" panose="020B0604030504040204" pitchFamily="34" charset="0"/>
                <a:ea typeface="Verdana" panose="020B0604030504040204" pitchFamily="34" charset="0"/>
              </a:rPr>
              <a:t>mes</a:t>
            </a:r>
            <a:r>
              <a:rPr lang="cs-CZ" sz="1600" dirty="0">
                <a:latin typeface="Verdana" panose="020B0604030504040204" pitchFamily="34" charset="0"/>
                <a:ea typeface="Verdana" panose="020B0604030504040204" pitchFamily="34" charset="0"/>
              </a:rPr>
              <a:t> </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3 (těžká závislost) </a:t>
            </a:r>
            <a:r>
              <a:rPr lang="cs-CZ" sz="1600" dirty="0">
                <a:latin typeface="Verdana" panose="020B0604030504040204" pitchFamily="34" charset="0"/>
                <a:ea typeface="Verdana" panose="020B0604030504040204" pitchFamily="34" charset="0"/>
              </a:rPr>
              <a:t>- nezvládá sedm nebo osm základních potřeb – příspěvek 8800 Kč/</a:t>
            </a:r>
            <a:r>
              <a:rPr lang="cs-CZ" sz="1600" dirty="0" err="1">
                <a:latin typeface="Verdana" panose="020B0604030504040204" pitchFamily="34" charset="0"/>
                <a:ea typeface="Verdana" panose="020B0604030504040204" pitchFamily="34" charset="0"/>
              </a:rPr>
              <a:t>mes</a:t>
            </a:r>
            <a:r>
              <a:rPr lang="cs-CZ" sz="1600" dirty="0">
                <a:latin typeface="Verdana" panose="020B0604030504040204" pitchFamily="34" charset="0"/>
                <a:ea typeface="Verdana" panose="020B0604030504040204" pitchFamily="34" charset="0"/>
              </a:rPr>
              <a:t> pro osoby využívající pobytové sociální služby a 12 800 Kč u osob, které nevyužívají pobytové sociální služby</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4 (úplná závislost) </a:t>
            </a:r>
            <a:r>
              <a:rPr lang="cs-CZ" sz="1600" dirty="0">
                <a:latin typeface="Verdana" panose="020B0604030504040204" pitchFamily="34" charset="0"/>
                <a:ea typeface="Verdana" panose="020B0604030504040204" pitchFamily="34" charset="0"/>
              </a:rPr>
              <a:t>-   nezvládá devět nebo deset základních potřeb a vyžaduje každodenní pomoc – 13 200 Kč, jedná-li se o IV. stupeň (úplná závislost), pokud osobě poskytuje pomoc poskytovatel pobytových sociálních služeb (domovy pro osoby se zdravotním postižením, domovy se zvláštním režimem, chráněná bydlení, zdravotnická zařízení lůžkové péče) nebo dětský domov nebo speciální lůžkové zdravotnické zařízení hospicového typu a 19 200 Kč u osob, které nevyužívají pobytové sociální služby</a:t>
            </a:r>
          </a:p>
          <a:p>
            <a:pPr algn="just">
              <a:lnSpc>
                <a:spcPct val="100000"/>
              </a:lnSpc>
            </a:pPr>
            <a:r>
              <a:rPr lang="cs-CZ" sz="1600" b="1" u="sng" dirty="0">
                <a:solidFill>
                  <a:srgbClr val="C00000"/>
                </a:solidFill>
                <a:latin typeface="Verdana" panose="020B0604030504040204" pitchFamily="34" charset="0"/>
                <a:ea typeface="Verdana" panose="020B0604030504040204" pitchFamily="34" charset="0"/>
              </a:rPr>
              <a:t>výše příspěvku na péči pro osoby do 18 let věku činí za kalendářní měsíc</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3 300 Kč, jde-li o </a:t>
            </a:r>
            <a:r>
              <a:rPr lang="cs-CZ" sz="1600" u="sng" dirty="0">
                <a:latin typeface="Verdana" panose="020B0604030504040204" pitchFamily="34" charset="0"/>
                <a:ea typeface="Verdana" panose="020B0604030504040204" pitchFamily="34" charset="0"/>
              </a:rPr>
              <a:t>stupeň I </a:t>
            </a:r>
            <a:r>
              <a:rPr lang="cs-CZ" sz="1600" dirty="0">
                <a:latin typeface="Verdana" panose="020B0604030504040204" pitchFamily="34" charset="0"/>
                <a:ea typeface="Verdana" panose="020B0604030504040204" pitchFamily="34" charset="0"/>
              </a:rPr>
              <a:t>(lehká závislost)</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6 600 Kč, jde-li o </a:t>
            </a:r>
            <a:r>
              <a:rPr lang="cs-CZ" sz="1600" u="sng" dirty="0">
                <a:latin typeface="Verdana" panose="020B0604030504040204" pitchFamily="34" charset="0"/>
                <a:ea typeface="Verdana" panose="020B0604030504040204" pitchFamily="34" charset="0"/>
              </a:rPr>
              <a:t>stupeň II</a:t>
            </a:r>
            <a:r>
              <a:rPr lang="cs-CZ" sz="1600" dirty="0">
                <a:latin typeface="Verdana" panose="020B0604030504040204" pitchFamily="34" charset="0"/>
                <a:ea typeface="Verdana" panose="020B0604030504040204" pitchFamily="34" charset="0"/>
              </a:rPr>
              <a:t> (středně těžká závislost)</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9 900 Kč, jde-li o </a:t>
            </a:r>
            <a:r>
              <a:rPr lang="cs-CZ" sz="1600" u="sng" dirty="0">
                <a:latin typeface="Verdana" panose="020B0604030504040204" pitchFamily="34" charset="0"/>
                <a:ea typeface="Verdana" panose="020B0604030504040204" pitchFamily="34" charset="0"/>
              </a:rPr>
              <a:t>stupeň III </a:t>
            </a:r>
            <a:r>
              <a:rPr lang="cs-CZ" sz="1600" dirty="0">
                <a:latin typeface="Verdana" panose="020B0604030504040204" pitchFamily="34" charset="0"/>
                <a:ea typeface="Verdana" panose="020B0604030504040204" pitchFamily="34" charset="0"/>
              </a:rPr>
              <a:t>(těžká závislost) u osob, které využívají pobytové sociální služby, 13 900 Kč u osob, které nevyužívají pobytové sociální služby</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13 200 Kč, jde-li o </a:t>
            </a:r>
            <a:r>
              <a:rPr lang="cs-CZ" sz="1600" u="sng" dirty="0">
                <a:latin typeface="Verdana" panose="020B0604030504040204" pitchFamily="34" charset="0"/>
                <a:ea typeface="Verdana" panose="020B0604030504040204" pitchFamily="34" charset="0"/>
              </a:rPr>
              <a:t>stupeň IV </a:t>
            </a:r>
            <a:r>
              <a:rPr lang="cs-CZ" sz="1600" dirty="0">
                <a:latin typeface="Verdana" panose="020B0604030504040204" pitchFamily="34" charset="0"/>
                <a:ea typeface="Verdana" panose="020B0604030504040204" pitchFamily="34" charset="0"/>
              </a:rPr>
              <a:t>(úplná závislost) u osob, které využívají pobytové sociální služby, 19 200 Kč u osob, které nevyužívají pobytové sociální služby</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Použití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Co lze hradit z příspěvku na péči?</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určen na úhradu nákladů spojených se sociální službou</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příspěvek plně náleží zdravotně postiženému ve stupni závislosti, ale přitom může sloužit jako jakási úhrada nákladů osobě, která se o postiženého stará (i osoba blízká)</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jím ale samozřejmě může být hrazen osobní asistent anebo využití některé ze služeb sociální péče – pečovatelská služba</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zmíněné způsoby využití příspěvku lze samozřejmě kombinovat dle uvážení</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to, jak je s příspěvkem nakládáno, může kontrolovat úřad práce.</a:t>
            </a:r>
          </a:p>
          <a:p>
            <a:pPr algn="just"/>
            <a:r>
              <a:rPr lang="cs-CZ" sz="1600" b="1" dirty="0">
                <a:solidFill>
                  <a:srgbClr val="C00000"/>
                </a:solidFill>
                <a:latin typeface="Verdana" panose="020B0604030504040204" pitchFamily="34" charset="0"/>
                <a:ea typeface="Verdana" panose="020B0604030504040204" pitchFamily="34" charset="0"/>
              </a:rPr>
              <a:t>Na co se příspěvek na péči nedá použít?   </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nákup léků a zdravotnických pomůcek</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rehabilitační a kompenzační pomůcky</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dopravu zdravotně postižených občanů</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bydlení</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113409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Schopnost zachování základních životních potřeb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719470"/>
            <a:ext cx="10701865" cy="49993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bližší vymezení schopností zvládat základní životní potřeby a způsob jejich hodnocení stanoví vyhláška č. 505/2006 Sb.</a:t>
            </a:r>
          </a:p>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posuzování stupně závislosti se hodnotí </a:t>
            </a:r>
            <a:r>
              <a:rPr lang="cs-CZ" sz="6400" u="sng" dirty="0">
                <a:latin typeface="Verdana" panose="020B0604030504040204" pitchFamily="34" charset="0"/>
                <a:ea typeface="Verdana" panose="020B0604030504040204" pitchFamily="34" charset="0"/>
              </a:rPr>
              <a:t>schopnost zachovávat následující základní životní potřeby</a:t>
            </a:r>
            <a:r>
              <a:rPr lang="cs-CZ" sz="6400" dirty="0">
                <a:latin typeface="Verdana" panose="020B0604030504040204" pitchFamily="34" charset="0"/>
                <a:ea typeface="Verdana" panose="020B0604030504040204" pitchFamily="34" charset="0"/>
              </a:rPr>
              <a:t>: </a:t>
            </a:r>
            <a:r>
              <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mobilita, orientace, komunikace, stravování, oblékání a obouvání, tělesná hygiena, výkon fyziologické potřeby, péče o zdraví, osobní aktivity, péče o domácnost</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mobilita</a:t>
            </a:r>
          </a:p>
          <a:p>
            <a:pPr algn="just">
              <a:lnSpc>
                <a:spcPct val="100000"/>
              </a:lnSpc>
            </a:pPr>
            <a:r>
              <a:rPr lang="cs-CZ" sz="6400" dirty="0">
                <a:latin typeface="Verdana" panose="020B0604030504040204" pitchFamily="34" charset="0"/>
                <a:ea typeface="Verdana" panose="020B0604030504040204" pitchFamily="34" charset="0"/>
              </a:rPr>
              <a:t>za schopnost zvládat tuto základní životní potřebu se považuje stav, kdy osoba je schopna zvládat 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orientace</a:t>
            </a:r>
          </a:p>
          <a:p>
            <a:pPr algn="just"/>
            <a:r>
              <a:rPr lang="cs-CZ" sz="6400" dirty="0">
                <a:latin typeface="Verdana" panose="020B0604030504040204" pitchFamily="34" charset="0"/>
                <a:ea typeface="Verdana" panose="020B0604030504040204" pitchFamily="34" charset="0"/>
              </a:rPr>
              <a:t>osoba je schopna poznávat a rozeznávat zrakem a sluchem, mít přiměřené duševní kompetence, orientovat se časem, místem a osobou, orientovat se v obvyklém prostředí a situacích a přiměřeně v nich reagovat</a:t>
            </a:r>
          </a:p>
          <a:p>
            <a:pPr algn="just"/>
            <a:r>
              <a:rPr lang="cs-CZ" sz="6400" b="1" dirty="0">
                <a:solidFill>
                  <a:srgbClr val="C00000"/>
                </a:solidFill>
                <a:latin typeface="Verdana" panose="020B0604030504040204" pitchFamily="34" charset="0"/>
                <a:ea typeface="Verdana" panose="020B0604030504040204" pitchFamily="34" charset="0"/>
              </a:rPr>
              <a:t>komunikace</a:t>
            </a:r>
            <a:r>
              <a:rPr lang="cs-CZ" sz="6400" dirty="0">
                <a:latin typeface="Verdana" panose="020B0604030504040204" pitchFamily="34" charset="0"/>
                <a:ea typeface="Verdana" panose="020B0604030504040204" pitchFamily="34" charset="0"/>
              </a:rPr>
              <a:t>
osoba je schopna dorozumět se a porozumět, a to mluvenou srozumitelnou řečí a psanou zprávou, porozumět všeobecně používaným základním obrazovým symbolům nebo zvukovým signálům, používat běžné komunikační prostředky</a:t>
            </a:r>
          </a:p>
          <a:p>
            <a:pPr algn="just"/>
            <a:r>
              <a:rPr lang="cs-CZ" sz="6400" b="1" dirty="0">
                <a:solidFill>
                  <a:srgbClr val="C00000"/>
                </a:solidFill>
                <a:latin typeface="Verdana" panose="020B0604030504040204" pitchFamily="34" charset="0"/>
                <a:ea typeface="Verdana" panose="020B0604030504040204" pitchFamily="34" charset="0"/>
              </a:rPr>
              <a:t>stravování</a:t>
            </a:r>
            <a:r>
              <a:rPr lang="cs-CZ" sz="6400" dirty="0">
                <a:latin typeface="Verdana" panose="020B0604030504040204" pitchFamily="34" charset="0"/>
                <a:ea typeface="Verdana" panose="020B0604030504040204" pitchFamily="34" charset="0"/>
              </a:rPr>
              <a:t>
osoba je schopna vybrat si ke konzumaci hotový nápoj a potraviny, nápoj nalít, stravu naporcovat, naservírovat, najíst se a napít, dodržovat stanovený dietní režim</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37278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oblékání a obouvání</a:t>
            </a:r>
            <a:r>
              <a:rPr lang="cs-CZ" sz="1600" dirty="0">
                <a:latin typeface="Verdana" panose="020B0604030504040204" pitchFamily="34" charset="0"/>
                <a:ea typeface="Verdana" panose="020B0604030504040204" pitchFamily="34" charset="0"/>
              </a:rPr>
              <a:t>
osoba je schopna vybrat si oblečení a obutí přiměřené okolnostem, oblékat se a obouvat se, svlékat se a zouvat se, manipulovat s oblečením v souvislosti s denním režimem</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tělesná hygiena</a:t>
            </a:r>
            <a:r>
              <a:rPr lang="cs-CZ" sz="1600" dirty="0">
                <a:latin typeface="Verdana" panose="020B0604030504040204" pitchFamily="34" charset="0"/>
                <a:ea typeface="Verdana" panose="020B0604030504040204" pitchFamily="34" charset="0"/>
              </a:rPr>
              <a:t>
osoba je schopna použít hygienické zařízení, mýt si a osušovat si jednotlivé části těla, provádět celkovou hygienu, česat se, provádět ústní hygienu, holit se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výkon fyziologické potřeby</a:t>
            </a:r>
            <a:r>
              <a:rPr lang="cs-CZ" sz="1600" dirty="0">
                <a:latin typeface="Verdana" panose="020B0604030504040204" pitchFamily="34" charset="0"/>
                <a:ea typeface="Verdana" panose="020B0604030504040204" pitchFamily="34" charset="0"/>
              </a:rPr>
              <a:t>
osoba je schopna včas používat WC, vyprázdnit se, provést očistu, používat hygienické pomůcky</a:t>
            </a:r>
          </a:p>
          <a:p>
            <a:pPr algn="just"/>
            <a:r>
              <a:rPr lang="cs-CZ" sz="1600" b="1" dirty="0">
                <a:solidFill>
                  <a:srgbClr val="C00000"/>
                </a:solidFill>
                <a:latin typeface="Verdana" panose="020B0604030504040204" pitchFamily="34" charset="0"/>
                <a:ea typeface="Verdana" panose="020B0604030504040204" pitchFamily="34" charset="0"/>
              </a:rPr>
              <a:t>péče o zdraví</a:t>
            </a:r>
            <a:r>
              <a:rPr lang="cs-CZ" sz="1600" dirty="0">
                <a:latin typeface="Verdana" panose="020B0604030504040204" pitchFamily="34" charset="0"/>
                <a:ea typeface="Verdana" panose="020B0604030504040204" pitchFamily="34" charset="0"/>
              </a:rPr>
              <a:t>
osoba je schopna dodržovat stanovený léčebný režim, provádět stanovená léčebná a ošetřovatelská opatření a používat k tomu potřebné léky, pomůcky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osobní aktivity</a:t>
            </a:r>
            <a:r>
              <a:rPr lang="cs-CZ" sz="1600" dirty="0">
                <a:latin typeface="Verdana" panose="020B0604030504040204" pitchFamily="34" charset="0"/>
                <a:ea typeface="Verdana" panose="020B0604030504040204" pitchFamily="34" charset="0"/>
              </a:rPr>
              <a:t>
osoba je schopna vstupovat do vztahů s jinými osobami, stanovit si a dodržet denní program, vykonávat aktivity obvyklé věku a prostředí jako např. vzdělávání, zaměstnání, volnočasové aktivity, vyřizovat své záležitosti</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péče o domácnost (neposuzuje se u osob do 18 let)</a:t>
            </a:r>
            <a:r>
              <a:rPr lang="cs-CZ" sz="1600" dirty="0">
                <a:latin typeface="Verdana" panose="020B0604030504040204" pitchFamily="34" charset="0"/>
                <a:ea typeface="Verdana" panose="020B0604030504040204" pitchFamily="34" charset="0"/>
              </a:rPr>
              <a:t>
za schopnost zvládat tuto základní životní potřebu se považuje stav, kdy osoba je schopna 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p>
        </p:txBody>
      </p:sp>
    </p:spTree>
    <p:extLst>
      <p:ext uri="{BB962C8B-B14F-4D97-AF65-F5344CB8AC3E}">
        <p14:creationId xmlns:p14="http://schemas.microsoft.com/office/powerpoint/2010/main" val="19284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Řízení o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49795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zvýšení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může být zvýšen o částku 2 000 měsíčně, a to v případě splnění podmínek:</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v určitých případech (těžké zdravotní postižení) nezaopatřenému dítěti do 18 let věku, kterému náleží příspěvek na péči (s výjimkou dítěte, kterému náleží příspěvek na úhradu potřeb dítěte nebo které je v plném přímém zaopatření zařízení pro péči o děti nebo mládež)</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 rodiči, kterému náleží příspěvek, a který pečuje o nezaopatřené dítě do 18 let věku, pokud rozhodný příjem oprávněné osoby a osob s ní společně posuzovaných je nižší než dvojnásobek částky ŽM</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nezaopatřenému dítěti od 4 do 7 let věku, kterému náleží PNP ve III. nebo IV. stupni (platí stejná výjimka jako v bodě 1)</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jak o příspěvek požádat</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žádost o příspěvek na péči podává přímo žadatel nebo jeho zástupce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podat žádost o příspěvek na úřad práce na předepsaném formuláři a s  uvedením všech požadovaných údajů (Žádost o příspěvek na péči + Oznámení o poskytovateli pomoci) </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rozhodnutí o přiznání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 tom, zda bude příspěvek přiznán či nikoliv, rozhoduje krajská pobočka Úřadu práce ČR, v jejímž spádovém území má žadatel trvalý nebo hlášený pobyt</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vyplácení příspěvku</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umožňuje vyplácet příspěvek v hotovosti (tj. i poštovní poukázkou) nebo bezhotovostně na účet, který příjemce určí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člověk žije v pobytovém zařízení, pak je možné zmocnit pracovníka zařízení, aby příspěvek odebíral, nebo může určit, že příspěvek bude zasílán na účet zařízení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na výplatu příspěvku vzniká podáním žádosti o přiznání příspěvku. Příspěvek může být přiznán a vyplácen nejdříve od počátku kalendářního měsíce, ve kterém bylo zahájeno řízení o přiznání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bude tedy obvyklé, že první výplata příspěvku bude zahrnovat výplatu příspěvku i za období, ve kterém probíhalo správní řízení o posouzení nároku na příspěvek. Tato doba se bude obvykle pohybovat v rozmezí 1-3 měsíců</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výplata příspěvku v tom případě bude zahrnovat příspěvky za všechny měsíce počínaje kalendářním měsícem, ve kterém byla podána žádost</a:t>
            </a:r>
          </a:p>
          <a:p>
            <a:pPr marL="285750" indent="-285750"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výplata příspěvku na péči je zastavena v  případech: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kdy je komplexní péče zajištěna v lůžkových zdravotnických zařízeních (nemocnice, léčebny dlouhodobě nemocných, psychiatrické nemocnice apod.), ve školských zařízeních pro výkon soudem nařízené ústavní výchovy vyjma dětských domovů, ve výkonu trestu odnětí svobody a vazby - toto platí v  případech, kdy doba pobytu činí alespoň jeden kalendářní měsíc</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přijetí a ukončení pobytu ve výše vyjmenovaných zařízeních je příjemce příspěvku povinen informovat místně příslušný úřad práce do 8 dnů; pokud z různých důvodů toho není schopen, pak má tuto povinnost ta osoba, která zabezpečuje pomoc anebo pobytové zařízení sociálních služeb (v případě, že v  tomto zařízení osoba žije)</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1627474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2459</Words>
  <Application>Microsoft Office PowerPoint</Application>
  <PresentationFormat>Širokoúhlá obrazovka</PresentationFormat>
  <Paragraphs>112</Paragraphs>
  <Slides>12</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12</vt:i4>
      </vt:variant>
    </vt:vector>
  </HeadingPairs>
  <TitlesOfParts>
    <vt:vector size="20" baseType="lpstr">
      <vt:lpstr>Arial</vt:lpstr>
      <vt:lpstr>Calibri</vt:lpstr>
      <vt:lpstr>Calibri Light</vt:lpstr>
      <vt:lpstr>Century Gothic</vt:lpstr>
      <vt:lpstr>Liberation Sans</vt:lpstr>
      <vt:lpstr>Verdana</vt:lpstr>
      <vt:lpstr>Wingdings</vt:lpstr>
      <vt:lpstr>Motiv Office</vt:lpstr>
      <vt:lpstr>  11. Příspěvek na péči v rámci systému sociální pomoci</vt:lpstr>
      <vt:lpstr>       Charakteristika dávky</vt:lpstr>
      <vt:lpstr>Prezentace aplikace PowerPoint</vt:lpstr>
      <vt:lpstr>       Stupně závislosti</vt:lpstr>
      <vt:lpstr>       Použití příspěvku</vt:lpstr>
      <vt:lpstr>       Schopnost zachování základních životních potřeb</vt:lpstr>
      <vt:lpstr>Prezentace aplikace PowerPoint</vt:lpstr>
      <vt:lpstr>       Řízení o příspěvku</vt:lpstr>
      <vt:lpstr>Prezentace aplikace PowerPoint</vt:lpstr>
      <vt:lpstr>Prezentace aplikace PowerPoint</vt:lpstr>
      <vt:lpstr>       Pečující osoba</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130</cp:revision>
  <cp:lastPrinted>2021-02-26T09:12:01Z</cp:lastPrinted>
  <dcterms:created xsi:type="dcterms:W3CDTF">2021-02-09T14:44:12Z</dcterms:created>
  <dcterms:modified xsi:type="dcterms:W3CDTF">2021-04-13T12:37:34Z</dcterms:modified>
</cp:coreProperties>
</file>