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6" r:id="rId5"/>
    <p:sldId id="333" r:id="rId6"/>
    <p:sldId id="332" r:id="rId7"/>
    <p:sldId id="334" r:id="rId8"/>
    <p:sldId id="327" r:id="rId9"/>
    <p:sldId id="328" r:id="rId10"/>
    <p:sldId id="329" r:id="rId11"/>
    <p:sldId id="330" r:id="rId12"/>
    <p:sldId id="331" r:id="rId13"/>
    <p:sldId id="335" r:id="rId14"/>
    <p:sldId id="336" r:id="rId15"/>
    <p:sldId id="337" r:id="rId16"/>
    <p:sldId id="306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adost_zarazeni_210113.pdf/47728aef-b100-5640-a850-af01e70f7a5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6487"/>
            <a:ext cx="9144000" cy="2186609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13. IV. těžiště sociální pomoci - dávky pěstounské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564"/>
            <a:ext cx="10701865" cy="620201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tímto příspěvkem přispívá stát pěstounovi na zakoupení nebo celkovou opravu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nárok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má osoba, která má v pěstounské péči nejméně 3 děti nebo má nárok na odměnu pěstouna z důvodu péče o 3 děti, včetně zletilých nezaopatřených dětí, jež zakládají osobě pečující nárok na odměnu pěstouna (např. studující, zdravotně postižení atd.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činí 70  % pořizovací ceny motorového vozidla nebo prokázaných výdajů na opravy, nejvýše však 100  000  Kč; součet těchto příspěvků poskytnutých osobě pečující v období posledních 10 kalendářních let přede dnem podání žádosti nesmí přesáhnout 200 000 Kč.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může být poskytnut v bezhotovostní formě i před zakoupením motorového vozidla - použití příspěvku je osoba pečující povinna prokázat do 6 měsíců od jeho poskytnutí; pokud tohoto příspěvku nepoužila k zakoupení motorového vozidla, je povinna příspěvek vrátit.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nesmí vozidlo ve lhůtě 5let od poskytnutí prodat, darovat nebo použít k výdělečné činnosti (jinak vrací poměrnou část)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má osoba pečující a osoba v evidenci, také osoba pečující i po dosažení zletilosti dítěte, pokud má dítě nárok na  příspěvek na úhradu potřeb dítěte; pokud jsou oba manželé osobou pečující nebo osobou v evidenci, náleží odměna pěstouna pouze jednomu z nich.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odměny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činí za kalendářní měsíc: (je potřeba si uvědomit, že pokud má pěstoun dobře vykonávat pěstounství, pracovní poměr je alespoň v prvních pěti letech nemyslitelný)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12  000  Kč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je-li pečováno o jedno dítě,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18  000  Kč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je-li pečováno o 2 děti,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2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564"/>
            <a:ext cx="10701865" cy="620201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30  000  Kč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</a:p>
          <a:p>
            <a:pPr marL="715963"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pečováno alespoň o 3 děti,</a:t>
            </a:r>
          </a:p>
          <a:p>
            <a:pPr marL="715963" algn="just">
              <a:buSzPct val="45000"/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pečováno alespoň o 1 dítě, které je osobou závislou na pomoci jiné fyzické osoby ve stupni II (středně těžká závislost) nebo ve stupni III (těžká závislost) nebo ve stupni IV (úplná závislost),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jde-li o osobu v  evidenci, které mohou vykonávat PP na přechodnou dobu, a to i v  případě, že nepečuje o žádné dítě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20  000  Kč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profesionální pěstounská péče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každé další dítě svěřené do péče osoby pečující se odměna pěstouna zvyšuje vždy o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6 000 Kč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 účely zákonů upravujících daně z příjmů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pojistné na sociální zabezpečení, pojistné na úrazové pojištění a pojistné na všeobecné zdravotní pojištění považuje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 příjem ze závislé činnosti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 u prarodičů a praprarodičů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péče o 3 a více dětí nebo alespoň 1 dítě ve stupni závislosti II., III. nebo IV. odměna náleží pěstounům-prarodičům vždy; v ostatních případech odměna náleží pouze v případech hodných zvláštního zřetele, zejména s ohledem na sociální a majetkové poměry osoby pečující nebo osoby v evidenci a jejich rodiny, s přihlédnutím ke zdravotnímu stavu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účely rozhodnutí o přiznání odměny je krajská pobočka Úřadu práce povinna si vyžádat vyjádření příslušného obecního úřadu obce s rozšířenou působností (OSPOD)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ostatní dávky pěstounské péče mají pěstouni-prarodiče vždy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9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v případě manželů</a:t>
            </a:r>
          </a:p>
          <a:p>
            <a:pPr lvl="0" algn="l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společné pěstounské péči manželů náleží dávka pěstounské péče jen jednomu z nich na základě jejich domluvy; v případě neshody manželů rozhodne o příjemci příslušná pobočka Úřadu práce ČR</a:t>
            </a:r>
          </a:p>
          <a:p>
            <a:pPr lvl="0" algn="l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Pěstouni na přechodnou dobu mají po pravomocném rozhodnutí krajského úřadu nárok na: 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3" algn="l">
              <a:buSzPct val="45000"/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 Odměna pěstouna</a:t>
            </a:r>
          </a:p>
          <a:p>
            <a:pPr algn="l">
              <a:buSzPct val="45000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Dále mohou pěstouni na přechodnou dobu, po vydání usnesení o předběžném opatření, žádat o:</a:t>
            </a:r>
          </a:p>
          <a:p>
            <a:pPr lvl="3" algn="l">
              <a:buSzPct val="45000"/>
              <a:buFont typeface="StarSymbol"/>
              <a:buChar char="●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Peněžitá pomoc v mateřství</a:t>
            </a:r>
          </a:p>
          <a:p>
            <a:pPr lvl="3" algn="l">
              <a:buSzPct val="45000"/>
              <a:buFont typeface="StarSymbol"/>
              <a:buChar char="●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Přídavky na dítě</a:t>
            </a:r>
          </a:p>
          <a:p>
            <a:pPr lvl="0"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pro osvojitele a při tzv. svěření dítěte do výchovy jiné osoby než rodiče</a:t>
            </a:r>
          </a:p>
          <a:p>
            <a:pPr lvl="0" algn="l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těchto případech není nárok na zvláštní dávky, avšak je nárok na dávky, které jsou za určitých podmínek dostupné i všem ostatním rodičům, např.: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Porodné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Peněžitá pomoc v mateřství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Rodičovský příspěvek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Přídavek na dítě</a:t>
            </a:r>
          </a:p>
          <a:p>
            <a:pPr lvl="0" algn="l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Další finanční pomoc připadá v úvahu, pokud se jedná o dítě s postižením, např.: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mobilitu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zvláštní pomůcku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péči</a:t>
            </a:r>
          </a:p>
          <a:p>
            <a:pPr lvl="3" algn="l">
              <a:buFont typeface="Wingdings" panose="05000000000000000000" pitchFamily="2" charset="2"/>
              <a:buChar char="v"/>
            </a:pPr>
            <a:r>
              <a:rPr lang="cs-CZ" u="sng" dirty="0">
                <a:latin typeface="Verdana" panose="020B0604030504040204" pitchFamily="34" charset="0"/>
                <a:ea typeface="Verdana" panose="020B0604030504040204" pitchFamily="34" charset="0"/>
              </a:rPr>
              <a:t>Průkaz osoby se zdravotním postižením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83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ode dne vykonatelnosti rozhodnutí orgánu sociálně-právní ochrany dětí nebo soudu o svěření dítěte do péče osoby, která má zájem stát se pěstounem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osobu, která má zájem stát se pěstounem, se považuje, pro účely dávek pěstounské péče také osoba, které bylo do péče svěřeno dítě předběžným opatřením soudu, pokud zároveň tato osoba podá k soudu žádost o svěření tohoto dítěte do pěstounské péče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za měsíc, ve kterém byl návrh na svěření dítěte do pěstounské péče osoby, která má dítě v péči na základě předběžného opatření soudu, podán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pečuje-li osobně o dítě osoba, o jejímž ustanovení poručníkem tomuto dítěti probíhá soudní řízení, dávky PP náleží ode dne zahájení řízení o ustanovení poručníkem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náleží také osobě v evidenci ode dne právní moci rozhodnutí krajského úřadu o zařazení této osoby do evidence osob, které mohou vykonávat PP na přechodnou dobu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dávku PP nelze postoupit, ani dát do zástavy – v případě úmrtí oprávněné osoby vstupují do nového řízení další osoby (manželka, děti, rodiče nebo osoba pečující), pokud tito žili s oprávněnou osobou v jedné domácnosti v době její smrti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dávky je možno zažádat na kterémkoli kontaktním pracovišti krajské pobočky Úřadu práce ČR, a to na předepsaném tiskopise (k dispozici na pobočkách Úřadu práce ČR nebo v elektronické podobě na webových stránkách MPSV http://portal. mpsv.cz/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/); na tiskopisu je uveden seznam dokumentů, které je k žádosti nutno připojit; místní příslušnost krajské pobočky Úřadu práce ČR se řídí místem trvalého pobytu osoby pečující/v evidenci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03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Výplata dávky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úhrada potřeb dítěte a odměna pěstouna – měsíčně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převzetí dítěte a zakoupení auta – nejpozději do konce následujícího měsíce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 -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se nevyplácejí do ciziny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–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-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 – nebyl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převzetí dítěte nebo nabytí právní moci rozhodnutí soudu o svěření dítěte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osobního motorového vozidla –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zakoupení vozidla nebo zaplacení jeho opravy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-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zániku nároku na příspěvek na úhradu potřeb dítěte </a:t>
            </a:r>
          </a:p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Dokumenty potřebné k žádosti o dávky pěstounské péče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skutečnosti prokazující nezaopatřenost dítěte, je-li to pro nárok na dávku nebo její výši potřebné, usnesení o předběžném opatření (POTVRZENÍ O STUDIU)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o svěření dítěte do pěstounské péče nebo rozhodnutí o ustanovení poručníkem, popřípadě rozhodnutí soudu nebo orgánu sociálně-právní ochrany dětí o dočasném svěření dítěte do péče osoby, která má zájem stát se pěstounem, nebo návrh, který byl podán soudu na zahájení soudního řízení o ustanovení osoby poručníkem dítěte, jestliže tato osoba o dítě, k němuž nemá vyživovací povinnost, osobně pečuje,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3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04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4323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800" dirty="0"/>
              <a:t> </a:t>
            </a:r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Popište a vysvětlete různé možnosti řešení náhradní </a:t>
            </a:r>
            <a:r>
              <a:rPr lang="cs-CZ" sz="1800">
                <a:latin typeface="Verdana" panose="020B0604030504040204" pitchFamily="34" charset="0"/>
                <a:ea typeface="Verdana" panose="020B0604030504040204" pitchFamily="34" charset="0"/>
              </a:rPr>
              <a:t>rodinné péče.</a:t>
            </a:r>
            <a:endParaRPr 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dětí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čtvrtým těžištěm subsystému sociální pomoci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specifická oblast sociální politiky s provázáním na praxi sociální práce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předním hlediskem sociálně-právní ochrany je zájem o blaho dítěte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ochranou dětí se rozumí: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ochrany jeho jmění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směřující k obnovení narušených funkcí rodiny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se zaměřuje zejména na děti: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jejichž rodiče zemřeli, nebo neplní povinnosti plynoucí z rodičovské zodpovědnosti, nebo nevykonávají nebo zneužívají práva plynoucí z rodičovské zodpovědnosti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byly svěřeny do výchovy jiné fyzické osoby, než rodiče, pokud tato osoba neplní povinnosti plynoucí ze svěření dítěte do její výchovy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vedou zahálčivý nebo nemravný život (záškoláctví, alkohol, návykové látky, závislosti, prostituce, trestné činy, útěky)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na kterých byl spáchán trestný čin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ohrožovány násilím mezi rodiči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žadateli o azyl odloučenými od svých rodičů</a:t>
            </a: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Pěstounská péče (PP)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účelem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dávek PP je finančně podpořit některé formy náhradní rodinné výchovy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cílem PP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poskytnout náhradní rodinné prostředí dětem, jestliže nemohou dlouhodobě vyrůstat v prostředí rodiny tvořené jejich biologickými rodiči, nebo jestliže ústavní péče ohrožuje nebo narušuje jejich osobní vývoj, nebo pokud nemohou být z určitých (právních, zdravotních, sociálních) důvodů svěřeni do osvojení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 má povinnost o dítě osobně pečovat a vykonávat přiměřená práva a povinnosti rodičů, není však jejich zákonným zástupcem (zastupuje je pouze v běžných záležitostech) a nemá ke svěřeným dětem ani vyživovací povinnost; zákonným zástupcem i nadále zůstávají rodiče a styk s dětmi je v této formě výchovy pro rodiče umožněn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zániku pěstounské péče dochází dosažením zletilosti dítěte, úmrtím dítěte, úmrtím pěstouna a rozhodnutím soudu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poznámka: k zániku PP může dojít i ze strany pěstouna – ze dne na den bez udání důvodu může PP zrušit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na přechodnou dobu (profesionální)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</a:t>
            </a:r>
          </a:p>
          <a:p>
            <a:pPr marL="285750" lvl="1" algn="just">
              <a:buSzPct val="45000"/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raná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specializací pěstounské péče na přechodnou dobu pro novorozence; umožňuje kvalitní a bezpečnou individuální péči o každé novorozené miminko bez trvalých vývojových následků způsobených pobytem v ústavu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je jednou z forem náhradní rodinné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adopce představuje jen dočasné řešení, které má dítěti pomoci přečkat složité období, během něhož se o něj biologičtí rodiče z nějakého důvodu nemohou starat - úlohy rodiče částečně přebírá pěstoun, který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dítě osobně pečuje a je zodpovědný za jeho výchovu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 právního hlediska však mezi ním a dítětem nevzniká rodičovský vztah, jako je tomu v případě osvojení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k dítěti nemá vyživovací povinnost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a k výkonu mimořádných záležitostí musí požádat o souhlas zákonného zástupce (jednoho z biologických rodičů)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o svá práva a povinnosti nepřicházejí a i během pěstounské péče rozhodují o podstatných situacích v životě svého potomka - například plánovaných operací, vydání pasu atd.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jsou biologičtí rodiče nedohledatelní anebo odmítají spolupracovat, může tento souhlas nahradit soud.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svěřené do pěstounské péče své biologické rodiče zpravidla znají a měly by s nimi (pokud je to možné) i nadále udržovat kontakt – toto musí pěstouni podporovat a vzájemný vztah prohlubovat také mezi dítětem a jeho ostatními příbuznými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 svěření dítěte do pěstounské péče rozhoduje soud, který délku náhradní rodičovské péče stanovuje na základě překážky bránící biologickým rodičům v osobní péči o dítě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předčasném ukončení pěstounské péče vždy rozhoduje soud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 tak může učinit jen ze závažných důvodů - vždy ale musí pěstounskou péči zrušit v případě, že o to požádá pěstoun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samovolně pěstounská péče zaniká nejpozději v době, kdy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nabude svéprávnosti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Jaké dítě je vhodné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pěstounskou péči jsou vhodné všechny děti, které vyrůstají v ústavech (vyjma těch, které jsou vhodné pro adopci), ale také ty, jež právě odcházejí ze své rodiny, často z toho důvodu, že se o ně rodiče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nemohou, nezvládnou či nechtějí starat: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jejichž rodiče jsou ve výkonu trestu,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starší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nemocné či handicapované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jiného než majoritního etnika,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sourozenci (někdy z velkých sourozeneckých skupin)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Kdo se může stát pěstounem?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pěstounem se může stát každý, kdo: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skýtá záruky řádné péče,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má bydliště na území České republiky,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souhlasí se svěřením dítěte do pěstounské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aby bylo dítě do péče svěřeno, není třeba manželského svazku ani partnera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svěřeno i do péče jednotlivce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společné péče obou partnerů je ale manželský svazek podmínkou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rovněž svěřeno do pěstounské péče svých příbuzných, typická je třeba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prarodičů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 získat dítě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Žádost o zařazení do evidence žadatelů vhodných stát se pěstouny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přímo na stránkách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Ministerstva práce a sociálních věcí České republiky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 také přímo na úřadu obce s rozšířenou působností v místě  trvalého pobytu, anebo v místě trvalého pobytu jednoho z manželů, jedná-li se o společné pěstounství.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 následně provede sociální šetření v místě faktického bydliště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potřebná dokumentace - zpráva o zdravotním stavu, majetkových poměrech atd. a pak žádost, postoupena příslušnému krajskému úřadu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posuzování krajským úřadem, který zajistí psychologické vyšetření (psychotesty) a posouzení žádosti posudkovým lékařem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posuzuje se bude charakteristika osobnosti pěstouna, jeho psychický a zdravotní stav s ohledem na předpoklad k výchově dítěte, motivace k pěstounství, kvalita vztahů a stabilita rodinného prostředí a postoj ostatních členů 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následují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přípravné kurzy na přijetí dítěte do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stejně jako krajský úřad eviduje uchazeče o pěstounství, vede také seznam dětí, jejichž situace svěření do náhradní rodinné péče vyžaduje - v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ýběr konkrétní rodiny pak závisí na potřebách dítěte a schopnostech budoucích pěstounů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jakmile je vybraná rodina krajským úřadem oslovena a podrobně seznámena s veškerými potřebnými informacemi týkajícími se dítěte, je jí zprostředkován osobní kontakt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dávek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PP je institutem rodinného práva, upravuje ho zákon: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 č. 359/1999; 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Občanský zákoník č. 89/2012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jsou dávky netestované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opakující se: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jednorázové: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 toho mohou dítě i pěstoun pobírat i jiné dávky SSP související s péčí o dítě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společné PP náleží dávky jen jednomu z manželů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obecně mají na dávky PP nárok ti, kteří pečují o svěřené dítě (v pěstounské péči) a jsou vedeni v  seznamu osob, které mohou vykonávat pěstounskou péči.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má zrovna v péči nějaké dítě; která je pěstounem, poručníkem nebo osobou, která má zájem stát se pěstounem, bylo-li jí dítě (děti) rozhodnutím soudu dočasně svěřeno do péče před rozhodnutím soudu o svěření dítěte do pěstounské péče, nebo osobou, která má v osobní péči dítě (děti), k němuž nemá vyživovací povinnost, přičemž probíhá soudní řízení o ustanovení této osoby poručníkem dítěte, anebo osobou, která byla do dosažení zletilosti dítěte jeho pěstounem nebo poručníkem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dokončil přípravu a krajský úřad jej zařadil jako osobu vhodnou stát se pěstounem na přechodnou dobu.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0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se touto dávkou podílí na krytí nákladů na dítě svěřené do PP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nezletilé nezaopatřené dítě, které je svěřené do pěstounské péče (na dávku je nárok i po dosažení zletilosti, ale pouze za předpokladu, že se i nadále jedná o nezaopatřené dítě, které sdílí s osobou pečující domácnost)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se vyplácí osobě pečující, po dosažení zletilosti dítěte pak tomuto dítěti; (pokud toto dítě souhlasí, i nadále může dávky pobírat pečující osoba; spousta dětí je přesvědčená o tom, že jednou je jim 18 let a celá částka patří jim, ale pokud osoba pečující souhlasí a začne vyjmenovávat, na co všechno je v tom případě potřeba přispět, děti se většinou své touhy po penězích vzdávají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dávka nahrazující dítěti výživné, na které má za normálních okolností nárok vůči svým rodičům; v daném případě však nárok na výživné přechází na stát jako kompenzace za vyplácený příspěvek; biologičtí rodiče se nemůžou zprostit vyživovací povinnosti - jsou povinni poukazovat soudem stanovené částky výživného příslušnému orgánu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požívá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dítě důchod z důchodového pojištění, náleží příspěvek jen v případě, že je vyšší a to ve výši rozdílu mezi tímto příspěvkem a  důchodem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příspěvku závisí na věku dítěte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4 950 Kč pro dítě ve věku do 6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6 105 Kč pro dítě ve věku od 6 do 12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6 985 Kč pro dítě ve věku od 12 do 18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7 260 Kč pro dítě ve věku od 18 do 26 let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6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78904"/>
            <a:ext cx="10701865" cy="66790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Jde-li o dítě, které je podle zákona č. 108/2006 Sb., o sociálních službách, </a:t>
            </a:r>
            <a: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osobou závislou na pomoci jiné fyzické osoby, činí příspěvek na úhradu potřeb dítěte:</a:t>
            </a:r>
          </a:p>
          <a:p>
            <a:pPr lvl="0" algn="just"/>
            <a:r>
              <a:rPr lang="cs-CZ" sz="3400" b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	 		stupeň závislosti I    stupeň závislosti II    stupeň závislosti III  stupeň závislosti IV   </a:t>
            </a:r>
          </a:p>
          <a:p>
            <a:pPr lvl="0" algn="just">
              <a:buSzPct val="45000"/>
            </a:pPr>
            <a:r>
              <a:rPr lang="cs-CZ" sz="3400" b="1" dirty="0">
                <a:latin typeface="Verdana" panose="020B0604030504040204" pitchFamily="34" charset="0"/>
                <a:ea typeface="Verdana" panose="020B0604030504040204" pitchFamily="34" charset="0"/>
              </a:rPr>
              <a:t>	do 6 let</a:t>
            </a:r>
            <a:r>
              <a:rPr lang="cs-CZ" sz="3400" dirty="0">
                <a:latin typeface="Verdana" panose="020B0604030504040204" pitchFamily="34" charset="0"/>
                <a:ea typeface="Verdana" panose="020B0604030504040204" pitchFamily="34" charset="0"/>
              </a:rPr>
              <a:t>			5 115 Kč		6 105 Kč		6 490 Kč		7 040 Kč</a:t>
            </a:r>
          </a:p>
          <a:p>
            <a:pPr lvl="0" algn="just">
              <a:buSzPct val="45000"/>
            </a:pPr>
            <a:r>
              <a:rPr lang="cs-CZ" sz="3400" b="1" dirty="0">
                <a:latin typeface="Verdana" panose="020B0604030504040204" pitchFamily="34" charset="0"/>
                <a:ea typeface="Verdana" panose="020B0604030504040204" pitchFamily="34" charset="0"/>
              </a:rPr>
              <a:t>	6 - 12 let	</a:t>
            </a:r>
            <a:r>
              <a:rPr lang="cs-CZ" sz="3400" dirty="0">
                <a:latin typeface="Verdana" panose="020B0604030504040204" pitchFamily="34" charset="0"/>
                <a:ea typeface="Verdana" panose="020B0604030504040204" pitchFamily="34" charset="0"/>
              </a:rPr>
              <a:t>		6 215 Kč		7 480 Kč		7 975 Kč		8 635 Kč</a:t>
            </a:r>
          </a:p>
          <a:p>
            <a:pPr lvl="0" algn="just">
              <a:buSzPct val="45000"/>
            </a:pPr>
            <a:r>
              <a:rPr lang="cs-CZ" sz="3400" b="1" dirty="0">
                <a:latin typeface="Verdana" panose="020B0604030504040204" pitchFamily="34" charset="0"/>
                <a:ea typeface="Verdana" panose="020B0604030504040204" pitchFamily="34" charset="0"/>
              </a:rPr>
              <a:t>	12 - 18 let</a:t>
            </a:r>
            <a:r>
              <a:rPr lang="cs-CZ" sz="3400" dirty="0">
                <a:latin typeface="Verdana" panose="020B0604030504040204" pitchFamily="34" charset="0"/>
                <a:ea typeface="Verdana" panose="020B0604030504040204" pitchFamily="34" charset="0"/>
              </a:rPr>
              <a:t>		7 095 Kč		8 580 Kč		9 130 Kč		9 570 Kč</a:t>
            </a:r>
          </a:p>
          <a:p>
            <a:pPr lvl="0" algn="just">
              <a:buSzPct val="45000"/>
            </a:pPr>
            <a:r>
              <a:rPr lang="cs-CZ" sz="3400" b="1" dirty="0">
                <a:latin typeface="Verdana" panose="020B0604030504040204" pitchFamily="34" charset="0"/>
                <a:ea typeface="Verdana" panose="020B0604030504040204" pitchFamily="34" charset="0"/>
              </a:rPr>
              <a:t>	18 - 26 let</a:t>
            </a:r>
            <a:r>
              <a:rPr lang="cs-CZ" sz="3400" dirty="0">
                <a:latin typeface="Verdana" panose="020B0604030504040204" pitchFamily="34" charset="0"/>
                <a:ea typeface="Verdana" panose="020B0604030504040204" pitchFamily="34" charset="0"/>
              </a:rPr>
              <a:t>		7 425 Kč		8 910 Kč		9 460 Kč		9 900 Kč</a:t>
            </a:r>
          </a:p>
          <a:p>
            <a:pPr algn="just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dítě, které bylo v pěstounské péči, dosáhlo zletilosti a bylo mu ukončeno vyplácení příspěvku na úhradu potřeb dítěte v pěstounské péči; výše příspěvku je 25 000 Kč (ne každé dítě jej však obdrží v plné výši – pokud je dítě bezproblémové, dostává celý příspěvek; problémovým dětem se vyplácí polovina nebo méně)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na výplatu d</a:t>
            </a:r>
            <a:r>
              <a:rPr lang="cs-CZ" sz="3400" dirty="0">
                <a:latin typeface="Verdana" panose="020B0604030504040204" pitchFamily="34" charset="0"/>
                <a:ea typeface="Verdana" panose="020B0604030504040204" pitchFamily="34" charset="0"/>
              </a:rPr>
              <a:t>ávky zaniká uplynutím 1 roku ode dne, od kterého dávka náleží, nebyl-li nárok v této lhůtě uplatněn.</a:t>
            </a:r>
          </a:p>
          <a:p>
            <a:pPr algn="just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 osoba pečující (pěstoun), která převzala dítě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slouží k úhradě mimořádných nákladů vzniklých pěstounovi v souvislosti s převzetím dítěte do PP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poznámka: hodně lidí si myslí, že částka je příliš vysoká, ale často se stává, že dítě přijde do rodiny pěstouna „nahé“ - pokud počítáme vybavení na zimu (boty, svetry, bundy, kalhoty, případně lyže, lyžáky atd.), dostáváme se k částce vyšší, než je 10 000 Kč; stejná situace nastává na jaře, v létě apod.; další výdaje, školní taška, batoh, mobil, počítač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výše jednorázového příspěvku při převzetí dítěte činí, jde-li o dítě ve věku: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 6 let = 8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6 let do 12 let = 9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12 let do 18 let = 10  000  Kč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Profesionální pěstouni tento příspěvek nedostávají.</a:t>
            </a: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85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3511</Words>
  <Application>Microsoft Office PowerPoint</Application>
  <PresentationFormat>Širokoúhlá obrazovka</PresentationFormat>
  <Paragraphs>246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13. IV. těžiště sociální pomoci - dávky pěstounské péče</vt:lpstr>
      <vt:lpstr>       Sociálně právní ochrana dětí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144</cp:revision>
  <cp:lastPrinted>2021-02-26T09:12:01Z</cp:lastPrinted>
  <dcterms:created xsi:type="dcterms:W3CDTF">2021-02-09T14:44:12Z</dcterms:created>
  <dcterms:modified xsi:type="dcterms:W3CDTF">2021-04-23T15:07:23Z</dcterms:modified>
</cp:coreProperties>
</file>